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697" r:id="rId2"/>
  </p:sldMasterIdLst>
  <p:notesMasterIdLst>
    <p:notesMasterId r:id="rId20"/>
  </p:notes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90B7F-43C7-451F-AC12-C712F6D08D4F}" type="datetimeFigureOut">
              <a:rPr lang="tr-TR" smtClean="0"/>
              <a:t>27.07.2025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71B83-3E25-4F0B-8B26-3C1952FBD42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964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D0B03C72-C26F-CB37-EE26-95BC8530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7B1BF6EA-D1A0-D811-AE0D-8AD1FEA76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4EA2B1EE-A860-D22C-C2D7-B1DBCBD16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31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C1E8EA96-3A32-8584-0BB0-0CDD0C6B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B31A1086-9E61-8F9F-322E-490982E8EC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2F072CEB-0247-6704-13C0-680B5EB7B9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873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8FF5F277-382D-3D33-3DE5-2726D72D7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F42BBF5D-2C4F-C832-FEC3-6AC714F6D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EF808005-DDAC-5FE6-244B-D2B11E5CF1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369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D95F323B-4E20-5D96-5B12-6ED9239A5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FF96E35F-4AEB-FC8D-CDB4-8F7FD8F4F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EB2C8721-D38B-03FC-BCF0-335CCC9FE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138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06247B31-A725-617E-9FC7-9F2DACBD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C8E92C67-BB96-D398-450A-0EA679C56D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7DB3F9B2-F357-5DDD-1A62-83F2687BE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0676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331DB013-BDCB-C9D5-094B-CE8499050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66DCD90D-F58A-DC67-C2F3-8D2F22BDA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4A63056C-BF87-EBCE-6C9A-FD7AE3DD8B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76649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5E1B2D6D-EA2C-7C0B-1BC4-86229633A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D09A3446-19C2-8D7E-0CA4-4E63DADFB1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5D44DAA8-9083-8935-0E6F-DD656096AA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703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6B12DDA7-E4A6-81D6-AC9F-F61690F21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E1C9A411-DF2A-372D-5E0B-9FB3EA5244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894F3146-9ED1-4614-D584-4296A1DB5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0200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0FD3FD6B-25B4-8625-C877-DBFA48B9A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57E4D5F4-7C80-2A21-7797-2A08DD812C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FF76E796-2B7C-1512-7E3E-DFB0A45A30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857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7FA0FB67-FB2A-6DBF-2981-A48D6A37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77693211-4450-B3AE-B5EA-C89FA830F7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FAAA5E40-134E-F134-4901-D5F4DE7FE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906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F4CCB410-E1F5-D9D7-C19D-909ED51A5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706F3F8E-B360-6F1B-658E-9E5458BEF1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148D9A4B-2F14-3056-980C-68FEB7D412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271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E474854E-1750-BB52-9AFD-2D0965B0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7BBE83B9-F652-6898-0B4B-3F4B5702C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2A0953B7-EFB4-C196-32F4-8B885AD982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840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3A262DCD-2EEF-54EC-270F-13837081C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7E5DFD6A-4D59-90A5-E247-3DA1159DB0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39978C5C-9996-CFB7-8D99-7370581FE1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4114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77CBB393-EF73-A8B0-5CBC-DBEFC7774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C7FD621C-5C49-7DD9-BD4E-37258B3B1E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F5DBE299-A5B8-BF5B-9823-4DA815C553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688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>
          <a:extLst>
            <a:ext uri="{FF2B5EF4-FFF2-40B4-BE49-F238E27FC236}">
              <a16:creationId xmlns:a16="http://schemas.microsoft.com/office/drawing/2014/main" id="{FA5AEBD1-F5E2-1523-313A-9A62649AB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6bcecd75ae_0_63:notes">
            <a:extLst>
              <a:ext uri="{FF2B5EF4-FFF2-40B4-BE49-F238E27FC236}">
                <a16:creationId xmlns:a16="http://schemas.microsoft.com/office/drawing/2014/main" id="{1C19637E-ED71-C4B9-9E2E-9140B6D3E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6bcecd75ae_0_63:notes">
            <a:extLst>
              <a:ext uri="{FF2B5EF4-FFF2-40B4-BE49-F238E27FC236}">
                <a16:creationId xmlns:a16="http://schemas.microsoft.com/office/drawing/2014/main" id="{084AE272-D1ED-E18B-D147-7E88206F15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69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76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672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730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5518865" y="1238584"/>
            <a:ext cx="5722000" cy="394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5518833" y="5131817"/>
            <a:ext cx="5722000" cy="4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642632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178847" y="1912800"/>
            <a:ext cx="471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4577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486800" y="1536633"/>
            <a:ext cx="9218400" cy="4608000"/>
          </a:xfrm>
          <a:prstGeom prst="rect">
            <a:avLst/>
          </a:prstGeom>
          <a:solidFill>
            <a:schemeClr val="dk1">
              <a:alpha val="56699"/>
            </a:schemeClr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Anaheim"/>
              <a:buChar char="●"/>
              <a:defRPr sz="1867">
                <a:solidFill>
                  <a:srgbClr val="F3F3F3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●"/>
              <a:defRPr sz="1600"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○"/>
              <a:defRPr sz="1600"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400"/>
              <a:buFont typeface="Roboto Condensed Light"/>
              <a:buChar char="■"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148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5"/>
          <p:cNvSpPr txBox="1">
            <a:spLocks noGrp="1"/>
          </p:cNvSpPr>
          <p:nvPr>
            <p:ph type="subTitle" idx="1"/>
          </p:nvPr>
        </p:nvSpPr>
        <p:spPr>
          <a:xfrm flipH="1">
            <a:off x="7445513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2"/>
          </p:nvPr>
        </p:nvSpPr>
        <p:spPr>
          <a:xfrm flipH="1">
            <a:off x="6772400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3"/>
          </p:nvPr>
        </p:nvSpPr>
        <p:spPr>
          <a:xfrm flipH="1">
            <a:off x="2478180" y="3872667"/>
            <a:ext cx="2268400" cy="5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2400" b="1"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jdhani"/>
              <a:buNone/>
              <a:defRPr sz="1867" b="1"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4"/>
          </p:nvPr>
        </p:nvSpPr>
        <p:spPr>
          <a:xfrm flipH="1">
            <a:off x="1805067" y="4306033"/>
            <a:ext cx="3614800" cy="98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"/>
              <a:buNone/>
              <a:defRPr sz="1467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452056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60133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28149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dk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7"/>
          <p:cNvSpPr txBox="1">
            <a:spLocks noGrp="1"/>
          </p:cNvSpPr>
          <p:nvPr>
            <p:ph type="subTitle" idx="1"/>
          </p:nvPr>
        </p:nvSpPr>
        <p:spPr>
          <a:xfrm>
            <a:off x="3316217" y="1912800"/>
            <a:ext cx="44904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"/>
              <a:buNone/>
              <a:defRPr sz="3733"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706971" y="1912800"/>
            <a:ext cx="2622800" cy="30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6567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dk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229667" y="1891600"/>
            <a:ext cx="5732800" cy="307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977049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solidFill>
          <a:schemeClr val="dk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697100" y="1295800"/>
            <a:ext cx="5050400" cy="42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6399933" y="2605600"/>
            <a:ext cx="25868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 idx="2" hasCustomPrompt="1"/>
          </p:nvPr>
        </p:nvSpPr>
        <p:spPr>
          <a:xfrm>
            <a:off x="6465560" y="1334833"/>
            <a:ext cx="2702400" cy="2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454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903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960133" y="2275800"/>
            <a:ext cx="3679600" cy="23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877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86"/>
            <a:ext cx="12191997" cy="6854429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750000"/>
            <a:ext cx="11360800" cy="148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340933"/>
            <a:ext cx="11360800" cy="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 sz="1867"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1219170" lvl="1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828754" lvl="2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2438339" lvl="3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3047924" lvl="4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3657509" lvl="5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4267093" lvl="6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●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4876678" lvl="7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○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5486263" lvl="8" indent="-406390" algn="ctr">
              <a:spcBef>
                <a:spcPts val="0"/>
              </a:spcBef>
              <a:spcAft>
                <a:spcPts val="0"/>
              </a:spcAft>
              <a:buSzPts val="1200"/>
              <a:buFont typeface="Fira Sans Condensed"/>
              <a:buChar char="■"/>
              <a:defRPr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132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01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5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49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9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27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65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719333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Rajdhani"/>
              <a:buNone/>
              <a:defRPr sz="2800" b="1">
                <a:solidFill>
                  <a:schemeClr val="lt2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●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○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 Condensed Light"/>
              <a:buChar char="■"/>
              <a:defRPr sz="1200">
                <a:solidFill>
                  <a:schemeClr val="lt2"/>
                </a:solidFill>
                <a:latin typeface="Fira Sans Condensed Light"/>
                <a:ea typeface="Fira Sans Condensed Light"/>
                <a:cs typeface="Fira Sans Condensed Light"/>
                <a:sym typeface="Fira Sans Condensed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93163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288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orient="horz" pos="2903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2" descr="Kırmızı üçgenler">
            <a:extLst>
              <a:ext uri="{FF2B5EF4-FFF2-40B4-BE49-F238E27FC236}">
                <a16:creationId xmlns:a16="http://schemas.microsoft.com/office/drawing/2014/main" id="{C6DE4F31-2E01-D616-1095-163426F2E3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738" b="944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D064F0-6D2A-219C-C000-14ABD99EC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06" y="0"/>
            <a:ext cx="4903694" cy="6858001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9B84D41-430B-DA29-36D5-4F4DB53E1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1" y="822960"/>
            <a:ext cx="4286054" cy="3474720"/>
          </a:xfrm>
        </p:spPr>
        <p:txBody>
          <a:bodyPr anchor="b">
            <a:normAutofit/>
          </a:bodyPr>
          <a:lstStyle/>
          <a:p>
            <a:pPr algn="l"/>
            <a:br>
              <a:rPr lang="tr-TR"/>
            </a:br>
            <a:r>
              <a:rPr lang="tr-TR"/>
              <a:t>Beyin MRI Görüntülerinden Tümör Derecesi Sınıflandırma</a:t>
            </a:r>
            <a:br>
              <a:rPr lang="tr-TR"/>
            </a:br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5971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427C4522-D67C-F4FB-F76A-D06BDE8A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9DFFBCC1-AB5D-FE34-66C4-C91BB1967FE8}"/>
              </a:ext>
            </a:extLst>
          </p:cNvPr>
          <p:cNvSpPr txBox="1"/>
          <p:nvPr/>
        </p:nvSpPr>
        <p:spPr>
          <a:xfrm>
            <a:off x="3909200" y="623804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1CA9E02-66EA-2789-C2DF-C7ADD3440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677" y="2418779"/>
            <a:ext cx="9502646" cy="1476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FE9E54E-AAB4-5023-885A-E51B2C5A653D}"/>
              </a:ext>
            </a:extLst>
          </p:cNvPr>
          <p:cNvSpPr txBox="1"/>
          <p:nvPr/>
        </p:nvSpPr>
        <p:spPr>
          <a:xfrm>
            <a:off x="864882" y="18208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 err="1">
                <a:solidFill>
                  <a:schemeClr val="tx2"/>
                </a:solidFill>
              </a:rPr>
              <a:t>Flowchart</a:t>
            </a:r>
            <a:endParaRPr lang="tr-TR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062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5607C037-65C8-5432-887F-141CA20C2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7D02988F-3A5F-3807-C67F-64C254803DC3}"/>
              </a:ext>
            </a:extLst>
          </p:cNvPr>
          <p:cNvSpPr txBox="1"/>
          <p:nvPr/>
        </p:nvSpPr>
        <p:spPr>
          <a:xfrm>
            <a:off x="3909200" y="623804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2F46B4DA-EFAA-E50A-9666-3D6291316B06}"/>
              </a:ext>
            </a:extLst>
          </p:cNvPr>
          <p:cNvSpPr txBox="1"/>
          <p:nvPr/>
        </p:nvSpPr>
        <p:spPr>
          <a:xfrm>
            <a:off x="237744" y="1792224"/>
            <a:ext cx="214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Data </a:t>
            </a:r>
            <a:r>
              <a:rPr lang="tr-TR" u="sng" dirty="0" err="1">
                <a:solidFill>
                  <a:schemeClr val="tx2"/>
                </a:solidFill>
              </a:rPr>
              <a:t>Augmentation</a:t>
            </a:r>
            <a:endParaRPr lang="tr-TR" u="sng" dirty="0">
              <a:solidFill>
                <a:schemeClr val="tx2"/>
              </a:solidFill>
            </a:endParaRPr>
          </a:p>
        </p:txBody>
      </p:sp>
      <p:pic>
        <p:nvPicPr>
          <p:cNvPr id="4" name="Resim 3" descr="renklilik, sanat, ekran görüntüsü, mor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290BF2F-749E-E384-B08A-914ACECA2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164" y="2557798"/>
            <a:ext cx="9567672" cy="24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11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47DD4637-D835-1761-69B5-F12CD639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E0244CDE-9621-D681-4D04-DE35E213163E}"/>
              </a:ext>
            </a:extLst>
          </p:cNvPr>
          <p:cNvSpPr txBox="1"/>
          <p:nvPr/>
        </p:nvSpPr>
        <p:spPr>
          <a:xfrm>
            <a:off x="3909200" y="623804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CE73512D-A132-241C-0075-878DF424C4BF}"/>
              </a:ext>
            </a:extLst>
          </p:cNvPr>
          <p:cNvSpPr txBox="1"/>
          <p:nvPr/>
        </p:nvSpPr>
        <p:spPr>
          <a:xfrm>
            <a:off x="237744" y="10611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SONUÇLAR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85B779AB-8955-C63F-9BBD-7531BECC2569}"/>
              </a:ext>
            </a:extLst>
          </p:cNvPr>
          <p:cNvSpPr txBox="1"/>
          <p:nvPr/>
        </p:nvSpPr>
        <p:spPr>
          <a:xfrm>
            <a:off x="237744" y="1430496"/>
            <a:ext cx="3820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CNN Modelinin Karmaşıklığının Sonuca Etkisi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4B9D9AD7-8308-9383-5064-42D4C63CB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92" y="2101048"/>
            <a:ext cx="5534215" cy="413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4006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FA379BAA-A83C-DB45-6508-6DB3049D6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AA04133C-6561-BB8B-30F6-86851F788F66}"/>
              </a:ext>
            </a:extLst>
          </p:cNvPr>
          <p:cNvSpPr txBox="1"/>
          <p:nvPr/>
        </p:nvSpPr>
        <p:spPr>
          <a:xfrm>
            <a:off x="3909200" y="623804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105B518-C177-2801-855C-65B8829B4CC9}"/>
              </a:ext>
            </a:extLst>
          </p:cNvPr>
          <p:cNvSpPr txBox="1"/>
          <p:nvPr/>
        </p:nvSpPr>
        <p:spPr>
          <a:xfrm>
            <a:off x="237744" y="10611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SONUÇLAR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21F7F434-DADC-CB0B-7A96-B5CCCF94A737}"/>
              </a:ext>
            </a:extLst>
          </p:cNvPr>
          <p:cNvSpPr txBox="1"/>
          <p:nvPr/>
        </p:nvSpPr>
        <p:spPr>
          <a:xfrm>
            <a:off x="237744" y="1430496"/>
            <a:ext cx="2626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Epoch Sayısının Sonuca Etkisi</a:t>
            </a:r>
          </a:p>
        </p:txBody>
      </p:sp>
      <p:pic>
        <p:nvPicPr>
          <p:cNvPr id="11266" name="Picture 2" descr="image">
            <a:extLst>
              <a:ext uri="{FF2B5EF4-FFF2-40B4-BE49-F238E27FC236}">
                <a16:creationId xmlns:a16="http://schemas.microsoft.com/office/drawing/2014/main" id="{34230537-40C6-6D89-36FC-F5933292E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0332" y="2114292"/>
            <a:ext cx="5351335" cy="3996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7369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155CB75A-179C-AA12-2A78-F95BE4796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BC7E1720-2794-2179-59C9-DC5CCC00F8B4}"/>
              </a:ext>
            </a:extLst>
          </p:cNvPr>
          <p:cNvSpPr txBox="1"/>
          <p:nvPr/>
        </p:nvSpPr>
        <p:spPr>
          <a:xfrm>
            <a:off x="3909200" y="623804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676640F7-05B8-7739-9559-97BE41FA913C}"/>
              </a:ext>
            </a:extLst>
          </p:cNvPr>
          <p:cNvSpPr txBox="1"/>
          <p:nvPr/>
        </p:nvSpPr>
        <p:spPr>
          <a:xfrm>
            <a:off x="237744" y="10611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SONUÇLAR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9CF4F1FE-ADCA-11BC-7CAE-DE66C2A036B6}"/>
              </a:ext>
            </a:extLst>
          </p:cNvPr>
          <p:cNvSpPr txBox="1"/>
          <p:nvPr/>
        </p:nvSpPr>
        <p:spPr>
          <a:xfrm>
            <a:off x="237744" y="1430496"/>
            <a:ext cx="299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Batch Size Değerinin Sonuca Etkisi</a:t>
            </a:r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CE0B5CF3-0271-14DB-99E2-D5E2FD71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88" y="2174564"/>
            <a:ext cx="5423535" cy="405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98374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88336BA3-BEA5-DF6F-DBF6-C41E3D10D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D8991B6E-6592-FF5F-B111-9D804892BC6E}"/>
              </a:ext>
            </a:extLst>
          </p:cNvPr>
          <p:cNvSpPr txBox="1"/>
          <p:nvPr/>
        </p:nvSpPr>
        <p:spPr>
          <a:xfrm>
            <a:off x="6857426" y="2114276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5E465132-D510-DB2D-511D-FF96F6B455D8}"/>
              </a:ext>
            </a:extLst>
          </p:cNvPr>
          <p:cNvSpPr txBox="1"/>
          <p:nvPr/>
        </p:nvSpPr>
        <p:spPr>
          <a:xfrm>
            <a:off x="1125555" y="2033476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78" name="Google Shape;1078;p36">
            <a:extLst>
              <a:ext uri="{FF2B5EF4-FFF2-40B4-BE49-F238E27FC236}">
                <a16:creationId xmlns:a16="http://schemas.microsoft.com/office/drawing/2014/main" id="{918439F2-08A4-A7F1-4443-21DDCDD62A69}"/>
              </a:ext>
            </a:extLst>
          </p:cNvPr>
          <p:cNvCxnSpPr/>
          <p:nvPr/>
        </p:nvCxnSpPr>
        <p:spPr>
          <a:xfrm>
            <a:off x="6172267" y="1893608"/>
            <a:ext cx="0" cy="345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" name="Metin kutusu 1">
            <a:extLst>
              <a:ext uri="{FF2B5EF4-FFF2-40B4-BE49-F238E27FC236}">
                <a16:creationId xmlns:a16="http://schemas.microsoft.com/office/drawing/2014/main" id="{089610C8-BA6A-9C30-FB69-853958532DE7}"/>
              </a:ext>
            </a:extLst>
          </p:cNvPr>
          <p:cNvSpPr txBox="1"/>
          <p:nvPr/>
        </p:nvSpPr>
        <p:spPr>
          <a:xfrm>
            <a:off x="1517633" y="3329219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tx2"/>
                </a:solidFill>
              </a:rPr>
              <a:t>F1-Score = 0.9220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80DB993E-46D1-DA91-F086-9ADBF234E6B2}"/>
              </a:ext>
            </a:extLst>
          </p:cNvPr>
          <p:cNvSpPr txBox="1"/>
          <p:nvPr/>
        </p:nvSpPr>
        <p:spPr>
          <a:xfrm>
            <a:off x="7249504" y="3329219"/>
            <a:ext cx="3589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dirty="0">
                <a:solidFill>
                  <a:schemeClr val="tx2"/>
                </a:solidFill>
              </a:rPr>
              <a:t>F1-Score = 0.9441</a:t>
            </a:r>
          </a:p>
        </p:txBody>
      </p:sp>
    </p:spTree>
    <p:extLst>
      <p:ext uri="{BB962C8B-B14F-4D97-AF65-F5344CB8AC3E}">
        <p14:creationId xmlns:p14="http://schemas.microsoft.com/office/powerpoint/2010/main" val="7350666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B5629345-72B6-D6E5-04AD-FE9573CEC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16704225-AE2B-D973-B59E-2482C85A5E1D}"/>
              </a:ext>
            </a:extLst>
          </p:cNvPr>
          <p:cNvSpPr txBox="1"/>
          <p:nvPr/>
        </p:nvSpPr>
        <p:spPr>
          <a:xfrm>
            <a:off x="6519109" y="3205000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B1F339E8-8DFB-D90D-1B63-A66C3FFA5F7E}"/>
              </a:ext>
            </a:extLst>
          </p:cNvPr>
          <p:cNvSpPr txBox="1"/>
          <p:nvPr/>
        </p:nvSpPr>
        <p:spPr>
          <a:xfrm>
            <a:off x="1299291" y="3124200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22333BE-EF50-7339-39F9-423F80C63360}"/>
              </a:ext>
            </a:extLst>
          </p:cNvPr>
          <p:cNvSpPr txBox="1"/>
          <p:nvPr/>
        </p:nvSpPr>
        <p:spPr>
          <a:xfrm>
            <a:off x="5573260" y="2497976"/>
            <a:ext cx="104547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500" dirty="0">
                <a:solidFill>
                  <a:schemeClr val="tx2"/>
                </a:solidFill>
              </a:rPr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3560784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5B97CE66-8EC8-AAEB-D141-B428A303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2DDB2F91-0FB5-D5EC-A634-F6CA5101A9AD}"/>
              </a:ext>
            </a:extLst>
          </p:cNvPr>
          <p:cNvSpPr txBox="1"/>
          <p:nvPr/>
        </p:nvSpPr>
        <p:spPr>
          <a:xfrm>
            <a:off x="3909200" y="2819400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54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TEŞEKKÜRLER</a:t>
            </a:r>
            <a:endParaRPr sz="54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  <p:extLst>
      <p:ext uri="{BB962C8B-B14F-4D97-AF65-F5344CB8AC3E}">
        <p14:creationId xmlns:p14="http://schemas.microsoft.com/office/powerpoint/2010/main" val="34748596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/>
          <p:cNvSpPr txBox="1"/>
          <p:nvPr/>
        </p:nvSpPr>
        <p:spPr>
          <a:xfrm>
            <a:off x="6857426" y="2114276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9" name="Google Shape;1069;p36"/>
          <p:cNvSpPr txBox="1"/>
          <p:nvPr/>
        </p:nvSpPr>
        <p:spPr>
          <a:xfrm>
            <a:off x="1125555" y="2033476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78" name="Google Shape;1078;p36"/>
          <p:cNvCxnSpPr/>
          <p:nvPr/>
        </p:nvCxnSpPr>
        <p:spPr>
          <a:xfrm>
            <a:off x="6172267" y="1893608"/>
            <a:ext cx="0" cy="345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7" name="Resim 6" descr="metin, çizgi, yazı tip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C1A57F4-060E-1704-D947-FBFE3EACC6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3096346"/>
            <a:ext cx="5248753" cy="1334058"/>
          </a:xfrm>
          <a:prstGeom prst="rect">
            <a:avLst/>
          </a:prstGeom>
        </p:spPr>
      </p:pic>
      <p:pic>
        <p:nvPicPr>
          <p:cNvPr id="9" name="Resim 8" descr="metin, yazı tipi, çizgi, meneviş mavi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A07D19C-82C5-C860-F945-1B91A5C2E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" y="3096346"/>
            <a:ext cx="5224659" cy="1296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674D3B41-1744-1095-3F2D-14EF5511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0A2DA369-0E17-5877-C85A-62DBA46D3FEA}"/>
              </a:ext>
            </a:extLst>
          </p:cNvPr>
          <p:cNvSpPr txBox="1"/>
          <p:nvPr/>
        </p:nvSpPr>
        <p:spPr>
          <a:xfrm>
            <a:off x="3909199" y="442420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2050" name="Resim 1">
            <a:extLst>
              <a:ext uri="{FF2B5EF4-FFF2-40B4-BE49-F238E27FC236}">
                <a16:creationId xmlns:a16="http://schemas.microsoft.com/office/drawing/2014/main" id="{9655D6F8-EF5F-7516-4904-D156C0413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034" y="2327338"/>
            <a:ext cx="10315931" cy="2381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E2B191D-B274-9A30-AE9E-D452D4E0EE34}"/>
              </a:ext>
            </a:extLst>
          </p:cNvPr>
          <p:cNvSpPr txBox="1"/>
          <p:nvPr/>
        </p:nvSpPr>
        <p:spPr>
          <a:xfrm>
            <a:off x="864882" y="182084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 err="1">
                <a:solidFill>
                  <a:schemeClr val="tx2"/>
                </a:solidFill>
              </a:rPr>
              <a:t>Flowchart</a:t>
            </a:r>
            <a:endParaRPr lang="tr-TR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03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3DD25A4B-335F-718D-3025-3F70CF540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17E0B164-D20B-F541-8DD0-F2DEE2AEB1B9}"/>
              </a:ext>
            </a:extLst>
          </p:cNvPr>
          <p:cNvSpPr txBox="1"/>
          <p:nvPr/>
        </p:nvSpPr>
        <p:spPr>
          <a:xfrm>
            <a:off x="3909200" y="451564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pic>
        <p:nvPicPr>
          <p:cNvPr id="5" name="Resim 4" descr="daire, madeni para, ekran görüntüsü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E84EAC0-83E0-046F-B299-77B964ADC3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" y="2228149"/>
            <a:ext cx="11716512" cy="2782304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16C47030-FC0F-15FC-D346-722E9DADB0B3}"/>
              </a:ext>
            </a:extLst>
          </p:cNvPr>
          <p:cNvSpPr txBox="1"/>
          <p:nvPr/>
        </p:nvSpPr>
        <p:spPr>
          <a:xfrm>
            <a:off x="237744" y="179222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 err="1">
                <a:solidFill>
                  <a:schemeClr val="tx2"/>
                </a:solidFill>
              </a:rPr>
              <a:t>Pre-processing</a:t>
            </a:r>
            <a:r>
              <a:rPr lang="tr-TR" u="sng" dirty="0">
                <a:solidFill>
                  <a:schemeClr val="tx2"/>
                </a:solidFill>
              </a:rPr>
              <a:t> İşlemi</a:t>
            </a:r>
          </a:p>
        </p:txBody>
      </p:sp>
    </p:spTree>
    <p:extLst>
      <p:ext uri="{BB962C8B-B14F-4D97-AF65-F5344CB8AC3E}">
        <p14:creationId xmlns:p14="http://schemas.microsoft.com/office/powerpoint/2010/main" val="34882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750BF446-6652-E329-982A-EB773B49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1CDF1EC1-048D-97FA-8B85-458BF7676471}"/>
              </a:ext>
            </a:extLst>
          </p:cNvPr>
          <p:cNvSpPr txBox="1"/>
          <p:nvPr/>
        </p:nvSpPr>
        <p:spPr>
          <a:xfrm>
            <a:off x="3909200" y="451564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05D3894-74AF-B362-082D-A7305FC9E8F5}"/>
              </a:ext>
            </a:extLst>
          </p:cNvPr>
          <p:cNvSpPr txBox="1"/>
          <p:nvPr/>
        </p:nvSpPr>
        <p:spPr>
          <a:xfrm>
            <a:off x="237744" y="10611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SONUÇLAR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59F21F6-7225-ADF2-A57B-22A520DB7F18}"/>
              </a:ext>
            </a:extLst>
          </p:cNvPr>
          <p:cNvSpPr txBox="1"/>
          <p:nvPr/>
        </p:nvSpPr>
        <p:spPr>
          <a:xfrm>
            <a:off x="237744" y="1430496"/>
            <a:ext cx="2784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Model Seçiminin Başarıya Etkisi</a:t>
            </a:r>
            <a:endParaRPr lang="tr-TR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D92421D-EA55-96AE-8F1B-08DBA06D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9454" y="1738273"/>
            <a:ext cx="5773092" cy="478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142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0BDE2A8D-584C-47CE-6430-FE352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3B9F16BF-D01A-826C-69BE-9D4C5DBD21F5}"/>
              </a:ext>
            </a:extLst>
          </p:cNvPr>
          <p:cNvSpPr txBox="1"/>
          <p:nvPr/>
        </p:nvSpPr>
        <p:spPr>
          <a:xfrm>
            <a:off x="3909200" y="451564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69A42C4-A0C9-3CBE-8EAB-E88BE980B812}"/>
              </a:ext>
            </a:extLst>
          </p:cNvPr>
          <p:cNvSpPr txBox="1"/>
          <p:nvPr/>
        </p:nvSpPr>
        <p:spPr>
          <a:xfrm>
            <a:off x="237744" y="10611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SONUÇLAR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3172C6E-5005-76AC-7123-AD99C29BD8CA}"/>
              </a:ext>
            </a:extLst>
          </p:cNvPr>
          <p:cNvSpPr txBox="1"/>
          <p:nvPr/>
        </p:nvSpPr>
        <p:spPr>
          <a:xfrm>
            <a:off x="237744" y="1430496"/>
            <a:ext cx="25346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err="1">
                <a:solidFill>
                  <a:schemeClr val="bg1">
                    <a:lumMod val="40000"/>
                    <a:lumOff val="60000"/>
                  </a:schemeClr>
                </a:solidFill>
              </a:rPr>
              <a:t>Önişlemenin</a:t>
            </a:r>
            <a:r>
              <a:rPr lang="tr-TR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Başarıya Katkısı</a:t>
            </a:r>
            <a:endParaRPr lang="tr-TR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 descr="image">
            <a:extLst>
              <a:ext uri="{FF2B5EF4-FFF2-40B4-BE49-F238E27FC236}">
                <a16:creationId xmlns:a16="http://schemas.microsoft.com/office/drawing/2014/main" id="{F1504B36-7F09-C6D4-A4C1-803B2F4CC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255" y="1738273"/>
            <a:ext cx="2653489" cy="511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5376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1D2DB807-E8C1-9F1B-3181-7FC894BFA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85089A9C-AB28-0379-63D9-52972E9BF7A9}"/>
              </a:ext>
            </a:extLst>
          </p:cNvPr>
          <p:cNvSpPr txBox="1"/>
          <p:nvPr/>
        </p:nvSpPr>
        <p:spPr>
          <a:xfrm>
            <a:off x="3909200" y="451564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A83C961-86F2-460D-B6BC-08F43E0AF019}"/>
              </a:ext>
            </a:extLst>
          </p:cNvPr>
          <p:cNvSpPr txBox="1"/>
          <p:nvPr/>
        </p:nvSpPr>
        <p:spPr>
          <a:xfrm>
            <a:off x="237744" y="10611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SONUÇLAR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9B689DE4-26F4-6A9A-3EEE-813304A772D9}"/>
              </a:ext>
            </a:extLst>
          </p:cNvPr>
          <p:cNvSpPr txBox="1"/>
          <p:nvPr/>
        </p:nvSpPr>
        <p:spPr>
          <a:xfrm>
            <a:off x="237744" y="1430496"/>
            <a:ext cx="3015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Öznitelik Sayısı ve Seçiminin Etkisi</a:t>
            </a:r>
            <a:endParaRPr lang="tr-TR" dirty="0">
              <a:solidFill>
                <a:schemeClr val="bg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AF265933-37C8-06CA-8380-326AAC91D4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040025"/>
            <a:ext cx="664845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264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4D64448E-D18D-1F42-9FAF-3517B12A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861DD9F1-7084-11A9-0E0B-A1CC9D05CE2E}"/>
              </a:ext>
            </a:extLst>
          </p:cNvPr>
          <p:cNvSpPr txBox="1"/>
          <p:nvPr/>
        </p:nvSpPr>
        <p:spPr>
          <a:xfrm>
            <a:off x="3909200" y="451564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CAB06BA3-1B21-8FC9-2D32-C8A971308BF2}"/>
              </a:ext>
            </a:extLst>
          </p:cNvPr>
          <p:cNvSpPr txBox="1"/>
          <p:nvPr/>
        </p:nvSpPr>
        <p:spPr>
          <a:xfrm>
            <a:off x="237744" y="1061164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u="sng" dirty="0">
                <a:solidFill>
                  <a:schemeClr val="tx2"/>
                </a:solidFill>
              </a:rPr>
              <a:t>SONUÇLAR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FB65A756-BD1A-53B3-A613-7018E84FEC1D}"/>
              </a:ext>
            </a:extLst>
          </p:cNvPr>
          <p:cNvSpPr txBox="1"/>
          <p:nvPr/>
        </p:nvSpPr>
        <p:spPr>
          <a:xfrm>
            <a:off x="237744" y="1430496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Hiperparametre Seçimi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3B893FDE-27CF-033C-6138-632A7354ABD1}"/>
              </a:ext>
            </a:extLst>
          </p:cNvPr>
          <p:cNvSpPr txBox="1"/>
          <p:nvPr/>
        </p:nvSpPr>
        <p:spPr>
          <a:xfrm>
            <a:off x="305908" y="2107605"/>
            <a:ext cx="115801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tr-TR" dirty="0" err="1">
                <a:solidFill>
                  <a:schemeClr val="tx2"/>
                </a:solidFill>
              </a:rPr>
              <a:t>Hiperparametrelerin</a:t>
            </a:r>
            <a:r>
              <a:rPr lang="tr-TR" dirty="0">
                <a:solidFill>
                  <a:schemeClr val="tx2"/>
                </a:solidFill>
              </a:rPr>
              <a:t> uygun şekilde belirlenmesi, modelin performansını önemli ölçüde etkilemektedir. Bu nedenle, daha verimli sonuçlar elde edebilmek adına farklı </a:t>
            </a:r>
            <a:r>
              <a:rPr lang="tr-TR" dirty="0" err="1">
                <a:solidFill>
                  <a:schemeClr val="tx2"/>
                </a:solidFill>
              </a:rPr>
              <a:t>hiperparametre</a:t>
            </a:r>
            <a:r>
              <a:rPr lang="tr-TR" dirty="0">
                <a:solidFill>
                  <a:schemeClr val="tx2"/>
                </a:solidFill>
              </a:rPr>
              <a:t> kombinasyonları denenmiştir. </a:t>
            </a:r>
            <a:r>
              <a:rPr lang="tr-TR" dirty="0" err="1">
                <a:solidFill>
                  <a:schemeClr val="tx2"/>
                </a:solidFill>
              </a:rPr>
              <a:t>Hiperparametre</a:t>
            </a:r>
            <a:r>
              <a:rPr lang="tr-TR" dirty="0">
                <a:solidFill>
                  <a:schemeClr val="tx2"/>
                </a:solidFill>
              </a:rPr>
              <a:t> optimizasyonu için </a:t>
            </a:r>
            <a:r>
              <a:rPr lang="tr-TR" dirty="0" err="1">
                <a:solidFill>
                  <a:schemeClr val="tx2"/>
                </a:solidFill>
              </a:rPr>
              <a:t>random</a:t>
            </a:r>
            <a:r>
              <a:rPr lang="tr-TR" dirty="0">
                <a:solidFill>
                  <a:schemeClr val="tx2"/>
                </a:solidFill>
              </a:rPr>
              <a:t> </a:t>
            </a:r>
            <a:r>
              <a:rPr lang="tr-TR" dirty="0" err="1">
                <a:solidFill>
                  <a:schemeClr val="tx2"/>
                </a:solidFill>
              </a:rPr>
              <a:t>search</a:t>
            </a:r>
            <a:r>
              <a:rPr lang="tr-TR" dirty="0">
                <a:solidFill>
                  <a:schemeClr val="tx2"/>
                </a:solidFill>
              </a:rPr>
              <a:t> yöntemi kullanılmış ve bu sayede modellerin başarı oranlarında artış sağlanmıştır.</a:t>
            </a:r>
          </a:p>
          <a:p>
            <a:pPr algn="just"/>
            <a:endParaRPr lang="tr-TR" dirty="0">
              <a:solidFill>
                <a:schemeClr val="tx2"/>
              </a:solidFill>
            </a:endParaRPr>
          </a:p>
          <a:p>
            <a:pPr algn="just"/>
            <a:endParaRPr lang="tr-T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1157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>
          <a:extLst>
            <a:ext uri="{FF2B5EF4-FFF2-40B4-BE49-F238E27FC236}">
              <a16:creationId xmlns:a16="http://schemas.microsoft.com/office/drawing/2014/main" id="{9043D26F-A19D-C036-47B3-B023D897E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6">
            <a:extLst>
              <a:ext uri="{FF2B5EF4-FFF2-40B4-BE49-F238E27FC236}">
                <a16:creationId xmlns:a16="http://schemas.microsoft.com/office/drawing/2014/main" id="{3F5C9893-2760-043B-29D8-D7D6F31B3D7D}"/>
              </a:ext>
            </a:extLst>
          </p:cNvPr>
          <p:cNvSpPr txBox="1"/>
          <p:nvPr/>
        </p:nvSpPr>
        <p:spPr>
          <a:xfrm>
            <a:off x="6857426" y="2114276"/>
            <a:ext cx="4373600" cy="5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YÖNTEM-2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069" name="Google Shape;1069;p36">
            <a:extLst>
              <a:ext uri="{FF2B5EF4-FFF2-40B4-BE49-F238E27FC236}">
                <a16:creationId xmlns:a16="http://schemas.microsoft.com/office/drawing/2014/main" id="{0FDF94F0-74D7-E43E-23D8-F79B99138A01}"/>
              </a:ext>
            </a:extLst>
          </p:cNvPr>
          <p:cNvSpPr txBox="1"/>
          <p:nvPr/>
        </p:nvSpPr>
        <p:spPr>
          <a:xfrm>
            <a:off x="1125555" y="2033476"/>
            <a:ext cx="4373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tr-TR" sz="3200" b="1" kern="0" dirty="0">
                <a:solidFill>
                  <a:srgbClr val="F3F3F3"/>
                </a:solidFill>
                <a:latin typeface="Rajdhani"/>
                <a:ea typeface="Rajdhani"/>
                <a:cs typeface="Rajdhani"/>
                <a:sym typeface="Rajdhani"/>
              </a:rPr>
              <a:t>YÖNTEM-1</a:t>
            </a:r>
            <a:endParaRPr sz="3200" b="1" kern="0" dirty="0">
              <a:solidFill>
                <a:srgbClr val="F3F3F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078" name="Google Shape;1078;p36">
            <a:extLst>
              <a:ext uri="{FF2B5EF4-FFF2-40B4-BE49-F238E27FC236}">
                <a16:creationId xmlns:a16="http://schemas.microsoft.com/office/drawing/2014/main" id="{D4871BF6-27A7-011C-17CC-AC5242BF5003}"/>
              </a:ext>
            </a:extLst>
          </p:cNvPr>
          <p:cNvCxnSpPr/>
          <p:nvPr/>
        </p:nvCxnSpPr>
        <p:spPr>
          <a:xfrm>
            <a:off x="6172267" y="1893608"/>
            <a:ext cx="0" cy="34560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7" name="Resim 6" descr="metin, çizgi, yazı tipi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1FDA6D0-0359-225D-9DAF-6A3321C4C5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3096346"/>
            <a:ext cx="5248753" cy="1334058"/>
          </a:xfrm>
          <a:prstGeom prst="rect">
            <a:avLst/>
          </a:prstGeom>
        </p:spPr>
      </p:pic>
      <p:pic>
        <p:nvPicPr>
          <p:cNvPr id="9" name="Resim 8" descr="metin, yazı tipi, çizgi, meneviş mavis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12D7DB0-0730-2299-98FF-DBBC1B803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6" y="3096346"/>
            <a:ext cx="5224659" cy="129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6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AI Tech Agency Infographics by Slidesgo">
  <a:themeElements>
    <a:clrScheme name="Simple Light">
      <a:dk1>
        <a:srgbClr val="0C343D"/>
      </a:dk1>
      <a:lt1>
        <a:srgbClr val="00C3B1"/>
      </a:lt1>
      <a:dk2>
        <a:srgbClr val="CC4125"/>
      </a:dk2>
      <a:lt2>
        <a:srgbClr val="F3F3F3"/>
      </a:lt2>
      <a:accent1>
        <a:srgbClr val="0C343D"/>
      </a:accent1>
      <a:accent2>
        <a:srgbClr val="00C3B1"/>
      </a:accent2>
      <a:accent3>
        <a:srgbClr val="CC4125"/>
      </a:accent3>
      <a:accent4>
        <a:srgbClr val="F3F3F3"/>
      </a:accent4>
      <a:accent5>
        <a:srgbClr val="0C343D"/>
      </a:accent5>
      <a:accent6>
        <a:srgbClr val="00C3B1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117</Words>
  <Application>Microsoft Office PowerPoint</Application>
  <PresentationFormat>Geniş ekran</PresentationFormat>
  <Paragraphs>43</Paragraphs>
  <Slides>17</Slides>
  <Notes>16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2</vt:i4>
      </vt:variant>
      <vt:variant>
        <vt:lpstr>Slayt Başlıkları</vt:lpstr>
      </vt:variant>
      <vt:variant>
        <vt:i4>17</vt:i4>
      </vt:variant>
    </vt:vector>
  </HeadingPairs>
  <TitlesOfParts>
    <vt:vector size="27" baseType="lpstr">
      <vt:lpstr>Anaheim</vt:lpstr>
      <vt:lpstr>Rajdhani</vt:lpstr>
      <vt:lpstr>Aptos</vt:lpstr>
      <vt:lpstr>Arial</vt:lpstr>
      <vt:lpstr>Fira Sans Condensed</vt:lpstr>
      <vt:lpstr>Fira Sans Condensed Light</vt:lpstr>
      <vt:lpstr>Neue Haas Grotesk Text Pro</vt:lpstr>
      <vt:lpstr>Roboto Condensed Light</vt:lpstr>
      <vt:lpstr>VanillaVTI</vt:lpstr>
      <vt:lpstr>AI Tech Agency Infographics by Slidesgo</vt:lpstr>
      <vt:lpstr> Beyin MRI Görüntülerinden Tümör Derecesi Sınıflandırma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Emir Arıkan</dc:creator>
  <cp:lastModifiedBy>Emir Arıkan</cp:lastModifiedBy>
  <cp:revision>1</cp:revision>
  <dcterms:created xsi:type="dcterms:W3CDTF">2025-07-27T02:47:14Z</dcterms:created>
  <dcterms:modified xsi:type="dcterms:W3CDTF">2025-07-27T12:05:35Z</dcterms:modified>
</cp:coreProperties>
</file>