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Lst>
  <p:sldSz cx="18288000" cy="10287000"/>
  <p:notesSz cx="6858000" cy="9144000"/>
  <p:embeddedFontLst>
    <p:embeddedFont>
      <p:font typeface="Ubuntu" charset="1" panose="020B0504030602030204"/>
      <p:regular r:id="rId6"/>
    </p:embeddedFont>
    <p:embeddedFont>
      <p:font typeface="Ubuntu Bold" charset="1" panose="020B0804030602030204"/>
      <p:regular r:id="rId7"/>
    </p:embeddedFont>
    <p:embeddedFont>
      <p:font typeface="Ubuntu Italics" charset="1" panose="020B05040306020A0204"/>
      <p:regular r:id="rId8"/>
    </p:embeddedFont>
    <p:embeddedFont>
      <p:font typeface="Ubuntu Bold Italics" charset="1" panose="020B08040306020A02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Paytone One" charset="1" panose="000005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28" Target="slides/slide14.xml" Type="http://schemas.openxmlformats.org/officeDocument/2006/relationships/slide"/><Relationship Id="rId29" Target="slides/slide15.xml" Type="http://schemas.openxmlformats.org/officeDocument/2006/relationships/slide"/><Relationship Id="rId3" Target="viewProps.xml" Type="http://schemas.openxmlformats.org/officeDocument/2006/relationships/viewProps"/><Relationship Id="rId30" Target="slides/slide16.xml" Type="http://schemas.openxmlformats.org/officeDocument/2006/relationships/slide"/><Relationship Id="rId31" Target="slides/slide17.xml" Type="http://schemas.openxmlformats.org/officeDocument/2006/relationships/slide"/><Relationship Id="rId32" Target="slides/slide18.xml" Type="http://schemas.openxmlformats.org/officeDocument/2006/relationships/slide"/><Relationship Id="rId33" Target="slides/slide19.xml" Type="http://schemas.openxmlformats.org/officeDocument/2006/relationships/slide"/><Relationship Id="rId34" Target="slides/slide20.xml" Type="http://schemas.openxmlformats.org/officeDocument/2006/relationships/slide"/><Relationship Id="rId35" Target="slides/slide21.xml" Type="http://schemas.openxmlformats.org/officeDocument/2006/relationships/slide"/><Relationship Id="rId36" Target="slides/slide22.xml" Type="http://schemas.openxmlformats.org/officeDocument/2006/relationships/slide"/><Relationship Id="rId37" Target="slides/slide23.xml" Type="http://schemas.openxmlformats.org/officeDocument/2006/relationships/slide"/><Relationship Id="rId38" Target="slides/slide24.xml" Type="http://schemas.openxmlformats.org/officeDocument/2006/relationships/slide"/><Relationship Id="rId39" Target="slides/slide25.xml" Type="http://schemas.openxmlformats.org/officeDocument/2006/relationships/slide"/><Relationship Id="rId4" Target="theme/theme1.xml" Type="http://schemas.openxmlformats.org/officeDocument/2006/relationships/theme"/><Relationship Id="rId40" Target="slides/slide26.xml" Type="http://schemas.openxmlformats.org/officeDocument/2006/relationships/slide"/><Relationship Id="rId41" Target="slides/slide2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5CE4B"/>
        </a:solidFill>
      </p:bgPr>
    </p:bg>
    <p:spTree>
      <p:nvGrpSpPr>
        <p:cNvPr id="1" name=""/>
        <p:cNvGrpSpPr/>
        <p:nvPr/>
      </p:nvGrpSpPr>
      <p:grpSpPr>
        <a:xfrm>
          <a:off x="0" y="0"/>
          <a:ext cx="0" cy="0"/>
          <a:chOff x="0" y="0"/>
          <a:chExt cx="0" cy="0"/>
        </a:xfrm>
      </p:grpSpPr>
      <p:sp>
        <p:nvSpPr>
          <p:cNvPr name="AutoShape 2" id="2"/>
          <p:cNvSpPr/>
          <p:nvPr/>
        </p:nvSpPr>
        <p:spPr>
          <a:xfrm rot="0">
            <a:off x="455209" y="487069"/>
            <a:ext cx="17377583" cy="9312861"/>
          </a:xfrm>
          <a:prstGeom prst="rect">
            <a:avLst/>
          </a:prstGeom>
          <a:solidFill>
            <a:srgbClr val="F5FBF6"/>
          </a:solidFill>
        </p:spPr>
      </p:sp>
      <p:grpSp>
        <p:nvGrpSpPr>
          <p:cNvPr name="Group 3" id="3"/>
          <p:cNvGrpSpPr/>
          <p:nvPr/>
        </p:nvGrpSpPr>
        <p:grpSpPr>
          <a:xfrm rot="0">
            <a:off x="2280664" y="1598452"/>
            <a:ext cx="14322241" cy="7543741"/>
            <a:chOff x="0" y="0"/>
            <a:chExt cx="19096321" cy="10058322"/>
          </a:xfrm>
        </p:grpSpPr>
        <p:sp>
          <p:nvSpPr>
            <p:cNvPr name="TextBox 4" id="4"/>
            <p:cNvSpPr txBox="true"/>
            <p:nvPr/>
          </p:nvSpPr>
          <p:spPr>
            <a:xfrm rot="0">
              <a:off x="0" y="1633058"/>
              <a:ext cx="19096321" cy="5306725"/>
            </a:xfrm>
            <a:prstGeom prst="rect">
              <a:avLst/>
            </a:prstGeom>
          </p:spPr>
          <p:txBody>
            <a:bodyPr anchor="t" rtlCol="false" tIns="0" lIns="0" bIns="0" rIns="0">
              <a:spAutoFit/>
            </a:bodyPr>
            <a:lstStyle/>
            <a:p>
              <a:pPr algn="ctr">
                <a:lnSpc>
                  <a:spcPts val="7797"/>
                </a:lnSpc>
              </a:pPr>
              <a:r>
                <a:rPr lang="en-US" sz="7426" spc="423">
                  <a:solidFill>
                    <a:srgbClr val="E5CE4B"/>
                  </a:solidFill>
                  <a:latin typeface="Paytone One"/>
                </a:rPr>
                <a:t>RETINA KAN DAMARLARINI ÇIKARMAK IÇIN EŞIKLEME TEMELLI MORFOLOJIK BIR YÖNTEM</a:t>
              </a:r>
            </a:p>
          </p:txBody>
        </p:sp>
        <p:sp>
          <p:nvSpPr>
            <p:cNvPr name="TextBox 5" id="5"/>
            <p:cNvSpPr txBox="true"/>
            <p:nvPr/>
          </p:nvSpPr>
          <p:spPr>
            <a:xfrm rot="0">
              <a:off x="0" y="7273615"/>
              <a:ext cx="19096321" cy="944035"/>
            </a:xfrm>
            <a:prstGeom prst="rect">
              <a:avLst/>
            </a:prstGeom>
          </p:spPr>
          <p:txBody>
            <a:bodyPr anchor="t" rtlCol="false" tIns="0" lIns="0" bIns="0" rIns="0">
              <a:spAutoFit/>
            </a:bodyPr>
            <a:lstStyle/>
            <a:p>
              <a:pPr algn="ctr">
                <a:lnSpc>
                  <a:spcPts val="5990"/>
                </a:lnSpc>
              </a:pPr>
              <a:r>
                <a:rPr lang="en-US" sz="4278" spc="855">
                  <a:solidFill>
                    <a:srgbClr val="555555"/>
                  </a:solidFill>
                  <a:latin typeface="Ubuntu Bold"/>
                </a:rPr>
                <a:t>EMİR FURKAN UMUTLU</a:t>
              </a:r>
            </a:p>
          </p:txBody>
        </p:sp>
        <p:sp>
          <p:nvSpPr>
            <p:cNvPr name="TextBox 6" id="6"/>
            <p:cNvSpPr txBox="true"/>
            <p:nvPr/>
          </p:nvSpPr>
          <p:spPr>
            <a:xfrm rot="0">
              <a:off x="0" y="-85725"/>
              <a:ext cx="19096321" cy="694258"/>
            </a:xfrm>
            <a:prstGeom prst="rect">
              <a:avLst/>
            </a:prstGeom>
          </p:spPr>
          <p:txBody>
            <a:bodyPr anchor="t" rtlCol="false" tIns="0" lIns="0" bIns="0" rIns="0">
              <a:spAutoFit/>
            </a:bodyPr>
            <a:lstStyle/>
            <a:p>
              <a:pPr algn="ctr">
                <a:lnSpc>
                  <a:spcPts val="4313"/>
                </a:lnSpc>
              </a:pPr>
            </a:p>
          </p:txBody>
        </p:sp>
        <p:sp>
          <p:nvSpPr>
            <p:cNvPr name="TextBox 7" id="7"/>
            <p:cNvSpPr txBox="true"/>
            <p:nvPr/>
          </p:nvSpPr>
          <p:spPr>
            <a:xfrm rot="0">
              <a:off x="0" y="8890476"/>
              <a:ext cx="19096321" cy="1189448"/>
            </a:xfrm>
            <a:prstGeom prst="rect">
              <a:avLst/>
            </a:prstGeom>
          </p:spPr>
          <p:txBody>
            <a:bodyPr anchor="t" rtlCol="false" tIns="0" lIns="0" bIns="0" rIns="0">
              <a:spAutoFit/>
            </a:bodyPr>
            <a:lstStyle/>
            <a:p>
              <a:pPr algn="ctr">
                <a:lnSpc>
                  <a:spcPts val="3594"/>
                </a:lnSpc>
              </a:pPr>
              <a:r>
                <a:rPr lang="en-US" sz="2567" spc="256">
                  <a:solidFill>
                    <a:srgbClr val="555555"/>
                  </a:solidFill>
                  <a:latin typeface="Ubuntu"/>
                </a:rPr>
                <a:t>02205076056</a:t>
              </a:r>
            </a:p>
            <a:p>
              <a:pPr algn="ctr">
                <a:lnSpc>
                  <a:spcPts val="3594"/>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5CE4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168" r="0" b="1168"/>
          <a:stretch>
            <a:fillRect/>
          </a:stretch>
        </p:blipFill>
        <p:spPr>
          <a:xfrm flipH="false" flipV="false" rot="0">
            <a:off x="3458750" y="5143500"/>
            <a:ext cx="10713464" cy="4470067"/>
          </a:xfrm>
          <a:prstGeom prst="rect">
            <a:avLst/>
          </a:prstGeom>
        </p:spPr>
      </p:pic>
      <p:sp>
        <p:nvSpPr>
          <p:cNvPr name="TextBox 3" id="3"/>
          <p:cNvSpPr txBox="true"/>
          <p:nvPr/>
        </p:nvSpPr>
        <p:spPr>
          <a:xfrm rot="0">
            <a:off x="789057" y="466725"/>
            <a:ext cx="9994502" cy="1114425"/>
          </a:xfrm>
          <a:prstGeom prst="rect">
            <a:avLst/>
          </a:prstGeom>
        </p:spPr>
        <p:txBody>
          <a:bodyPr anchor="t" rtlCol="false" tIns="0" lIns="0" bIns="0" rIns="0">
            <a:spAutoFit/>
          </a:bodyPr>
          <a:lstStyle/>
          <a:p>
            <a:pPr>
              <a:lnSpc>
                <a:spcPts val="4418"/>
              </a:lnSpc>
            </a:pPr>
            <a:r>
              <a:rPr lang="en-US" sz="3681">
                <a:solidFill>
                  <a:srgbClr val="F5FBF6"/>
                </a:solidFill>
                <a:latin typeface="Paytone One"/>
              </a:rPr>
              <a:t>MORFOLOJIK IŞLEMLER:</a:t>
            </a:r>
          </a:p>
          <a:p>
            <a:pPr>
              <a:lnSpc>
                <a:spcPts val="4418"/>
              </a:lnSpc>
            </a:pPr>
          </a:p>
        </p:txBody>
      </p:sp>
      <p:sp>
        <p:nvSpPr>
          <p:cNvPr name="TextBox 4" id="4"/>
          <p:cNvSpPr txBox="true"/>
          <p:nvPr/>
        </p:nvSpPr>
        <p:spPr>
          <a:xfrm rot="0">
            <a:off x="789057" y="971550"/>
            <a:ext cx="16052851" cy="4331385"/>
          </a:xfrm>
          <a:prstGeom prst="rect">
            <a:avLst/>
          </a:prstGeom>
        </p:spPr>
        <p:txBody>
          <a:bodyPr anchor="t" rtlCol="false" tIns="0" lIns="0" bIns="0" rIns="0">
            <a:spAutoFit/>
          </a:bodyPr>
          <a:lstStyle/>
          <a:p>
            <a:pPr>
              <a:lnSpc>
                <a:spcPts val="3497"/>
              </a:lnSpc>
            </a:pPr>
            <a:r>
              <a:rPr lang="en-US" sz="2498" spc="249">
                <a:solidFill>
                  <a:srgbClr val="555555"/>
                </a:solidFill>
                <a:latin typeface="Ubuntu Bold"/>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p>
          <a:p>
            <a:pPr algn="ctr">
              <a:lnSpc>
                <a:spcPts val="3077"/>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5CE4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128" r="0" b="1128"/>
          <a:stretch>
            <a:fillRect/>
          </a:stretch>
        </p:blipFill>
        <p:spPr>
          <a:xfrm flipH="false" flipV="false" rot="0">
            <a:off x="523571" y="4915860"/>
            <a:ext cx="9605641" cy="1709780"/>
          </a:xfrm>
          <a:prstGeom prst="rect">
            <a:avLst/>
          </a:prstGeom>
        </p:spPr>
      </p:pic>
      <p:pic>
        <p:nvPicPr>
          <p:cNvPr name="Picture 3" id="3"/>
          <p:cNvPicPr>
            <a:picLocks noChangeAspect="true"/>
          </p:cNvPicPr>
          <p:nvPr/>
        </p:nvPicPr>
        <p:blipFill>
          <a:blip r:embed="rId3"/>
          <a:srcRect l="582" t="0" r="1747" b="0"/>
          <a:stretch>
            <a:fillRect/>
          </a:stretch>
        </p:blipFill>
        <p:spPr>
          <a:xfrm flipH="false" flipV="false" rot="0">
            <a:off x="12240522" y="332352"/>
            <a:ext cx="4379526" cy="9167016"/>
          </a:xfrm>
          <a:prstGeom prst="rect">
            <a:avLst/>
          </a:prstGeom>
        </p:spPr>
      </p:pic>
      <p:grpSp>
        <p:nvGrpSpPr>
          <p:cNvPr name="Group 4" id="4"/>
          <p:cNvGrpSpPr/>
          <p:nvPr/>
        </p:nvGrpSpPr>
        <p:grpSpPr>
          <a:xfrm rot="0">
            <a:off x="523571" y="129136"/>
            <a:ext cx="9605641" cy="5206617"/>
            <a:chOff x="0" y="0"/>
            <a:chExt cx="12807522" cy="6942156"/>
          </a:xfrm>
        </p:grpSpPr>
        <p:sp>
          <p:nvSpPr>
            <p:cNvPr name="TextBox 5" id="5"/>
            <p:cNvSpPr txBox="true"/>
            <p:nvPr/>
          </p:nvSpPr>
          <p:spPr>
            <a:xfrm rot="0">
              <a:off x="0" y="-9525"/>
              <a:ext cx="12807522" cy="1190625"/>
            </a:xfrm>
            <a:prstGeom prst="rect">
              <a:avLst/>
            </a:prstGeom>
          </p:spPr>
          <p:txBody>
            <a:bodyPr anchor="t" rtlCol="false" tIns="0" lIns="0" bIns="0" rIns="0">
              <a:spAutoFit/>
            </a:bodyPr>
            <a:lstStyle/>
            <a:p>
              <a:pPr algn="just">
                <a:lnSpc>
                  <a:spcPts val="3701"/>
                </a:lnSpc>
              </a:pPr>
              <a:r>
                <a:rPr lang="en-US" sz="3084">
                  <a:solidFill>
                    <a:srgbClr val="F5FBF6"/>
                  </a:solidFill>
                  <a:latin typeface="Paytone One"/>
                </a:rPr>
                <a:t>4 BULGULAR VE TARTIŞMA:</a:t>
              </a:r>
            </a:p>
            <a:p>
              <a:pPr algn="just">
                <a:lnSpc>
                  <a:spcPts val="3341"/>
                </a:lnSpc>
              </a:pPr>
              <a:r>
                <a:rPr lang="en-US" sz="2784">
                  <a:solidFill>
                    <a:srgbClr val="F5FBF6"/>
                  </a:solidFill>
                  <a:latin typeface="Paytone One"/>
                </a:rPr>
                <a:t>            BÖLÜTLEME SONUÇLARI:</a:t>
              </a:r>
            </a:p>
          </p:txBody>
        </p:sp>
        <p:sp>
          <p:nvSpPr>
            <p:cNvPr name="TextBox 6" id="6"/>
            <p:cNvSpPr txBox="true"/>
            <p:nvPr/>
          </p:nvSpPr>
          <p:spPr>
            <a:xfrm rot="0">
              <a:off x="0" y="1820242"/>
              <a:ext cx="12807522" cy="5139773"/>
            </a:xfrm>
            <a:prstGeom prst="rect">
              <a:avLst/>
            </a:prstGeom>
          </p:spPr>
          <p:txBody>
            <a:bodyPr anchor="t" rtlCol="false" tIns="0" lIns="0" bIns="0" rIns="0">
              <a:spAutoFit/>
            </a:bodyPr>
            <a:lstStyle/>
            <a:p>
              <a:pPr algn="just">
                <a:lnSpc>
                  <a:spcPts val="3111"/>
                </a:lnSpc>
              </a:pPr>
              <a:r>
                <a:rPr lang="en-US" sz="2222" spc="222">
                  <a:solidFill>
                    <a:srgbClr val="555555"/>
                  </a:solidFill>
                  <a:latin typeface="Ubuntu Bold"/>
                </a:rPr>
                <a:t>Üç farklı eşikleme algoritması iyileştirilmiş fundus görüntüleri üzerinde uygulanarak damar piksellerinin bölütlenmesi sağlanmıştır. İyileştirilmiş görüntüler eşikleme işlemine tabi tutulduktan sonra çıktı görüntüleri üzerinde performans iyileştirilmesi yapılmıştır</a:t>
              </a:r>
              <a:r>
                <a:rPr lang="en-US" sz="2222" spc="222">
                  <a:solidFill>
                    <a:srgbClr val="555555"/>
                  </a:solidFill>
                  <a:latin typeface="Ubuntu"/>
                </a:rPr>
                <a:t>.</a:t>
              </a:r>
            </a:p>
            <a:p>
              <a:pPr algn="just">
                <a:lnSpc>
                  <a:spcPts val="3111"/>
                </a:lnSpc>
              </a:pPr>
              <a:r>
                <a:rPr lang="en-US" sz="2222" spc="222">
                  <a:solidFill>
                    <a:srgbClr val="555555"/>
                  </a:solidFill>
                  <a:latin typeface="Ubuntu Bold"/>
                </a:rPr>
                <a:t>Uygulanan yöntemin başarı ölçütünü hesaplamak için Doğruluk Oranı ölçüsü kullanılmıştır. Denklem (12)’de Doğruluk Oranı ölçütünün matematiksel ifadesi verilmiştir</a:t>
              </a:r>
            </a:p>
            <a:p>
              <a:pPr algn="r">
                <a:lnSpc>
                  <a:spcPts val="2971"/>
                </a:lnSpc>
              </a:pPr>
            </a:p>
            <a:p>
              <a:pPr algn="r">
                <a:lnSpc>
                  <a:spcPts val="2971"/>
                </a:lnSpc>
              </a:pPr>
            </a:p>
          </p:txBody>
        </p:sp>
      </p:grpSp>
      <p:sp>
        <p:nvSpPr>
          <p:cNvPr name="TextBox 7" id="7"/>
          <p:cNvSpPr txBox="true"/>
          <p:nvPr/>
        </p:nvSpPr>
        <p:spPr>
          <a:xfrm rot="0">
            <a:off x="523571" y="6997684"/>
            <a:ext cx="9605641" cy="2734372"/>
          </a:xfrm>
          <a:prstGeom prst="rect">
            <a:avLst/>
          </a:prstGeom>
        </p:spPr>
        <p:txBody>
          <a:bodyPr anchor="t" rtlCol="false" tIns="0" lIns="0" bIns="0" rIns="0">
            <a:spAutoFit/>
          </a:bodyPr>
          <a:lstStyle/>
          <a:p>
            <a:pPr algn="just">
              <a:lnSpc>
                <a:spcPts val="3111"/>
              </a:lnSpc>
            </a:pPr>
            <a:r>
              <a:rPr lang="en-US" sz="2222" spc="222">
                <a:solidFill>
                  <a:srgbClr val="555555"/>
                </a:solidFill>
                <a:latin typeface="Ubuntu Bold"/>
              </a:rPr>
              <a:t>Burada, TP parametresi doğru pozitif, FP parametresi yanlış pozitif, TN parametresi doğru negatif ve FN parametresi yanlış negatif pikselleri temsil eder. ACC parametresi doğruluk oranını temsil eder. Tablo 1’de uygulanan yöntem de kullanılan üç eşikleme yönteminden elde edilen sonuçlar gösterilmiştir</a:t>
            </a:r>
            <a:r>
              <a:rPr lang="en-US" sz="2222" spc="222">
                <a:solidFill>
                  <a:srgbClr val="555555"/>
                </a:solidFill>
                <a:latin typeface="Ubuntu"/>
              </a:rPr>
              <a:t>.</a:t>
            </a:r>
          </a:p>
          <a:p>
            <a:pPr algn="just">
              <a:lnSpc>
                <a:spcPts val="3111"/>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5CE4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2103451" y="495198"/>
            <a:ext cx="4838695" cy="8763102"/>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556491" y="3535655"/>
            <a:ext cx="9572722" cy="5492087"/>
          </a:xfrm>
          <a:prstGeom prst="rect">
            <a:avLst/>
          </a:prstGeom>
        </p:spPr>
      </p:pic>
      <p:sp>
        <p:nvSpPr>
          <p:cNvPr name="TextBox 4" id="4"/>
          <p:cNvSpPr txBox="true"/>
          <p:nvPr/>
        </p:nvSpPr>
        <p:spPr>
          <a:xfrm rot="0">
            <a:off x="523571" y="104844"/>
            <a:ext cx="9605641" cy="3221417"/>
          </a:xfrm>
          <a:prstGeom prst="rect">
            <a:avLst/>
          </a:prstGeom>
        </p:spPr>
        <p:txBody>
          <a:bodyPr anchor="t" rtlCol="false" tIns="0" lIns="0" bIns="0" rIns="0">
            <a:spAutoFit/>
          </a:bodyPr>
          <a:lstStyle/>
          <a:p>
            <a:pPr algn="just">
              <a:lnSpc>
                <a:spcPts val="3111"/>
              </a:lnSpc>
            </a:pPr>
          </a:p>
          <a:p>
            <a:pPr algn="just">
              <a:lnSpc>
                <a:spcPts val="3251"/>
              </a:lnSpc>
            </a:pPr>
            <a:r>
              <a:rPr lang="en-US" sz="2322" spc="232">
                <a:solidFill>
                  <a:srgbClr val="555555"/>
                </a:solidFill>
                <a:latin typeface="Ubuntu Bold"/>
              </a:rPr>
              <a:t>Tablo 1’de verilen sonuçların alandaki birkaç yaygın yöntemden daha iyi performans gösterdiği görülebilir. DRIVE veri setindeki 40 görüntüye ait üç eşikleme yönteminin eşik değeri Tablo 2’de gösterilmiştir. Yapılan çalışmanın diğer geleneksel yöntemlerle karşılaştırılması Tablo 3’de verilmiştir</a:t>
            </a:r>
            <a:r>
              <a:rPr lang="en-US" sz="2322" spc="232">
                <a:solidFill>
                  <a:srgbClr val="555555"/>
                </a:solidFill>
                <a:latin typeface="Ubuntu"/>
              </a:rPr>
              <a:t>.</a:t>
            </a:r>
          </a:p>
          <a:p>
            <a:pPr algn="r">
              <a:lnSpc>
                <a:spcPts val="2971"/>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5CE4B"/>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7809482"/>
            <a:chOff x="0" y="0"/>
            <a:chExt cx="21640800" cy="10412643"/>
          </a:xfrm>
        </p:grpSpPr>
        <p:sp>
          <p:nvSpPr>
            <p:cNvPr name="TextBox 3" id="3"/>
            <p:cNvSpPr txBox="true"/>
            <p:nvPr/>
          </p:nvSpPr>
          <p:spPr>
            <a:xfrm rot="0">
              <a:off x="0" y="-9525"/>
              <a:ext cx="21640800" cy="1254125"/>
            </a:xfrm>
            <a:prstGeom prst="rect">
              <a:avLst/>
            </a:prstGeom>
          </p:spPr>
          <p:txBody>
            <a:bodyPr anchor="t" rtlCol="false" tIns="0" lIns="0" bIns="0" rIns="0">
              <a:spAutoFit/>
            </a:bodyPr>
            <a:lstStyle/>
            <a:p>
              <a:pPr algn="just">
                <a:lnSpc>
                  <a:spcPts val="3701"/>
                </a:lnSpc>
              </a:pPr>
              <a:r>
                <a:rPr lang="en-US" sz="3084">
                  <a:solidFill>
                    <a:srgbClr val="F5FBF6"/>
                  </a:solidFill>
                  <a:latin typeface="Paytone One"/>
                </a:rPr>
                <a:t>5 SONUÇ:</a:t>
              </a:r>
            </a:p>
            <a:p>
              <a:pPr algn="just">
                <a:lnSpc>
                  <a:spcPts val="3701"/>
                </a:lnSpc>
              </a:pPr>
            </a:p>
          </p:txBody>
        </p:sp>
        <p:sp>
          <p:nvSpPr>
            <p:cNvPr name="TextBox 4" id="4"/>
            <p:cNvSpPr txBox="true"/>
            <p:nvPr/>
          </p:nvSpPr>
          <p:spPr>
            <a:xfrm rot="0">
              <a:off x="0" y="1874217"/>
              <a:ext cx="21640800" cy="8556285"/>
            </a:xfrm>
            <a:prstGeom prst="rect">
              <a:avLst/>
            </a:prstGeom>
          </p:spPr>
          <p:txBody>
            <a:bodyPr anchor="t" rtlCol="false" tIns="0" lIns="0" bIns="0" rIns="0">
              <a:spAutoFit/>
            </a:bodyPr>
            <a:lstStyle/>
            <a:p>
              <a:pPr algn="just">
                <a:lnSpc>
                  <a:spcPts val="3951"/>
                </a:lnSpc>
              </a:pPr>
              <a:r>
                <a:rPr lang="en-US" sz="2822" spc="282">
                  <a:solidFill>
                    <a:srgbClr val="555555"/>
                  </a:solidFill>
                  <a:latin typeface="Ubuntu Bold"/>
                </a:rPr>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a:t>
              </a:r>
            </a:p>
            <a:p>
              <a:pPr algn="just">
                <a:lnSpc>
                  <a:spcPts val="3951"/>
                </a:lnSpc>
              </a:pPr>
            </a:p>
          </p:txBody>
        </p:sp>
      </p:grpSp>
    </p:spTree>
  </p:cSld>
  <p:clrMapOvr>
    <a:masterClrMapping/>
  </p:clrMapOvr>
</p:sld>
</file>

<file path=ppt/slides/slide14.xml><?xml version="1.0" encoding="utf-8"?>
<p:sld xmlns:p="http://schemas.openxmlformats.org/presentationml/2006/main" xmlns:a="http://schemas.openxmlformats.org/drawingml/2006/main">
  <p:cSld>
    <p:bg>
      <p:bgPr>
        <a:solidFill>
          <a:srgbClr val="E5CE4B"/>
        </a:solidFill>
      </p:bgPr>
    </p:bg>
    <p:spTree>
      <p:nvGrpSpPr>
        <p:cNvPr id="1" name=""/>
        <p:cNvGrpSpPr/>
        <p:nvPr/>
      </p:nvGrpSpPr>
      <p:grpSpPr>
        <a:xfrm>
          <a:off x="0" y="0"/>
          <a:ext cx="0" cy="0"/>
          <a:chOff x="0" y="0"/>
          <a:chExt cx="0" cy="0"/>
        </a:xfrm>
      </p:grpSpPr>
      <p:sp>
        <p:nvSpPr>
          <p:cNvPr name="AutoShape 2" id="2"/>
          <p:cNvSpPr/>
          <p:nvPr/>
        </p:nvSpPr>
        <p:spPr>
          <a:xfrm rot="0">
            <a:off x="455209" y="487069"/>
            <a:ext cx="17377583" cy="9312861"/>
          </a:xfrm>
          <a:prstGeom prst="rect">
            <a:avLst/>
          </a:prstGeom>
          <a:solidFill>
            <a:srgbClr val="F5FBF6"/>
          </a:solidFill>
        </p:spPr>
      </p:sp>
      <p:sp>
        <p:nvSpPr>
          <p:cNvPr name="TextBox 3" id="3"/>
          <p:cNvSpPr txBox="true"/>
          <p:nvPr/>
        </p:nvSpPr>
        <p:spPr>
          <a:xfrm rot="0">
            <a:off x="1982880" y="3058228"/>
            <a:ext cx="14322241" cy="4265794"/>
          </a:xfrm>
          <a:prstGeom prst="rect">
            <a:avLst/>
          </a:prstGeom>
        </p:spPr>
        <p:txBody>
          <a:bodyPr anchor="t" rtlCol="false" tIns="0" lIns="0" bIns="0" rIns="0">
            <a:spAutoFit/>
          </a:bodyPr>
          <a:lstStyle/>
          <a:p>
            <a:pPr algn="ctr">
              <a:lnSpc>
                <a:spcPts val="6747"/>
              </a:lnSpc>
            </a:pPr>
            <a:r>
              <a:rPr lang="en-US" sz="6426" spc="366">
                <a:solidFill>
                  <a:srgbClr val="E5CE4B"/>
                </a:solidFill>
                <a:latin typeface="Paytone One"/>
              </a:rPr>
              <a:t>GÖRÜNTÜ IŞLEME TEKNIKLERI VE KÜMELEME YÖNTEMLERI KULLANILARAK FINDIK MEYVESININ TESPIT VE SINIFLANDIRILMASI</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5FBF6"/>
        </a:solidFill>
      </p:bgPr>
    </p:bg>
    <p:spTree>
      <p:nvGrpSpPr>
        <p:cNvPr id="1" name=""/>
        <p:cNvGrpSpPr/>
        <p:nvPr/>
      </p:nvGrpSpPr>
      <p:grpSpPr>
        <a:xfrm>
          <a:off x="0" y="0"/>
          <a:ext cx="0" cy="0"/>
          <a:chOff x="0" y="0"/>
          <a:chExt cx="0" cy="0"/>
        </a:xfrm>
      </p:grpSpPr>
      <p:sp>
        <p:nvSpPr>
          <p:cNvPr name="TextBox 2" id="2"/>
          <p:cNvSpPr txBox="true"/>
          <p:nvPr/>
        </p:nvSpPr>
        <p:spPr>
          <a:xfrm rot="0">
            <a:off x="1028700" y="395287"/>
            <a:ext cx="12376547" cy="633413"/>
          </a:xfrm>
          <a:prstGeom prst="rect">
            <a:avLst/>
          </a:prstGeom>
        </p:spPr>
        <p:txBody>
          <a:bodyPr anchor="t" rtlCol="false" tIns="0" lIns="0" bIns="0" rIns="0">
            <a:spAutoFit/>
          </a:bodyPr>
          <a:lstStyle/>
          <a:p>
            <a:pPr>
              <a:lnSpc>
                <a:spcPts val="5094"/>
              </a:lnSpc>
            </a:pPr>
            <a:r>
              <a:rPr lang="en-US" sz="4245">
                <a:solidFill>
                  <a:srgbClr val="E5CE4B"/>
                </a:solidFill>
                <a:latin typeface="Paytone One"/>
              </a:rPr>
              <a:t>1. GİRİŞ</a:t>
            </a:r>
          </a:p>
        </p:txBody>
      </p:sp>
      <p:sp>
        <p:nvSpPr>
          <p:cNvPr name="TextBox 3" id="3"/>
          <p:cNvSpPr txBox="true"/>
          <p:nvPr/>
        </p:nvSpPr>
        <p:spPr>
          <a:xfrm rot="0">
            <a:off x="1028700" y="1431762"/>
            <a:ext cx="16230600" cy="8378190"/>
          </a:xfrm>
          <a:prstGeom prst="rect">
            <a:avLst/>
          </a:prstGeom>
        </p:spPr>
        <p:txBody>
          <a:bodyPr anchor="t" rtlCol="false" tIns="0" lIns="0" bIns="0" rIns="0">
            <a:spAutoFit/>
          </a:bodyPr>
          <a:lstStyle/>
          <a:p>
            <a:pPr>
              <a:lnSpc>
                <a:spcPts val="3359"/>
              </a:lnSpc>
            </a:pPr>
            <a:r>
              <a:rPr lang="en-US" sz="2399" spc="239">
                <a:solidFill>
                  <a:srgbClr val="555555"/>
                </a:solidFill>
                <a:latin typeface="Ubuntu Bold"/>
              </a:rPr>
              <a:t>Görüntü işleme ve bilgisayarlı görme uygulamaları son yıllarda ciddi bir artış göstermektedir</a:t>
            </a:r>
            <a:r>
              <a:rPr lang="en-US" sz="2399" spc="239">
                <a:solidFill>
                  <a:srgbClr val="555555"/>
                </a:solidFill>
                <a:latin typeface="Ubuntu Bold"/>
              </a:rPr>
              <a:t>. Görüntü işleme teknikleri kullanılarak yapılan çalışmalarda, ilk olarak kameradan görüntüler alınmaktadır. Alınan görüntüler üzerinde, görüntü ön işleme adımları uygulanmakta ve ilgilenilen nesnelere ait özellik çıkartımı gerçekleştirilmektedir. Ortamda bulunan nesnelerin doğru bir şekilde tespit edilmesi, özellik çıkarımı aşaması için çok önemlidir.</a:t>
            </a:r>
          </a:p>
          <a:p>
            <a:pPr>
              <a:lnSpc>
                <a:spcPts val="3359"/>
              </a:lnSpc>
            </a:pPr>
          </a:p>
          <a:p>
            <a:pPr>
              <a:lnSpc>
                <a:spcPts val="3359"/>
              </a:lnSpc>
            </a:pPr>
            <a:r>
              <a:rPr lang="en-US" sz="2399" spc="239">
                <a:solidFill>
                  <a:srgbClr val="555555"/>
                </a:solidFill>
                <a:latin typeface="Ubuntu Bold"/>
              </a:rPr>
              <a:t>Nesnelerin tespit edilmesi veya tanınması amacıyla yapılan çalışmalarda farklı yöntemler önerilmektedir. Ayrıca tarım alanında, görüntü işleme tekniklerinin kullanılması ile yapılan çeşitli çalışmalarda şeftali , elma , buğday , fındık , kiraz , ceviz , badem vb. Bu özelliklerin belirlenmesinde sayısal görüntü analizi, sınıflama, kümeleme gibi yöntemler kullanılarak, araştırılan nesnelerin boyut, cins veya kalite bakımından sınıflandırılması gerçekleştirilmektedir. Görüntü işleme süreci ile özellikleri belirlenmiş olan nesneler, benzerlik veya benzemezlik oranlarına göre farklı sınıflarda kümelenmektedirler.</a:t>
            </a:r>
          </a:p>
          <a:p>
            <a:pPr>
              <a:lnSpc>
                <a:spcPts val="3359"/>
              </a:lnSpc>
            </a:pPr>
          </a:p>
          <a:p>
            <a:pPr>
              <a:lnSpc>
                <a:spcPts val="3359"/>
              </a:lnSpc>
            </a:pPr>
            <a:r>
              <a:rPr lang="en-US" sz="2399" spc="239">
                <a:solidFill>
                  <a:srgbClr val="555555"/>
                </a:solidFill>
                <a:latin typeface="Ubuntu Bold"/>
              </a:rPr>
              <a:t>Makalede,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Son aşamada ise bilgi veritabanı kullanılarak nesnelerin sınıflandırılması gerçekleştirilmektedir.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5FB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2372" b="0"/>
          <a:stretch>
            <a:fillRect/>
          </a:stretch>
        </p:blipFill>
        <p:spPr>
          <a:xfrm flipH="false" flipV="false" rot="0">
            <a:off x="11530060" y="1546361"/>
            <a:ext cx="4442367" cy="7711939"/>
          </a:xfrm>
          <a:prstGeom prst="rect">
            <a:avLst/>
          </a:prstGeom>
        </p:spPr>
      </p:pic>
      <p:sp>
        <p:nvSpPr>
          <p:cNvPr name="TextBox 3" id="3"/>
          <p:cNvSpPr txBox="true"/>
          <p:nvPr/>
        </p:nvSpPr>
        <p:spPr>
          <a:xfrm rot="0">
            <a:off x="1028700" y="395287"/>
            <a:ext cx="12376547" cy="633413"/>
          </a:xfrm>
          <a:prstGeom prst="rect">
            <a:avLst/>
          </a:prstGeom>
        </p:spPr>
        <p:txBody>
          <a:bodyPr anchor="t" rtlCol="false" tIns="0" lIns="0" bIns="0" rIns="0">
            <a:spAutoFit/>
          </a:bodyPr>
          <a:lstStyle/>
          <a:p>
            <a:pPr>
              <a:lnSpc>
                <a:spcPts val="5094"/>
              </a:lnSpc>
            </a:pPr>
            <a:r>
              <a:rPr lang="en-US" sz="4245">
                <a:solidFill>
                  <a:srgbClr val="E5CE4B"/>
                </a:solidFill>
                <a:latin typeface="Paytone One"/>
              </a:rPr>
              <a:t>2. ÖNERİLEN YÖNTEM (PROPOSED METHOD)</a:t>
            </a:r>
          </a:p>
        </p:txBody>
      </p:sp>
      <p:sp>
        <p:nvSpPr>
          <p:cNvPr name="TextBox 4" id="4"/>
          <p:cNvSpPr txBox="true"/>
          <p:nvPr/>
        </p:nvSpPr>
        <p:spPr>
          <a:xfrm rot="0">
            <a:off x="1028700" y="1232503"/>
            <a:ext cx="8115300" cy="2286201"/>
          </a:xfrm>
          <a:prstGeom prst="rect">
            <a:avLst/>
          </a:prstGeom>
        </p:spPr>
        <p:txBody>
          <a:bodyPr anchor="t" rtlCol="false" tIns="0" lIns="0" bIns="0" rIns="0">
            <a:spAutoFit/>
          </a:bodyPr>
          <a:lstStyle/>
          <a:p>
            <a:pPr>
              <a:lnSpc>
                <a:spcPts val="3663"/>
              </a:lnSpc>
            </a:pPr>
            <a:r>
              <a:rPr lang="en-US" sz="2617" spc="261">
                <a:solidFill>
                  <a:srgbClr val="555555"/>
                </a:solidFill>
                <a:latin typeface="Ubuntu Bold"/>
              </a:rPr>
              <a:t>Ortamda bulunan aynı nesnelerin tespit edilerek, sınıflandırılmasına yönelik yapılan çalışmada üç aşamalı bir yöntem önerilmektedir. Önerilen yönteme ait aşamalar Şekil 1’de sunulmaktadı</a:t>
            </a:r>
            <a:r>
              <a:rPr lang="en-US" sz="2617" spc="261">
                <a:solidFill>
                  <a:srgbClr val="555555"/>
                </a:solidFill>
                <a:latin typeface="Ubuntu"/>
              </a:rPr>
              <a:t>r</a:t>
            </a:r>
          </a:p>
        </p:txBody>
      </p:sp>
      <p:sp>
        <p:nvSpPr>
          <p:cNvPr name="TextBox 5" id="5"/>
          <p:cNvSpPr txBox="true"/>
          <p:nvPr/>
        </p:nvSpPr>
        <p:spPr>
          <a:xfrm rot="0">
            <a:off x="1028700" y="5076825"/>
            <a:ext cx="8115300" cy="4572201"/>
          </a:xfrm>
          <a:prstGeom prst="rect">
            <a:avLst/>
          </a:prstGeom>
        </p:spPr>
        <p:txBody>
          <a:bodyPr anchor="t" rtlCol="false" tIns="0" lIns="0" bIns="0" rIns="0">
            <a:spAutoFit/>
          </a:bodyPr>
          <a:lstStyle/>
          <a:p>
            <a:pPr algn="just">
              <a:lnSpc>
                <a:spcPts val="3663"/>
              </a:lnSpc>
            </a:pPr>
            <a:r>
              <a:rPr lang="en-US" sz="2617" spc="261">
                <a:solidFill>
                  <a:srgbClr val="555555"/>
                </a:solidFill>
                <a:latin typeface="Ubuntu Bold"/>
              </a:rPr>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5FB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1570247" y="707231"/>
            <a:ext cx="5689053" cy="9258300"/>
          </a:xfrm>
          <a:prstGeom prst="rect">
            <a:avLst/>
          </a:prstGeom>
        </p:spPr>
      </p:pic>
      <p:sp>
        <p:nvSpPr>
          <p:cNvPr name="TextBox 3" id="3"/>
          <p:cNvSpPr txBox="true"/>
          <p:nvPr/>
        </p:nvSpPr>
        <p:spPr>
          <a:xfrm rot="0">
            <a:off x="1028700" y="395287"/>
            <a:ext cx="12376547" cy="633413"/>
          </a:xfrm>
          <a:prstGeom prst="rect">
            <a:avLst/>
          </a:prstGeom>
        </p:spPr>
        <p:txBody>
          <a:bodyPr anchor="t" rtlCol="false" tIns="0" lIns="0" bIns="0" rIns="0">
            <a:spAutoFit/>
          </a:bodyPr>
          <a:lstStyle/>
          <a:p>
            <a:pPr>
              <a:lnSpc>
                <a:spcPts val="5094"/>
              </a:lnSpc>
            </a:pPr>
            <a:r>
              <a:rPr lang="en-US" sz="4245">
                <a:solidFill>
                  <a:srgbClr val="E5CE4B"/>
                </a:solidFill>
                <a:latin typeface="Paytone One"/>
              </a:rPr>
              <a:t>2.1GÖRÜNTÜ ÖN IŞLEME AŞAMASI</a:t>
            </a:r>
          </a:p>
        </p:txBody>
      </p:sp>
      <p:sp>
        <p:nvSpPr>
          <p:cNvPr name="TextBox 4" id="4"/>
          <p:cNvSpPr txBox="true"/>
          <p:nvPr/>
        </p:nvSpPr>
        <p:spPr>
          <a:xfrm rot="0">
            <a:off x="1028700" y="1371311"/>
            <a:ext cx="9605181" cy="7707832"/>
          </a:xfrm>
          <a:prstGeom prst="rect">
            <a:avLst/>
          </a:prstGeom>
        </p:spPr>
        <p:txBody>
          <a:bodyPr anchor="t" rtlCol="false" tIns="0" lIns="0" bIns="0" rIns="0">
            <a:spAutoFit/>
          </a:bodyPr>
          <a:lstStyle/>
          <a:p>
            <a:pPr algn="just">
              <a:lnSpc>
                <a:spcPts val="4083"/>
              </a:lnSpc>
            </a:pPr>
            <a:r>
              <a:rPr lang="en-US" sz="2917" spc="291">
                <a:solidFill>
                  <a:srgbClr val="555555"/>
                </a:solidFill>
                <a:latin typeface="Ubuntu Bold"/>
              </a:rPr>
              <a:t>Görüntü ön işleme aşamasında, kameradan alınan görüntü üzerinde sırasıyla filtreleme, resmin grileştirilmesi ve ikili resme çevrilmesi işlemleri uygulanmaktadır</a:t>
            </a:r>
            <a:r>
              <a:rPr lang="en-US" sz="2917" spc="291">
                <a:solidFill>
                  <a:srgbClr val="555555"/>
                </a:solidFill>
                <a:latin typeface="Ubuntu Bold"/>
              </a:rPr>
              <a:t>. Bu işlemlerin gerçekleştirilmesinden sonra görüntü üzerinde yer alan ve ilgilenilen nesneler daha belirgin ve kolay işlenebilir hale getirilmektedir. Filtre uygulama adımında, görüntü üzerinde yer alan tuz biber gürültülerinin giderilmesi ve resimde yer alan gereksiz ayrıntıların azaltılması sağlanmaktadır. Kameradan alınan görüntü matrisi üzerinde, 3x3, 5x5 vb küçük bir çekirdek matrisinin gezdirilmesi sonucunda filtreleme işlemi gerçekleşmektedir.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5FB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408191" y="6402617"/>
            <a:ext cx="6773394" cy="3407222"/>
          </a:xfrm>
          <a:prstGeom prst="rect">
            <a:avLst/>
          </a:prstGeom>
        </p:spPr>
      </p:pic>
      <p:pic>
        <p:nvPicPr>
          <p:cNvPr name="Picture 3" id="3"/>
          <p:cNvPicPr>
            <a:picLocks noChangeAspect="true"/>
          </p:cNvPicPr>
          <p:nvPr/>
        </p:nvPicPr>
        <p:blipFill>
          <a:blip r:embed="rId3"/>
          <a:srcRect l="677" t="0" r="677" b="2709"/>
          <a:stretch>
            <a:fillRect/>
          </a:stretch>
        </p:blipFill>
        <p:spPr>
          <a:xfrm flipH="false" flipV="false" rot="0">
            <a:off x="8353431" y="6402617"/>
            <a:ext cx="9636785" cy="2112098"/>
          </a:xfrm>
          <a:prstGeom prst="rect">
            <a:avLst/>
          </a:prstGeom>
        </p:spPr>
      </p:pic>
      <p:sp>
        <p:nvSpPr>
          <p:cNvPr name="TextBox 4" id="4"/>
          <p:cNvSpPr txBox="true"/>
          <p:nvPr/>
        </p:nvSpPr>
        <p:spPr>
          <a:xfrm rot="0">
            <a:off x="1028700" y="395287"/>
            <a:ext cx="12376547" cy="633413"/>
          </a:xfrm>
          <a:prstGeom prst="rect">
            <a:avLst/>
          </a:prstGeom>
        </p:spPr>
        <p:txBody>
          <a:bodyPr anchor="t" rtlCol="false" tIns="0" lIns="0" bIns="0" rIns="0">
            <a:spAutoFit/>
          </a:bodyPr>
          <a:lstStyle/>
          <a:p>
            <a:pPr>
              <a:lnSpc>
                <a:spcPts val="5094"/>
              </a:lnSpc>
            </a:pPr>
            <a:r>
              <a:rPr lang="en-US" sz="4245">
                <a:solidFill>
                  <a:srgbClr val="E5CE4B"/>
                </a:solidFill>
                <a:latin typeface="Paytone One"/>
              </a:rPr>
              <a:t>2.1GÖRÜNTÜ ÖN IŞLEME AŞAMASI</a:t>
            </a:r>
          </a:p>
        </p:txBody>
      </p:sp>
      <p:sp>
        <p:nvSpPr>
          <p:cNvPr name="TextBox 5" id="5"/>
          <p:cNvSpPr txBox="true"/>
          <p:nvPr/>
        </p:nvSpPr>
        <p:spPr>
          <a:xfrm rot="0">
            <a:off x="1028700" y="1371311"/>
            <a:ext cx="7601906" cy="4572201"/>
          </a:xfrm>
          <a:prstGeom prst="rect">
            <a:avLst/>
          </a:prstGeom>
        </p:spPr>
        <p:txBody>
          <a:bodyPr anchor="t" rtlCol="false" tIns="0" lIns="0" bIns="0" rIns="0">
            <a:spAutoFit/>
          </a:bodyPr>
          <a:lstStyle/>
          <a:p>
            <a:pPr algn="just">
              <a:lnSpc>
                <a:spcPts val="3663"/>
              </a:lnSpc>
            </a:pPr>
            <a:r>
              <a:rPr lang="en-US" sz="2617" spc="261">
                <a:solidFill>
                  <a:srgbClr val="555555"/>
                </a:solidFill>
                <a:latin typeface="Ubuntu Bold"/>
              </a:rPr>
              <a:t>Çalışmada, 3x3 boyutlarında çekirdek matrisi kullanan, ortalama filtreleme yöntemi kullanılmaktadır</a:t>
            </a:r>
            <a:r>
              <a:rPr lang="en-US" sz="2617" spc="261">
                <a:solidFill>
                  <a:srgbClr val="555555"/>
                </a:solidFill>
                <a:latin typeface="Ubuntu Bold"/>
              </a:rPr>
              <a:t>. Çalışmada ortalama filtre uygulaması için seçilen çekirdek matris, denklem 1’de sunulmaktadır. Çekirdek matrisi, görüntü üzerinde kayan pencere yöntemi kullanılarak gezdirilmekte ve her bir piksel için, yeni değerler hesaplanmaktadır.</a:t>
            </a:r>
          </a:p>
        </p:txBody>
      </p:sp>
      <p:sp>
        <p:nvSpPr>
          <p:cNvPr name="TextBox 6" id="6"/>
          <p:cNvSpPr txBox="true"/>
          <p:nvPr/>
        </p:nvSpPr>
        <p:spPr>
          <a:xfrm rot="0">
            <a:off x="9657394" y="1380836"/>
            <a:ext cx="7844050" cy="3762664"/>
          </a:xfrm>
          <a:prstGeom prst="rect">
            <a:avLst/>
          </a:prstGeom>
        </p:spPr>
        <p:txBody>
          <a:bodyPr anchor="t" rtlCol="false" tIns="0" lIns="0" bIns="0" rIns="0">
            <a:spAutoFit/>
          </a:bodyPr>
          <a:lstStyle/>
          <a:p>
            <a:pPr algn="just">
              <a:lnSpc>
                <a:spcPts val="3780"/>
              </a:lnSpc>
            </a:pPr>
            <a:r>
              <a:rPr lang="en-US" sz="2700" spc="270">
                <a:solidFill>
                  <a:srgbClr val="555555"/>
                </a:solidFill>
                <a:latin typeface="Ubuntu Bold"/>
              </a:rPr>
              <a:t>K, NxN boyutlarında filtreleme için kullanılan çekirdek matrisini, IR, kameradan alınan renkli görüntüye ait matrisi, IRI , filtreleme sonunda oluşan yeni görüntü matrisini ifade etmektedir. Denklem 2’de her piksele ait yeni değerlerin hesaplanmasını gösteren formül sunulmaktadır.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5FB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7514" b="0"/>
          <a:stretch>
            <a:fillRect/>
          </a:stretch>
        </p:blipFill>
        <p:spPr>
          <a:xfrm flipH="false" flipV="false" rot="0">
            <a:off x="8591329" y="2113027"/>
            <a:ext cx="9249721" cy="1521448"/>
          </a:xfrm>
          <a:prstGeom prst="rect">
            <a:avLst/>
          </a:prstGeom>
        </p:spPr>
      </p:pic>
      <p:pic>
        <p:nvPicPr>
          <p:cNvPr name="Picture 3" id="3"/>
          <p:cNvPicPr>
            <a:picLocks noChangeAspect="true"/>
          </p:cNvPicPr>
          <p:nvPr/>
        </p:nvPicPr>
        <p:blipFill>
          <a:blip r:embed="rId3"/>
          <a:srcRect l="578" t="0" r="578" b="0"/>
          <a:stretch>
            <a:fillRect/>
          </a:stretch>
        </p:blipFill>
        <p:spPr>
          <a:xfrm flipH="false" flipV="false" rot="0">
            <a:off x="528377" y="7384134"/>
            <a:ext cx="7823539" cy="1834875"/>
          </a:xfrm>
          <a:prstGeom prst="rect">
            <a:avLst/>
          </a:prstGeom>
        </p:spPr>
      </p:pic>
      <p:sp>
        <p:nvSpPr>
          <p:cNvPr name="TextBox 4" id="4"/>
          <p:cNvSpPr txBox="true"/>
          <p:nvPr/>
        </p:nvSpPr>
        <p:spPr>
          <a:xfrm rot="0">
            <a:off x="528377" y="501608"/>
            <a:ext cx="7434158" cy="5996506"/>
          </a:xfrm>
          <a:prstGeom prst="rect">
            <a:avLst/>
          </a:prstGeom>
        </p:spPr>
        <p:txBody>
          <a:bodyPr anchor="t" rtlCol="false" tIns="0" lIns="0" bIns="0" rIns="0">
            <a:spAutoFit/>
          </a:bodyPr>
          <a:lstStyle/>
          <a:p>
            <a:pPr algn="just">
              <a:lnSpc>
                <a:spcPts val="3383"/>
              </a:lnSpc>
            </a:pPr>
            <a:r>
              <a:rPr lang="en-US" sz="2417" spc="241">
                <a:solidFill>
                  <a:srgbClr val="555555"/>
                </a:solidFill>
                <a:latin typeface="Ubuntu Bold"/>
              </a:rPr>
              <a:t>Kameradan alınan görüntü üç kanallı olup RGB (Red, Gren, Blue) renk uzayında alındığından, IR görüntü matrisinde üç renk için bulunan değerler denklem 2 kullanılarak güncellenmektedir. Filtreleme işleminden sonra renkli görüntünün, grileştirilmesi adımı gerçekleştirilmektedir. Grileştirme işlemine ait formül denklem 3’te sunulmaktadır. Denklemde, IG grileştirilmiş yeni görüntü matrisini , I RK I , I RY I ve I IRM sırasıyla filtrelenmiş renkli görüntüdeki kırmızı, yeşil ve mavi renk değerini ifade etmektedir</a:t>
            </a:r>
          </a:p>
        </p:txBody>
      </p:sp>
      <p:sp>
        <p:nvSpPr>
          <p:cNvPr name="TextBox 5" id="5"/>
          <p:cNvSpPr txBox="true"/>
          <p:nvPr/>
        </p:nvSpPr>
        <p:spPr>
          <a:xfrm rot="0">
            <a:off x="8591329" y="6514264"/>
            <a:ext cx="9500963" cy="3507941"/>
          </a:xfrm>
          <a:prstGeom prst="rect">
            <a:avLst/>
          </a:prstGeom>
        </p:spPr>
        <p:txBody>
          <a:bodyPr anchor="t" rtlCol="false" tIns="0" lIns="0" bIns="0" rIns="0">
            <a:spAutoFit/>
          </a:bodyPr>
          <a:lstStyle/>
          <a:p>
            <a:pPr algn="just">
              <a:lnSpc>
                <a:spcPts val="3523"/>
              </a:lnSpc>
            </a:pPr>
            <a:r>
              <a:rPr lang="en-US" sz="2517" spc="251">
                <a:solidFill>
                  <a:srgbClr val="555555"/>
                </a:solidFill>
                <a:latin typeface="Ubuntu Bold"/>
              </a:rPr>
              <a:t>Eşikleme işleminde kullanılan en küçük (min) ve en büyük değerler (max) deneysel çalışmalar sonucunda belirlenmektedir. Gri görüntü içerisinde yer alan piksel değerleri min ve max değerleri arasında bulunup bulunmadığı karşılaştırılarak, ikili görüntü için yeni değer ataması gerçekleştirilmektedir. Denklem 4’te ikili görüntü oluşturma işlemine ait formül sunulmaktadır.</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5FBF6"/>
        </a:solidFill>
      </p:bgPr>
    </p:bg>
    <p:spTree>
      <p:nvGrpSpPr>
        <p:cNvPr id="1" name=""/>
        <p:cNvGrpSpPr/>
        <p:nvPr/>
      </p:nvGrpSpPr>
      <p:grpSpPr>
        <a:xfrm>
          <a:off x="0" y="0"/>
          <a:ext cx="0" cy="0"/>
          <a:chOff x="0" y="0"/>
          <a:chExt cx="0" cy="0"/>
        </a:xfrm>
      </p:grpSpPr>
      <p:sp>
        <p:nvSpPr>
          <p:cNvPr name="AutoShape 2" id="2"/>
          <p:cNvSpPr/>
          <p:nvPr/>
        </p:nvSpPr>
        <p:spPr>
          <a:xfrm rot="0">
            <a:off x="455209" y="487069"/>
            <a:ext cx="17377583" cy="9312861"/>
          </a:xfrm>
          <a:prstGeom prst="rect">
            <a:avLst/>
          </a:prstGeom>
          <a:solidFill>
            <a:srgbClr val="E5CE4B"/>
          </a:solidFill>
        </p:spPr>
      </p:sp>
      <p:grpSp>
        <p:nvGrpSpPr>
          <p:cNvPr name="Group 3" id="3"/>
          <p:cNvGrpSpPr/>
          <p:nvPr/>
        </p:nvGrpSpPr>
        <p:grpSpPr>
          <a:xfrm rot="0">
            <a:off x="2868763" y="697129"/>
            <a:ext cx="11867555" cy="9483838"/>
            <a:chOff x="0" y="0"/>
            <a:chExt cx="15823406" cy="12645117"/>
          </a:xfrm>
        </p:grpSpPr>
        <p:sp>
          <p:nvSpPr>
            <p:cNvPr name="TextBox 4" id="4"/>
            <p:cNvSpPr txBox="true"/>
            <p:nvPr/>
          </p:nvSpPr>
          <p:spPr>
            <a:xfrm rot="0">
              <a:off x="0" y="9525"/>
              <a:ext cx="15823406" cy="841375"/>
            </a:xfrm>
            <a:prstGeom prst="rect">
              <a:avLst/>
            </a:prstGeom>
          </p:spPr>
          <p:txBody>
            <a:bodyPr anchor="t" rtlCol="false" tIns="0" lIns="0" bIns="0" rIns="0">
              <a:spAutoFit/>
            </a:bodyPr>
            <a:lstStyle/>
            <a:p>
              <a:pPr>
                <a:lnSpc>
                  <a:spcPts val="5094"/>
                </a:lnSpc>
              </a:pPr>
              <a:r>
                <a:rPr lang="en-US" sz="4245">
                  <a:solidFill>
                    <a:srgbClr val="F5FBF6"/>
                  </a:solidFill>
                  <a:latin typeface="Paytone One"/>
                </a:rPr>
                <a:t>1 GIRIŞ</a:t>
              </a:r>
            </a:p>
          </p:txBody>
        </p:sp>
        <p:sp>
          <p:nvSpPr>
            <p:cNvPr name="TextBox 5" id="5"/>
            <p:cNvSpPr txBox="true"/>
            <p:nvPr/>
          </p:nvSpPr>
          <p:spPr>
            <a:xfrm rot="0">
              <a:off x="0" y="1257871"/>
              <a:ext cx="15823406" cy="11405106"/>
            </a:xfrm>
            <a:prstGeom prst="rect">
              <a:avLst/>
            </a:prstGeom>
          </p:spPr>
          <p:txBody>
            <a:bodyPr anchor="t" rtlCol="false" tIns="0" lIns="0" bIns="0" rIns="0">
              <a:spAutoFit/>
            </a:bodyPr>
            <a:lstStyle/>
            <a:p>
              <a:pPr>
                <a:lnSpc>
                  <a:spcPts val="3391"/>
                </a:lnSpc>
              </a:pPr>
              <a:r>
                <a:rPr lang="en-US" sz="2422" spc="242">
                  <a:solidFill>
                    <a:srgbClr val="555555"/>
                  </a:solidFill>
                  <a:latin typeface="Ubuntu Bold"/>
                </a:rPr>
                <a:t>Diyabete bağlı retina bozuklukları kişilerde körlüğe sebep olan ve Diyabetik Retinopati olarak adlandırılan en önemli hastalıklardan biridir. DR hastalığının erken ve doğru teşhis edilmesi için retina damarlarının doğru bir şekilde bölütlenmesi gerekir. Retina görüntülerinin tespit edilmesi için bilgisayar destekli sistemler geliştirilmiştir. Literatürde retina damar bölütleme işlemi işin geleneksel yöntemler ve son zamanlarda popüler hale gelen derin öğrenme yöntemleri önerilmiştir.</a:t>
              </a:r>
            </a:p>
            <a:p>
              <a:pPr algn="ctr">
                <a:lnSpc>
                  <a:spcPts val="3391"/>
                </a:lnSpc>
              </a:pPr>
            </a:p>
            <a:p>
              <a:pPr>
                <a:lnSpc>
                  <a:spcPts val="3391"/>
                </a:lnSpc>
              </a:pPr>
              <a:r>
                <a:rPr lang="en-US" sz="2422" spc="242">
                  <a:solidFill>
                    <a:srgbClr val="555555"/>
                  </a:solidFill>
                  <a:latin typeface="Ubuntu Bold"/>
                </a:rPr>
                <a:t>Derin öğrenme yöntemleri ile retina damar bölütleme sistemlerinin geliştirilmesi daha sağlam sonuçlar verir ancak donanım bağlılığı gerektirir. Ancak geleneksel yöntemler olarak adlandırılan denetimli/denetimsiz öğrenme yöntemleri , morfolojik yöntemler , uyum süzgeci gibi yöntemler daha hızlı ve daha anlaşılabilir yöntemlerdir. tarafından retina görüntülerinin piksel parlaklık değerleri üzerinde faklı ölçeklerde Gabor-Dalgacık dönüşümü uygulanmıştır. Elde edilen farklı ölçekteki GaborDalgacık dönüşüm çıktıları özellik olarak kullanılmıştır.</a:t>
              </a:r>
            </a:p>
            <a:p>
              <a:pPr algn="ctr">
                <a:lnSpc>
                  <a:spcPts val="3391"/>
                </a:lnSpc>
              </a:pPr>
            </a:p>
            <a:p>
              <a:pPr algn="ctr">
                <a:lnSpc>
                  <a:spcPts val="3391"/>
                </a:lnSpc>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5FB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1413" b="0"/>
          <a:stretch>
            <a:fillRect/>
          </a:stretch>
        </p:blipFill>
        <p:spPr>
          <a:xfrm flipH="false" flipV="false" rot="0">
            <a:off x="3795351" y="5378364"/>
            <a:ext cx="10697297" cy="3477139"/>
          </a:xfrm>
          <a:prstGeom prst="rect">
            <a:avLst/>
          </a:prstGeom>
        </p:spPr>
      </p:pic>
      <p:sp>
        <p:nvSpPr>
          <p:cNvPr name="TextBox 3" id="3"/>
          <p:cNvSpPr txBox="true"/>
          <p:nvPr/>
        </p:nvSpPr>
        <p:spPr>
          <a:xfrm rot="0">
            <a:off x="910842" y="1211355"/>
            <a:ext cx="16348458" cy="2966921"/>
          </a:xfrm>
          <a:prstGeom prst="rect">
            <a:avLst/>
          </a:prstGeom>
        </p:spPr>
        <p:txBody>
          <a:bodyPr anchor="t" rtlCol="false" tIns="0" lIns="0" bIns="0" rIns="0">
            <a:spAutoFit/>
          </a:bodyPr>
          <a:lstStyle/>
          <a:p>
            <a:pPr algn="just">
              <a:lnSpc>
                <a:spcPts val="3943"/>
              </a:lnSpc>
            </a:pPr>
            <a:r>
              <a:rPr lang="en-US" sz="2817" spc="281">
                <a:solidFill>
                  <a:srgbClr val="555555"/>
                </a:solidFill>
                <a:latin typeface="Ubuntu Bold"/>
              </a:rPr>
              <a:t>Elde edilen ikili görüntü üzerinde yer alan gürültüleri silmek amacıyla morfolojik işlem uygulanmaktadır</a:t>
            </a:r>
            <a:r>
              <a:rPr lang="en-US" sz="2817" spc="281">
                <a:solidFill>
                  <a:srgbClr val="555555"/>
                </a:solidFill>
                <a:latin typeface="Ubuntu Bold"/>
              </a:rPr>
              <a:t>. Morfolojik işlemde, girdi olarak verilmekte olan, ikili görüntü üzerinde yapısal element adı verilen 3x3, 5x5 vb. Önerilen çalışmada, ikili görüntü üzerinde, aşındırma ve genişleme morfolojik işlemleri uygulanmaktadır. Aşındırma işlemi, ikili resim üzerinde yer alan beyaz alanları daraltmak ve siyah bölgelerdeki beyazlıkları temizlemek için kullanılmaktadır</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5FBF6"/>
        </a:solidFill>
      </p:bgPr>
    </p:bg>
    <p:spTree>
      <p:nvGrpSpPr>
        <p:cNvPr id="1" name=""/>
        <p:cNvGrpSpPr/>
        <p:nvPr/>
      </p:nvGrpSpPr>
      <p:grpSpPr>
        <a:xfrm>
          <a:off x="0" y="0"/>
          <a:ext cx="0" cy="0"/>
          <a:chOff x="0" y="0"/>
          <a:chExt cx="0" cy="0"/>
        </a:xfrm>
      </p:grpSpPr>
      <p:sp>
        <p:nvSpPr>
          <p:cNvPr name="TextBox 2" id="2"/>
          <p:cNvSpPr txBox="true"/>
          <p:nvPr/>
        </p:nvSpPr>
        <p:spPr>
          <a:xfrm rot="0">
            <a:off x="1028700" y="395287"/>
            <a:ext cx="16230600" cy="633413"/>
          </a:xfrm>
          <a:prstGeom prst="rect">
            <a:avLst/>
          </a:prstGeom>
        </p:spPr>
        <p:txBody>
          <a:bodyPr anchor="t" rtlCol="false" tIns="0" lIns="0" bIns="0" rIns="0">
            <a:spAutoFit/>
          </a:bodyPr>
          <a:lstStyle/>
          <a:p>
            <a:pPr>
              <a:lnSpc>
                <a:spcPts val="5094"/>
              </a:lnSpc>
            </a:pPr>
            <a:r>
              <a:rPr lang="en-US" sz="4245">
                <a:solidFill>
                  <a:srgbClr val="E5CE4B"/>
                </a:solidFill>
                <a:latin typeface="Paytone One"/>
              </a:rPr>
              <a:t>NESNE BULMA VE ÖZELLIK ÇIKARIMI IŞLEMI AŞAMASI</a:t>
            </a:r>
          </a:p>
        </p:txBody>
      </p:sp>
      <p:sp>
        <p:nvSpPr>
          <p:cNvPr name="TextBox 3" id="3"/>
          <p:cNvSpPr txBox="true"/>
          <p:nvPr/>
        </p:nvSpPr>
        <p:spPr>
          <a:xfrm rot="0">
            <a:off x="864295" y="1338379"/>
            <a:ext cx="16230600" cy="7919921"/>
          </a:xfrm>
          <a:prstGeom prst="rect">
            <a:avLst/>
          </a:prstGeom>
        </p:spPr>
        <p:txBody>
          <a:bodyPr anchor="t" rtlCol="false" tIns="0" lIns="0" bIns="0" rIns="0">
            <a:spAutoFit/>
          </a:bodyPr>
          <a:lstStyle/>
          <a:p>
            <a:pPr algn="just">
              <a:lnSpc>
                <a:spcPts val="3943"/>
              </a:lnSpc>
            </a:pPr>
            <a:r>
              <a:rPr lang="en-US" sz="2817" spc="281">
                <a:solidFill>
                  <a:srgbClr val="555555"/>
                </a:solidFill>
                <a:latin typeface="Ubuntu Bold"/>
              </a:rPr>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Görüntü ön işleme sonunda elde edilen ikili resimde her bir nesneye ait dış hatlar, Suzuki ve Abe tarafından 1985 yılında geliştirilmiş olan algoritma kullanılarak bulunmuştur.</a:t>
            </a:r>
          </a:p>
          <a:p>
            <a:pPr algn="just">
              <a:lnSpc>
                <a:spcPts val="3943"/>
              </a:lnSpc>
            </a:pPr>
          </a:p>
          <a:p>
            <a:pPr algn="just">
              <a:lnSpc>
                <a:spcPts val="3943"/>
              </a:lnSpc>
            </a:pPr>
            <a:r>
              <a:rPr lang="en-US" sz="2817" spc="281">
                <a:solidFill>
                  <a:srgbClr val="555555"/>
                </a:solidFill>
                <a:latin typeface="Ubuntu Bold"/>
              </a:rPr>
              <a:t>Ortamda yer alan nesnelere ait alan ve boyut bilgilerinin cm veya mm cinsinden hesaplanabilmesi amacıyla, A4 kağıdının köşesine 50mm x 50mm boyutlarında referans bir kare çizilmiştir. Referans karesinin alanı piksel cinsinden hesaplanarak, gerçek alana oranlanmaktadır. Bu sayede piksel / mm dönüşüm işlemi program tarafından otomatik olarak gerçekleştirilmektedir.</a:t>
            </a:r>
          </a:p>
          <a:p>
            <a:pPr algn="just">
              <a:lnSpc>
                <a:spcPts val="3943"/>
              </a:lnSpc>
            </a:pPr>
          </a:p>
          <a:p>
            <a:pPr algn="just">
              <a:lnSpc>
                <a:spcPts val="3943"/>
              </a:lnSpc>
            </a:pP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5FBF6"/>
        </a:solidFill>
      </p:bgPr>
    </p:bg>
    <p:spTree>
      <p:nvGrpSpPr>
        <p:cNvPr id="1" name=""/>
        <p:cNvGrpSpPr/>
        <p:nvPr/>
      </p:nvGrpSpPr>
      <p:grpSpPr>
        <a:xfrm>
          <a:off x="0" y="0"/>
          <a:ext cx="0" cy="0"/>
          <a:chOff x="0" y="0"/>
          <a:chExt cx="0" cy="0"/>
        </a:xfrm>
      </p:grpSpPr>
      <p:sp>
        <p:nvSpPr>
          <p:cNvPr name="TextBox 2" id="2"/>
          <p:cNvSpPr txBox="true"/>
          <p:nvPr/>
        </p:nvSpPr>
        <p:spPr>
          <a:xfrm rot="0">
            <a:off x="864295" y="716756"/>
            <a:ext cx="16230600" cy="633413"/>
          </a:xfrm>
          <a:prstGeom prst="rect">
            <a:avLst/>
          </a:prstGeom>
        </p:spPr>
        <p:txBody>
          <a:bodyPr anchor="t" rtlCol="false" tIns="0" lIns="0" bIns="0" rIns="0">
            <a:spAutoFit/>
          </a:bodyPr>
          <a:lstStyle/>
          <a:p>
            <a:pPr>
              <a:lnSpc>
                <a:spcPts val="5094"/>
              </a:lnSpc>
            </a:pPr>
            <a:r>
              <a:rPr lang="en-US" sz="4245">
                <a:solidFill>
                  <a:srgbClr val="E5CE4B"/>
                </a:solidFill>
                <a:latin typeface="Paytone One"/>
              </a:rPr>
              <a:t>SINIFLANDIRMA IŞLEMI AŞAMASINA AIT ADIMLAR:</a:t>
            </a:r>
          </a:p>
        </p:txBody>
      </p:sp>
      <p:sp>
        <p:nvSpPr>
          <p:cNvPr name="TextBox 3" id="3"/>
          <p:cNvSpPr txBox="true"/>
          <p:nvPr/>
        </p:nvSpPr>
        <p:spPr>
          <a:xfrm rot="0">
            <a:off x="864295" y="2729764"/>
            <a:ext cx="16230600" cy="4732222"/>
          </a:xfrm>
          <a:prstGeom prst="rect">
            <a:avLst/>
          </a:prstGeom>
        </p:spPr>
        <p:txBody>
          <a:bodyPr anchor="t" rtlCol="false" tIns="0" lIns="0" bIns="0" rIns="0">
            <a:spAutoFit/>
          </a:bodyPr>
          <a:lstStyle/>
          <a:p>
            <a:pPr algn="just">
              <a:lnSpc>
                <a:spcPts val="5343"/>
              </a:lnSpc>
            </a:pPr>
            <a:r>
              <a:rPr lang="en-US" sz="3817" spc="381">
                <a:solidFill>
                  <a:srgbClr val="555555"/>
                </a:solidFill>
                <a:latin typeface="Ubuntu Bold"/>
              </a:rPr>
              <a:t>Kümeleme, fiziksel veya soyut nesneleri benzer nesne sınıfları içerisinde gruplama sürecidir</a:t>
            </a:r>
            <a:r>
              <a:rPr lang="en-US" sz="3817" spc="381">
                <a:solidFill>
                  <a:srgbClr val="555555"/>
                </a:solidFill>
                <a:latin typeface="Ubuntu Bold"/>
              </a:rPr>
              <a:t>. Kümeleme analizi ile çok değişkenli özellikler içeren veriler kümelendirilebilmektedir. Kümeleme yöntemi örüntü tanıma, veri analizi, görüntü işleme, market araştırmaları, vb. gibi çeşitli alanlarda kullanılmaktadır. özellikleri kullanılarak sınıflandırılmaktadır.</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5FB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2816" b="0"/>
          <a:stretch>
            <a:fillRect/>
          </a:stretch>
        </p:blipFill>
        <p:spPr>
          <a:xfrm flipH="false" flipV="false" rot="0">
            <a:off x="582458" y="4533567"/>
            <a:ext cx="8115300" cy="1379327"/>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8838676" y="4042056"/>
            <a:ext cx="8655488" cy="2362348"/>
          </a:xfrm>
          <a:prstGeom prst="rect">
            <a:avLst/>
          </a:prstGeom>
        </p:spPr>
      </p:pic>
      <p:sp>
        <p:nvSpPr>
          <p:cNvPr name="TextBox 4" id="4"/>
          <p:cNvSpPr txBox="true"/>
          <p:nvPr/>
        </p:nvSpPr>
        <p:spPr>
          <a:xfrm rot="0">
            <a:off x="723376" y="1249893"/>
            <a:ext cx="16230600" cy="2471621"/>
          </a:xfrm>
          <a:prstGeom prst="rect">
            <a:avLst/>
          </a:prstGeom>
        </p:spPr>
        <p:txBody>
          <a:bodyPr anchor="t" rtlCol="false" tIns="0" lIns="0" bIns="0" rIns="0">
            <a:spAutoFit/>
          </a:bodyPr>
          <a:lstStyle/>
          <a:p>
            <a:pPr algn="just">
              <a:lnSpc>
                <a:spcPts val="3943"/>
              </a:lnSpc>
            </a:pPr>
            <a:r>
              <a:rPr lang="en-US" sz="2817" spc="281">
                <a:solidFill>
                  <a:srgbClr val="555555"/>
                </a:solidFill>
                <a:latin typeface="Ubuntu Bold"/>
              </a:rPr>
              <a:t>Önerilen ilk yöntemde ortamda bulunan nesneler kendi aralarında otomatik olarak 3 sınıfa ayrıştırılmaktadır. Sınıflandırma işleminde oluşturulan ilk küme merkezi hesaplanırken denklem 13’te sunulan formül kullanılmaktadır.</a:t>
            </a:r>
          </a:p>
          <a:p>
            <a:pPr algn="just">
              <a:lnSpc>
                <a:spcPts val="3943"/>
              </a:lnSpc>
            </a:pPr>
            <a:r>
              <a:rPr lang="en-US" sz="2817" spc="281">
                <a:solidFill>
                  <a:srgbClr val="555555"/>
                </a:solidFill>
                <a:latin typeface="Ubuntu Bold"/>
              </a:rPr>
              <a:t>Diğer iki küme merkezi hesaplanırken ilk olarak en büyük (maksAlan) ve en küçük (minAlan) alan hesaplanmaktadır.</a:t>
            </a:r>
          </a:p>
        </p:txBody>
      </p:sp>
      <p:sp>
        <p:nvSpPr>
          <p:cNvPr name="TextBox 5" id="5"/>
          <p:cNvSpPr txBox="true"/>
          <p:nvPr/>
        </p:nvSpPr>
        <p:spPr>
          <a:xfrm rot="0">
            <a:off x="723376" y="395287"/>
            <a:ext cx="16230600" cy="633413"/>
          </a:xfrm>
          <a:prstGeom prst="rect">
            <a:avLst/>
          </a:prstGeom>
        </p:spPr>
        <p:txBody>
          <a:bodyPr anchor="t" rtlCol="false" tIns="0" lIns="0" bIns="0" rIns="0">
            <a:spAutoFit/>
          </a:bodyPr>
          <a:lstStyle/>
          <a:p>
            <a:pPr>
              <a:lnSpc>
                <a:spcPts val="5094"/>
              </a:lnSpc>
            </a:pPr>
            <a:r>
              <a:rPr lang="en-US" sz="4245">
                <a:solidFill>
                  <a:srgbClr val="E5CE4B"/>
                </a:solidFill>
                <a:latin typeface="Paytone One"/>
              </a:rPr>
              <a:t>ORTALAMA TABANLI SINIFLANDIRMA:</a:t>
            </a:r>
          </a:p>
        </p:txBody>
      </p:sp>
      <p:sp>
        <p:nvSpPr>
          <p:cNvPr name="TextBox 6" id="6"/>
          <p:cNvSpPr txBox="true"/>
          <p:nvPr/>
        </p:nvSpPr>
        <p:spPr>
          <a:xfrm rot="0">
            <a:off x="1028700" y="7391332"/>
            <a:ext cx="16230600" cy="1481021"/>
          </a:xfrm>
          <a:prstGeom prst="rect">
            <a:avLst/>
          </a:prstGeom>
        </p:spPr>
        <p:txBody>
          <a:bodyPr anchor="t" rtlCol="false" tIns="0" lIns="0" bIns="0" rIns="0">
            <a:spAutoFit/>
          </a:bodyPr>
          <a:lstStyle/>
          <a:p>
            <a:pPr algn="just">
              <a:lnSpc>
                <a:spcPts val="3943"/>
              </a:lnSpc>
            </a:pPr>
            <a:r>
              <a:rPr lang="en-US" sz="2817" spc="281">
                <a:solidFill>
                  <a:srgbClr val="555555"/>
                </a:solidFill>
                <a:latin typeface="Ubuntu Bold"/>
              </a:rPr>
              <a:t>Nesneleri sınıflandırma aşamasında, ilgili nesnenin alanı ile her bir küme merkezi arasındaki mesafe hesaplanmaktadır. Nesneler kendilerine en yakın noktada bulunan küme merkezlerine yerleştirilerek sınıflandırılmaktadır.</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5FBF6"/>
        </a:solidFill>
      </p:bgPr>
    </p:bg>
    <p:spTree>
      <p:nvGrpSpPr>
        <p:cNvPr id="1" name=""/>
        <p:cNvGrpSpPr/>
        <p:nvPr/>
      </p:nvGrpSpPr>
      <p:grpSpPr>
        <a:xfrm>
          <a:off x="0" y="0"/>
          <a:ext cx="0" cy="0"/>
          <a:chOff x="0" y="0"/>
          <a:chExt cx="0" cy="0"/>
        </a:xfrm>
      </p:grpSpPr>
      <p:sp>
        <p:nvSpPr>
          <p:cNvPr name="TextBox 2" id="2"/>
          <p:cNvSpPr txBox="true"/>
          <p:nvPr/>
        </p:nvSpPr>
        <p:spPr>
          <a:xfrm rot="0">
            <a:off x="723376" y="1249893"/>
            <a:ext cx="16230600" cy="8415221"/>
          </a:xfrm>
          <a:prstGeom prst="rect">
            <a:avLst/>
          </a:prstGeom>
        </p:spPr>
        <p:txBody>
          <a:bodyPr anchor="t" rtlCol="false" tIns="0" lIns="0" bIns="0" rIns="0">
            <a:spAutoFit/>
          </a:bodyPr>
          <a:lstStyle/>
          <a:p>
            <a:pPr algn="just">
              <a:lnSpc>
                <a:spcPts val="3943"/>
              </a:lnSpc>
            </a:pPr>
            <a:r>
              <a:rPr lang="en-US" sz="2817" spc="281">
                <a:solidFill>
                  <a:srgbClr val="555555"/>
                </a:solidFill>
                <a:latin typeface="Ubuntu Bold"/>
              </a:rPr>
              <a:t>K-means algoritmasının temel amacı bölümleme sonucunda elde edilen küme içindeki verilerin benzerliklerinin maksimum, kümeler arasındaki benzerliklerin ise minimum olmasıdır. K-means algoritmasının çalışma sürecini maddeler halinde sunulan 4 aşamada ifade edilmektedir : </a:t>
            </a:r>
          </a:p>
          <a:p>
            <a:pPr algn="just">
              <a:lnSpc>
                <a:spcPts val="3943"/>
              </a:lnSpc>
            </a:pPr>
          </a:p>
          <a:p>
            <a:pPr algn="just" marL="608205" indent="-304102" lvl="1">
              <a:lnSpc>
                <a:spcPts val="3943"/>
              </a:lnSpc>
              <a:buFont typeface="Arial"/>
              <a:buChar char="•"/>
            </a:pPr>
            <a:r>
              <a:rPr lang="en-US" sz="2817" spc="281">
                <a:solidFill>
                  <a:srgbClr val="555555"/>
                </a:solidFill>
                <a:latin typeface="Ubuntu Bold"/>
              </a:rPr>
              <a:t>İlk olarak, K adet küme için rastgele başlangıç küme merkezleri belirlenmektedir,</a:t>
            </a:r>
          </a:p>
          <a:p>
            <a:pPr algn="just">
              <a:lnSpc>
                <a:spcPts val="3943"/>
              </a:lnSpc>
            </a:pPr>
          </a:p>
          <a:p>
            <a:pPr algn="just" marL="608205" indent="-304102" lvl="1">
              <a:lnSpc>
                <a:spcPts val="3943"/>
              </a:lnSpc>
              <a:buFont typeface="Arial"/>
              <a:buChar char="•"/>
            </a:pPr>
            <a:r>
              <a:rPr lang="en-US" sz="2817" spc="281">
                <a:solidFill>
                  <a:srgbClr val="555555"/>
                </a:solidFill>
                <a:latin typeface="Ubuntu Bold"/>
              </a:rPr>
              <a:t>her nesnenin seçilmiş olan küme merkez noktalarına olan uzaklığı hesaplanmaktadır. Küme merkez noktalarına olan uzaklıklarına göre tüm nesneler k adet kümeden en yakın olan kümeye yerleştirilmektedir,</a:t>
            </a:r>
          </a:p>
          <a:p>
            <a:pPr algn="just">
              <a:lnSpc>
                <a:spcPts val="3943"/>
              </a:lnSpc>
            </a:pPr>
          </a:p>
          <a:p>
            <a:pPr algn="just" marL="608205" indent="-304102" lvl="1">
              <a:lnSpc>
                <a:spcPts val="3943"/>
              </a:lnSpc>
              <a:buFont typeface="Arial"/>
              <a:buChar char="•"/>
            </a:pPr>
            <a:r>
              <a:rPr lang="en-US" sz="2817" spc="281">
                <a:solidFill>
                  <a:srgbClr val="555555"/>
                </a:solidFill>
                <a:latin typeface="Ubuntu Bold"/>
              </a:rPr>
              <a:t>Yeni oluşan kümelerin merkez noktaları, o kümedeki tüm nesnelerin ortalama değerlerinden elde edilmiş veriye göre değiştirilmektedir, </a:t>
            </a:r>
          </a:p>
          <a:p>
            <a:pPr algn="just">
              <a:lnSpc>
                <a:spcPts val="3943"/>
              </a:lnSpc>
            </a:pPr>
          </a:p>
          <a:p>
            <a:pPr algn="just" marL="608205" indent="-304102" lvl="1">
              <a:lnSpc>
                <a:spcPts val="3943"/>
              </a:lnSpc>
              <a:buFont typeface="Arial"/>
              <a:buChar char="•"/>
            </a:pPr>
            <a:r>
              <a:rPr lang="en-US" sz="2817" spc="281">
                <a:solidFill>
                  <a:srgbClr val="555555"/>
                </a:solidFill>
                <a:latin typeface="Ubuntu Bold"/>
              </a:rPr>
              <a:t>Küme merkez noktaları sabit olmadığı sürece 2. ve 3. adımlar tekrarlanmaktadır.</a:t>
            </a:r>
          </a:p>
        </p:txBody>
      </p:sp>
      <p:sp>
        <p:nvSpPr>
          <p:cNvPr name="TextBox 3" id="3"/>
          <p:cNvSpPr txBox="true"/>
          <p:nvPr/>
        </p:nvSpPr>
        <p:spPr>
          <a:xfrm rot="0">
            <a:off x="723376" y="395287"/>
            <a:ext cx="16230600" cy="633413"/>
          </a:xfrm>
          <a:prstGeom prst="rect">
            <a:avLst/>
          </a:prstGeom>
        </p:spPr>
        <p:txBody>
          <a:bodyPr anchor="t" rtlCol="false" tIns="0" lIns="0" bIns="0" rIns="0">
            <a:spAutoFit/>
          </a:bodyPr>
          <a:lstStyle/>
          <a:p>
            <a:pPr>
              <a:lnSpc>
                <a:spcPts val="5094"/>
              </a:lnSpc>
            </a:pPr>
            <a:r>
              <a:rPr lang="en-US" sz="4245">
                <a:solidFill>
                  <a:srgbClr val="E5CE4B"/>
                </a:solidFill>
                <a:latin typeface="Paytone One"/>
              </a:rPr>
              <a:t>K-MEANS KÜMELEME YÖNTEMI : </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5FBF6"/>
        </a:solidFill>
      </p:bgPr>
    </p:bg>
    <p:spTree>
      <p:nvGrpSpPr>
        <p:cNvPr id="1" name=""/>
        <p:cNvGrpSpPr/>
        <p:nvPr/>
      </p:nvGrpSpPr>
      <p:grpSpPr>
        <a:xfrm>
          <a:off x="0" y="0"/>
          <a:ext cx="0" cy="0"/>
          <a:chOff x="0" y="0"/>
          <a:chExt cx="0" cy="0"/>
        </a:xfrm>
      </p:grpSpPr>
      <p:sp>
        <p:nvSpPr>
          <p:cNvPr name="TextBox 2" id="2"/>
          <p:cNvSpPr txBox="true"/>
          <p:nvPr/>
        </p:nvSpPr>
        <p:spPr>
          <a:xfrm rot="0">
            <a:off x="723376" y="1557275"/>
            <a:ext cx="16535924" cy="7086726"/>
          </a:xfrm>
          <a:prstGeom prst="rect">
            <a:avLst/>
          </a:prstGeom>
        </p:spPr>
        <p:txBody>
          <a:bodyPr anchor="t" rtlCol="false" tIns="0" lIns="0" bIns="0" rIns="0">
            <a:spAutoFit/>
          </a:bodyPr>
          <a:lstStyle/>
          <a:p>
            <a:pPr algn="just">
              <a:lnSpc>
                <a:spcPts val="4718"/>
              </a:lnSpc>
            </a:pPr>
            <a:r>
              <a:rPr lang="en-US" sz="3370" spc="337">
                <a:solidFill>
                  <a:srgbClr val="555555"/>
                </a:solidFill>
                <a:latin typeface="Ubuntu Bold"/>
              </a:rPr>
              <a:t>Görüntü ön işleme, nesne bulma ve özellik çıkartımı ile elde edilmiş olan nesnelerin, piksel olarak hesaplanmış olan alan verileri kullanılarak bilgi veritabanı oluşturulmaktadır. Bilgi veritabanında toplanmış olan veriler K-means kümeleme yöntemi kullanılarak 3 kümeye ayrılmakta ve bu kümelerin merkez noktaları belirlenmektedir. Çalışmaya yeni bir veri seti eklendiğinde gerçek zamanlı olarak, eklenen veri setindeki nesnelerin alanları piksel cinsinden hesaplanmaktadır. Hesaplanan nesne alanlarının, küme merkezlerine uzaklığı Euclidean yöntemi kullanılarak bulunmaktadır. Hesaplanan Euclidean uzaklıkları arasında en düşük olan değer hangi kümeye aitse, nesne o kümeye yerleştirilmektedir.</a:t>
            </a:r>
          </a:p>
        </p:txBody>
      </p:sp>
      <p:sp>
        <p:nvSpPr>
          <p:cNvPr name="TextBox 3" id="3"/>
          <p:cNvSpPr txBox="true"/>
          <p:nvPr/>
        </p:nvSpPr>
        <p:spPr>
          <a:xfrm rot="0">
            <a:off x="723376" y="395287"/>
            <a:ext cx="16230600" cy="633413"/>
          </a:xfrm>
          <a:prstGeom prst="rect">
            <a:avLst/>
          </a:prstGeom>
        </p:spPr>
        <p:txBody>
          <a:bodyPr anchor="t" rtlCol="false" tIns="0" lIns="0" bIns="0" rIns="0">
            <a:spAutoFit/>
          </a:bodyPr>
          <a:lstStyle/>
          <a:p>
            <a:pPr>
              <a:lnSpc>
                <a:spcPts val="5094"/>
              </a:lnSpc>
            </a:pPr>
            <a:r>
              <a:rPr lang="en-US" sz="4245">
                <a:solidFill>
                  <a:srgbClr val="E5CE4B"/>
                </a:solidFill>
                <a:latin typeface="Paytone One"/>
              </a:rPr>
              <a:t>K-MEANS KÜMELEME YÖNTEMI : </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5FB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263564" y="3859125"/>
            <a:ext cx="6215857" cy="5399175"/>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7991506" y="4078722"/>
            <a:ext cx="8691139" cy="4959982"/>
          </a:xfrm>
          <a:prstGeom prst="rect">
            <a:avLst/>
          </a:prstGeom>
        </p:spPr>
      </p:pic>
      <p:sp>
        <p:nvSpPr>
          <p:cNvPr name="TextBox 4" id="4"/>
          <p:cNvSpPr txBox="true"/>
          <p:nvPr/>
        </p:nvSpPr>
        <p:spPr>
          <a:xfrm rot="0">
            <a:off x="876038" y="1124539"/>
            <a:ext cx="14230936" cy="2235161"/>
          </a:xfrm>
          <a:prstGeom prst="rect">
            <a:avLst/>
          </a:prstGeom>
        </p:spPr>
        <p:txBody>
          <a:bodyPr anchor="t" rtlCol="false" tIns="0" lIns="0" bIns="0" rIns="0">
            <a:spAutoFit/>
          </a:bodyPr>
          <a:lstStyle/>
          <a:p>
            <a:pPr algn="just">
              <a:lnSpc>
                <a:spcPts val="4421"/>
              </a:lnSpc>
            </a:pPr>
            <a:r>
              <a:rPr lang="en-US" sz="3158" spc="315">
                <a:solidFill>
                  <a:srgbClr val="555555"/>
                </a:solidFill>
                <a:latin typeface="Ubuntu Bold"/>
              </a:rPr>
              <a:t>Örnek çalışmada ortamda bulunan 25 adet fındık önerilen yöntem kullanılarak %100 başarım oranı ile tespit edilmektedir. Ayrıca, çalışmanın yöntem kısmında sunulan kümeleme metotlarına göre fındıklar ayrıştırılmaktadır.</a:t>
            </a:r>
          </a:p>
        </p:txBody>
      </p:sp>
      <p:sp>
        <p:nvSpPr>
          <p:cNvPr name="TextBox 5" id="5"/>
          <p:cNvSpPr txBox="true"/>
          <p:nvPr/>
        </p:nvSpPr>
        <p:spPr>
          <a:xfrm rot="0">
            <a:off x="876038" y="395287"/>
            <a:ext cx="16230600" cy="633413"/>
          </a:xfrm>
          <a:prstGeom prst="rect">
            <a:avLst/>
          </a:prstGeom>
        </p:spPr>
        <p:txBody>
          <a:bodyPr anchor="t" rtlCol="false" tIns="0" lIns="0" bIns="0" rIns="0">
            <a:spAutoFit/>
          </a:bodyPr>
          <a:lstStyle/>
          <a:p>
            <a:pPr>
              <a:lnSpc>
                <a:spcPts val="5094"/>
              </a:lnSpc>
            </a:pPr>
            <a:r>
              <a:rPr lang="en-US" sz="4245">
                <a:solidFill>
                  <a:srgbClr val="E5CE4B"/>
                </a:solidFill>
                <a:latin typeface="Paytone One"/>
              </a:rPr>
              <a:t>DENEYSEL ÇALIŞMA : </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F5FBF6"/>
        </a:solidFill>
      </p:bgPr>
    </p:bg>
    <p:spTree>
      <p:nvGrpSpPr>
        <p:cNvPr id="1" name=""/>
        <p:cNvGrpSpPr/>
        <p:nvPr/>
      </p:nvGrpSpPr>
      <p:grpSpPr>
        <a:xfrm>
          <a:off x="0" y="0"/>
          <a:ext cx="0" cy="0"/>
          <a:chOff x="0" y="0"/>
          <a:chExt cx="0" cy="0"/>
        </a:xfrm>
      </p:grpSpPr>
      <p:sp>
        <p:nvSpPr>
          <p:cNvPr name="TextBox 2" id="2"/>
          <p:cNvSpPr txBox="true"/>
          <p:nvPr/>
        </p:nvSpPr>
        <p:spPr>
          <a:xfrm rot="0">
            <a:off x="1028700" y="395287"/>
            <a:ext cx="12376547" cy="633413"/>
          </a:xfrm>
          <a:prstGeom prst="rect">
            <a:avLst/>
          </a:prstGeom>
        </p:spPr>
        <p:txBody>
          <a:bodyPr anchor="t" rtlCol="false" tIns="0" lIns="0" bIns="0" rIns="0">
            <a:spAutoFit/>
          </a:bodyPr>
          <a:lstStyle/>
          <a:p>
            <a:pPr>
              <a:lnSpc>
                <a:spcPts val="5094"/>
              </a:lnSpc>
            </a:pPr>
            <a:r>
              <a:rPr lang="en-US" sz="4245">
                <a:solidFill>
                  <a:srgbClr val="E5CE4B"/>
                </a:solidFill>
                <a:latin typeface="Paytone One"/>
              </a:rPr>
              <a:t> SONUÇLAR:</a:t>
            </a:r>
          </a:p>
        </p:txBody>
      </p:sp>
      <p:sp>
        <p:nvSpPr>
          <p:cNvPr name="TextBox 3" id="3"/>
          <p:cNvSpPr txBox="true"/>
          <p:nvPr/>
        </p:nvSpPr>
        <p:spPr>
          <a:xfrm rot="0">
            <a:off x="1028700" y="1257733"/>
            <a:ext cx="16254378" cy="8533967"/>
          </a:xfrm>
          <a:prstGeom prst="rect">
            <a:avLst/>
          </a:prstGeom>
        </p:spPr>
        <p:txBody>
          <a:bodyPr anchor="t" rtlCol="false" tIns="0" lIns="0" bIns="0" rIns="0">
            <a:spAutoFit/>
          </a:bodyPr>
          <a:lstStyle/>
          <a:p>
            <a:pPr>
              <a:lnSpc>
                <a:spcPts val="4223"/>
              </a:lnSpc>
            </a:pPr>
            <a:r>
              <a:rPr lang="en-US" sz="3017" spc="301">
                <a:solidFill>
                  <a:srgbClr val="555555"/>
                </a:solidFill>
                <a:latin typeface="Ubuntu Bold"/>
              </a:rPr>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Çalışma ortamında bulunan fındık meyveleri gerçek zamanlı olarak %100 başarımla tespit edilmektedir. K-means kümeleme yöntemleri kullanılarak fındık meyvelerinin küçük, orta ve büyük olarak sınıflandırılması gerçekleştirilmektedir.</a:t>
            </a:r>
          </a:p>
          <a:p>
            <a:pPr>
              <a:lnSpc>
                <a:spcPts val="4223"/>
              </a:lnSpc>
            </a:pPr>
          </a:p>
          <a:p>
            <a:pPr>
              <a:lnSpc>
                <a:spcPts val="4223"/>
              </a:lnSpc>
            </a:pPr>
            <a:r>
              <a:rPr lang="en-US" sz="3017" spc="301">
                <a:solidFill>
                  <a:srgbClr val="555555"/>
                </a:solidFill>
                <a:latin typeface="Ubuntu Bold"/>
              </a:rPr>
              <a:t>Yapılan deneysel çalışmalarda, gerçeklenen iki algoritma ile sınıflandırmanın %90 ile %100 oranlarında benzerlik gösterdiği tespit edilmektedir. Ayrıca, tek kart bilgisayar sistemleri üzerinde gerçeklenebilir olarak hazırlanmıştır. Sonuç olarak, gömülü sistem uygulamaları için uygun olup, yüksek performans ve düşük maliyetli olarak gerçekleştirilmiştir.</a:t>
            </a:r>
          </a:p>
          <a:p>
            <a:pPr>
              <a:lnSpc>
                <a:spcPts val="4223"/>
              </a:lnSpc>
            </a:pPr>
          </a:p>
          <a:p>
            <a:pPr>
              <a:lnSpc>
                <a:spcPts val="4223"/>
              </a:lnSpc>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5FBF6"/>
        </a:solidFill>
      </p:bgPr>
    </p:bg>
    <p:spTree>
      <p:nvGrpSpPr>
        <p:cNvPr id="1" name=""/>
        <p:cNvGrpSpPr/>
        <p:nvPr/>
      </p:nvGrpSpPr>
      <p:grpSpPr>
        <a:xfrm>
          <a:off x="0" y="0"/>
          <a:ext cx="0" cy="0"/>
          <a:chOff x="0" y="0"/>
          <a:chExt cx="0" cy="0"/>
        </a:xfrm>
      </p:grpSpPr>
      <p:sp>
        <p:nvSpPr>
          <p:cNvPr name="AutoShape 2" id="2"/>
          <p:cNvSpPr/>
          <p:nvPr/>
        </p:nvSpPr>
        <p:spPr>
          <a:xfrm rot="0">
            <a:off x="455209" y="487069"/>
            <a:ext cx="17377583" cy="9312861"/>
          </a:xfrm>
          <a:prstGeom prst="rect">
            <a:avLst/>
          </a:prstGeom>
          <a:solidFill>
            <a:srgbClr val="E5CE4B"/>
          </a:solidFill>
        </p:spPr>
      </p:sp>
      <p:sp>
        <p:nvSpPr>
          <p:cNvPr name="TextBox 3" id="3"/>
          <p:cNvSpPr txBox="true"/>
          <p:nvPr/>
        </p:nvSpPr>
        <p:spPr>
          <a:xfrm rot="0">
            <a:off x="2891527" y="429919"/>
            <a:ext cx="11867555" cy="10190542"/>
          </a:xfrm>
          <a:prstGeom prst="rect">
            <a:avLst/>
          </a:prstGeom>
        </p:spPr>
        <p:txBody>
          <a:bodyPr anchor="t" rtlCol="false" tIns="0" lIns="0" bIns="0" rIns="0">
            <a:spAutoFit/>
          </a:bodyPr>
          <a:lstStyle/>
          <a:p>
            <a:pPr>
              <a:lnSpc>
                <a:spcPts val="2691"/>
              </a:lnSpc>
            </a:pPr>
          </a:p>
          <a:p>
            <a:pPr>
              <a:lnSpc>
                <a:spcPts val="2971"/>
              </a:lnSpc>
            </a:pPr>
            <a:r>
              <a:rPr lang="en-US" sz="2122" spc="212">
                <a:solidFill>
                  <a:srgbClr val="555555"/>
                </a:solidFill>
                <a:latin typeface="Ubuntu Bold"/>
              </a:rPr>
              <a:t>Daha sonra tüm görüntüye Bayes Sınıflandırıcı uygulanarak fundus görüntüleri damar ya da damar olmayan bölgelere ayrılmıştır. Bu iki özellik damar veya arka plan olarak sınıflandırılması için Bölge Büyütme yaklaşımında kullanılmıştır. tarafından damar bölütleme için iki paralel yöntem önerilmiştir. Bu yöntemlerden ilki sadece fundus görüntünün piksel yoğunluğunu kullanarak damar ve damar olmayan pikselleri bölütlere ayırmaktadır.</a:t>
            </a:r>
          </a:p>
          <a:p>
            <a:pPr>
              <a:lnSpc>
                <a:spcPts val="2971"/>
              </a:lnSpc>
            </a:pPr>
            <a:r>
              <a:rPr lang="en-US" sz="2122" spc="212">
                <a:solidFill>
                  <a:srgbClr val="555555"/>
                </a:solidFill>
                <a:latin typeface="Ubuntu Bold"/>
              </a:rPr>
              <a:t>İkinci yöntem ise tamamen damar yoğunluğunu kullanarak fundus görüntülerinde yerel gürültüyü azaltıp damar bölütlemeyi sağlayan birkaç adımdan oluşmaktadır. Bölütleme aşamasında, bölütleme görüntüsünden çıkarılan özellik vektörü eğitim aşamasında elde edilen sınıflandırıcının girişi olarak kullanılmıştır. Tarafından öncelikli olarak fundus görüntüler üzerinde görüntü iyileştirilmesi yapılmıştır. Ardından otomatik olarak seçilen düğüm noktalarından damar takibine başlanmış ve belirlenen durma kriterine ulaşıldığında takip işlemi sonlanmıştır.</a:t>
            </a:r>
          </a:p>
          <a:p>
            <a:pPr>
              <a:lnSpc>
                <a:spcPts val="2971"/>
              </a:lnSpc>
            </a:pPr>
            <a:r>
              <a:rPr lang="en-US" sz="2122" spc="212">
                <a:solidFill>
                  <a:srgbClr val="555555"/>
                </a:solidFill>
                <a:latin typeface="Ubuntu Bold"/>
              </a:rPr>
              <a:t>Bu istenmeyen damarları tespit etmek için retina damar ağ yapısının bilinmesi gerekir. Bu makalede, retina damar ağ yapısını otomatik olarak bölütleyen morfolojik tabanlı bir yöntem önerilmiştir. Belirginleştirilmiş retina görüntülerini bölütlemek için üç farklı eşikleme yöntemi kullanılmıştır.</a:t>
            </a:r>
          </a:p>
          <a:p>
            <a:pPr>
              <a:lnSpc>
                <a:spcPts val="2971"/>
              </a:lnSpc>
            </a:pPr>
            <a:r>
              <a:rPr lang="en-US" sz="2122" spc="212">
                <a:solidFill>
                  <a:srgbClr val="FF1616"/>
                </a:solidFill>
                <a:latin typeface="Ubuntu Bold"/>
              </a:rPr>
              <a:t>Kullanılan eşikleme yöntemleri :  Çoklu Eşikleme yöntemi, Maksimum Entropi Tabanlı Eşikleme yöntemi ve Bulanık.</a:t>
            </a:r>
          </a:p>
          <a:p>
            <a:pPr>
              <a:lnSpc>
                <a:spcPts val="2131"/>
              </a:lnSpc>
            </a:pPr>
          </a:p>
          <a:p>
            <a:pPr>
              <a:lnSpc>
                <a:spcPts val="3251"/>
              </a:lnSpc>
            </a:pPr>
          </a:p>
          <a:p>
            <a:pPr algn="ctr">
              <a:lnSpc>
                <a:spcPts val="2691"/>
              </a:lnSpc>
            </a:pPr>
          </a:p>
          <a:p>
            <a:pPr>
              <a:lnSpc>
                <a:spcPts val="2691"/>
              </a:lnSpc>
            </a:pPr>
          </a:p>
          <a:p>
            <a:pPr algn="ctr">
              <a:lnSpc>
                <a:spcPts val="2691"/>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5CE4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005460" y="6396018"/>
            <a:ext cx="10595776" cy="2457508"/>
          </a:xfrm>
          <a:prstGeom prst="rect">
            <a:avLst/>
          </a:prstGeom>
        </p:spPr>
      </p:pic>
      <p:grpSp>
        <p:nvGrpSpPr>
          <p:cNvPr name="Group 3" id="3"/>
          <p:cNvGrpSpPr/>
          <p:nvPr/>
        </p:nvGrpSpPr>
        <p:grpSpPr>
          <a:xfrm rot="0">
            <a:off x="1028700" y="294772"/>
            <a:ext cx="16230600" cy="4921535"/>
            <a:chOff x="0" y="0"/>
            <a:chExt cx="21640800" cy="6562047"/>
          </a:xfrm>
        </p:grpSpPr>
        <p:sp>
          <p:nvSpPr>
            <p:cNvPr name="TextBox 4" id="4"/>
            <p:cNvSpPr txBox="true"/>
            <p:nvPr/>
          </p:nvSpPr>
          <p:spPr>
            <a:xfrm rot="0">
              <a:off x="0" y="0"/>
              <a:ext cx="21640800" cy="1212752"/>
            </a:xfrm>
            <a:prstGeom prst="rect">
              <a:avLst/>
            </a:prstGeom>
          </p:spPr>
          <p:txBody>
            <a:bodyPr anchor="t" rtlCol="false" tIns="0" lIns="0" bIns="0" rIns="0">
              <a:spAutoFit/>
            </a:bodyPr>
            <a:lstStyle/>
            <a:p>
              <a:pPr algn="just">
                <a:lnSpc>
                  <a:spcPts val="3607"/>
                </a:lnSpc>
              </a:pPr>
              <a:r>
                <a:rPr lang="en-US" sz="3006">
                  <a:solidFill>
                    <a:srgbClr val="F5FBF6"/>
                  </a:solidFill>
                  <a:latin typeface="Paytone One"/>
                </a:rPr>
                <a:t>2 MATERYAL VE METOT:</a:t>
              </a:r>
            </a:p>
            <a:p>
              <a:pPr algn="l">
                <a:lnSpc>
                  <a:spcPts val="3607"/>
                </a:lnSpc>
              </a:pPr>
              <a:r>
                <a:rPr lang="en-US" sz="3006">
                  <a:solidFill>
                    <a:srgbClr val="F5FBF6"/>
                  </a:solidFill>
                  <a:latin typeface="Paytone One"/>
                </a:rPr>
                <a:t>     2.1MORFOLOJIK IŞLEMLER:</a:t>
              </a:r>
            </a:p>
          </p:txBody>
        </p:sp>
        <p:sp>
          <p:nvSpPr>
            <p:cNvPr name="TextBox 5" id="5"/>
            <p:cNvSpPr txBox="true"/>
            <p:nvPr/>
          </p:nvSpPr>
          <p:spPr>
            <a:xfrm rot="0">
              <a:off x="0" y="1824552"/>
              <a:ext cx="21640800" cy="4754898"/>
            </a:xfrm>
            <a:prstGeom prst="rect">
              <a:avLst/>
            </a:prstGeom>
          </p:spPr>
          <p:txBody>
            <a:bodyPr anchor="t" rtlCol="false" tIns="0" lIns="0" bIns="0" rIns="0">
              <a:spAutoFit/>
            </a:bodyPr>
            <a:lstStyle/>
            <a:p>
              <a:pPr algn="r">
                <a:lnSpc>
                  <a:spcPts val="3595"/>
                </a:lnSpc>
              </a:pPr>
            </a:p>
            <a:p>
              <a:pPr algn="just">
                <a:lnSpc>
                  <a:spcPts val="3595"/>
                </a:lnSpc>
              </a:pPr>
              <a:r>
                <a:rPr lang="en-US" sz="2568" spc="256">
                  <a:solidFill>
                    <a:srgbClr val="555555"/>
                  </a:solidFill>
                  <a:latin typeface="Ubuntu Bold"/>
                </a:rPr>
                <a:t>Bu çalışmada, üst-şapka ve alt-şapka dönüşümleri kan damarlarına belirginlik kazandırmak için kullanılır. Alt-şapka dönüşümü, bir giriş görüntüsüne morfolojik bir kapama matematiksel ifadesi Denklem ’de verilmiştir. Denklem 'e göre, açma operatörü görüntünün arka planına etki ettiğinden, üst-şapka dönüşümünün görüntünün arka planını çıkarması beklenir. Denklem 'ye göre, alt-şapka dönüşümü görüntünün arka planını etkiler ve görüntünün arka plandaki maskeden daha küçük olan bazı karanlık alanları üzerinde etkili olur</a:t>
              </a:r>
              <a:r>
                <a:rPr lang="en-US" sz="2568" spc="256">
                  <a:solidFill>
                    <a:srgbClr val="555555"/>
                  </a:solidFill>
                  <a:latin typeface="Ubuntu"/>
                </a:rPr>
                <a:t>.</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5CE4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561196" y="4103530"/>
            <a:ext cx="7165608" cy="1480968"/>
          </a:xfrm>
          <a:prstGeom prst="rect">
            <a:avLst/>
          </a:prstGeom>
        </p:spPr>
      </p:pic>
      <p:grpSp>
        <p:nvGrpSpPr>
          <p:cNvPr name="Group 3" id="3"/>
          <p:cNvGrpSpPr/>
          <p:nvPr/>
        </p:nvGrpSpPr>
        <p:grpSpPr>
          <a:xfrm rot="0">
            <a:off x="1028700" y="639074"/>
            <a:ext cx="15657951" cy="2815854"/>
            <a:chOff x="0" y="0"/>
            <a:chExt cx="20877268" cy="3754471"/>
          </a:xfrm>
        </p:grpSpPr>
        <p:sp>
          <p:nvSpPr>
            <p:cNvPr name="TextBox 4" id="4"/>
            <p:cNvSpPr txBox="true"/>
            <p:nvPr/>
          </p:nvSpPr>
          <p:spPr>
            <a:xfrm rot="0">
              <a:off x="0" y="0"/>
              <a:ext cx="20877268" cy="615448"/>
            </a:xfrm>
            <a:prstGeom prst="rect">
              <a:avLst/>
            </a:prstGeom>
          </p:spPr>
          <p:txBody>
            <a:bodyPr anchor="t" rtlCol="false" tIns="0" lIns="0" bIns="0" rIns="0">
              <a:spAutoFit/>
            </a:bodyPr>
            <a:lstStyle/>
            <a:p>
              <a:pPr algn="just">
                <a:lnSpc>
                  <a:spcPts val="3661"/>
                </a:lnSpc>
              </a:pPr>
              <a:r>
                <a:rPr lang="en-US" sz="3050">
                  <a:solidFill>
                    <a:srgbClr val="F5FBF6"/>
                  </a:solidFill>
                  <a:latin typeface="Paytone One"/>
                </a:rPr>
                <a:t>ÇOK SEVIYELI EŞIKLEME:</a:t>
              </a:r>
            </a:p>
          </p:txBody>
        </p:sp>
        <p:sp>
          <p:nvSpPr>
            <p:cNvPr name="TextBox 5" id="5"/>
            <p:cNvSpPr txBox="true"/>
            <p:nvPr/>
          </p:nvSpPr>
          <p:spPr>
            <a:xfrm rot="0">
              <a:off x="0" y="1237398"/>
              <a:ext cx="20877268" cy="2534736"/>
            </a:xfrm>
            <a:prstGeom prst="rect">
              <a:avLst/>
            </a:prstGeom>
          </p:spPr>
          <p:txBody>
            <a:bodyPr anchor="t" rtlCol="false" tIns="0" lIns="0" bIns="0" rIns="0">
              <a:spAutoFit/>
            </a:bodyPr>
            <a:lstStyle/>
            <a:p>
              <a:pPr algn="just">
                <a:lnSpc>
                  <a:spcPts val="4058"/>
                </a:lnSpc>
              </a:pPr>
              <a:r>
                <a:rPr lang="en-US" sz="2899" spc="289">
                  <a:solidFill>
                    <a:srgbClr val="555555"/>
                  </a:solidFill>
                  <a:latin typeface="Ubuntu Bold"/>
                </a:rPr>
                <a:t>Gri ölçekli görüntüyü birkaç farklı bölgeye ayırabilen bir işlemdir . Bu işleme ait uyulması gereken kural Denklem (3)’de matematiksel olarak ifade edilmiştir.</a:t>
              </a:r>
              <a:r>
                <a:rPr lang="en-US" sz="2899" spc="289">
                  <a:solidFill>
                    <a:srgbClr val="555555"/>
                  </a:solidFill>
                  <a:latin typeface="Ubuntu"/>
                </a:rPr>
                <a:t>                </a:t>
              </a:r>
            </a:p>
            <a:p>
              <a:pPr algn="r">
                <a:lnSpc>
                  <a:spcPts val="2938"/>
                </a:lnSpc>
              </a:pPr>
            </a:p>
          </p:txBody>
        </p:sp>
      </p:grpSp>
      <p:sp>
        <p:nvSpPr>
          <p:cNvPr name="TextBox 6" id="6"/>
          <p:cNvSpPr txBox="true"/>
          <p:nvPr/>
        </p:nvSpPr>
        <p:spPr>
          <a:xfrm rot="0">
            <a:off x="1279104" y="6166427"/>
            <a:ext cx="15980196" cy="3079115"/>
          </a:xfrm>
          <a:prstGeom prst="rect">
            <a:avLst/>
          </a:prstGeom>
        </p:spPr>
        <p:txBody>
          <a:bodyPr anchor="t" rtlCol="false" tIns="0" lIns="0" bIns="0" rIns="0">
            <a:spAutoFit/>
          </a:bodyPr>
          <a:lstStyle/>
          <a:p>
            <a:pPr algn="just">
              <a:lnSpc>
                <a:spcPts val="4060"/>
              </a:lnSpc>
            </a:pPr>
            <a:r>
              <a:rPr lang="en-US" sz="2900" spc="290">
                <a:solidFill>
                  <a:srgbClr val="555555"/>
                </a:solidFill>
                <a:latin typeface="Ubuntu Bold"/>
              </a:rPr>
              <a:t>Burada, p parametresi L gri tonlama seviyeleri L = {0, 1, 2,…, L - 1} ile temsil edilebilen gri tonlama görüntüsünün piksellerinden biridir. C1 ve C2 parametreleri, p pikselinin atanacağı sınıflardır, th parametresi ise eşik değeridir.</a:t>
            </a:r>
          </a:p>
          <a:p>
            <a:pPr algn="just">
              <a:lnSpc>
                <a:spcPts val="4060"/>
              </a:lnSpc>
            </a:pPr>
            <a:r>
              <a:rPr lang="en-US" sz="2900" spc="290">
                <a:solidFill>
                  <a:srgbClr val="555555"/>
                </a:solidFill>
                <a:latin typeface="Ubuntu"/>
              </a:rPr>
              <a:t>                </a:t>
            </a:r>
          </a:p>
          <a:p>
            <a:pPr algn="r">
              <a:lnSpc>
                <a:spcPts val="406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5CE4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4844879"/>
            <a:ext cx="7740608" cy="3738302"/>
          </a:xfrm>
          <a:prstGeom prst="rect">
            <a:avLst/>
          </a:prstGeom>
        </p:spPr>
      </p:pic>
      <p:pic>
        <p:nvPicPr>
          <p:cNvPr name="Picture 3" id="3"/>
          <p:cNvPicPr>
            <a:picLocks noChangeAspect="true"/>
          </p:cNvPicPr>
          <p:nvPr/>
        </p:nvPicPr>
        <p:blipFill>
          <a:blip r:embed="rId3"/>
          <a:srcRect l="17180" t="0" r="17180" b="0"/>
          <a:stretch>
            <a:fillRect/>
          </a:stretch>
        </p:blipFill>
        <p:spPr>
          <a:xfrm flipH="false" flipV="false" rot="0">
            <a:off x="12534102" y="5723020"/>
            <a:ext cx="2353854" cy="1126214"/>
          </a:xfrm>
          <a:prstGeom prst="rect">
            <a:avLst/>
          </a:prstGeom>
        </p:spPr>
      </p:pic>
      <p:grpSp>
        <p:nvGrpSpPr>
          <p:cNvPr name="Group 4" id="4"/>
          <p:cNvGrpSpPr/>
          <p:nvPr/>
        </p:nvGrpSpPr>
        <p:grpSpPr>
          <a:xfrm rot="0">
            <a:off x="1028700" y="570782"/>
            <a:ext cx="16230600" cy="3057142"/>
            <a:chOff x="0" y="0"/>
            <a:chExt cx="21640800" cy="4076189"/>
          </a:xfrm>
        </p:grpSpPr>
        <p:sp>
          <p:nvSpPr>
            <p:cNvPr name="TextBox 5" id="5"/>
            <p:cNvSpPr txBox="true"/>
            <p:nvPr/>
          </p:nvSpPr>
          <p:spPr>
            <a:xfrm rot="0">
              <a:off x="0" y="-9525"/>
              <a:ext cx="21640800" cy="631825"/>
            </a:xfrm>
            <a:prstGeom prst="rect">
              <a:avLst/>
            </a:prstGeom>
          </p:spPr>
          <p:txBody>
            <a:bodyPr anchor="t" rtlCol="false" tIns="0" lIns="0" bIns="0" rIns="0">
              <a:spAutoFit/>
            </a:bodyPr>
            <a:lstStyle/>
            <a:p>
              <a:pPr algn="just">
                <a:lnSpc>
                  <a:spcPts val="3701"/>
                </a:lnSpc>
              </a:pPr>
              <a:r>
                <a:rPr lang="en-US" sz="3084">
                  <a:solidFill>
                    <a:srgbClr val="F5FBF6"/>
                  </a:solidFill>
                  <a:latin typeface="Paytone One"/>
                </a:rPr>
                <a:t>MAKSIMUM ENTROPI TABANLI EŞIKLEME:</a:t>
              </a:r>
            </a:p>
          </p:txBody>
        </p:sp>
        <p:sp>
          <p:nvSpPr>
            <p:cNvPr name="TextBox 6" id="6"/>
            <p:cNvSpPr txBox="true"/>
            <p:nvPr/>
          </p:nvSpPr>
          <p:spPr>
            <a:xfrm rot="0">
              <a:off x="0" y="1261442"/>
              <a:ext cx="21640800" cy="2832606"/>
            </a:xfrm>
            <a:prstGeom prst="rect">
              <a:avLst/>
            </a:prstGeom>
          </p:spPr>
          <p:txBody>
            <a:bodyPr anchor="t" rtlCol="false" tIns="0" lIns="0" bIns="0" rIns="0">
              <a:spAutoFit/>
            </a:bodyPr>
            <a:lstStyle/>
            <a:p>
              <a:pPr algn="just">
                <a:lnSpc>
                  <a:spcPts val="3391"/>
                </a:lnSpc>
              </a:pPr>
              <a:r>
                <a:rPr lang="en-US" sz="2422" spc="242">
                  <a:solidFill>
                    <a:srgbClr val="555555"/>
                  </a:solidFill>
                  <a:latin typeface="Ubuntu Bold"/>
                </a:rPr>
                <a:t>Entopi yöntemlerine bağlı eşikleme işlemi araştırmacılar tarafından tercih edilen bir yöntemdir . Bu yönteme göre, bir görüntüdeki yoğunluk değerlerinin olasılık dağılımına katkı veren ön ve arka plan görüntüsüne ait entropi değerleri ayrı ayrı hesaplanır ve toplamları maksimize edilir. Arka ve ön plan görüntüsüne ait entropi değeri Denklem(4) ve Denklem(5)’de verilmiştir.</a:t>
              </a:r>
            </a:p>
          </p:txBody>
        </p:sp>
      </p:grpSp>
      <p:sp>
        <p:nvSpPr>
          <p:cNvPr name="TextBox 7" id="7"/>
          <p:cNvSpPr txBox="true"/>
          <p:nvPr/>
        </p:nvSpPr>
        <p:spPr>
          <a:xfrm rot="0">
            <a:off x="8958343" y="5067300"/>
            <a:ext cx="9074932" cy="3515881"/>
          </a:xfrm>
          <a:prstGeom prst="rect">
            <a:avLst/>
          </a:prstGeom>
        </p:spPr>
        <p:txBody>
          <a:bodyPr anchor="t" rtlCol="false" tIns="0" lIns="0" bIns="0" rIns="0">
            <a:spAutoFit/>
          </a:bodyPr>
          <a:lstStyle/>
          <a:p>
            <a:pPr algn="just">
              <a:lnSpc>
                <a:spcPts val="4276"/>
              </a:lnSpc>
            </a:pPr>
            <a:r>
              <a:rPr lang="en-US" sz="3054" spc="305">
                <a:solidFill>
                  <a:srgbClr val="555555"/>
                </a:solidFill>
                <a:latin typeface="Ubuntu Bold"/>
              </a:rPr>
              <a:t>Burada, t eşik değerini temsil eder,  </a:t>
            </a:r>
          </a:p>
          <a:p>
            <a:pPr algn="just">
              <a:lnSpc>
                <a:spcPts val="4276"/>
              </a:lnSpc>
            </a:pPr>
          </a:p>
          <a:p>
            <a:pPr algn="just">
              <a:lnSpc>
                <a:spcPts val="4276"/>
              </a:lnSpc>
            </a:pPr>
          </a:p>
          <a:p>
            <a:pPr algn="just">
              <a:lnSpc>
                <a:spcPts val="4276"/>
              </a:lnSpc>
            </a:pPr>
          </a:p>
          <a:p>
            <a:pPr algn="just">
              <a:lnSpc>
                <a:spcPts val="4276"/>
              </a:lnSpc>
            </a:pPr>
            <a:r>
              <a:rPr lang="en-US" sz="3054" spc="305">
                <a:solidFill>
                  <a:srgbClr val="555555"/>
                </a:solidFill>
                <a:latin typeface="Ubuntu Bold"/>
              </a:rPr>
              <a:t>Pi parametresi görüntüdeki i gri düzeyinin olasılığıdır.</a:t>
            </a:r>
          </a:p>
          <a:p>
            <a:pPr algn="just">
              <a:lnSpc>
                <a:spcPts val="189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5CE4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829267" y="3937010"/>
            <a:ext cx="10629466" cy="3906857"/>
          </a:xfrm>
          <a:prstGeom prst="rect">
            <a:avLst/>
          </a:prstGeom>
        </p:spPr>
      </p:pic>
      <p:grpSp>
        <p:nvGrpSpPr>
          <p:cNvPr name="Group 3" id="3"/>
          <p:cNvGrpSpPr/>
          <p:nvPr/>
        </p:nvGrpSpPr>
        <p:grpSpPr>
          <a:xfrm rot="0">
            <a:off x="1028700" y="1028700"/>
            <a:ext cx="16230600" cy="3661662"/>
            <a:chOff x="0" y="0"/>
            <a:chExt cx="21640800" cy="4882216"/>
          </a:xfrm>
        </p:grpSpPr>
        <p:sp>
          <p:nvSpPr>
            <p:cNvPr name="TextBox 4" id="4"/>
            <p:cNvSpPr txBox="true"/>
            <p:nvPr/>
          </p:nvSpPr>
          <p:spPr>
            <a:xfrm rot="0">
              <a:off x="0" y="-9525"/>
              <a:ext cx="21640800" cy="1254125"/>
            </a:xfrm>
            <a:prstGeom prst="rect">
              <a:avLst/>
            </a:prstGeom>
          </p:spPr>
          <p:txBody>
            <a:bodyPr anchor="t" rtlCol="false" tIns="0" lIns="0" bIns="0" rIns="0">
              <a:spAutoFit/>
            </a:bodyPr>
            <a:lstStyle/>
            <a:p>
              <a:pPr algn="just">
                <a:lnSpc>
                  <a:spcPts val="3701"/>
                </a:lnSpc>
              </a:pPr>
              <a:r>
                <a:rPr lang="en-US" sz="3084">
                  <a:solidFill>
                    <a:srgbClr val="F5FBF6"/>
                  </a:solidFill>
                  <a:latin typeface="Paytone One"/>
                </a:rPr>
                <a:t>BULANIK MANTIK TABANLI EŞIKLEME:</a:t>
              </a:r>
            </a:p>
            <a:p>
              <a:pPr algn="r">
                <a:lnSpc>
                  <a:spcPts val="3701"/>
                </a:lnSpc>
              </a:pPr>
            </a:p>
          </p:txBody>
        </p:sp>
        <p:sp>
          <p:nvSpPr>
            <p:cNvPr name="TextBox 5" id="5"/>
            <p:cNvSpPr txBox="true"/>
            <p:nvPr/>
          </p:nvSpPr>
          <p:spPr>
            <a:xfrm rot="0">
              <a:off x="0" y="1874217"/>
              <a:ext cx="21640800" cy="3025858"/>
            </a:xfrm>
            <a:prstGeom prst="rect">
              <a:avLst/>
            </a:prstGeom>
          </p:spPr>
          <p:txBody>
            <a:bodyPr anchor="t" rtlCol="false" tIns="0" lIns="0" bIns="0" rIns="0">
              <a:spAutoFit/>
            </a:bodyPr>
            <a:lstStyle/>
            <a:p>
              <a:pPr algn="just">
                <a:lnSpc>
                  <a:spcPts val="3671"/>
                </a:lnSpc>
              </a:pPr>
              <a:r>
                <a:rPr lang="en-US" sz="2622" spc="262">
                  <a:solidFill>
                    <a:srgbClr val="555555"/>
                  </a:solidFill>
                  <a:latin typeface="Ubuntu Bold"/>
                </a:rPr>
                <a:t>Bulanık kümeleme bir yumuşak kümeleme tekniğidir. Bu kümeleme yöntemi, nesnelerin kümelere olan aitliğini ifade etmek için bir derece kavramı kullanır . Her nesne için, toplam derece 1’dir. Denklem (7) her pikselin üyelik değerini hesaplamak için kullanılır.</a:t>
              </a:r>
            </a:p>
            <a:p>
              <a:pPr algn="r">
                <a:lnSpc>
                  <a:spcPts val="3671"/>
                </a:lnSpc>
              </a:pPr>
            </a:p>
          </p:txBody>
        </p:sp>
      </p:grpSp>
      <p:sp>
        <p:nvSpPr>
          <p:cNvPr name="TextBox 6" id="6"/>
          <p:cNvSpPr txBox="true"/>
          <p:nvPr/>
        </p:nvSpPr>
        <p:spPr>
          <a:xfrm rot="0">
            <a:off x="1028700" y="8056210"/>
            <a:ext cx="16230600" cy="2049842"/>
          </a:xfrm>
          <a:prstGeom prst="rect">
            <a:avLst/>
          </a:prstGeom>
        </p:spPr>
        <p:txBody>
          <a:bodyPr anchor="t" rtlCol="false" tIns="0" lIns="0" bIns="0" rIns="0">
            <a:spAutoFit/>
          </a:bodyPr>
          <a:lstStyle/>
          <a:p>
            <a:pPr algn="just">
              <a:lnSpc>
                <a:spcPts val="4091"/>
              </a:lnSpc>
            </a:pPr>
            <a:r>
              <a:rPr lang="en-US" sz="2922" spc="292">
                <a:solidFill>
                  <a:srgbClr val="555555"/>
                </a:solidFill>
                <a:latin typeface="Ubuntu Bold"/>
              </a:rPr>
              <a:t>Burada, uij parametresi üyelik fonksiyonunu, xi parametresi bireysel piksel değerini, cj ve ck parametreleri küme merkezini ve m parametresi 1'den fazla gerçek değeri temsil etmektedir.</a:t>
            </a:r>
          </a:p>
          <a:p>
            <a:pPr algn="just">
              <a:lnSpc>
                <a:spcPts val="4091"/>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5CE4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816948" y="2804461"/>
            <a:ext cx="10972800" cy="2680498"/>
          </a:xfrm>
          <a:prstGeom prst="rect">
            <a:avLst/>
          </a:prstGeom>
        </p:spPr>
      </p:pic>
      <p:sp>
        <p:nvSpPr>
          <p:cNvPr name="TextBox 3" id="3"/>
          <p:cNvSpPr txBox="true"/>
          <p:nvPr/>
        </p:nvSpPr>
        <p:spPr>
          <a:xfrm rot="0">
            <a:off x="1028700" y="962025"/>
            <a:ext cx="16230600" cy="1304352"/>
          </a:xfrm>
          <a:prstGeom prst="rect">
            <a:avLst/>
          </a:prstGeom>
        </p:spPr>
        <p:txBody>
          <a:bodyPr anchor="t" rtlCol="false" tIns="0" lIns="0" bIns="0" rIns="0">
            <a:spAutoFit/>
          </a:bodyPr>
          <a:lstStyle/>
          <a:p>
            <a:pPr algn="just">
              <a:lnSpc>
                <a:spcPts val="3951"/>
              </a:lnSpc>
            </a:pPr>
            <a:r>
              <a:rPr lang="en-US" sz="2822" spc="282">
                <a:solidFill>
                  <a:srgbClr val="555555"/>
                </a:solidFill>
                <a:latin typeface="Ubuntu Bold"/>
              </a:rPr>
              <a:t>Bölütleme görüntülerini ikili görüntülere dönüştürmek için kullanılacak eşik hesaplaması Denklem (8) ve Denklem (9) da verildiği gibidir.</a:t>
            </a:r>
          </a:p>
          <a:p>
            <a:pPr algn="just">
              <a:lnSpc>
                <a:spcPts val="2411"/>
              </a:lnSpc>
            </a:pPr>
          </a:p>
        </p:txBody>
      </p:sp>
      <p:sp>
        <p:nvSpPr>
          <p:cNvPr name="TextBox 4" id="4"/>
          <p:cNvSpPr txBox="true"/>
          <p:nvPr/>
        </p:nvSpPr>
        <p:spPr>
          <a:xfrm rot="0">
            <a:off x="1188048" y="6287989"/>
            <a:ext cx="16230600" cy="1859977"/>
          </a:xfrm>
          <a:prstGeom prst="rect">
            <a:avLst/>
          </a:prstGeom>
        </p:spPr>
        <p:txBody>
          <a:bodyPr anchor="t" rtlCol="false" tIns="0" lIns="0" bIns="0" rIns="0">
            <a:spAutoFit/>
          </a:bodyPr>
          <a:lstStyle/>
          <a:p>
            <a:pPr algn="just">
              <a:lnSpc>
                <a:spcPts val="4091"/>
              </a:lnSpc>
            </a:pPr>
            <a:r>
              <a:rPr lang="en-US" sz="2922" spc="292">
                <a:solidFill>
                  <a:srgbClr val="555555"/>
                </a:solidFill>
                <a:latin typeface="Ubuntu Bold"/>
              </a:rPr>
              <a:t>Burada, c parametresi sınıfı, I parametresi görüntüyü ve Seviye parametresi denklemden gelen eşik değeridir.</a:t>
            </a:r>
          </a:p>
          <a:p>
            <a:pPr algn="just">
              <a:lnSpc>
                <a:spcPts val="3671"/>
              </a:lnSpc>
            </a:pPr>
          </a:p>
          <a:p>
            <a:pPr algn="just">
              <a:lnSpc>
                <a:spcPts val="2971"/>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5CE4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1609082" y="164213"/>
            <a:ext cx="5650218" cy="2938462"/>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2220632" y="3398446"/>
            <a:ext cx="4685131" cy="6246842"/>
          </a:xfrm>
          <a:prstGeom prst="rect">
            <a:avLst/>
          </a:prstGeom>
        </p:spPr>
      </p:pic>
      <p:grpSp>
        <p:nvGrpSpPr>
          <p:cNvPr name="Group 4" id="4"/>
          <p:cNvGrpSpPr/>
          <p:nvPr/>
        </p:nvGrpSpPr>
        <p:grpSpPr>
          <a:xfrm rot="0">
            <a:off x="382147" y="164213"/>
            <a:ext cx="9696697" cy="9094087"/>
            <a:chOff x="0" y="0"/>
            <a:chExt cx="12928930" cy="12125449"/>
          </a:xfrm>
        </p:grpSpPr>
        <p:sp>
          <p:nvSpPr>
            <p:cNvPr name="TextBox 5" id="5"/>
            <p:cNvSpPr txBox="true"/>
            <p:nvPr/>
          </p:nvSpPr>
          <p:spPr>
            <a:xfrm rot="0">
              <a:off x="0" y="-9525"/>
              <a:ext cx="12928930" cy="631825"/>
            </a:xfrm>
            <a:prstGeom prst="rect">
              <a:avLst/>
            </a:prstGeom>
          </p:spPr>
          <p:txBody>
            <a:bodyPr anchor="t" rtlCol="false" tIns="0" lIns="0" bIns="0" rIns="0">
              <a:spAutoFit/>
            </a:bodyPr>
            <a:lstStyle/>
            <a:p>
              <a:pPr algn="just">
                <a:lnSpc>
                  <a:spcPts val="3701"/>
                </a:lnSpc>
              </a:pPr>
              <a:r>
                <a:rPr lang="en-US" sz="3084">
                  <a:solidFill>
                    <a:srgbClr val="F5FBF6"/>
                  </a:solidFill>
                  <a:latin typeface="Paytone One"/>
                </a:rPr>
                <a:t>3 KULLANILAN YÖNTEM: </a:t>
              </a:r>
            </a:p>
          </p:txBody>
        </p:sp>
        <p:sp>
          <p:nvSpPr>
            <p:cNvPr name="TextBox 6" id="6"/>
            <p:cNvSpPr txBox="true"/>
            <p:nvPr/>
          </p:nvSpPr>
          <p:spPr>
            <a:xfrm rot="0">
              <a:off x="0" y="1270967"/>
              <a:ext cx="12928930" cy="10872341"/>
            </a:xfrm>
            <a:prstGeom prst="rect">
              <a:avLst/>
            </a:prstGeom>
          </p:spPr>
          <p:txBody>
            <a:bodyPr anchor="t" rtlCol="false" tIns="0" lIns="0" bIns="0" rIns="0">
              <a:spAutoFit/>
            </a:bodyPr>
            <a:lstStyle/>
            <a:p>
              <a:pPr algn="just">
                <a:lnSpc>
                  <a:spcPts val="2971"/>
                </a:lnSpc>
              </a:pPr>
              <a:r>
                <a:rPr lang="en-US" sz="2122" spc="212">
                  <a:solidFill>
                    <a:srgbClr val="555555"/>
                  </a:solidFill>
                  <a:latin typeface="Ubuntu Bold"/>
                </a:rPr>
                <a:t>Önerilen yöntemde, veri setinde bulunan fundus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p>
            <a:p>
              <a:pPr algn="just">
                <a:lnSpc>
                  <a:spcPts val="2971"/>
                </a:lnSpc>
              </a:pPr>
            </a:p>
            <a:p>
              <a:pPr algn="just">
                <a:lnSpc>
                  <a:spcPts val="2971"/>
                </a:lnSpc>
              </a:pPr>
              <a:r>
                <a:rPr lang="en-US" sz="2122" spc="212">
                  <a:solidFill>
                    <a:srgbClr val="252320"/>
                  </a:solidFill>
                  <a:latin typeface="Ubuntu Bold"/>
                </a:rPr>
                <a:t>Veri seti: </a:t>
              </a:r>
            </a:p>
            <a:p>
              <a:pPr algn="just">
                <a:lnSpc>
                  <a:spcPts val="2971"/>
                </a:lnSpc>
              </a:pPr>
              <a:r>
                <a:rPr lang="en-US" sz="2122" spc="212">
                  <a:solidFill>
                    <a:srgbClr val="555555"/>
                  </a:solidFill>
                  <a:latin typeface="Ubuntu Bold"/>
                </a:rPr>
                <a:t>Önerilen yöntem diğer yöntemlerle kıyaslanabilir olması açısından halka açık olarak sunulan DRIVE veri seti üzerinde test edilmiştir. DRIVE veri setindeki görüntüler 45° görüş alanında Canon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bölütlendirilmiş görüntülerden oluşur.</a:t>
              </a:r>
            </a:p>
            <a:p>
              <a:pPr algn="just">
                <a:lnSpc>
                  <a:spcPts val="2971"/>
                </a:lnSpc>
              </a:pPr>
            </a:p>
            <a:p>
              <a:pPr algn="r">
                <a:lnSpc>
                  <a:spcPts val="2971"/>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DAFUojstHyc</dc:identifier>
  <dcterms:modified xsi:type="dcterms:W3CDTF">2011-08-01T06:04:30Z</dcterms:modified>
  <cp:revision>1</cp:revision>
  <dc:title>Sarı ve Beyaz Fotoğraf Pazarlama Teklifi Sunum</dc:title>
</cp:coreProperties>
</file>