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ublic Sans" charset="1" panose="00000000000000000000"/>
      <p:regular r:id="rId21"/>
    </p:embeddedFont>
    <p:embeddedFont>
      <p:font typeface="Public Sans Bold" charset="1" panose="00000000000000000000"/>
      <p:regular r:id="rId22"/>
    </p:embeddedFont>
    <p:embeddedFont>
      <p:font typeface="Canva Sans" charset="1" panose="020B0503030501040103"/>
      <p:regular r:id="rId23"/>
    </p:embeddedFont>
    <p:embeddedFont>
      <p:font typeface="Public Sans Medium" charset="1" panose="00000000000000000000"/>
      <p:regular r:id="rId24"/>
    </p:embeddedFont>
    <p:embeddedFont>
      <p:font typeface="Public Sans Thin"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3518292" y="6243637"/>
            <a:ext cx="11251416" cy="441325"/>
          </a:xfrm>
          <a:prstGeom prst="rect">
            <a:avLst/>
          </a:prstGeom>
        </p:spPr>
        <p:txBody>
          <a:bodyPr anchor="t" rtlCol="false" tIns="0" lIns="0" bIns="0" rIns="0">
            <a:spAutoFit/>
          </a:bodyPr>
          <a:lstStyle/>
          <a:p>
            <a:pPr algn="ctr">
              <a:lnSpc>
                <a:spcPts val="3500"/>
              </a:lnSpc>
              <a:spcBef>
                <a:spcPct val="0"/>
              </a:spcBef>
            </a:pPr>
            <a:r>
              <a:rPr lang="en-US" sz="2500" spc="250">
                <a:solidFill>
                  <a:srgbClr val="FFFFFF"/>
                </a:solidFill>
                <a:latin typeface="Public Sans"/>
                <a:ea typeface="Public Sans"/>
                <a:cs typeface="Public Sans"/>
                <a:sym typeface="Public Sans"/>
              </a:rPr>
              <a:t>PPO - SAC - DDPG</a:t>
            </a:r>
          </a:p>
        </p:txBody>
      </p:sp>
      <p:sp>
        <p:nvSpPr>
          <p:cNvPr name="TextBox 3" id="3"/>
          <p:cNvSpPr txBox="true"/>
          <p:nvPr/>
        </p:nvSpPr>
        <p:spPr>
          <a:xfrm rot="0">
            <a:off x="3164235" y="3087688"/>
            <a:ext cx="11959530" cy="3219450"/>
          </a:xfrm>
          <a:prstGeom prst="rect">
            <a:avLst/>
          </a:prstGeom>
        </p:spPr>
        <p:txBody>
          <a:bodyPr anchor="t" rtlCol="false" tIns="0" lIns="0" bIns="0" rIns="0">
            <a:spAutoFit/>
          </a:bodyPr>
          <a:lstStyle/>
          <a:p>
            <a:pPr algn="ctr">
              <a:lnSpc>
                <a:spcPts val="12600"/>
              </a:lnSpc>
            </a:pPr>
            <a:r>
              <a:rPr lang="en-US" b="true" sz="10500" spc="-210">
                <a:solidFill>
                  <a:srgbClr val="A19C95"/>
                </a:solidFill>
                <a:latin typeface="Public Sans Bold"/>
                <a:ea typeface="Public Sans Bold"/>
                <a:cs typeface="Public Sans Bold"/>
                <a:sym typeface="Public Sans Bold"/>
              </a:rPr>
              <a:t>Robotiğe Giriş Dersi - RL Projesi</a:t>
            </a:r>
          </a:p>
        </p:txBody>
      </p:sp>
      <p:sp>
        <p:nvSpPr>
          <p:cNvPr name="TextBox 4" id="4"/>
          <p:cNvSpPr txBox="true"/>
          <p:nvPr/>
        </p:nvSpPr>
        <p:spPr>
          <a:xfrm rot="0">
            <a:off x="3518292" y="6618287"/>
            <a:ext cx="11251416" cy="441325"/>
          </a:xfrm>
          <a:prstGeom prst="rect">
            <a:avLst/>
          </a:prstGeom>
        </p:spPr>
        <p:txBody>
          <a:bodyPr anchor="t" rtlCol="false" tIns="0" lIns="0" bIns="0" rIns="0">
            <a:spAutoFit/>
          </a:bodyPr>
          <a:lstStyle/>
          <a:p>
            <a:pPr algn="ctr">
              <a:lnSpc>
                <a:spcPts val="3500"/>
              </a:lnSpc>
              <a:spcBef>
                <a:spcPct val="0"/>
              </a:spcBef>
            </a:pPr>
            <a:r>
              <a:rPr lang="en-US" sz="2500" spc="250">
                <a:solidFill>
                  <a:srgbClr val="FFFFFF"/>
                </a:solidFill>
                <a:latin typeface="Public Sans"/>
                <a:ea typeface="Public Sans"/>
                <a:cs typeface="Public Sans"/>
                <a:sym typeface="Public Sans"/>
              </a:rPr>
              <a:t>HALF-CHEETAH - MOUNTAIN CAR</a:t>
            </a:r>
          </a:p>
        </p:txBody>
      </p:sp>
      <p:sp>
        <p:nvSpPr>
          <p:cNvPr name="TextBox 5" id="5"/>
          <p:cNvSpPr txBox="true"/>
          <p:nvPr/>
        </p:nvSpPr>
        <p:spPr>
          <a:xfrm rot="0">
            <a:off x="13207233" y="7842250"/>
            <a:ext cx="4052067" cy="1416050"/>
          </a:xfrm>
          <a:prstGeom prst="rect">
            <a:avLst/>
          </a:prstGeom>
        </p:spPr>
        <p:txBody>
          <a:bodyPr anchor="t" rtlCol="false" tIns="0" lIns="0" bIns="0" rIns="0">
            <a:spAutoFit/>
          </a:bodyPr>
          <a:lstStyle/>
          <a:p>
            <a:pPr algn="l">
              <a:lnSpc>
                <a:spcPts val="2800"/>
              </a:lnSpc>
            </a:pPr>
            <a:r>
              <a:rPr lang="en-US" sz="2000" spc="200">
                <a:solidFill>
                  <a:srgbClr val="FFFFFF"/>
                </a:solidFill>
                <a:latin typeface="Public Sans"/>
                <a:ea typeface="Public Sans"/>
                <a:cs typeface="Public Sans"/>
                <a:sym typeface="Public Sans"/>
              </a:rPr>
              <a:t>ARIF TANSEL</a:t>
            </a:r>
          </a:p>
          <a:p>
            <a:pPr algn="l">
              <a:lnSpc>
                <a:spcPts val="2800"/>
              </a:lnSpc>
            </a:pPr>
            <a:r>
              <a:rPr lang="en-US" sz="2000" spc="200">
                <a:solidFill>
                  <a:srgbClr val="FFFFFF"/>
                </a:solidFill>
                <a:latin typeface="Public Sans"/>
                <a:ea typeface="Public Sans"/>
                <a:cs typeface="Public Sans"/>
                <a:sym typeface="Public Sans"/>
              </a:rPr>
              <a:t>HASAN BASRI POLAT</a:t>
            </a:r>
          </a:p>
          <a:p>
            <a:pPr algn="l">
              <a:lnSpc>
                <a:spcPts val="2800"/>
              </a:lnSpc>
            </a:pPr>
            <a:r>
              <a:rPr lang="en-US" sz="2000" spc="200">
                <a:solidFill>
                  <a:srgbClr val="FFFFFF"/>
                </a:solidFill>
                <a:latin typeface="Public Sans"/>
                <a:ea typeface="Public Sans"/>
                <a:cs typeface="Public Sans"/>
                <a:sym typeface="Public Sans"/>
              </a:rPr>
              <a:t>RÜZGAR IREN</a:t>
            </a:r>
          </a:p>
          <a:p>
            <a:pPr algn="l">
              <a:lnSpc>
                <a:spcPts val="2800"/>
              </a:lnSpc>
              <a:spcBef>
                <a:spcPct val="0"/>
              </a:spcBef>
            </a:pPr>
            <a:r>
              <a:rPr lang="en-US" sz="2000" spc="200">
                <a:solidFill>
                  <a:srgbClr val="FFFFFF"/>
                </a:solidFill>
                <a:latin typeface="Public Sans"/>
                <a:ea typeface="Public Sans"/>
                <a:cs typeface="Public Sans"/>
                <a:sym typeface="Public Sans"/>
              </a:rPr>
              <a:t>EMIRHAN GÖRMÜŞ</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TextBox 3" id="3"/>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DDPG</a:t>
            </a:r>
          </a:p>
        </p:txBody>
      </p:sp>
      <p:sp>
        <p:nvSpPr>
          <p:cNvPr name="TextBox 4" id="4"/>
          <p:cNvSpPr txBox="true"/>
          <p:nvPr/>
        </p:nvSpPr>
        <p:spPr>
          <a:xfrm rot="0">
            <a:off x="1028700" y="3235544"/>
            <a:ext cx="16230600" cy="35807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Aktör ağı, critic ağını kullanarak backpropogation ile güncellenir. Amaç yüksek Q değerlerinin sağlanmasıdır.</a:t>
            </a:r>
          </a:p>
          <a:p>
            <a:pPr algn="ctr">
              <a:lnSpc>
                <a:spcPts val="4759"/>
              </a:lnSpc>
            </a:pPr>
          </a:p>
          <a:p>
            <a:pPr algn="ctr">
              <a:lnSpc>
                <a:spcPts val="4759"/>
              </a:lnSpc>
            </a:pPr>
            <a:r>
              <a:rPr lang="en-US" sz="3399">
                <a:solidFill>
                  <a:srgbClr val="FFFFFF"/>
                </a:solidFill>
                <a:latin typeface="Canva Sans"/>
                <a:ea typeface="Canva Sans"/>
                <a:cs typeface="Canva Sans"/>
                <a:sym typeface="Canva Sans"/>
              </a:rPr>
              <a:t>Bu gradyan güncellemesi, aksiyonların seçimini sürekli olarak optimize eder.</a:t>
            </a:r>
          </a:p>
          <a:p>
            <a:pPr algn="ctr">
              <a:lnSpc>
                <a:spcPts val="4759"/>
              </a:lnSpc>
            </a:pPr>
          </a:p>
          <a:p>
            <a:pPr algn="ctr">
              <a:lnSpc>
                <a:spcPts val="4759"/>
              </a:lnSpc>
            </a:pPr>
            <a:r>
              <a:rPr lang="en-US" sz="3399">
                <a:solidFill>
                  <a:srgbClr val="FFFFFF"/>
                </a:solidFill>
                <a:latin typeface="Canva Sans"/>
                <a:ea typeface="Canva Sans"/>
                <a:cs typeface="Canva Sans"/>
                <a:sym typeface="Canva Sans"/>
              </a:rPr>
              <a:t>Hedef ağları ana ağların parametrelerinin belirli bir oranını alarak güncellenir.</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TextBox 3" id="3"/>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SAC</a:t>
            </a:r>
          </a:p>
        </p:txBody>
      </p:sp>
      <p:sp>
        <p:nvSpPr>
          <p:cNvPr name="TextBox 4" id="4"/>
          <p:cNvSpPr txBox="true"/>
          <p:nvPr/>
        </p:nvSpPr>
        <p:spPr>
          <a:xfrm rot="0">
            <a:off x="1028700" y="3235544"/>
            <a:ext cx="16230600" cy="6581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Her bir adımda ajan, durum sts_tst​’yi gözlemler ve entropi maksimize eden politikaya göre eylem ata_tat​’yi seçer.</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Seçilen eylem ortamda uygulanır ve ajan, yeni durum st+1s_{t+1}st+1​ ve ödül rtr_trt​’yi gözlemler.</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Deneyimler, bir replay buffer’a (geri oynatma belleğine) kaydedilir.</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Her güncellemede replay buffer’dan örneklem alınır.</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Q fonksiyonları ve politika ağı, sırasıyla çift Q-learning ve reparametrizasyon hilesi ile güncellenir.</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Hedef Q ağları, ana Q ağlarına doğru yavaşça yaklaşacak şekilde güncellenir.</a:t>
            </a:r>
          </a:p>
          <a:p>
            <a:pPr algn="ct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3144500" cy="1238250"/>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Public Sans Medium"/>
                <a:ea typeface="Public Sans Medium"/>
                <a:cs typeface="Public Sans Medium"/>
                <a:sym typeface="Public Sans Medium"/>
              </a:rPr>
              <a:t>Half Cheetah</a:t>
            </a:r>
          </a:p>
        </p:txBody>
      </p:sp>
      <p:sp>
        <p:nvSpPr>
          <p:cNvPr name="TextBox 3" id="3"/>
          <p:cNvSpPr txBox="true"/>
          <p:nvPr/>
        </p:nvSpPr>
        <p:spPr>
          <a:xfrm rot="0">
            <a:off x="1028700" y="2778005"/>
            <a:ext cx="14199132" cy="6052187"/>
          </a:xfrm>
          <a:prstGeom prst="rect">
            <a:avLst/>
          </a:prstGeom>
        </p:spPr>
        <p:txBody>
          <a:bodyPr anchor="t" rtlCol="false" tIns="0" lIns="0" bIns="0" rIns="0">
            <a:spAutoFit/>
          </a:bodyPr>
          <a:lstStyle/>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Tanım: Half Cheetah, bir bacaklı robotu simüle eden ve robotun belirli bir hızda yatay yönde ilerlemesini sağlamayı amaçlayan bir MuJoCo ortamıdır. Ajanın, dinamiklerini kontrol ederek ileriye doğru hareket etmesi beklenir. Bu ortam, birçok takviyeli öğrenme algoritmasının performansını test etmek için idealdir.</a:t>
            </a:r>
          </a:p>
          <a:p>
            <a:pPr algn="l">
              <a:lnSpc>
                <a:spcPts val="4798"/>
              </a:lnSpc>
            </a:pP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Amaç: Robot, mümkün olan en yüksek hızda ve en az enerji harcayarak yatay düzlemde ilerlemelidir. Algoritmanın amacı, en iyi hız ve denge kombinasyonunu sağlamaktır.</a:t>
            </a:r>
          </a:p>
          <a:p>
            <a:pPr algn="l" marL="0" indent="0" lvl="0">
              <a:lnSpc>
                <a:spcPts val="479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3144500" cy="1238250"/>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Public Sans Medium"/>
                <a:ea typeface="Public Sans Medium"/>
                <a:cs typeface="Public Sans Medium"/>
                <a:sym typeface="Public Sans Medium"/>
              </a:rPr>
              <a:t>Half Cheetah</a:t>
            </a:r>
          </a:p>
        </p:txBody>
      </p:sp>
      <p:sp>
        <p:nvSpPr>
          <p:cNvPr name="TextBox 3" id="3"/>
          <p:cNvSpPr txBox="true"/>
          <p:nvPr/>
        </p:nvSpPr>
        <p:spPr>
          <a:xfrm rot="0">
            <a:off x="1028700" y="2778005"/>
            <a:ext cx="14199132" cy="6052187"/>
          </a:xfrm>
          <a:prstGeom prst="rect">
            <a:avLst/>
          </a:prstGeom>
        </p:spPr>
        <p:txBody>
          <a:bodyPr anchor="t" rtlCol="false" tIns="0" lIns="0" bIns="0" rIns="0">
            <a:spAutoFit/>
          </a:bodyPr>
          <a:lstStyle/>
          <a:p>
            <a:pPr algn="l">
              <a:lnSpc>
                <a:spcPts val="4798"/>
              </a:lnSpc>
            </a:pPr>
            <a:r>
              <a:rPr lang="en-US" sz="3427">
                <a:solidFill>
                  <a:srgbClr val="FFFFFF"/>
                </a:solidFill>
                <a:latin typeface="Public Sans Thin"/>
                <a:ea typeface="Public Sans Thin"/>
                <a:cs typeface="Public Sans Thin"/>
                <a:sym typeface="Public Sans Thin"/>
              </a:rPr>
              <a:t>Problem Yapısı:</a:t>
            </a: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Half Cheetah, sürekli bir eylem alanına sahiptir. Yani ajan her adımda, eklem açılarının kuvvetleri üzerinde sürekli değerler seçer.</a:t>
            </a: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Her bir adımda, robotun pozisyon, hız ve eklem durumları gibi çeşitli özelliklerini içeren sürekli bir durum uzayı vardır.</a:t>
            </a: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Bu sürekli eylem yapısı, klasik ayrık eylem alanlarına sahip algoritmaların doğrudan uygulanmasını zorlaştırır. Bu yüzden, Continuous Action Spaces için tasarlanan algoritmalar (DDPG, SAC vb.) bu ortamda daha başarılıdır.</a:t>
            </a:r>
          </a:p>
          <a:p>
            <a:pPr algn="l" marL="0" indent="0" lvl="0">
              <a:lnSpc>
                <a:spcPts val="4798"/>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3144500" cy="1238250"/>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Public Sans Medium"/>
                <a:ea typeface="Public Sans Medium"/>
                <a:cs typeface="Public Sans Medium"/>
                <a:sym typeface="Public Sans Medium"/>
              </a:rPr>
              <a:t>Mountain Car</a:t>
            </a:r>
          </a:p>
        </p:txBody>
      </p:sp>
      <p:sp>
        <p:nvSpPr>
          <p:cNvPr name="TextBox 3" id="3"/>
          <p:cNvSpPr txBox="true"/>
          <p:nvPr/>
        </p:nvSpPr>
        <p:spPr>
          <a:xfrm rot="0">
            <a:off x="1028700" y="3081157"/>
            <a:ext cx="14199132" cy="5445883"/>
          </a:xfrm>
          <a:prstGeom prst="rect">
            <a:avLst/>
          </a:prstGeom>
        </p:spPr>
        <p:txBody>
          <a:bodyPr anchor="t" rtlCol="false" tIns="0" lIns="0" bIns="0" rIns="0">
            <a:spAutoFit/>
          </a:bodyPr>
          <a:lstStyle/>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Tanım: Mount</a:t>
            </a:r>
            <a:r>
              <a:rPr lang="en-US" sz="3427">
                <a:solidFill>
                  <a:srgbClr val="FFFFFF"/>
                </a:solidFill>
                <a:latin typeface="Public Sans Thin"/>
                <a:ea typeface="Public Sans Thin"/>
                <a:cs typeface="Public Sans Thin"/>
                <a:sym typeface="Public Sans Thin"/>
              </a:rPr>
              <a:t>ain Car, klasik bir kontrol problemidir ve temel amacı, bir vadide sıkışmış olan arabayı tepeden tepeye sallanarak ivmelendirip vadinin karşı tepesine ulaşmasını sağlamaktır.</a:t>
            </a:r>
          </a:p>
          <a:p>
            <a:pPr algn="l">
              <a:lnSpc>
                <a:spcPts val="4798"/>
              </a:lnSpc>
            </a:pP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Amaç: Ajanın vadiden çıkması için belirli bir tepeye ulaşması gerekmektedir. Ancak arabanın motor gücü tek başına bunu başarmak için yeterli değildir, bu nedenle araba ileri-geri sallanarak enerji biriktirip hedefe ulaşmalıdır.</a:t>
            </a:r>
          </a:p>
          <a:p>
            <a:pPr algn="l" marL="0" indent="0" lvl="0">
              <a:lnSpc>
                <a:spcPts val="4798"/>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3144500" cy="1238250"/>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Public Sans Medium"/>
                <a:ea typeface="Public Sans Medium"/>
                <a:cs typeface="Public Sans Medium"/>
                <a:sym typeface="Public Sans Medium"/>
              </a:rPr>
              <a:t>Mountain Car</a:t>
            </a:r>
          </a:p>
        </p:txBody>
      </p:sp>
      <p:sp>
        <p:nvSpPr>
          <p:cNvPr name="TextBox 3" id="3"/>
          <p:cNvSpPr txBox="true"/>
          <p:nvPr/>
        </p:nvSpPr>
        <p:spPr>
          <a:xfrm rot="0">
            <a:off x="1028700" y="2778005"/>
            <a:ext cx="14199132" cy="6052187"/>
          </a:xfrm>
          <a:prstGeom prst="rect">
            <a:avLst/>
          </a:prstGeom>
        </p:spPr>
        <p:txBody>
          <a:bodyPr anchor="t" rtlCol="false" tIns="0" lIns="0" bIns="0" rIns="0">
            <a:spAutoFit/>
          </a:bodyPr>
          <a:lstStyle/>
          <a:p>
            <a:pPr algn="l">
              <a:lnSpc>
                <a:spcPts val="4798"/>
              </a:lnSpc>
            </a:pPr>
            <a:r>
              <a:rPr lang="en-US" sz="3427">
                <a:solidFill>
                  <a:srgbClr val="FFFFFF"/>
                </a:solidFill>
                <a:latin typeface="Public Sans Thin"/>
                <a:ea typeface="Public Sans Thin"/>
                <a:cs typeface="Public Sans Thin"/>
                <a:sym typeface="Public Sans Thin"/>
              </a:rPr>
              <a:t>Problem Yapısı:</a:t>
            </a: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Mountain Car, ayrık bir eylem alanına sahiptir. Ajan her adımda, üç ayrık eylemden birini seçebilir: sola git, sağa git veya hiçbir şey yapma.</a:t>
            </a: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Durum uzayı ise sürekli olup, aracın pozisyonu ve hızı gibi bilgilerden oluşur.</a:t>
            </a:r>
          </a:p>
          <a:p>
            <a:pPr algn="l" marL="740002" indent="-370001" lvl="1">
              <a:lnSpc>
                <a:spcPts val="4798"/>
              </a:lnSpc>
              <a:buFont typeface="Arial"/>
              <a:buChar char="•"/>
            </a:pPr>
            <a:r>
              <a:rPr lang="en-US" sz="3427">
                <a:solidFill>
                  <a:srgbClr val="FFFFFF"/>
                </a:solidFill>
                <a:latin typeface="Public Sans Thin"/>
                <a:ea typeface="Public Sans Thin"/>
                <a:cs typeface="Public Sans Thin"/>
                <a:sym typeface="Public Sans Thin"/>
              </a:rPr>
              <a:t>Ayrık bir eylem alanına sahip olması, Q-learning gibi ayrık alanlar için optimize edilmiş algoritmaların bu ortamda doğrudan uygulanabilmesini sağlar.</a:t>
            </a:r>
          </a:p>
          <a:p>
            <a:pPr algn="l" marL="0" indent="0" lvl="0">
              <a:lnSpc>
                <a:spcPts val="4798"/>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1504950"/>
            <a:ext cx="5353808" cy="1238250"/>
          </a:xfrm>
          <a:prstGeom prst="rect">
            <a:avLst/>
          </a:prstGeom>
        </p:spPr>
        <p:txBody>
          <a:bodyPr anchor="t" rtlCol="false" tIns="0" lIns="0" bIns="0" rIns="0">
            <a:spAutoFit/>
          </a:bodyPr>
          <a:lstStyle/>
          <a:p>
            <a:pPr algn="l" marL="0" indent="0" lvl="0">
              <a:lnSpc>
                <a:spcPts val="9600"/>
              </a:lnSpc>
            </a:pPr>
            <a:r>
              <a:rPr lang="en-US" sz="8000">
                <a:solidFill>
                  <a:srgbClr val="FFFFFF"/>
                </a:solidFill>
                <a:latin typeface="Public Sans"/>
                <a:ea typeface="Public Sans"/>
                <a:cs typeface="Public Sans"/>
                <a:sym typeface="Public Sans"/>
              </a:rPr>
              <a:t>Giriş</a:t>
            </a:r>
          </a:p>
        </p:txBody>
      </p:sp>
      <p:sp>
        <p:nvSpPr>
          <p:cNvPr name="TextBox 3" id="3"/>
          <p:cNvSpPr txBox="true"/>
          <p:nvPr/>
        </p:nvSpPr>
        <p:spPr>
          <a:xfrm rot="0">
            <a:off x="1227846" y="3792086"/>
            <a:ext cx="16031454" cy="3580765"/>
          </a:xfrm>
          <a:prstGeom prst="rect">
            <a:avLst/>
          </a:prstGeom>
        </p:spPr>
        <p:txBody>
          <a:bodyPr anchor="t" rtlCol="false" tIns="0" lIns="0" bIns="0" rIns="0">
            <a:spAutoFit/>
          </a:bodyPr>
          <a:lstStyle/>
          <a:p>
            <a:pPr algn="l">
              <a:lnSpc>
                <a:spcPts val="4759"/>
              </a:lnSpc>
            </a:pPr>
            <a:r>
              <a:rPr lang="en-US" sz="3399">
                <a:solidFill>
                  <a:srgbClr val="FFFFFF"/>
                </a:solidFill>
                <a:latin typeface="Canva Sans"/>
                <a:ea typeface="Canva Sans"/>
                <a:cs typeface="Canva Sans"/>
                <a:sym typeface="Canva Sans"/>
              </a:rPr>
              <a:t>           Projemizde  PGM (Policy Gradient Methods) algoritmalarından DDPG (Deep Deterministic Policy Gradient), PPO (Proximal Policy Optimization) ve SAC (Soft Actor-Critic) algoritmalarını kullandık. Benchmark environment olarak da Half Cheetah ve Mountain Car ortamlarını seçtik. Github üzerinden bulduğumuz kodları kullanarak algoritmaların ödüllere (reward) nasıl etki ettiklerini gösteren grafikler elde ettik.</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3030200" cy="1238250"/>
          </a:xfrm>
          <a:prstGeom prst="rect">
            <a:avLst/>
          </a:prstGeom>
        </p:spPr>
        <p:txBody>
          <a:bodyPr anchor="t" rtlCol="false" tIns="0" lIns="0" bIns="0" rIns="0">
            <a:spAutoFit/>
          </a:bodyPr>
          <a:lstStyle/>
          <a:p>
            <a:pPr algn="ctr" marL="0" indent="0" lvl="0">
              <a:lnSpc>
                <a:spcPts val="9600"/>
              </a:lnSpc>
            </a:pPr>
            <a:r>
              <a:rPr lang="en-US" b="true" sz="8000">
                <a:solidFill>
                  <a:srgbClr val="FFFFFF"/>
                </a:solidFill>
                <a:latin typeface="Public Sans Medium"/>
                <a:ea typeface="Public Sans Medium"/>
                <a:cs typeface="Public Sans Medium"/>
                <a:sym typeface="Public Sans Medium"/>
              </a:rPr>
              <a:t>Sözde Kod</a:t>
            </a:r>
          </a:p>
        </p:txBody>
      </p:sp>
      <p:sp>
        <p:nvSpPr>
          <p:cNvPr name="TextBox 3" id="3"/>
          <p:cNvSpPr txBox="true"/>
          <p:nvPr/>
        </p:nvSpPr>
        <p:spPr>
          <a:xfrm rot="0">
            <a:off x="1028700" y="2448846"/>
            <a:ext cx="14740938" cy="8324925"/>
          </a:xfrm>
          <a:prstGeom prst="rect">
            <a:avLst/>
          </a:prstGeom>
        </p:spPr>
        <p:txBody>
          <a:bodyPr anchor="t" rtlCol="false" tIns="0" lIns="0" bIns="0" rIns="0">
            <a:spAutoFit/>
          </a:bodyPr>
          <a:lstStyle/>
          <a:p>
            <a:pPr algn="l">
              <a:lnSpc>
                <a:spcPts val="3881"/>
              </a:lnSpc>
            </a:pPr>
            <a:r>
              <a:rPr lang="en-US" sz="2772">
                <a:solidFill>
                  <a:srgbClr val="FFFFFF"/>
                </a:solidFill>
                <a:latin typeface="Public Sans Thin"/>
                <a:ea typeface="Public Sans Thin"/>
                <a:cs typeface="Public Sans Thin"/>
                <a:sym typeface="Public Sans Thin"/>
              </a:rPr>
              <a:t>1. Gerekli kütüphaneleri ve ortam ayarlarını yap.</a:t>
            </a:r>
          </a:p>
          <a:p>
            <a:pPr algn="l">
              <a:lnSpc>
                <a:spcPts val="3881"/>
              </a:lnSpc>
            </a:pPr>
            <a:r>
              <a:rPr lang="en-US" sz="2772">
                <a:solidFill>
                  <a:srgbClr val="FFFFFF"/>
                </a:solidFill>
                <a:latin typeface="Public Sans Thin"/>
                <a:ea typeface="Public Sans Thin"/>
                <a:cs typeface="Public Sans Thin"/>
                <a:sym typeface="Public Sans Thin"/>
              </a:rPr>
              <a:t>2. Replay Buffer oluştur.</a:t>
            </a:r>
          </a:p>
          <a:p>
            <a:pPr algn="l">
              <a:lnSpc>
                <a:spcPts val="3881"/>
              </a:lnSpc>
            </a:pPr>
            <a:r>
              <a:rPr lang="en-US" sz="2772">
                <a:solidFill>
                  <a:srgbClr val="FFFFFF"/>
                </a:solidFill>
                <a:latin typeface="Public Sans Thin"/>
                <a:ea typeface="Public Sans Thin"/>
                <a:cs typeface="Public Sans Thin"/>
                <a:sym typeface="Public Sans Thin"/>
              </a:rPr>
              <a:t>3. Actor ve Critic sinir ağı sınıflarını tanımla.</a:t>
            </a:r>
          </a:p>
          <a:p>
            <a:pPr algn="l">
              <a:lnSpc>
                <a:spcPts val="3881"/>
              </a:lnSpc>
            </a:pPr>
          </a:p>
          <a:p>
            <a:pPr algn="l">
              <a:lnSpc>
                <a:spcPts val="3881"/>
              </a:lnSpc>
            </a:pPr>
            <a:r>
              <a:rPr lang="en-US" sz="2772">
                <a:solidFill>
                  <a:srgbClr val="FFFFFF"/>
                </a:solidFill>
                <a:latin typeface="Public Sans Thin"/>
                <a:ea typeface="Public Sans Thin"/>
                <a:cs typeface="Public Sans Thin"/>
                <a:sym typeface="Public Sans Thin"/>
              </a:rPr>
              <a:t>4. SAC Ajan Sınıfı:</a:t>
            </a:r>
          </a:p>
          <a:p>
            <a:pPr algn="l">
              <a:lnSpc>
                <a:spcPts val="3881"/>
              </a:lnSpc>
            </a:pPr>
            <a:r>
              <a:rPr lang="en-US" sz="2772">
                <a:solidFill>
                  <a:srgbClr val="FFFFFF"/>
                </a:solidFill>
                <a:latin typeface="Public Sans Thin"/>
                <a:ea typeface="Public Sans Thin"/>
                <a:cs typeface="Public Sans Thin"/>
                <a:sym typeface="Public Sans Thin"/>
              </a:rPr>
              <a:t>    a. Actor, Critic ve hedef Critic ağlarını oluştur.</a:t>
            </a:r>
          </a:p>
          <a:p>
            <a:pPr algn="l">
              <a:lnSpc>
                <a:spcPts val="3881"/>
              </a:lnSpc>
            </a:pPr>
            <a:r>
              <a:rPr lang="en-US" sz="2772">
                <a:solidFill>
                  <a:srgbClr val="FFFFFF"/>
                </a:solidFill>
                <a:latin typeface="Public Sans Thin"/>
                <a:ea typeface="Public Sans Thin"/>
                <a:cs typeface="Public Sans Thin"/>
                <a:sym typeface="Public Sans Thin"/>
              </a:rPr>
              <a:t>    b. Ajanın güncelleme ve aksiyon seçimi fonksiyonlarını tanımla.</a:t>
            </a:r>
          </a:p>
          <a:p>
            <a:pPr algn="l">
              <a:lnSpc>
                <a:spcPts val="3881"/>
              </a:lnSpc>
            </a:pPr>
          </a:p>
          <a:p>
            <a:pPr algn="l">
              <a:lnSpc>
                <a:spcPts val="3881"/>
              </a:lnSpc>
            </a:pPr>
            <a:r>
              <a:rPr lang="en-US" sz="2772">
                <a:solidFill>
                  <a:srgbClr val="FFFFFF"/>
                </a:solidFill>
                <a:latin typeface="Public Sans Thin"/>
                <a:ea typeface="Public Sans Thin"/>
                <a:cs typeface="Public Sans Thin"/>
                <a:sym typeface="Public Sans Thin"/>
              </a:rPr>
              <a:t>5. DDPG Ajan Sınıfı:</a:t>
            </a:r>
          </a:p>
          <a:p>
            <a:pPr algn="l">
              <a:lnSpc>
                <a:spcPts val="3881"/>
              </a:lnSpc>
            </a:pPr>
            <a:r>
              <a:rPr lang="en-US" sz="2772">
                <a:solidFill>
                  <a:srgbClr val="FFFFFF"/>
                </a:solidFill>
                <a:latin typeface="Public Sans Thin"/>
                <a:ea typeface="Public Sans Thin"/>
                <a:cs typeface="Public Sans Thin"/>
                <a:sym typeface="Public Sans Thin"/>
              </a:rPr>
              <a:t>    a. Actor, Critic ve hedef ağları oluştur.</a:t>
            </a:r>
          </a:p>
          <a:p>
            <a:pPr algn="l">
              <a:lnSpc>
                <a:spcPts val="3881"/>
              </a:lnSpc>
            </a:pPr>
            <a:r>
              <a:rPr lang="en-US" sz="2772">
                <a:solidFill>
                  <a:srgbClr val="FFFFFF"/>
                </a:solidFill>
                <a:latin typeface="Public Sans Thin"/>
                <a:ea typeface="Public Sans Thin"/>
                <a:cs typeface="Public Sans Thin"/>
                <a:sym typeface="Public Sans Thin"/>
              </a:rPr>
              <a:t>    b. Ajanın güncelleme ve aksiyon seçimi fonksiyonlarını tanımla.</a:t>
            </a:r>
          </a:p>
          <a:p>
            <a:pPr algn="l">
              <a:lnSpc>
                <a:spcPts val="3881"/>
              </a:lnSpc>
            </a:pPr>
          </a:p>
          <a:p>
            <a:pPr algn="l">
              <a:lnSpc>
                <a:spcPts val="3881"/>
              </a:lnSpc>
            </a:pPr>
            <a:r>
              <a:rPr lang="en-US" sz="2772">
                <a:solidFill>
                  <a:srgbClr val="FFFFFF"/>
                </a:solidFill>
                <a:latin typeface="Public Sans Thin"/>
                <a:ea typeface="Public Sans Thin"/>
                <a:cs typeface="Public Sans Thin"/>
                <a:sym typeface="Public Sans Thin"/>
              </a:rPr>
              <a:t>6. PPO Ajan Sınıfı:</a:t>
            </a:r>
          </a:p>
          <a:p>
            <a:pPr algn="l">
              <a:lnSpc>
                <a:spcPts val="3881"/>
              </a:lnSpc>
            </a:pPr>
            <a:r>
              <a:rPr lang="en-US" sz="2772">
                <a:solidFill>
                  <a:srgbClr val="FFFFFF"/>
                </a:solidFill>
                <a:latin typeface="Public Sans Thin"/>
                <a:ea typeface="Public Sans Thin"/>
                <a:cs typeface="Public Sans Thin"/>
                <a:sym typeface="Public Sans Thin"/>
              </a:rPr>
              <a:t>    a. Actor ve Critic ağlarını oluştur.</a:t>
            </a:r>
          </a:p>
          <a:p>
            <a:pPr algn="l">
              <a:lnSpc>
                <a:spcPts val="3881"/>
              </a:lnSpc>
            </a:pPr>
            <a:r>
              <a:rPr lang="en-US" sz="2772">
                <a:solidFill>
                  <a:srgbClr val="FFFFFF"/>
                </a:solidFill>
                <a:latin typeface="Public Sans Thin"/>
                <a:ea typeface="Public Sans Thin"/>
                <a:cs typeface="Public Sans Thin"/>
                <a:sym typeface="Public Sans Thin"/>
              </a:rPr>
              <a:t>    b. Ajanın güncelleme ve aksiyon seçimi fonksiyonlarını tanımla.</a:t>
            </a:r>
          </a:p>
          <a:p>
            <a:pPr algn="l">
              <a:lnSpc>
                <a:spcPts val="3881"/>
              </a:lnSpc>
            </a:pPr>
          </a:p>
          <a:p>
            <a:pPr algn="l" marL="0" indent="0" lvl="0">
              <a:lnSpc>
                <a:spcPts val="388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460476" y="1009650"/>
            <a:ext cx="13030200" cy="1238250"/>
          </a:xfrm>
          <a:prstGeom prst="rect">
            <a:avLst/>
          </a:prstGeom>
        </p:spPr>
        <p:txBody>
          <a:bodyPr anchor="t" rtlCol="false" tIns="0" lIns="0" bIns="0" rIns="0">
            <a:spAutoFit/>
          </a:bodyPr>
          <a:lstStyle/>
          <a:p>
            <a:pPr algn="ctr" marL="0" indent="0" lvl="0">
              <a:lnSpc>
                <a:spcPts val="9600"/>
              </a:lnSpc>
            </a:pPr>
            <a:r>
              <a:rPr lang="en-US" b="true" sz="8000">
                <a:solidFill>
                  <a:srgbClr val="FFFFFF"/>
                </a:solidFill>
                <a:latin typeface="Public Sans Medium"/>
                <a:ea typeface="Public Sans Medium"/>
                <a:cs typeface="Public Sans Medium"/>
                <a:sym typeface="Public Sans Medium"/>
              </a:rPr>
              <a:t>Sözde Kod</a:t>
            </a:r>
          </a:p>
        </p:txBody>
      </p:sp>
      <p:sp>
        <p:nvSpPr>
          <p:cNvPr name="TextBox 3" id="3"/>
          <p:cNvSpPr txBox="true"/>
          <p:nvPr/>
        </p:nvSpPr>
        <p:spPr>
          <a:xfrm rot="0">
            <a:off x="3590623" y="2464491"/>
            <a:ext cx="11106753" cy="6434455"/>
          </a:xfrm>
          <a:prstGeom prst="rect">
            <a:avLst/>
          </a:prstGeom>
        </p:spPr>
        <p:txBody>
          <a:bodyPr anchor="t" rtlCol="false" tIns="0" lIns="0" bIns="0" rIns="0">
            <a:spAutoFit/>
          </a:bodyPr>
          <a:lstStyle/>
          <a:p>
            <a:pPr algn="l">
              <a:lnSpc>
                <a:spcPts val="3919"/>
              </a:lnSpc>
            </a:pPr>
            <a:r>
              <a:rPr lang="en-US" sz="2799">
                <a:solidFill>
                  <a:srgbClr val="FFFFFF"/>
                </a:solidFill>
                <a:latin typeface="Public Sans Thin"/>
                <a:ea typeface="Public Sans Thin"/>
                <a:cs typeface="Public Sans Thin"/>
                <a:sym typeface="Public Sans Thin"/>
              </a:rPr>
              <a:t>7. Eğitim Fonksiyonu:</a:t>
            </a:r>
          </a:p>
          <a:p>
            <a:pPr algn="l">
              <a:lnSpc>
                <a:spcPts val="3919"/>
              </a:lnSpc>
            </a:pPr>
            <a:r>
              <a:rPr lang="en-US" sz="2799">
                <a:solidFill>
                  <a:srgbClr val="FFFFFF"/>
                </a:solidFill>
                <a:latin typeface="Public Sans Thin"/>
                <a:ea typeface="Public Sans Thin"/>
                <a:cs typeface="Public Sans Thin"/>
                <a:sym typeface="Public Sans Thin"/>
              </a:rPr>
              <a:t> a. Eğitim döngüsünü başlat.</a:t>
            </a:r>
          </a:p>
          <a:p>
            <a:pPr algn="l">
              <a:lnSpc>
                <a:spcPts val="3919"/>
              </a:lnSpc>
            </a:pPr>
            <a:r>
              <a:rPr lang="en-US" sz="2799">
                <a:solidFill>
                  <a:srgbClr val="FFFFFF"/>
                </a:solidFill>
                <a:latin typeface="Public Sans Thin"/>
                <a:ea typeface="Public Sans Thin"/>
                <a:cs typeface="Public Sans Thin"/>
                <a:sym typeface="Public Sans Thin"/>
              </a:rPr>
              <a:t> b. Her bölümde:</a:t>
            </a:r>
          </a:p>
          <a:p>
            <a:pPr algn="l">
              <a:lnSpc>
                <a:spcPts val="3919"/>
              </a:lnSpc>
            </a:pPr>
            <a:r>
              <a:rPr lang="en-US" sz="2799">
                <a:solidFill>
                  <a:srgbClr val="FFFFFF"/>
                </a:solidFill>
                <a:latin typeface="Public Sans Thin"/>
                <a:ea typeface="Public Sans Thin"/>
                <a:cs typeface="Public Sans Thin"/>
                <a:sym typeface="Public Sans Thin"/>
              </a:rPr>
              <a:t> i. Ortamı sıfırla ve başlangıç durumu al.</a:t>
            </a:r>
          </a:p>
          <a:p>
            <a:pPr algn="l">
              <a:lnSpc>
                <a:spcPts val="3919"/>
              </a:lnSpc>
            </a:pPr>
            <a:r>
              <a:rPr lang="en-US" sz="2799">
                <a:solidFill>
                  <a:srgbClr val="FFFFFF"/>
                </a:solidFill>
                <a:latin typeface="Public Sans Thin"/>
                <a:ea typeface="Public Sans Thin"/>
                <a:cs typeface="Public Sans Thin"/>
                <a:sym typeface="Public Sans Thin"/>
              </a:rPr>
              <a:t> ii. Ajanın aksiyon seçmesini sağla.</a:t>
            </a:r>
          </a:p>
          <a:p>
            <a:pPr algn="l">
              <a:lnSpc>
                <a:spcPts val="3919"/>
              </a:lnSpc>
            </a:pPr>
            <a:r>
              <a:rPr lang="en-US" sz="2799">
                <a:solidFill>
                  <a:srgbClr val="FFFFFF"/>
                </a:solidFill>
                <a:latin typeface="Public Sans Thin"/>
                <a:ea typeface="Public Sans Thin"/>
                <a:cs typeface="Public Sans Thin"/>
                <a:sym typeface="Public Sans Thin"/>
              </a:rPr>
              <a:t> iii. Ortama aksiyonu uygula ve sonuçları al.</a:t>
            </a:r>
          </a:p>
          <a:p>
            <a:pPr algn="l">
              <a:lnSpc>
                <a:spcPts val="3919"/>
              </a:lnSpc>
            </a:pPr>
            <a:r>
              <a:rPr lang="en-US" sz="2799">
                <a:solidFill>
                  <a:srgbClr val="FFFFFF"/>
                </a:solidFill>
                <a:latin typeface="Public Sans Thin"/>
                <a:ea typeface="Public Sans Thin"/>
                <a:cs typeface="Public Sans Thin"/>
                <a:sym typeface="Public Sans Thin"/>
              </a:rPr>
              <a:t> iv. Deneyimi Replay Buffer'a kaydet.</a:t>
            </a:r>
          </a:p>
          <a:p>
            <a:pPr algn="l">
              <a:lnSpc>
                <a:spcPts val="3919"/>
              </a:lnSpc>
            </a:pPr>
            <a:r>
              <a:rPr lang="en-US" sz="2799">
                <a:solidFill>
                  <a:srgbClr val="FFFFFF"/>
                </a:solidFill>
                <a:latin typeface="Public Sans Thin"/>
                <a:ea typeface="Public Sans Thin"/>
                <a:cs typeface="Public Sans Thin"/>
                <a:sym typeface="Public Sans Thin"/>
              </a:rPr>
              <a:t> v. Replay Buffer dolu ise ajanı güncelle.</a:t>
            </a:r>
          </a:p>
          <a:p>
            <a:pPr algn="l">
              <a:lnSpc>
                <a:spcPts val="3919"/>
              </a:lnSpc>
            </a:pPr>
            <a:r>
              <a:rPr lang="en-US" sz="2799">
                <a:solidFill>
                  <a:srgbClr val="FFFFFF"/>
                </a:solidFill>
                <a:latin typeface="Public Sans Thin"/>
                <a:ea typeface="Public Sans Thin"/>
                <a:cs typeface="Public Sans Thin"/>
                <a:sym typeface="Public Sans Thin"/>
              </a:rPr>
              <a:t> c. Ödül eşiğine ulaşıldığında eğitimi bitir.</a:t>
            </a:r>
          </a:p>
          <a:p>
            <a:pPr algn="l">
              <a:lnSpc>
                <a:spcPts val="3919"/>
              </a:lnSpc>
            </a:pPr>
          </a:p>
          <a:p>
            <a:pPr algn="l">
              <a:lnSpc>
                <a:spcPts val="3919"/>
              </a:lnSpc>
            </a:pPr>
            <a:r>
              <a:rPr lang="en-US" sz="2799">
                <a:solidFill>
                  <a:srgbClr val="FFFFFF"/>
                </a:solidFill>
                <a:latin typeface="Public Sans Thin"/>
                <a:ea typeface="Public Sans Thin"/>
                <a:cs typeface="Public Sans Thin"/>
                <a:sym typeface="Public Sans Thin"/>
              </a:rPr>
              <a:t>8. SAC, DDPG ve PPO ajanlarını eğit.</a:t>
            </a:r>
          </a:p>
          <a:p>
            <a:pPr algn="l">
              <a:lnSpc>
                <a:spcPts val="3919"/>
              </a:lnSpc>
            </a:pPr>
            <a:r>
              <a:rPr lang="en-US" sz="2799">
                <a:solidFill>
                  <a:srgbClr val="FFFFFF"/>
                </a:solidFill>
                <a:latin typeface="Public Sans Thin"/>
                <a:ea typeface="Public Sans Thin"/>
                <a:cs typeface="Public Sans Thin"/>
                <a:sym typeface="Public Sans Thin"/>
              </a:rPr>
              <a:t>9. Sonuçları çizdir ve karşılaştır</a:t>
            </a:r>
          </a:p>
          <a:p>
            <a:pPr algn="l" marL="0" indent="0" lvl="0">
              <a:lnSpc>
                <a:spcPts val="391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TextBox 3" id="3"/>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PPO</a:t>
            </a:r>
          </a:p>
        </p:txBody>
      </p:sp>
      <p:sp>
        <p:nvSpPr>
          <p:cNvPr name="TextBox 4" id="4"/>
          <p:cNvSpPr txBox="true"/>
          <p:nvPr/>
        </p:nvSpPr>
        <p:spPr>
          <a:xfrm rot="0">
            <a:off x="1028700" y="3270652"/>
            <a:ext cx="16230600" cy="1047750"/>
          </a:xfrm>
          <a:prstGeom prst="rect">
            <a:avLst/>
          </a:prstGeom>
        </p:spPr>
        <p:txBody>
          <a:bodyPr anchor="t" rtlCol="false" tIns="0" lIns="0" bIns="0" rIns="0">
            <a:spAutoFit/>
          </a:bodyPr>
          <a:lstStyle/>
          <a:p>
            <a:pPr algn="ctr">
              <a:lnSpc>
                <a:spcPts val="4200"/>
              </a:lnSpc>
            </a:pPr>
            <a:r>
              <a:rPr lang="en-US" sz="3000">
                <a:solidFill>
                  <a:srgbClr val="FFFFFF"/>
                </a:solidFill>
                <a:latin typeface="Canva Sans"/>
                <a:ea typeface="Canva Sans"/>
                <a:cs typeface="Canva Sans"/>
                <a:sym typeface="Canva Sans"/>
              </a:rPr>
              <a:t>Ajan mevcut politikasıyla veri toplar, anlık durumu, dönülen aksiyonu, elde edilen ödülü ve bir sonraki durumu kaydeder. Bunlar ajanın deneyim dizisini oluşturur.</a:t>
            </a:r>
          </a:p>
        </p:txBody>
      </p:sp>
      <p:sp>
        <p:nvSpPr>
          <p:cNvPr name="TextBox 5" id="5"/>
          <p:cNvSpPr txBox="true"/>
          <p:nvPr/>
        </p:nvSpPr>
        <p:spPr>
          <a:xfrm rot="0">
            <a:off x="1028700" y="4566052"/>
            <a:ext cx="16230600" cy="2114550"/>
          </a:xfrm>
          <a:prstGeom prst="rect">
            <a:avLst/>
          </a:prstGeom>
        </p:spPr>
        <p:txBody>
          <a:bodyPr anchor="t" rtlCol="false" tIns="0" lIns="0" bIns="0" rIns="0">
            <a:spAutoFit/>
          </a:bodyPr>
          <a:lstStyle/>
          <a:p>
            <a:pPr algn="ctr">
              <a:lnSpc>
                <a:spcPts val="4200"/>
              </a:lnSpc>
            </a:pPr>
            <a:r>
              <a:rPr lang="en-US" sz="3000">
                <a:solidFill>
                  <a:srgbClr val="FFFFFF"/>
                </a:solidFill>
                <a:latin typeface="Canva Sans"/>
                <a:ea typeface="Canva Sans"/>
                <a:cs typeface="Canva Sans"/>
                <a:sym typeface="Canva Sans"/>
              </a:rPr>
              <a:t>Her bir durum-aksiyon ikilisi için bir avantaj değeri hesaplanarak, bir aksiyonun beklenen ödüle göre ne kadar avantajlı olduğunu belirten bir sonuç ortaya çıkar bu avantaj fonksiyonu ile sağlanır. Genelde GAE yöntemi kullanılır. Avantaj hesaplanırken anlık ve uzun vadeli ödülleri hesaba katan değer fonksiyonu kullanılır.</a:t>
            </a:r>
          </a:p>
        </p:txBody>
      </p:sp>
      <p:sp>
        <p:nvSpPr>
          <p:cNvPr name="TextBox 6" id="6"/>
          <p:cNvSpPr txBox="true"/>
          <p:nvPr/>
        </p:nvSpPr>
        <p:spPr>
          <a:xfrm rot="0">
            <a:off x="1028700" y="6928252"/>
            <a:ext cx="16230600" cy="1581150"/>
          </a:xfrm>
          <a:prstGeom prst="rect">
            <a:avLst/>
          </a:prstGeom>
        </p:spPr>
        <p:txBody>
          <a:bodyPr anchor="t" rtlCol="false" tIns="0" lIns="0" bIns="0" rIns="0">
            <a:spAutoFit/>
          </a:bodyPr>
          <a:lstStyle/>
          <a:p>
            <a:pPr algn="ctr">
              <a:lnSpc>
                <a:spcPts val="4200"/>
              </a:lnSpc>
            </a:pPr>
            <a:r>
              <a:rPr lang="en-US" sz="3000">
                <a:solidFill>
                  <a:srgbClr val="FFFFFF"/>
                </a:solidFill>
                <a:latin typeface="Canva Sans"/>
                <a:ea typeface="Canva Sans"/>
                <a:cs typeface="Canva Sans"/>
                <a:sym typeface="Canva Sans"/>
              </a:rPr>
              <a:t>Her bir durum-aksiyon ikilisi için bir avantaj değeri hesaplanarak, bir aksiyonun beklenen ödüle göre ne kadar avantajlı olduğunu belirten bir sonuç ortaya çıkar bu avantaj fonksiyonu ile sağlanır. Genelde GAE yöntemi kullanılır.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TextBox 3" id="3"/>
          <p:cNvSpPr txBox="true"/>
          <p:nvPr/>
        </p:nvSpPr>
        <p:spPr>
          <a:xfrm rot="0">
            <a:off x="1028700" y="4519930"/>
            <a:ext cx="16230600" cy="17805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Bahsi geçen politika oranı ve bu oranın belli bir sınır arasında tutulmasını sağlayan clip fonksiyonu göz önünde bulundurularak bir kayıp fonksiyonu hesaplanır. PPO kayıp fonksiyonu:</a:t>
            </a:r>
          </a:p>
        </p:txBody>
      </p:sp>
      <p:sp>
        <p:nvSpPr>
          <p:cNvPr name="Freeform 4" id="4"/>
          <p:cNvSpPr/>
          <p:nvPr/>
        </p:nvSpPr>
        <p:spPr>
          <a:xfrm flipH="false" flipV="false" rot="0">
            <a:off x="6793235" y="6235103"/>
            <a:ext cx="10466065" cy="1026085"/>
          </a:xfrm>
          <a:custGeom>
            <a:avLst/>
            <a:gdLst/>
            <a:ahLst/>
            <a:cxnLst/>
            <a:rect r="r" b="b" t="t" l="l"/>
            <a:pathLst>
              <a:path h="1026085" w="10466065">
                <a:moveTo>
                  <a:pt x="0" y="0"/>
                </a:moveTo>
                <a:lnTo>
                  <a:pt x="10466065" y="0"/>
                </a:lnTo>
                <a:lnTo>
                  <a:pt x="10466065" y="1026084"/>
                </a:lnTo>
                <a:lnTo>
                  <a:pt x="0" y="1026084"/>
                </a:lnTo>
                <a:lnTo>
                  <a:pt x="0" y="0"/>
                </a:lnTo>
                <a:close/>
              </a:path>
            </a:pathLst>
          </a:custGeom>
          <a:blipFill>
            <a:blip r:embed="rId2"/>
            <a:stretch>
              <a:fillRect l="0" t="0" r="0" b="0"/>
            </a:stretch>
          </a:blipFill>
        </p:spPr>
      </p:sp>
      <p:sp>
        <p:nvSpPr>
          <p:cNvPr name="TextBox 5" id="5"/>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PPO</a:t>
            </a:r>
          </a:p>
        </p:txBody>
      </p:sp>
      <p:sp>
        <p:nvSpPr>
          <p:cNvPr name="TextBox 6" id="6"/>
          <p:cNvSpPr txBox="true"/>
          <p:nvPr/>
        </p:nvSpPr>
        <p:spPr>
          <a:xfrm rot="0">
            <a:off x="1028700" y="2955638"/>
            <a:ext cx="1623060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PPO’da değişen politikalar arasında yumuşak bir geçiş sağlamak için bir politiika oranı hesaplanır. ratio = P(a|s)/Pold(a|s)</a:t>
            </a:r>
          </a:p>
        </p:txBody>
      </p:sp>
      <p:sp>
        <p:nvSpPr>
          <p:cNvPr name="TextBox 7" id="7"/>
          <p:cNvSpPr txBox="true"/>
          <p:nvPr/>
        </p:nvSpPr>
        <p:spPr>
          <a:xfrm rot="0">
            <a:off x="1731460" y="7142645"/>
            <a:ext cx="14962998" cy="1581822"/>
          </a:xfrm>
          <a:prstGeom prst="rect">
            <a:avLst/>
          </a:prstGeom>
        </p:spPr>
        <p:txBody>
          <a:bodyPr anchor="t" rtlCol="false" tIns="0" lIns="0" bIns="0" rIns="0">
            <a:spAutoFit/>
          </a:bodyPr>
          <a:lstStyle/>
          <a:p>
            <a:pPr algn="ctr">
              <a:lnSpc>
                <a:spcPts val="4234"/>
              </a:lnSpc>
            </a:pPr>
            <a:r>
              <a:rPr lang="en-US" sz="3024">
                <a:solidFill>
                  <a:srgbClr val="FFFFFF"/>
                </a:solidFill>
                <a:latin typeface="Canva Sans"/>
                <a:ea typeface="Canva Sans"/>
                <a:cs typeface="Canva Sans"/>
                <a:sym typeface="Canva Sans"/>
              </a:rPr>
              <a:t>Politika ve değer fonksiyonlarını güncellemek için iki sinir ağı uygulanır. Politika ağı yeni aksiyonlar almak için, Değer fonksiyonu ağı ise muhtemel ödülleri hesaplamak için kullanılır. Optimizasyon algoritmaları ile güncellenirler.</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TextBox 3" id="3"/>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PPO</a:t>
            </a:r>
          </a:p>
        </p:txBody>
      </p:sp>
      <p:sp>
        <p:nvSpPr>
          <p:cNvPr name="TextBox 4" id="4"/>
          <p:cNvSpPr txBox="true"/>
          <p:nvPr/>
        </p:nvSpPr>
        <p:spPr>
          <a:xfrm rot="0">
            <a:off x="1028700" y="2955638"/>
            <a:ext cx="16230600"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Eski politika yenisi ile değişir. Politika değişimi iteratif olarak devam eder.</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TextBox 3" id="3"/>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DDPG</a:t>
            </a:r>
          </a:p>
        </p:txBody>
      </p:sp>
      <p:sp>
        <p:nvSpPr>
          <p:cNvPr name="TextBox 4" id="4"/>
          <p:cNvSpPr txBox="true"/>
          <p:nvPr/>
        </p:nvSpPr>
        <p:spPr>
          <a:xfrm rot="0">
            <a:off x="1028700" y="2955638"/>
            <a:ext cx="1623060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DDPG’de aktör, eleştirmen ve bu iki ağ için iki hedef ağı olmak üzere dört ağ kullanılır. Hedef ağlar öğrenmeyi stabilize etmeyi sağlar.</a:t>
            </a:r>
          </a:p>
        </p:txBody>
      </p:sp>
      <p:sp>
        <p:nvSpPr>
          <p:cNvPr name="TextBox 5" id="5"/>
          <p:cNvSpPr txBox="true"/>
          <p:nvPr/>
        </p:nvSpPr>
        <p:spPr>
          <a:xfrm rot="0">
            <a:off x="1028700" y="4294137"/>
            <a:ext cx="16230600"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Ajanın önceki deneyimlerinin saklanacağı bir Replay buffer, DQN’de olduğu gibi, oluşturulur. Bu havuzda her duruma ve aksiyona denk gelen ödüle ve yeni durumlar tutulur.</a:t>
            </a:r>
          </a:p>
          <a:p>
            <a:pPr algn="ctr">
              <a:lnSpc>
                <a:spcPts val="4759"/>
              </a:lnSpc>
            </a:pPr>
          </a:p>
        </p:txBody>
      </p:sp>
      <p:sp>
        <p:nvSpPr>
          <p:cNvPr name="TextBox 6" id="6"/>
          <p:cNvSpPr txBox="true"/>
          <p:nvPr/>
        </p:nvSpPr>
        <p:spPr>
          <a:xfrm rot="0">
            <a:off x="1028700" y="6129144"/>
            <a:ext cx="1623060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ajan seçimi aktör ağa göre seçer. exploration-exploitation dengesinin sağlanması için aksiyonlara rastgele bir gürültü eklenir. </a:t>
            </a:r>
          </a:p>
        </p:txBody>
      </p:sp>
      <p:sp>
        <p:nvSpPr>
          <p:cNvPr name="TextBox 7" id="7"/>
          <p:cNvSpPr txBox="true"/>
          <p:nvPr/>
        </p:nvSpPr>
        <p:spPr>
          <a:xfrm rot="0">
            <a:off x="1028700" y="7471534"/>
            <a:ext cx="1623060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Buffer’dan bir mini-batch seçilir, bu batch öğrenme sırasında kararlılık ve veri bağımsızlığı sağlar.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252629"/>
          </a:solidFill>
        </p:spPr>
      </p:sp>
      <p:sp>
        <p:nvSpPr>
          <p:cNvPr name="Freeform 3" id="3"/>
          <p:cNvSpPr/>
          <p:nvPr/>
        </p:nvSpPr>
        <p:spPr>
          <a:xfrm flipH="false" flipV="false" rot="0">
            <a:off x="5168054" y="4136103"/>
            <a:ext cx="7951893" cy="1427981"/>
          </a:xfrm>
          <a:custGeom>
            <a:avLst/>
            <a:gdLst/>
            <a:ahLst/>
            <a:cxnLst/>
            <a:rect r="r" b="b" t="t" l="l"/>
            <a:pathLst>
              <a:path h="1427981" w="7951893">
                <a:moveTo>
                  <a:pt x="0" y="0"/>
                </a:moveTo>
                <a:lnTo>
                  <a:pt x="7951892" y="0"/>
                </a:lnTo>
                <a:lnTo>
                  <a:pt x="7951892" y="1427980"/>
                </a:lnTo>
                <a:lnTo>
                  <a:pt x="0" y="1427980"/>
                </a:lnTo>
                <a:lnTo>
                  <a:pt x="0" y="0"/>
                </a:lnTo>
                <a:close/>
              </a:path>
            </a:pathLst>
          </a:custGeom>
          <a:blipFill>
            <a:blip r:embed="rId2"/>
            <a:stretch>
              <a:fillRect l="0" t="0" r="0" b="0"/>
            </a:stretch>
          </a:blipFill>
        </p:spPr>
      </p:sp>
      <p:sp>
        <p:nvSpPr>
          <p:cNvPr name="Freeform 4" id="4"/>
          <p:cNvSpPr/>
          <p:nvPr/>
        </p:nvSpPr>
        <p:spPr>
          <a:xfrm flipH="false" flipV="false" rot="0">
            <a:off x="5531430" y="6077799"/>
            <a:ext cx="7225139" cy="1337989"/>
          </a:xfrm>
          <a:custGeom>
            <a:avLst/>
            <a:gdLst/>
            <a:ahLst/>
            <a:cxnLst/>
            <a:rect r="r" b="b" t="t" l="l"/>
            <a:pathLst>
              <a:path h="1337989" w="7225139">
                <a:moveTo>
                  <a:pt x="0" y="0"/>
                </a:moveTo>
                <a:lnTo>
                  <a:pt x="7225140" y="0"/>
                </a:lnTo>
                <a:lnTo>
                  <a:pt x="7225140" y="1337988"/>
                </a:lnTo>
                <a:lnTo>
                  <a:pt x="0" y="1337988"/>
                </a:lnTo>
                <a:lnTo>
                  <a:pt x="0" y="0"/>
                </a:lnTo>
                <a:close/>
              </a:path>
            </a:pathLst>
          </a:custGeom>
          <a:blipFill>
            <a:blip r:embed="rId3"/>
            <a:stretch>
              <a:fillRect l="0" t="0" r="0" b="0"/>
            </a:stretch>
          </a:blipFill>
        </p:spPr>
      </p:sp>
      <p:sp>
        <p:nvSpPr>
          <p:cNvPr name="TextBox 5" id="5"/>
          <p:cNvSpPr txBox="true"/>
          <p:nvPr/>
        </p:nvSpPr>
        <p:spPr>
          <a:xfrm rot="0">
            <a:off x="3522921" y="1784063"/>
            <a:ext cx="11242159" cy="1238250"/>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DDPG</a:t>
            </a:r>
          </a:p>
        </p:txBody>
      </p:sp>
      <p:sp>
        <p:nvSpPr>
          <p:cNvPr name="TextBox 6" id="6"/>
          <p:cNvSpPr txBox="true"/>
          <p:nvPr/>
        </p:nvSpPr>
        <p:spPr>
          <a:xfrm rot="0">
            <a:off x="1028700" y="2955638"/>
            <a:ext cx="1623060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Öncelikle, hedef Q-değeri hesaplanır. Hedef eleştirmen ağı ve hedef aktör ağı kullanılarak şu formül ile hedef Q-değeri hesaplanır:</a:t>
            </a:r>
          </a:p>
        </p:txBody>
      </p:sp>
      <p:sp>
        <p:nvSpPr>
          <p:cNvPr name="TextBox 7" id="7"/>
          <p:cNvSpPr txBox="true"/>
          <p:nvPr/>
        </p:nvSpPr>
        <p:spPr>
          <a:xfrm rot="0">
            <a:off x="1028700" y="5497408"/>
            <a:ext cx="16230600"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Eleştirmen ağı, seçilen mini-batch için kayıp fonksiyonu üzerinden eğitilir:</a:t>
            </a:r>
          </a:p>
        </p:txBody>
      </p:sp>
      <p:sp>
        <p:nvSpPr>
          <p:cNvPr name="TextBox 8" id="8"/>
          <p:cNvSpPr txBox="true"/>
          <p:nvPr/>
        </p:nvSpPr>
        <p:spPr>
          <a:xfrm rot="0">
            <a:off x="1028700" y="7564186"/>
            <a:ext cx="16230600"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Bu kayıp fonksiyonunu minimize etmek için, ağın parametreleri güncellenir.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DAGV6PnIng4</dc:identifier>
  <dcterms:modified xsi:type="dcterms:W3CDTF">2011-08-01T06:04:30Z</dcterms:modified>
  <cp:revision>1</cp:revision>
  <dc:title>Black Dark Simple Presentation</dc:title>
</cp:coreProperties>
</file>