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00"/>
    <p:restoredTop sz="94624"/>
  </p:normalViewPr>
  <p:slideViewPr>
    <p:cSldViewPr snapToGrid="0">
      <p:cViewPr>
        <p:scale>
          <a:sx n="66" d="100"/>
          <a:sy n="66" d="100"/>
        </p:scale>
        <p:origin x="61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B8FDA0-093C-4B97-9B72-836EA604ACC5}" type="doc">
      <dgm:prSet loTypeId="urn:microsoft.com/office/officeart/2005/8/layout/hierarchy1" loCatId="hierarchy" qsTypeId="urn:microsoft.com/office/officeart/2005/8/quickstyle/simple4" qsCatId="simple" csTypeId="urn:microsoft.com/office/officeart/2005/8/colors/accent3_2" csCatId="accent3"/>
      <dgm:spPr/>
      <dgm:t>
        <a:bodyPr/>
        <a:lstStyle/>
        <a:p>
          <a:endParaRPr lang="en-US"/>
        </a:p>
      </dgm:t>
    </dgm:pt>
    <dgm:pt modelId="{C05DE845-BE1B-4148-B380-A6176075415E}">
      <dgm:prSet/>
      <dgm:spPr/>
      <dgm:t>
        <a:bodyPr/>
        <a:lstStyle/>
        <a:p>
          <a:r>
            <a:rPr lang="en-US"/>
            <a:t>For proper analyzing, I selected my exam period from the academic calendar and non-exam period randomly because of the randomization rule for testing my hypothesis.</a:t>
          </a:r>
        </a:p>
      </dgm:t>
    </dgm:pt>
    <dgm:pt modelId="{772A489C-1CFF-4239-841C-F5021CA8D08E}" type="parTrans" cxnId="{A6E67D29-F502-4D05-923B-00ABC00CDD1A}">
      <dgm:prSet/>
      <dgm:spPr/>
      <dgm:t>
        <a:bodyPr/>
        <a:lstStyle/>
        <a:p>
          <a:endParaRPr lang="en-US"/>
        </a:p>
      </dgm:t>
    </dgm:pt>
    <dgm:pt modelId="{4B0C4DC2-3A85-4A65-BA6E-F2FCB8194C2E}" type="sibTrans" cxnId="{A6E67D29-F502-4D05-923B-00ABC00CDD1A}">
      <dgm:prSet/>
      <dgm:spPr/>
      <dgm:t>
        <a:bodyPr/>
        <a:lstStyle/>
        <a:p>
          <a:endParaRPr lang="en-US"/>
        </a:p>
      </dgm:t>
    </dgm:pt>
    <dgm:pt modelId="{8B2EA708-89A8-4722-AAFE-EF4CD6CA263D}">
      <dgm:prSet/>
      <dgm:spPr/>
      <dgm:t>
        <a:bodyPr/>
        <a:lstStyle/>
        <a:p>
          <a:r>
            <a:rPr lang="en-US"/>
            <a:t>From the previous slides, we can understand that my eating habits changes significantly in a negative way. The reasons for that conclusion are increase in total calorie intake, consuming more junk food and inconsistency in daily eating habit.</a:t>
          </a:r>
        </a:p>
      </dgm:t>
    </dgm:pt>
    <dgm:pt modelId="{10250931-5913-4B24-950C-CC09A907189C}" type="parTrans" cxnId="{A5C7A079-D582-4ED3-B4C1-2037956374E9}">
      <dgm:prSet/>
      <dgm:spPr/>
      <dgm:t>
        <a:bodyPr/>
        <a:lstStyle/>
        <a:p>
          <a:endParaRPr lang="en-US"/>
        </a:p>
      </dgm:t>
    </dgm:pt>
    <dgm:pt modelId="{EB75E5FE-6C4C-436B-ADDD-EBA5C745557A}" type="sibTrans" cxnId="{A5C7A079-D582-4ED3-B4C1-2037956374E9}">
      <dgm:prSet/>
      <dgm:spPr/>
      <dgm:t>
        <a:bodyPr/>
        <a:lstStyle/>
        <a:p>
          <a:endParaRPr lang="en-US"/>
        </a:p>
      </dgm:t>
    </dgm:pt>
    <dgm:pt modelId="{64490418-1D26-5445-BD23-C16F9C3F9D1A}" type="pres">
      <dgm:prSet presAssocID="{B6B8FDA0-093C-4B97-9B72-836EA604ACC5}" presName="hierChild1" presStyleCnt="0">
        <dgm:presLayoutVars>
          <dgm:chPref val="1"/>
          <dgm:dir/>
          <dgm:animOne val="branch"/>
          <dgm:animLvl val="lvl"/>
          <dgm:resizeHandles/>
        </dgm:presLayoutVars>
      </dgm:prSet>
      <dgm:spPr/>
    </dgm:pt>
    <dgm:pt modelId="{E6A9287B-9FF9-274E-8E42-80EA6C367FCC}" type="pres">
      <dgm:prSet presAssocID="{C05DE845-BE1B-4148-B380-A6176075415E}" presName="hierRoot1" presStyleCnt="0"/>
      <dgm:spPr/>
    </dgm:pt>
    <dgm:pt modelId="{0CAAEBE5-2834-E14B-B94C-CD92649C6BCE}" type="pres">
      <dgm:prSet presAssocID="{C05DE845-BE1B-4148-B380-A6176075415E}" presName="composite" presStyleCnt="0"/>
      <dgm:spPr/>
    </dgm:pt>
    <dgm:pt modelId="{E78E95A9-4856-DC46-9BBC-03C37EC3B8F7}" type="pres">
      <dgm:prSet presAssocID="{C05DE845-BE1B-4148-B380-A6176075415E}" presName="background" presStyleLbl="node0" presStyleIdx="0" presStyleCnt="2"/>
      <dgm:spPr/>
    </dgm:pt>
    <dgm:pt modelId="{46B1CAEF-F70A-5046-A528-A00365F649E0}" type="pres">
      <dgm:prSet presAssocID="{C05DE845-BE1B-4148-B380-A6176075415E}" presName="text" presStyleLbl="fgAcc0" presStyleIdx="0" presStyleCnt="2">
        <dgm:presLayoutVars>
          <dgm:chPref val="3"/>
        </dgm:presLayoutVars>
      </dgm:prSet>
      <dgm:spPr/>
    </dgm:pt>
    <dgm:pt modelId="{F5865B81-7982-9F4A-B5C9-758821095BFD}" type="pres">
      <dgm:prSet presAssocID="{C05DE845-BE1B-4148-B380-A6176075415E}" presName="hierChild2" presStyleCnt="0"/>
      <dgm:spPr/>
    </dgm:pt>
    <dgm:pt modelId="{DD33095F-D4AF-9D48-B5D8-C52056CC0EE8}" type="pres">
      <dgm:prSet presAssocID="{8B2EA708-89A8-4722-AAFE-EF4CD6CA263D}" presName="hierRoot1" presStyleCnt="0"/>
      <dgm:spPr/>
    </dgm:pt>
    <dgm:pt modelId="{CE641625-D166-6A4A-98F5-9A699096FF49}" type="pres">
      <dgm:prSet presAssocID="{8B2EA708-89A8-4722-AAFE-EF4CD6CA263D}" presName="composite" presStyleCnt="0"/>
      <dgm:spPr/>
    </dgm:pt>
    <dgm:pt modelId="{979784F3-03CC-BA44-857D-5ADB4E82ABEC}" type="pres">
      <dgm:prSet presAssocID="{8B2EA708-89A8-4722-AAFE-EF4CD6CA263D}" presName="background" presStyleLbl="node0" presStyleIdx="1" presStyleCnt="2"/>
      <dgm:spPr/>
    </dgm:pt>
    <dgm:pt modelId="{E5DB020F-7C26-E045-8BE7-D90C0B609441}" type="pres">
      <dgm:prSet presAssocID="{8B2EA708-89A8-4722-AAFE-EF4CD6CA263D}" presName="text" presStyleLbl="fgAcc0" presStyleIdx="1" presStyleCnt="2">
        <dgm:presLayoutVars>
          <dgm:chPref val="3"/>
        </dgm:presLayoutVars>
      </dgm:prSet>
      <dgm:spPr/>
    </dgm:pt>
    <dgm:pt modelId="{F117145C-9DA3-C547-AA60-197EAAA86B25}" type="pres">
      <dgm:prSet presAssocID="{8B2EA708-89A8-4722-AAFE-EF4CD6CA263D}" presName="hierChild2" presStyleCnt="0"/>
      <dgm:spPr/>
    </dgm:pt>
  </dgm:ptLst>
  <dgm:cxnLst>
    <dgm:cxn modelId="{EFEA9F07-C547-C844-BAAC-75FB3C4C88DF}" type="presOf" srcId="{8B2EA708-89A8-4722-AAFE-EF4CD6CA263D}" destId="{E5DB020F-7C26-E045-8BE7-D90C0B609441}" srcOrd="0" destOrd="0" presId="urn:microsoft.com/office/officeart/2005/8/layout/hierarchy1"/>
    <dgm:cxn modelId="{150C4720-AE5C-4944-8151-D903E7E5DB16}" type="presOf" srcId="{B6B8FDA0-093C-4B97-9B72-836EA604ACC5}" destId="{64490418-1D26-5445-BD23-C16F9C3F9D1A}" srcOrd="0" destOrd="0" presId="urn:microsoft.com/office/officeart/2005/8/layout/hierarchy1"/>
    <dgm:cxn modelId="{A6E67D29-F502-4D05-923B-00ABC00CDD1A}" srcId="{B6B8FDA0-093C-4B97-9B72-836EA604ACC5}" destId="{C05DE845-BE1B-4148-B380-A6176075415E}" srcOrd="0" destOrd="0" parTransId="{772A489C-1CFF-4239-841C-F5021CA8D08E}" sibTransId="{4B0C4DC2-3A85-4A65-BA6E-F2FCB8194C2E}"/>
    <dgm:cxn modelId="{A5C7A079-D582-4ED3-B4C1-2037956374E9}" srcId="{B6B8FDA0-093C-4B97-9B72-836EA604ACC5}" destId="{8B2EA708-89A8-4722-AAFE-EF4CD6CA263D}" srcOrd="1" destOrd="0" parTransId="{10250931-5913-4B24-950C-CC09A907189C}" sibTransId="{EB75E5FE-6C4C-436B-ADDD-EBA5C745557A}"/>
    <dgm:cxn modelId="{8F7459E2-927F-5449-B1D1-0877DDF54907}" type="presOf" srcId="{C05DE845-BE1B-4148-B380-A6176075415E}" destId="{46B1CAEF-F70A-5046-A528-A00365F649E0}" srcOrd="0" destOrd="0" presId="urn:microsoft.com/office/officeart/2005/8/layout/hierarchy1"/>
    <dgm:cxn modelId="{F905F9E3-10A9-564D-885D-F72B4A09A470}" type="presParOf" srcId="{64490418-1D26-5445-BD23-C16F9C3F9D1A}" destId="{E6A9287B-9FF9-274E-8E42-80EA6C367FCC}" srcOrd="0" destOrd="0" presId="urn:microsoft.com/office/officeart/2005/8/layout/hierarchy1"/>
    <dgm:cxn modelId="{B0CD06A5-E805-0F45-ACF1-3773B16DD54D}" type="presParOf" srcId="{E6A9287B-9FF9-274E-8E42-80EA6C367FCC}" destId="{0CAAEBE5-2834-E14B-B94C-CD92649C6BCE}" srcOrd="0" destOrd="0" presId="urn:microsoft.com/office/officeart/2005/8/layout/hierarchy1"/>
    <dgm:cxn modelId="{554FB423-AB74-F74B-AC50-25BA274C9C51}" type="presParOf" srcId="{0CAAEBE5-2834-E14B-B94C-CD92649C6BCE}" destId="{E78E95A9-4856-DC46-9BBC-03C37EC3B8F7}" srcOrd="0" destOrd="0" presId="urn:microsoft.com/office/officeart/2005/8/layout/hierarchy1"/>
    <dgm:cxn modelId="{CF28D5C4-FBCB-B64D-BCD7-F0CDD57C8987}" type="presParOf" srcId="{0CAAEBE5-2834-E14B-B94C-CD92649C6BCE}" destId="{46B1CAEF-F70A-5046-A528-A00365F649E0}" srcOrd="1" destOrd="0" presId="urn:microsoft.com/office/officeart/2005/8/layout/hierarchy1"/>
    <dgm:cxn modelId="{DE2DF5BF-4995-3247-8AA5-43A3DC623D48}" type="presParOf" srcId="{E6A9287B-9FF9-274E-8E42-80EA6C367FCC}" destId="{F5865B81-7982-9F4A-B5C9-758821095BFD}" srcOrd="1" destOrd="0" presId="urn:microsoft.com/office/officeart/2005/8/layout/hierarchy1"/>
    <dgm:cxn modelId="{476ACA39-819D-3649-9243-43AB6641DB13}" type="presParOf" srcId="{64490418-1D26-5445-BD23-C16F9C3F9D1A}" destId="{DD33095F-D4AF-9D48-B5D8-C52056CC0EE8}" srcOrd="1" destOrd="0" presId="urn:microsoft.com/office/officeart/2005/8/layout/hierarchy1"/>
    <dgm:cxn modelId="{2C33003B-83F0-F34A-8E05-39C7BDF77DBC}" type="presParOf" srcId="{DD33095F-D4AF-9D48-B5D8-C52056CC0EE8}" destId="{CE641625-D166-6A4A-98F5-9A699096FF49}" srcOrd="0" destOrd="0" presId="urn:microsoft.com/office/officeart/2005/8/layout/hierarchy1"/>
    <dgm:cxn modelId="{A1565355-BCE3-5A41-854F-076A0A9977CF}" type="presParOf" srcId="{CE641625-D166-6A4A-98F5-9A699096FF49}" destId="{979784F3-03CC-BA44-857D-5ADB4E82ABEC}" srcOrd="0" destOrd="0" presId="urn:microsoft.com/office/officeart/2005/8/layout/hierarchy1"/>
    <dgm:cxn modelId="{1F3F054A-BE4B-C844-829F-A37FB3619CF7}" type="presParOf" srcId="{CE641625-D166-6A4A-98F5-9A699096FF49}" destId="{E5DB020F-7C26-E045-8BE7-D90C0B609441}" srcOrd="1" destOrd="0" presId="urn:microsoft.com/office/officeart/2005/8/layout/hierarchy1"/>
    <dgm:cxn modelId="{C64F67AE-4E35-6D43-B12F-108C68561340}" type="presParOf" srcId="{DD33095F-D4AF-9D48-B5D8-C52056CC0EE8}" destId="{F117145C-9DA3-C547-AA60-197EAAA86B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46C69A-B159-47DF-83D4-C38E8607784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0EB718-0F1F-4D9B-B878-ED529F5875F0}">
      <dgm:prSet/>
      <dgm:spPr/>
      <dgm:t>
        <a:bodyPr/>
        <a:lstStyle/>
        <a:p>
          <a:r>
            <a:rPr lang="en-US"/>
            <a:t>This project had some limitations that may have affected the results. First of all, the data covered a short period, which is not showing long-term patterns or seasonal changes in behaviour.</a:t>
          </a:r>
        </a:p>
      </dgm:t>
    </dgm:pt>
    <dgm:pt modelId="{7DDDDACA-B7BA-4B2E-8AB2-CBF2360D4A4A}" type="parTrans" cxnId="{7E86A367-3C61-494E-A3B1-2012F8AF25E4}">
      <dgm:prSet/>
      <dgm:spPr/>
      <dgm:t>
        <a:bodyPr/>
        <a:lstStyle/>
        <a:p>
          <a:endParaRPr lang="en-US"/>
        </a:p>
      </dgm:t>
    </dgm:pt>
    <dgm:pt modelId="{37144879-CDB5-4176-8D2C-730EE55EAE7C}" type="sibTrans" cxnId="{7E86A367-3C61-494E-A3B1-2012F8AF25E4}">
      <dgm:prSet/>
      <dgm:spPr/>
      <dgm:t>
        <a:bodyPr/>
        <a:lstStyle/>
        <a:p>
          <a:endParaRPr lang="en-US"/>
        </a:p>
      </dgm:t>
    </dgm:pt>
    <dgm:pt modelId="{6391295E-8992-431E-A5EB-129EB6C77AAD}">
      <dgm:prSet/>
      <dgm:spPr/>
      <dgm:t>
        <a:bodyPr/>
        <a:lstStyle/>
        <a:p>
          <a:r>
            <a:rPr lang="en-US"/>
            <a:t>Also, the process of categorizing genres and content done manually, which could led to the occurrence of some errors and bias.</a:t>
          </a:r>
        </a:p>
      </dgm:t>
    </dgm:pt>
    <dgm:pt modelId="{1619B137-9F22-4350-BF29-37B53B9C32D3}" type="parTrans" cxnId="{B9E81048-59BE-450C-9E44-46CE663158C8}">
      <dgm:prSet/>
      <dgm:spPr/>
      <dgm:t>
        <a:bodyPr/>
        <a:lstStyle/>
        <a:p>
          <a:endParaRPr lang="en-US"/>
        </a:p>
      </dgm:t>
    </dgm:pt>
    <dgm:pt modelId="{BE61CF94-E255-4244-A510-88BEB3618C7D}" type="sibTrans" cxnId="{B9E81048-59BE-450C-9E44-46CE663158C8}">
      <dgm:prSet/>
      <dgm:spPr/>
      <dgm:t>
        <a:bodyPr/>
        <a:lstStyle/>
        <a:p>
          <a:endParaRPr lang="en-US"/>
        </a:p>
      </dgm:t>
    </dgm:pt>
    <dgm:pt modelId="{34B38BF0-93DB-49D7-9CCE-4C7A27E27D91}">
      <dgm:prSet/>
      <dgm:spPr/>
      <dgm:t>
        <a:bodyPr/>
        <a:lstStyle/>
        <a:p>
          <a:r>
            <a:rPr lang="en-US"/>
            <a:t>Finally, for the analysis mostly basic statistical methods was used and could be improved with more advanced machine learning techniques.</a:t>
          </a:r>
        </a:p>
      </dgm:t>
    </dgm:pt>
    <dgm:pt modelId="{23769D3D-85E9-4655-85C0-3DF01F34663B}" type="parTrans" cxnId="{6F31A6D5-390E-4ED3-AE21-B41EFE13E89C}">
      <dgm:prSet/>
      <dgm:spPr/>
      <dgm:t>
        <a:bodyPr/>
        <a:lstStyle/>
        <a:p>
          <a:endParaRPr lang="en-US"/>
        </a:p>
      </dgm:t>
    </dgm:pt>
    <dgm:pt modelId="{FB652C2D-8EE4-4940-A77D-42728F325FD4}" type="sibTrans" cxnId="{6F31A6D5-390E-4ED3-AE21-B41EFE13E89C}">
      <dgm:prSet/>
      <dgm:spPr/>
      <dgm:t>
        <a:bodyPr/>
        <a:lstStyle/>
        <a:p>
          <a:endParaRPr lang="en-US"/>
        </a:p>
      </dgm:t>
    </dgm:pt>
    <dgm:pt modelId="{6EF9FD0C-ADE6-4DA8-97E2-AC82A69BD10F}" type="pres">
      <dgm:prSet presAssocID="{8046C69A-B159-47DF-83D4-C38E8607784E}" presName="root" presStyleCnt="0">
        <dgm:presLayoutVars>
          <dgm:dir/>
          <dgm:resizeHandles val="exact"/>
        </dgm:presLayoutVars>
      </dgm:prSet>
      <dgm:spPr/>
    </dgm:pt>
    <dgm:pt modelId="{507AB0E0-8AF7-4028-8FC5-63E5E1312D33}" type="pres">
      <dgm:prSet presAssocID="{D10EB718-0F1F-4D9B-B878-ED529F5875F0}" presName="compNode" presStyleCnt="0"/>
      <dgm:spPr/>
    </dgm:pt>
    <dgm:pt modelId="{41F9F99E-7955-40BC-91A2-D551889BC45C}" type="pres">
      <dgm:prSet presAssocID="{D10EB718-0F1F-4D9B-B878-ED529F5875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0A374D24-7CAA-4232-97E1-C1862EFA29A2}" type="pres">
      <dgm:prSet presAssocID="{D10EB718-0F1F-4D9B-B878-ED529F5875F0}" presName="spaceRect" presStyleCnt="0"/>
      <dgm:spPr/>
    </dgm:pt>
    <dgm:pt modelId="{628D6525-1DB4-45FB-B46F-618C3E3C4B0D}" type="pres">
      <dgm:prSet presAssocID="{D10EB718-0F1F-4D9B-B878-ED529F5875F0}" presName="textRect" presStyleLbl="revTx" presStyleIdx="0" presStyleCnt="3">
        <dgm:presLayoutVars>
          <dgm:chMax val="1"/>
          <dgm:chPref val="1"/>
        </dgm:presLayoutVars>
      </dgm:prSet>
      <dgm:spPr/>
    </dgm:pt>
    <dgm:pt modelId="{A9AC4736-1549-4A51-8976-DBEA3C818195}" type="pres">
      <dgm:prSet presAssocID="{37144879-CDB5-4176-8D2C-730EE55EAE7C}" presName="sibTrans" presStyleCnt="0"/>
      <dgm:spPr/>
    </dgm:pt>
    <dgm:pt modelId="{114ED6DC-44AD-4D4E-98F2-C443CF3FAC68}" type="pres">
      <dgm:prSet presAssocID="{6391295E-8992-431E-A5EB-129EB6C77AAD}" presName="compNode" presStyleCnt="0"/>
      <dgm:spPr/>
    </dgm:pt>
    <dgm:pt modelId="{E7B0BB25-8783-45C4-893A-498CB80B9D3E}" type="pres">
      <dgm:prSet presAssocID="{6391295E-8992-431E-A5EB-129EB6C77A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C0B43A9-7BCD-4798-A73E-312E7AD1EB4D}" type="pres">
      <dgm:prSet presAssocID="{6391295E-8992-431E-A5EB-129EB6C77AAD}" presName="spaceRect" presStyleCnt="0"/>
      <dgm:spPr/>
    </dgm:pt>
    <dgm:pt modelId="{2848ED8E-9A26-43CB-BE44-58F4E6B67513}" type="pres">
      <dgm:prSet presAssocID="{6391295E-8992-431E-A5EB-129EB6C77AAD}" presName="textRect" presStyleLbl="revTx" presStyleIdx="1" presStyleCnt="3">
        <dgm:presLayoutVars>
          <dgm:chMax val="1"/>
          <dgm:chPref val="1"/>
        </dgm:presLayoutVars>
      </dgm:prSet>
      <dgm:spPr/>
    </dgm:pt>
    <dgm:pt modelId="{E86E9EB2-9B25-4DD1-8843-8110837F7189}" type="pres">
      <dgm:prSet presAssocID="{BE61CF94-E255-4244-A510-88BEB3618C7D}" presName="sibTrans" presStyleCnt="0"/>
      <dgm:spPr/>
    </dgm:pt>
    <dgm:pt modelId="{9C034883-781C-492E-9335-BF9EA4B1C2FB}" type="pres">
      <dgm:prSet presAssocID="{34B38BF0-93DB-49D7-9CCE-4C7A27E27D91}" presName="compNode" presStyleCnt="0"/>
      <dgm:spPr/>
    </dgm:pt>
    <dgm:pt modelId="{9B0C3D14-A9BC-4B0B-AB6E-DBC2448CA1F9}" type="pres">
      <dgm:prSet presAssocID="{34B38BF0-93DB-49D7-9CCE-4C7A27E27D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8D27804-2984-4BC7-8490-5667DB074681}" type="pres">
      <dgm:prSet presAssocID="{34B38BF0-93DB-49D7-9CCE-4C7A27E27D91}" presName="spaceRect" presStyleCnt="0"/>
      <dgm:spPr/>
    </dgm:pt>
    <dgm:pt modelId="{FC01A922-8CD9-4E63-B860-49157B1B3F4C}" type="pres">
      <dgm:prSet presAssocID="{34B38BF0-93DB-49D7-9CCE-4C7A27E27D91}" presName="textRect" presStyleLbl="revTx" presStyleIdx="2" presStyleCnt="3">
        <dgm:presLayoutVars>
          <dgm:chMax val="1"/>
          <dgm:chPref val="1"/>
        </dgm:presLayoutVars>
      </dgm:prSet>
      <dgm:spPr/>
    </dgm:pt>
  </dgm:ptLst>
  <dgm:cxnLst>
    <dgm:cxn modelId="{B23D7E3A-8B97-49CF-9BA5-AEC0271E5AD6}" type="presOf" srcId="{34B38BF0-93DB-49D7-9CCE-4C7A27E27D91}" destId="{FC01A922-8CD9-4E63-B860-49157B1B3F4C}" srcOrd="0" destOrd="0" presId="urn:microsoft.com/office/officeart/2018/2/layout/IconLabelList"/>
    <dgm:cxn modelId="{B9E81048-59BE-450C-9E44-46CE663158C8}" srcId="{8046C69A-B159-47DF-83D4-C38E8607784E}" destId="{6391295E-8992-431E-A5EB-129EB6C77AAD}" srcOrd="1" destOrd="0" parTransId="{1619B137-9F22-4350-BF29-37B53B9C32D3}" sibTransId="{BE61CF94-E255-4244-A510-88BEB3618C7D}"/>
    <dgm:cxn modelId="{C55E0E4D-2289-4E20-ACA7-7B69E4E49A36}" type="presOf" srcId="{D10EB718-0F1F-4D9B-B878-ED529F5875F0}" destId="{628D6525-1DB4-45FB-B46F-618C3E3C4B0D}" srcOrd="0" destOrd="0" presId="urn:microsoft.com/office/officeart/2018/2/layout/IconLabelList"/>
    <dgm:cxn modelId="{45518E60-DCC9-4EEE-BC9E-417EB39EA81D}" type="presOf" srcId="{6391295E-8992-431E-A5EB-129EB6C77AAD}" destId="{2848ED8E-9A26-43CB-BE44-58F4E6B67513}" srcOrd="0" destOrd="0" presId="urn:microsoft.com/office/officeart/2018/2/layout/IconLabelList"/>
    <dgm:cxn modelId="{7E86A367-3C61-494E-A3B1-2012F8AF25E4}" srcId="{8046C69A-B159-47DF-83D4-C38E8607784E}" destId="{D10EB718-0F1F-4D9B-B878-ED529F5875F0}" srcOrd="0" destOrd="0" parTransId="{7DDDDACA-B7BA-4B2E-8AB2-CBF2360D4A4A}" sibTransId="{37144879-CDB5-4176-8D2C-730EE55EAE7C}"/>
    <dgm:cxn modelId="{9F70866A-253D-4614-9DB1-896FDED90FD3}" type="presOf" srcId="{8046C69A-B159-47DF-83D4-C38E8607784E}" destId="{6EF9FD0C-ADE6-4DA8-97E2-AC82A69BD10F}" srcOrd="0" destOrd="0" presId="urn:microsoft.com/office/officeart/2018/2/layout/IconLabelList"/>
    <dgm:cxn modelId="{6F31A6D5-390E-4ED3-AE21-B41EFE13E89C}" srcId="{8046C69A-B159-47DF-83D4-C38E8607784E}" destId="{34B38BF0-93DB-49D7-9CCE-4C7A27E27D91}" srcOrd="2" destOrd="0" parTransId="{23769D3D-85E9-4655-85C0-3DF01F34663B}" sibTransId="{FB652C2D-8EE4-4940-A77D-42728F325FD4}"/>
    <dgm:cxn modelId="{27E18B5A-F6C6-4267-8672-6D6797BC7BF9}" type="presParOf" srcId="{6EF9FD0C-ADE6-4DA8-97E2-AC82A69BD10F}" destId="{507AB0E0-8AF7-4028-8FC5-63E5E1312D33}" srcOrd="0" destOrd="0" presId="urn:microsoft.com/office/officeart/2018/2/layout/IconLabelList"/>
    <dgm:cxn modelId="{F44E43FE-FF38-4632-9332-00A9B52CB961}" type="presParOf" srcId="{507AB0E0-8AF7-4028-8FC5-63E5E1312D33}" destId="{41F9F99E-7955-40BC-91A2-D551889BC45C}" srcOrd="0" destOrd="0" presId="urn:microsoft.com/office/officeart/2018/2/layout/IconLabelList"/>
    <dgm:cxn modelId="{57FE1E39-D919-4204-B16F-7B57C6A7CB42}" type="presParOf" srcId="{507AB0E0-8AF7-4028-8FC5-63E5E1312D33}" destId="{0A374D24-7CAA-4232-97E1-C1862EFA29A2}" srcOrd="1" destOrd="0" presId="urn:microsoft.com/office/officeart/2018/2/layout/IconLabelList"/>
    <dgm:cxn modelId="{7599371C-CEC1-4DB7-9C7E-46BD954159A7}" type="presParOf" srcId="{507AB0E0-8AF7-4028-8FC5-63E5E1312D33}" destId="{628D6525-1DB4-45FB-B46F-618C3E3C4B0D}" srcOrd="2" destOrd="0" presId="urn:microsoft.com/office/officeart/2018/2/layout/IconLabelList"/>
    <dgm:cxn modelId="{CC613F53-AAB9-42B9-BDD8-6BFA3D66DA29}" type="presParOf" srcId="{6EF9FD0C-ADE6-4DA8-97E2-AC82A69BD10F}" destId="{A9AC4736-1549-4A51-8976-DBEA3C818195}" srcOrd="1" destOrd="0" presId="urn:microsoft.com/office/officeart/2018/2/layout/IconLabelList"/>
    <dgm:cxn modelId="{8052252A-0B0D-45D7-9423-3DD541489FC6}" type="presParOf" srcId="{6EF9FD0C-ADE6-4DA8-97E2-AC82A69BD10F}" destId="{114ED6DC-44AD-4D4E-98F2-C443CF3FAC68}" srcOrd="2" destOrd="0" presId="urn:microsoft.com/office/officeart/2018/2/layout/IconLabelList"/>
    <dgm:cxn modelId="{90B9367B-6EC1-4E26-8A7F-7405BCE2FE89}" type="presParOf" srcId="{114ED6DC-44AD-4D4E-98F2-C443CF3FAC68}" destId="{E7B0BB25-8783-45C4-893A-498CB80B9D3E}" srcOrd="0" destOrd="0" presId="urn:microsoft.com/office/officeart/2018/2/layout/IconLabelList"/>
    <dgm:cxn modelId="{BD7A4415-6DFD-494C-9C3C-42614879A951}" type="presParOf" srcId="{114ED6DC-44AD-4D4E-98F2-C443CF3FAC68}" destId="{6C0B43A9-7BCD-4798-A73E-312E7AD1EB4D}" srcOrd="1" destOrd="0" presId="urn:microsoft.com/office/officeart/2018/2/layout/IconLabelList"/>
    <dgm:cxn modelId="{7233DBF6-7EFB-4667-B04D-9CFF90CFD16E}" type="presParOf" srcId="{114ED6DC-44AD-4D4E-98F2-C443CF3FAC68}" destId="{2848ED8E-9A26-43CB-BE44-58F4E6B67513}" srcOrd="2" destOrd="0" presId="urn:microsoft.com/office/officeart/2018/2/layout/IconLabelList"/>
    <dgm:cxn modelId="{430FF922-7E20-45D5-9B0B-E88704B7DD9B}" type="presParOf" srcId="{6EF9FD0C-ADE6-4DA8-97E2-AC82A69BD10F}" destId="{E86E9EB2-9B25-4DD1-8843-8110837F7189}" srcOrd="3" destOrd="0" presId="urn:microsoft.com/office/officeart/2018/2/layout/IconLabelList"/>
    <dgm:cxn modelId="{3F5E7EED-29E3-49E0-8C5E-329F57FA1F45}" type="presParOf" srcId="{6EF9FD0C-ADE6-4DA8-97E2-AC82A69BD10F}" destId="{9C034883-781C-492E-9335-BF9EA4B1C2FB}" srcOrd="4" destOrd="0" presId="urn:microsoft.com/office/officeart/2018/2/layout/IconLabelList"/>
    <dgm:cxn modelId="{9B6C9045-7D15-4377-A82C-47662A242D65}" type="presParOf" srcId="{9C034883-781C-492E-9335-BF9EA4B1C2FB}" destId="{9B0C3D14-A9BC-4B0B-AB6E-DBC2448CA1F9}" srcOrd="0" destOrd="0" presId="urn:microsoft.com/office/officeart/2018/2/layout/IconLabelList"/>
    <dgm:cxn modelId="{64AABFFE-3E9A-4726-BD0F-DCD003BF0BA8}" type="presParOf" srcId="{9C034883-781C-492E-9335-BF9EA4B1C2FB}" destId="{B8D27804-2984-4BC7-8490-5667DB074681}" srcOrd="1" destOrd="0" presId="urn:microsoft.com/office/officeart/2018/2/layout/IconLabelList"/>
    <dgm:cxn modelId="{BE07C8DC-DE6E-4B3E-9D90-C963C0CD53DB}" type="presParOf" srcId="{9C034883-781C-492E-9335-BF9EA4B1C2FB}" destId="{FC01A922-8CD9-4E63-B860-49157B1B3F4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E95A9-4856-DC46-9BBC-03C37EC3B8F7}">
      <dsp:nvSpPr>
        <dsp:cNvPr id="0" name=""/>
        <dsp:cNvSpPr/>
      </dsp:nvSpPr>
      <dsp:spPr>
        <a:xfrm>
          <a:off x="407598" y="71"/>
          <a:ext cx="3950572" cy="25086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6B1CAEF-F70A-5046-A528-A00365F649E0}">
      <dsp:nvSpPr>
        <dsp:cNvPr id="0" name=""/>
        <dsp:cNvSpPr/>
      </dsp:nvSpPr>
      <dsp:spPr>
        <a:xfrm>
          <a:off x="846551" y="417076"/>
          <a:ext cx="3950572" cy="250861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For proper analyzing, I selected my exam period from the academic calendar and non-exam period randomly because of the randomization rule for testing my hypothesis.</a:t>
          </a:r>
        </a:p>
      </dsp:txBody>
      <dsp:txXfrm>
        <a:off x="920026" y="490551"/>
        <a:ext cx="3803622" cy="2361663"/>
      </dsp:txXfrm>
    </dsp:sp>
    <dsp:sp modelId="{979784F3-03CC-BA44-857D-5ADB4E82ABEC}">
      <dsp:nvSpPr>
        <dsp:cNvPr id="0" name=""/>
        <dsp:cNvSpPr/>
      </dsp:nvSpPr>
      <dsp:spPr>
        <a:xfrm>
          <a:off x="5236076" y="71"/>
          <a:ext cx="3950572" cy="25086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5DB020F-7C26-E045-8BE7-D90C0B609441}">
      <dsp:nvSpPr>
        <dsp:cNvPr id="0" name=""/>
        <dsp:cNvSpPr/>
      </dsp:nvSpPr>
      <dsp:spPr>
        <a:xfrm>
          <a:off x="5675028" y="417076"/>
          <a:ext cx="3950572" cy="250861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From the previous slides, we can understand that my eating habits changes significantly in a negative way. The reasons for that conclusion are increase in total calorie intake, consuming more junk food and inconsistency in daily eating habit.</a:t>
          </a:r>
        </a:p>
      </dsp:txBody>
      <dsp:txXfrm>
        <a:off x="5748503" y="490551"/>
        <a:ext cx="3803622" cy="2361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F99E-7955-40BC-91A2-D551889BC45C}">
      <dsp:nvSpPr>
        <dsp:cNvPr id="0" name=""/>
        <dsp:cNvSpPr/>
      </dsp:nvSpPr>
      <dsp:spPr>
        <a:xfrm>
          <a:off x="2535974" y="277181"/>
          <a:ext cx="797343" cy="797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8D6525-1DB4-45FB-B46F-618C3E3C4B0D}">
      <dsp:nvSpPr>
        <dsp:cNvPr id="0" name=""/>
        <dsp:cNvSpPr/>
      </dsp:nvSpPr>
      <dsp:spPr>
        <a:xfrm>
          <a:off x="2048709" y="1430416"/>
          <a:ext cx="1771875" cy="121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project had some limitations that may have affected the results. First of all, the data covered a short period, which is not showing long-term patterns or seasonal changes in behaviour.</a:t>
          </a:r>
        </a:p>
      </dsp:txBody>
      <dsp:txXfrm>
        <a:off x="2048709" y="1430416"/>
        <a:ext cx="1771875" cy="1218164"/>
      </dsp:txXfrm>
    </dsp:sp>
    <dsp:sp modelId="{E7B0BB25-8783-45C4-893A-498CB80B9D3E}">
      <dsp:nvSpPr>
        <dsp:cNvPr id="0" name=""/>
        <dsp:cNvSpPr/>
      </dsp:nvSpPr>
      <dsp:spPr>
        <a:xfrm>
          <a:off x="4617928" y="277181"/>
          <a:ext cx="797343" cy="797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48ED8E-9A26-43CB-BE44-58F4E6B67513}">
      <dsp:nvSpPr>
        <dsp:cNvPr id="0" name=""/>
        <dsp:cNvSpPr/>
      </dsp:nvSpPr>
      <dsp:spPr>
        <a:xfrm>
          <a:off x="4130662" y="1430416"/>
          <a:ext cx="1771875" cy="121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Also, the process of categorizing genres and content done manually, which could led to the occurrence of some errors and bias.</a:t>
          </a:r>
        </a:p>
      </dsp:txBody>
      <dsp:txXfrm>
        <a:off x="4130662" y="1430416"/>
        <a:ext cx="1771875" cy="1218164"/>
      </dsp:txXfrm>
    </dsp:sp>
    <dsp:sp modelId="{9B0C3D14-A9BC-4B0B-AB6E-DBC2448CA1F9}">
      <dsp:nvSpPr>
        <dsp:cNvPr id="0" name=""/>
        <dsp:cNvSpPr/>
      </dsp:nvSpPr>
      <dsp:spPr>
        <a:xfrm>
          <a:off x="6699881" y="277181"/>
          <a:ext cx="797343" cy="7973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01A922-8CD9-4E63-B860-49157B1B3F4C}">
      <dsp:nvSpPr>
        <dsp:cNvPr id="0" name=""/>
        <dsp:cNvSpPr/>
      </dsp:nvSpPr>
      <dsp:spPr>
        <a:xfrm>
          <a:off x="6212615" y="1430416"/>
          <a:ext cx="1771875" cy="121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Finally, for the analysis mostly basic statistical methods was used and could be improved with more advanced machine learning techniques.</a:t>
          </a:r>
        </a:p>
      </dsp:txBody>
      <dsp:txXfrm>
        <a:off x="6212615" y="1430416"/>
        <a:ext cx="1771875" cy="12181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64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6337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120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5199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5/4/25</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15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4122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1077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6590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941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00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5/4/25</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8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5/4/25</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13025883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C4CA5-03F2-0384-EFBC-82DD3D35F85A}"/>
              </a:ext>
            </a:extLst>
          </p:cNvPr>
          <p:cNvSpPr>
            <a:spLocks noGrp="1"/>
          </p:cNvSpPr>
          <p:nvPr>
            <p:ph type="ctrTitle"/>
          </p:nvPr>
        </p:nvSpPr>
        <p:spPr>
          <a:xfrm>
            <a:off x="1079510" y="531814"/>
            <a:ext cx="4457690" cy="1720850"/>
          </a:xfrm>
        </p:spPr>
        <p:txBody>
          <a:bodyPr anchor="ctr">
            <a:normAutofit/>
          </a:bodyPr>
          <a:lstStyle/>
          <a:p>
            <a:pPr>
              <a:lnSpc>
                <a:spcPct val="90000"/>
              </a:lnSpc>
            </a:pPr>
            <a:r>
              <a:rPr lang="en-TR" sz="3400" dirty="0"/>
              <a:t>EATİNG HABİTS AND SLEEP PATTERN ANALYSIS</a:t>
            </a:r>
          </a:p>
        </p:txBody>
      </p:sp>
      <p:sp>
        <p:nvSpPr>
          <p:cNvPr id="3" name="Subtitle 2">
            <a:extLst>
              <a:ext uri="{FF2B5EF4-FFF2-40B4-BE49-F238E27FC236}">
                <a16:creationId xmlns:a16="http://schemas.microsoft.com/office/drawing/2014/main" id="{C9BBC9C6-B2A2-4B37-5521-5D23ACE902AD}"/>
              </a:ext>
            </a:extLst>
          </p:cNvPr>
          <p:cNvSpPr>
            <a:spLocks noGrp="1"/>
          </p:cNvSpPr>
          <p:nvPr>
            <p:ph type="subTitle" idx="1"/>
          </p:nvPr>
        </p:nvSpPr>
        <p:spPr>
          <a:xfrm>
            <a:off x="6654801" y="531815"/>
            <a:ext cx="4451347" cy="1720850"/>
          </a:xfrm>
        </p:spPr>
        <p:txBody>
          <a:bodyPr anchor="ctr">
            <a:normAutofit/>
          </a:bodyPr>
          <a:lstStyle/>
          <a:p>
            <a:pPr>
              <a:lnSpc>
                <a:spcPct val="115000"/>
              </a:lnSpc>
            </a:pPr>
            <a:r>
              <a:rPr lang="en-TR" sz="1500"/>
              <a:t>An analysis of the relationship between the </a:t>
            </a:r>
            <a:r>
              <a:rPr lang="en-US" sz="1500"/>
              <a:t>disrupted eating habit and sleep pattern in exam periods.</a:t>
            </a:r>
          </a:p>
          <a:p>
            <a:pPr>
              <a:lnSpc>
                <a:spcPct val="115000"/>
              </a:lnSpc>
            </a:pPr>
            <a:endParaRPr lang="en-TR" sz="1500"/>
          </a:p>
          <a:p>
            <a:pPr>
              <a:lnSpc>
                <a:spcPct val="115000"/>
              </a:lnSpc>
            </a:pPr>
            <a:r>
              <a:rPr lang="en-TR" sz="1500"/>
              <a:t>EMİR KEREM YILMAZ - 31785</a:t>
            </a:r>
          </a:p>
        </p:txBody>
      </p:sp>
      <p:cxnSp>
        <p:nvCxnSpPr>
          <p:cNvPr id="23" name="Straight Connector 22">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4F94C51-9E8C-4357-7689-5C90E5952705}"/>
              </a:ext>
            </a:extLst>
          </p:cNvPr>
          <p:cNvPicPr>
            <a:picLocks noChangeAspect="1"/>
          </p:cNvPicPr>
          <p:nvPr/>
        </p:nvPicPr>
        <p:blipFill>
          <a:blip r:embed="rId2"/>
          <a:stretch>
            <a:fillRect/>
          </a:stretch>
        </p:blipFill>
        <p:spPr>
          <a:xfrm>
            <a:off x="1524086" y="2843211"/>
            <a:ext cx="9144179" cy="3474789"/>
          </a:xfrm>
          <a:prstGeom prst="rect">
            <a:avLst/>
          </a:prstGeom>
        </p:spPr>
      </p:pic>
    </p:spTree>
    <p:extLst>
      <p:ext uri="{BB962C8B-B14F-4D97-AF65-F5344CB8AC3E}">
        <p14:creationId xmlns:p14="http://schemas.microsoft.com/office/powerpoint/2010/main" val="426126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7" name="Group 3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2" name="Rectangle 41">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B5B8C-34B3-180B-EBAC-14D37ACE6C76}"/>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lnSpc>
                <a:spcPct val="90000"/>
              </a:lnSpc>
            </a:pPr>
            <a:r>
              <a:rPr lang="en-US" sz="4800"/>
              <a:t>ADDİTİONAL GRAPHS FOR STATİSTİCS</a:t>
            </a:r>
          </a:p>
        </p:txBody>
      </p:sp>
      <p:sp>
        <p:nvSpPr>
          <p:cNvPr id="26" name="Content Placeholder 25">
            <a:extLst>
              <a:ext uri="{FF2B5EF4-FFF2-40B4-BE49-F238E27FC236}">
                <a16:creationId xmlns:a16="http://schemas.microsoft.com/office/drawing/2014/main" id="{84CE67E8-5E2B-2869-9800-70633F34EB64}"/>
              </a:ext>
            </a:extLst>
          </p:cNvPr>
          <p:cNvSpPr>
            <a:spLocks noGrp="1"/>
          </p:cNvSpPr>
          <p:nvPr>
            <p:ph idx="1"/>
          </p:nvPr>
        </p:nvSpPr>
        <p:spPr>
          <a:xfrm>
            <a:off x="990000" y="4248000"/>
            <a:ext cx="4075200" cy="1520975"/>
          </a:xfrm>
        </p:spPr>
        <p:txBody>
          <a:bodyPr vert="horz" lIns="91440" tIns="45720" rIns="91440" bIns="45720" rtlCol="0">
            <a:normAutofit fontScale="47500" lnSpcReduction="20000"/>
          </a:bodyPr>
          <a:lstStyle/>
          <a:p>
            <a:pPr marL="0" indent="0" algn="ctr">
              <a:lnSpc>
                <a:spcPct val="125000"/>
              </a:lnSpc>
              <a:buNone/>
            </a:pPr>
            <a:r>
              <a:rPr lang="en-US" sz="2400" dirty="0"/>
              <a:t>The boxplot shows us that my sleep duration is much higher and the variation of durations is much lower in the non-exam period. </a:t>
            </a:r>
            <a:r>
              <a:rPr lang="en-US" sz="2400" dirty="0" err="1"/>
              <a:t>Unconsistent</a:t>
            </a:r>
            <a:r>
              <a:rPr lang="en-US" sz="2400" dirty="0"/>
              <a:t> sleep durations in exam period effected my well-being.</a:t>
            </a:r>
          </a:p>
          <a:p>
            <a:pPr marL="0" indent="0" algn="ctr">
              <a:lnSpc>
                <a:spcPct val="125000"/>
              </a:lnSpc>
              <a:buNone/>
            </a:pPr>
            <a:r>
              <a:rPr lang="en-US" sz="2400" dirty="0"/>
              <a:t>I also added a violin plot for showing different type of plot.</a:t>
            </a:r>
          </a:p>
        </p:txBody>
      </p:sp>
      <p:grpSp>
        <p:nvGrpSpPr>
          <p:cNvPr id="44" name="Group 43">
            <a:extLst>
              <a:ext uri="{FF2B5EF4-FFF2-40B4-BE49-F238E27FC236}">
                <a16:creationId xmlns:a16="http://schemas.microsoft.com/office/drawing/2014/main" id="{CC4B73F9-3B77-44E1-9FEF-DF7021F41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5" name="Rectangle 44">
              <a:extLst>
                <a:ext uri="{FF2B5EF4-FFF2-40B4-BE49-F238E27FC236}">
                  <a16:creationId xmlns:a16="http://schemas.microsoft.com/office/drawing/2014/main" id="{A722C0FC-7163-4B6A-97E9-E6409A9EA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58F550FC-5212-47FE-A07C-651517FCD3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47" name="Group 46">
                <a:extLst>
                  <a:ext uri="{FF2B5EF4-FFF2-40B4-BE49-F238E27FC236}">
                    <a16:creationId xmlns:a16="http://schemas.microsoft.com/office/drawing/2014/main" id="{0E47DE26-AC12-462E-A2B9-02D9076EAC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2" name="Freeform 68">
                  <a:extLst>
                    <a:ext uri="{FF2B5EF4-FFF2-40B4-BE49-F238E27FC236}">
                      <a16:creationId xmlns:a16="http://schemas.microsoft.com/office/drawing/2014/main" id="{CAE3B7FF-1DEA-46FE-B454-4172360FAB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9">
                  <a:extLst>
                    <a:ext uri="{FF2B5EF4-FFF2-40B4-BE49-F238E27FC236}">
                      <a16:creationId xmlns:a16="http://schemas.microsoft.com/office/drawing/2014/main" id="{4C85A1FF-93FB-49FD-B959-9B4CDB897E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Line 70">
                  <a:extLst>
                    <a:ext uri="{FF2B5EF4-FFF2-40B4-BE49-F238E27FC236}">
                      <a16:creationId xmlns:a16="http://schemas.microsoft.com/office/drawing/2014/main" id="{84482B27-2A3F-4E6B-BCC9-FA3C9C42890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37FBBE23-99B8-4333-AC31-5C89DDD3E14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49" name="Freeform 68">
                  <a:extLst>
                    <a:ext uri="{FF2B5EF4-FFF2-40B4-BE49-F238E27FC236}">
                      <a16:creationId xmlns:a16="http://schemas.microsoft.com/office/drawing/2014/main" id="{0C2CD1DC-6166-4561-AA71-98E5EDEBF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9">
                  <a:extLst>
                    <a:ext uri="{FF2B5EF4-FFF2-40B4-BE49-F238E27FC236}">
                      <a16:creationId xmlns:a16="http://schemas.microsoft.com/office/drawing/2014/main" id="{4DC0EAEA-FB4E-4261-A6D5-2050505D0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Line 70">
                  <a:extLst>
                    <a:ext uri="{FF2B5EF4-FFF2-40B4-BE49-F238E27FC236}">
                      <a16:creationId xmlns:a16="http://schemas.microsoft.com/office/drawing/2014/main" id="{06492F77-4FBE-4E4C-968D-BEB676EFAE8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5" name="Content Placeholder 4" descr="A diagram of a statistical distribution&#10;&#10;AI-generated content may be incorrect.">
            <a:extLst>
              <a:ext uri="{FF2B5EF4-FFF2-40B4-BE49-F238E27FC236}">
                <a16:creationId xmlns:a16="http://schemas.microsoft.com/office/drawing/2014/main" id="{9F0D3CB5-F46C-F7CD-E783-402643748557}"/>
              </a:ext>
            </a:extLst>
          </p:cNvPr>
          <p:cNvPicPr>
            <a:picLocks noChangeAspect="1"/>
          </p:cNvPicPr>
          <p:nvPr/>
        </p:nvPicPr>
        <p:blipFill>
          <a:blip r:embed="rId2"/>
          <a:srcRect b="6067"/>
          <a:stretch/>
        </p:blipFill>
        <p:spPr>
          <a:xfrm>
            <a:off x="6079200" y="10"/>
            <a:ext cx="6112800" cy="3430790"/>
          </a:xfrm>
          <a:prstGeom prst="rect">
            <a:avLst/>
          </a:prstGeom>
        </p:spPr>
      </p:pic>
      <p:pic>
        <p:nvPicPr>
          <p:cNvPr id="7" name="Picture 6" descr="A chart with a number of squares&#10;&#10;AI-generated content may be incorrect.">
            <a:extLst>
              <a:ext uri="{FF2B5EF4-FFF2-40B4-BE49-F238E27FC236}">
                <a16:creationId xmlns:a16="http://schemas.microsoft.com/office/drawing/2014/main" id="{681378C5-666E-2960-79D8-49C4FC6EFF7F}"/>
              </a:ext>
            </a:extLst>
          </p:cNvPr>
          <p:cNvPicPr>
            <a:picLocks noChangeAspect="1"/>
          </p:cNvPicPr>
          <p:nvPr/>
        </p:nvPicPr>
        <p:blipFill>
          <a:blip r:embed="rId3"/>
          <a:srcRect b="6067"/>
          <a:stretch/>
        </p:blipFill>
        <p:spPr>
          <a:xfrm>
            <a:off x="6079200" y="3427200"/>
            <a:ext cx="6112800" cy="3430800"/>
          </a:xfrm>
          <a:prstGeom prst="rect">
            <a:avLst/>
          </a:prstGeom>
        </p:spPr>
      </p:pic>
    </p:spTree>
    <p:extLst>
      <p:ext uri="{BB962C8B-B14F-4D97-AF65-F5344CB8AC3E}">
        <p14:creationId xmlns:p14="http://schemas.microsoft.com/office/powerpoint/2010/main" val="113549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63610E-BF3A-3D97-0A61-3EC8061AAB35}"/>
              </a:ext>
            </a:extLst>
          </p:cNvPr>
          <p:cNvSpPr>
            <a:spLocks noGrp="1"/>
          </p:cNvSpPr>
          <p:nvPr>
            <p:ph type="title"/>
          </p:nvPr>
        </p:nvSpPr>
        <p:spPr>
          <a:xfrm>
            <a:off x="990000" y="423382"/>
            <a:ext cx="4078800" cy="1569660"/>
          </a:xfrm>
        </p:spPr>
        <p:txBody>
          <a:bodyPr wrap="square" anchor="b">
            <a:normAutofit/>
          </a:bodyPr>
          <a:lstStyle/>
          <a:p>
            <a:pPr algn="ctr"/>
            <a:r>
              <a:rPr lang="en-TR" dirty="0"/>
              <a:t>MACHİNE LEARNİNG METHODS</a:t>
            </a:r>
            <a:endParaRPr lang="en-TR"/>
          </a:p>
        </p:txBody>
      </p:sp>
      <p:sp>
        <p:nvSpPr>
          <p:cNvPr id="11" name="Content Placeholder 10">
            <a:extLst>
              <a:ext uri="{FF2B5EF4-FFF2-40B4-BE49-F238E27FC236}">
                <a16:creationId xmlns:a16="http://schemas.microsoft.com/office/drawing/2014/main" id="{7D582BC4-3AC1-F53A-E233-B91CD68CB530}"/>
              </a:ext>
            </a:extLst>
          </p:cNvPr>
          <p:cNvSpPr>
            <a:spLocks noGrp="1"/>
          </p:cNvSpPr>
          <p:nvPr>
            <p:ph idx="1"/>
          </p:nvPr>
        </p:nvSpPr>
        <p:spPr>
          <a:xfrm>
            <a:off x="990000" y="2361601"/>
            <a:ext cx="4078800" cy="3416900"/>
          </a:xfrm>
        </p:spPr>
        <p:txBody>
          <a:bodyPr>
            <a:normAutofit/>
          </a:bodyPr>
          <a:lstStyle/>
          <a:p>
            <a:r>
              <a:rPr lang="en-US" dirty="0"/>
              <a:t>I came up with the k-means clustering. With the elbow method, I found the optimal k and then I did a clustered plot.</a:t>
            </a:r>
          </a:p>
        </p:txBody>
      </p:sp>
      <p:cxnSp>
        <p:nvCxnSpPr>
          <p:cNvPr id="16" name="Straight Connector 15">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A graph with colored dots and numbers&#10;&#10;AI-generated content may be incorrect.">
            <a:extLst>
              <a:ext uri="{FF2B5EF4-FFF2-40B4-BE49-F238E27FC236}">
                <a16:creationId xmlns:a16="http://schemas.microsoft.com/office/drawing/2014/main" id="{39CA6706-3ADE-99CF-2AE3-99ED988D942A}"/>
              </a:ext>
            </a:extLst>
          </p:cNvPr>
          <p:cNvPicPr>
            <a:picLocks noChangeAspect="1"/>
          </p:cNvPicPr>
          <p:nvPr/>
        </p:nvPicPr>
        <p:blipFill>
          <a:blip r:embed="rId2"/>
          <a:stretch>
            <a:fillRect/>
          </a:stretch>
        </p:blipFill>
        <p:spPr>
          <a:xfrm>
            <a:off x="6967192" y="540000"/>
            <a:ext cx="4371427" cy="2754000"/>
          </a:xfrm>
          <a:prstGeom prst="rect">
            <a:avLst/>
          </a:prstGeom>
        </p:spPr>
      </p:pic>
      <p:pic>
        <p:nvPicPr>
          <p:cNvPr id="5" name="Content Placeholder 4" descr="A graph with a line drawn on it&#10;&#10;AI-generated content may be incorrect.">
            <a:extLst>
              <a:ext uri="{FF2B5EF4-FFF2-40B4-BE49-F238E27FC236}">
                <a16:creationId xmlns:a16="http://schemas.microsoft.com/office/drawing/2014/main" id="{591F4258-FE87-4562-AF05-44057091C139}"/>
              </a:ext>
            </a:extLst>
          </p:cNvPr>
          <p:cNvPicPr>
            <a:picLocks noChangeAspect="1"/>
          </p:cNvPicPr>
          <p:nvPr/>
        </p:nvPicPr>
        <p:blipFill>
          <a:blip r:embed="rId3"/>
          <a:stretch>
            <a:fillRect/>
          </a:stretch>
        </p:blipFill>
        <p:spPr>
          <a:xfrm>
            <a:off x="6931938" y="3564000"/>
            <a:ext cx="4441936" cy="2754000"/>
          </a:xfrm>
          <a:prstGeom prst="rect">
            <a:avLst/>
          </a:prstGeom>
        </p:spPr>
      </p:pic>
    </p:spTree>
    <p:extLst>
      <p:ext uri="{BB962C8B-B14F-4D97-AF65-F5344CB8AC3E}">
        <p14:creationId xmlns:p14="http://schemas.microsoft.com/office/powerpoint/2010/main" val="90954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A39CE-0451-5B5E-4853-A8EC7FAE3A4D}"/>
              </a:ext>
            </a:extLst>
          </p:cNvPr>
          <p:cNvSpPr>
            <a:spLocks noGrp="1"/>
          </p:cNvSpPr>
          <p:nvPr>
            <p:ph type="title"/>
          </p:nvPr>
        </p:nvSpPr>
        <p:spPr>
          <a:xfrm>
            <a:off x="990000" y="423382"/>
            <a:ext cx="4078800" cy="1569660"/>
          </a:xfrm>
        </p:spPr>
        <p:txBody>
          <a:bodyPr wrap="square" anchor="b">
            <a:normAutofit/>
          </a:bodyPr>
          <a:lstStyle/>
          <a:p>
            <a:pPr algn="ctr"/>
            <a:r>
              <a:rPr lang="en-TR"/>
              <a:t>CASUAL INFERENCE</a:t>
            </a:r>
          </a:p>
        </p:txBody>
      </p:sp>
      <p:sp>
        <p:nvSpPr>
          <p:cNvPr id="3" name="Content Placeholder 2">
            <a:extLst>
              <a:ext uri="{FF2B5EF4-FFF2-40B4-BE49-F238E27FC236}">
                <a16:creationId xmlns:a16="http://schemas.microsoft.com/office/drawing/2014/main" id="{5C097794-37E8-579A-1368-FA559A8954DB}"/>
              </a:ext>
            </a:extLst>
          </p:cNvPr>
          <p:cNvSpPr>
            <a:spLocks noGrp="1"/>
          </p:cNvSpPr>
          <p:nvPr>
            <p:ph idx="1"/>
          </p:nvPr>
        </p:nvSpPr>
        <p:spPr>
          <a:xfrm>
            <a:off x="990000" y="2361601"/>
            <a:ext cx="4078800" cy="3416900"/>
          </a:xfrm>
        </p:spPr>
        <p:txBody>
          <a:bodyPr>
            <a:normAutofit/>
          </a:bodyPr>
          <a:lstStyle/>
          <a:p>
            <a:pPr>
              <a:lnSpc>
                <a:spcPct val="140000"/>
              </a:lnSpc>
            </a:pPr>
            <a:r>
              <a:rPr lang="en-US" sz="1300" b="0" i="0" u="none" strike="noStrike">
                <a:effectLst/>
                <a:latin typeface="Roboto" panose="02000000000000000000" pitchFamily="2" charset="0"/>
              </a:rPr>
              <a:t>The causal inference analysis indicates a positive treatment effect, with an average increase of 0.02 hours in the treatment group (those eating more than 3 meals daily) compared to the matched control group. This suggests that higher food consumption may be associated with increased sleep duration levels, highlighting a potential trade-off between sleep duration and eating habits. But we have to say that, this might not be that significant when we look at the value we get.</a:t>
            </a:r>
            <a:endParaRPr lang="en-TR" sz="1300"/>
          </a:p>
        </p:txBody>
      </p:sp>
      <p:cxnSp>
        <p:nvCxnSpPr>
          <p:cNvPr id="17" name="Straight Connector 1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phone&#10;&#10;AI-generated content may be incorrect.">
            <a:extLst>
              <a:ext uri="{FF2B5EF4-FFF2-40B4-BE49-F238E27FC236}">
                <a16:creationId xmlns:a16="http://schemas.microsoft.com/office/drawing/2014/main" id="{04799A37-32B8-F62E-F5D6-DCFD8BFADD82}"/>
              </a:ext>
            </a:extLst>
          </p:cNvPr>
          <p:cNvPicPr>
            <a:picLocks noChangeAspect="1"/>
          </p:cNvPicPr>
          <p:nvPr/>
        </p:nvPicPr>
        <p:blipFill>
          <a:blip r:embed="rId2"/>
          <a:stretch>
            <a:fillRect/>
          </a:stretch>
        </p:blipFill>
        <p:spPr>
          <a:xfrm>
            <a:off x="8378344" y="540000"/>
            <a:ext cx="1549124" cy="2754000"/>
          </a:xfrm>
          <a:prstGeom prst="rect">
            <a:avLst/>
          </a:prstGeom>
        </p:spPr>
      </p:pic>
      <p:pic>
        <p:nvPicPr>
          <p:cNvPr id="5" name="Picture 4" descr="A screenshot of a phone&#10;&#10;AI-generated content may be incorrect.">
            <a:extLst>
              <a:ext uri="{FF2B5EF4-FFF2-40B4-BE49-F238E27FC236}">
                <a16:creationId xmlns:a16="http://schemas.microsoft.com/office/drawing/2014/main" id="{6D2AEC4B-8FEF-AA7A-53DA-0C0B4519337E}"/>
              </a:ext>
            </a:extLst>
          </p:cNvPr>
          <p:cNvPicPr>
            <a:picLocks noChangeAspect="1"/>
          </p:cNvPicPr>
          <p:nvPr/>
        </p:nvPicPr>
        <p:blipFill>
          <a:blip r:embed="rId3"/>
          <a:stretch>
            <a:fillRect/>
          </a:stretch>
        </p:blipFill>
        <p:spPr>
          <a:xfrm>
            <a:off x="8326706" y="3564000"/>
            <a:ext cx="1652399" cy="2754000"/>
          </a:xfrm>
          <a:prstGeom prst="rect">
            <a:avLst/>
          </a:prstGeom>
        </p:spPr>
      </p:pic>
    </p:spTree>
    <p:extLst>
      <p:ext uri="{BB962C8B-B14F-4D97-AF65-F5344CB8AC3E}">
        <p14:creationId xmlns:p14="http://schemas.microsoft.com/office/powerpoint/2010/main" val="333417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3E63C-65CF-FB1B-A1E4-9360D37540A4}"/>
              </a:ext>
            </a:extLst>
          </p:cNvPr>
          <p:cNvSpPr>
            <a:spLocks noGrp="1"/>
          </p:cNvSpPr>
          <p:nvPr>
            <p:ph type="title"/>
          </p:nvPr>
        </p:nvSpPr>
        <p:spPr>
          <a:xfrm>
            <a:off x="990000" y="423382"/>
            <a:ext cx="4078800" cy="1569660"/>
          </a:xfrm>
        </p:spPr>
        <p:txBody>
          <a:bodyPr wrap="square" anchor="b">
            <a:normAutofit/>
          </a:bodyPr>
          <a:lstStyle/>
          <a:p>
            <a:pPr algn="ctr">
              <a:lnSpc>
                <a:spcPct val="90000"/>
              </a:lnSpc>
            </a:pPr>
            <a:r>
              <a:rPr lang="en-TR" sz="2500"/>
              <a:t>POSSİBLE CORRELATİON BETWEEN TWO VARİABLES</a:t>
            </a:r>
          </a:p>
        </p:txBody>
      </p:sp>
      <p:sp>
        <p:nvSpPr>
          <p:cNvPr id="11" name="Content Placeholder 10">
            <a:extLst>
              <a:ext uri="{FF2B5EF4-FFF2-40B4-BE49-F238E27FC236}">
                <a16:creationId xmlns:a16="http://schemas.microsoft.com/office/drawing/2014/main" id="{6886C09F-9D46-6DFC-2358-E53D7652F0A7}"/>
              </a:ext>
            </a:extLst>
          </p:cNvPr>
          <p:cNvSpPr>
            <a:spLocks noGrp="1"/>
          </p:cNvSpPr>
          <p:nvPr>
            <p:ph idx="1"/>
          </p:nvPr>
        </p:nvSpPr>
        <p:spPr>
          <a:xfrm>
            <a:off x="990000" y="2361601"/>
            <a:ext cx="4078800" cy="3416900"/>
          </a:xfrm>
        </p:spPr>
        <p:txBody>
          <a:bodyPr>
            <a:normAutofit fontScale="92500" lnSpcReduction="10000"/>
          </a:bodyPr>
          <a:lstStyle/>
          <a:p>
            <a:r>
              <a:rPr lang="en-US" dirty="0"/>
              <a:t>After looking at the plot and the plot with regression line, it is hard to tell there is a correlation. After calculating the correlation coefficient, we can say that there is no correlation between two variables.</a:t>
            </a:r>
          </a:p>
        </p:txBody>
      </p:sp>
      <p:cxnSp>
        <p:nvCxnSpPr>
          <p:cNvPr id="16" name="Straight Connector 15">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A graph with blue dots&#10;&#10;AI-generated content may be incorrect.">
            <a:extLst>
              <a:ext uri="{FF2B5EF4-FFF2-40B4-BE49-F238E27FC236}">
                <a16:creationId xmlns:a16="http://schemas.microsoft.com/office/drawing/2014/main" id="{C2175E50-E626-C659-2D74-D6C70660406E}"/>
              </a:ext>
            </a:extLst>
          </p:cNvPr>
          <p:cNvPicPr>
            <a:picLocks noChangeAspect="1"/>
          </p:cNvPicPr>
          <p:nvPr/>
        </p:nvPicPr>
        <p:blipFill>
          <a:blip r:embed="rId2"/>
          <a:stretch>
            <a:fillRect/>
          </a:stretch>
        </p:blipFill>
        <p:spPr>
          <a:xfrm>
            <a:off x="6838620" y="540000"/>
            <a:ext cx="4628571" cy="2754000"/>
          </a:xfrm>
          <a:prstGeom prst="rect">
            <a:avLst/>
          </a:prstGeom>
        </p:spPr>
      </p:pic>
      <p:pic>
        <p:nvPicPr>
          <p:cNvPr id="5" name="Content Placeholder 4" descr="A graph with a red line&#10;&#10;AI-generated content may be incorrect.">
            <a:extLst>
              <a:ext uri="{FF2B5EF4-FFF2-40B4-BE49-F238E27FC236}">
                <a16:creationId xmlns:a16="http://schemas.microsoft.com/office/drawing/2014/main" id="{F85673D5-1E9D-5B68-6EC7-4CABA5B494FA}"/>
              </a:ext>
            </a:extLst>
          </p:cNvPr>
          <p:cNvPicPr>
            <a:picLocks noChangeAspect="1"/>
          </p:cNvPicPr>
          <p:nvPr/>
        </p:nvPicPr>
        <p:blipFill>
          <a:blip r:embed="rId3"/>
          <a:stretch>
            <a:fillRect/>
          </a:stretch>
        </p:blipFill>
        <p:spPr>
          <a:xfrm>
            <a:off x="6838620" y="3564000"/>
            <a:ext cx="4628571" cy="2754000"/>
          </a:xfrm>
          <a:prstGeom prst="rect">
            <a:avLst/>
          </a:prstGeom>
        </p:spPr>
      </p:pic>
    </p:spTree>
    <p:extLst>
      <p:ext uri="{BB962C8B-B14F-4D97-AF65-F5344CB8AC3E}">
        <p14:creationId xmlns:p14="http://schemas.microsoft.com/office/powerpoint/2010/main" val="85350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740AF-0313-0BAD-D212-CF435BED8025}"/>
              </a:ext>
            </a:extLst>
          </p:cNvPr>
          <p:cNvSpPr>
            <a:spLocks noGrp="1"/>
          </p:cNvSpPr>
          <p:nvPr>
            <p:ph type="title"/>
          </p:nvPr>
        </p:nvSpPr>
        <p:spPr>
          <a:xfrm>
            <a:off x="554800" y="423382"/>
            <a:ext cx="3870382" cy="1569660"/>
          </a:xfrm>
        </p:spPr>
        <p:txBody>
          <a:bodyPr wrap="square" anchor="b">
            <a:normAutofit fontScale="90000"/>
          </a:bodyPr>
          <a:lstStyle/>
          <a:p>
            <a:pPr algn="ctr"/>
            <a:r>
              <a:rPr lang="en-TR" dirty="0"/>
              <a:t>ADDİTİONAL STATİSTİCS AND CORRELATİON HEATMAP</a:t>
            </a:r>
          </a:p>
        </p:txBody>
      </p:sp>
      <p:sp>
        <p:nvSpPr>
          <p:cNvPr id="11" name="Content Placeholder 10">
            <a:extLst>
              <a:ext uri="{FF2B5EF4-FFF2-40B4-BE49-F238E27FC236}">
                <a16:creationId xmlns:a16="http://schemas.microsoft.com/office/drawing/2014/main" id="{807E27CA-BE17-D2F5-5BFD-54799612DCC3}"/>
              </a:ext>
            </a:extLst>
          </p:cNvPr>
          <p:cNvSpPr>
            <a:spLocks noGrp="1"/>
          </p:cNvSpPr>
          <p:nvPr>
            <p:ph idx="1"/>
          </p:nvPr>
        </p:nvSpPr>
        <p:spPr>
          <a:xfrm>
            <a:off x="989999" y="2361600"/>
            <a:ext cx="2970000" cy="3416900"/>
          </a:xfrm>
        </p:spPr>
        <p:txBody>
          <a:bodyPr>
            <a:normAutofit/>
          </a:bodyPr>
          <a:lstStyle/>
          <a:p>
            <a:r>
              <a:rPr lang="en-US" dirty="0"/>
              <a:t>We can see the basic descriptive statistics and the correlation heatmap for interpretation.</a:t>
            </a:r>
          </a:p>
        </p:txBody>
      </p:sp>
      <p:cxnSp>
        <p:nvCxnSpPr>
          <p:cNvPr id="16" name="Straight Connector 15">
            <a:extLst>
              <a:ext uri="{FF2B5EF4-FFF2-40B4-BE49-F238E27FC236}">
                <a16:creationId xmlns:a16="http://schemas.microsoft.com/office/drawing/2014/main" id="{D19D3D85-BD04-474B-9171-6EF20DA933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987"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A red and blue squares&#10;&#10;AI-generated content may be incorrect.">
            <a:extLst>
              <a:ext uri="{FF2B5EF4-FFF2-40B4-BE49-F238E27FC236}">
                <a16:creationId xmlns:a16="http://schemas.microsoft.com/office/drawing/2014/main" id="{BBB23BE5-6EDB-0148-1C22-ABC96AE6191C}"/>
              </a:ext>
            </a:extLst>
          </p:cNvPr>
          <p:cNvPicPr>
            <a:picLocks noChangeAspect="1"/>
          </p:cNvPicPr>
          <p:nvPr/>
        </p:nvPicPr>
        <p:blipFill>
          <a:blip r:embed="rId2"/>
          <a:stretch>
            <a:fillRect/>
          </a:stretch>
        </p:blipFill>
        <p:spPr>
          <a:xfrm>
            <a:off x="7024886" y="540000"/>
            <a:ext cx="3147428" cy="2754000"/>
          </a:xfrm>
          <a:prstGeom prst="rect">
            <a:avLst/>
          </a:prstGeom>
        </p:spPr>
      </p:pic>
      <p:pic>
        <p:nvPicPr>
          <p:cNvPr id="5" name="Content Placeholder 4" descr="A screenshot of a data sheet&#10;&#10;AI-generated content may be incorrect.">
            <a:extLst>
              <a:ext uri="{FF2B5EF4-FFF2-40B4-BE49-F238E27FC236}">
                <a16:creationId xmlns:a16="http://schemas.microsoft.com/office/drawing/2014/main" id="{703F4CAE-BCC6-EDD3-DDCC-412B910EEE5B}"/>
              </a:ext>
            </a:extLst>
          </p:cNvPr>
          <p:cNvPicPr>
            <a:picLocks noChangeAspect="1"/>
          </p:cNvPicPr>
          <p:nvPr/>
        </p:nvPicPr>
        <p:blipFill>
          <a:blip r:embed="rId3"/>
          <a:stretch>
            <a:fillRect/>
          </a:stretch>
        </p:blipFill>
        <p:spPr>
          <a:xfrm>
            <a:off x="5544000" y="3955892"/>
            <a:ext cx="6109200" cy="1970216"/>
          </a:xfrm>
          <a:prstGeom prst="rect">
            <a:avLst/>
          </a:prstGeom>
        </p:spPr>
      </p:pic>
    </p:spTree>
    <p:extLst>
      <p:ext uri="{BB962C8B-B14F-4D97-AF65-F5344CB8AC3E}">
        <p14:creationId xmlns:p14="http://schemas.microsoft.com/office/powerpoint/2010/main" val="194751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0A688-56D9-D829-85A4-11DE3BBE0A03}"/>
              </a:ext>
            </a:extLst>
          </p:cNvPr>
          <p:cNvSpPr>
            <a:spLocks noGrp="1"/>
          </p:cNvSpPr>
          <p:nvPr>
            <p:ph type="title"/>
          </p:nvPr>
        </p:nvSpPr>
        <p:spPr>
          <a:xfrm>
            <a:off x="990000" y="945926"/>
            <a:ext cx="3531600" cy="1815882"/>
          </a:xfrm>
        </p:spPr>
        <p:txBody>
          <a:bodyPr anchor="t">
            <a:normAutofit/>
          </a:bodyPr>
          <a:lstStyle/>
          <a:p>
            <a:r>
              <a:rPr lang="en-TR"/>
              <a:t>HYPOTHESİS TESTİNG</a:t>
            </a:r>
            <a:endParaRPr lang="en-TR" dirty="0"/>
          </a:p>
        </p:txBody>
      </p:sp>
      <p:pic>
        <p:nvPicPr>
          <p:cNvPr id="5" name="Picture 4" descr="A diagram of a normal distribution&#10;&#10;AI-generated content may be incorrect.">
            <a:extLst>
              <a:ext uri="{FF2B5EF4-FFF2-40B4-BE49-F238E27FC236}">
                <a16:creationId xmlns:a16="http://schemas.microsoft.com/office/drawing/2014/main" id="{96CC0428-1B0F-10A3-4AD3-F8F7D6DEE51D}"/>
              </a:ext>
            </a:extLst>
          </p:cNvPr>
          <p:cNvPicPr>
            <a:picLocks noChangeAspect="1"/>
          </p:cNvPicPr>
          <p:nvPr/>
        </p:nvPicPr>
        <p:blipFill>
          <a:blip r:embed="rId2"/>
          <a:srcRect l="2379" r="2694" b="-1"/>
          <a:stretch/>
        </p:blipFill>
        <p:spPr>
          <a:xfrm>
            <a:off x="1079500" y="3428999"/>
            <a:ext cx="3352800" cy="2339975"/>
          </a:xfrm>
          <a:prstGeom prst="rect">
            <a:avLst/>
          </a:prstGeom>
        </p:spPr>
      </p:pic>
      <p:sp>
        <p:nvSpPr>
          <p:cNvPr id="3" name="Content Placeholder 2">
            <a:extLst>
              <a:ext uri="{FF2B5EF4-FFF2-40B4-BE49-F238E27FC236}">
                <a16:creationId xmlns:a16="http://schemas.microsoft.com/office/drawing/2014/main" id="{696B309B-D209-8D1D-1F30-A1480565D1B6}"/>
              </a:ext>
            </a:extLst>
          </p:cNvPr>
          <p:cNvSpPr>
            <a:spLocks noGrp="1"/>
          </p:cNvSpPr>
          <p:nvPr>
            <p:ph idx="1"/>
          </p:nvPr>
        </p:nvSpPr>
        <p:spPr>
          <a:xfrm>
            <a:off x="4997457" y="935999"/>
            <a:ext cx="6114543" cy="4832975"/>
          </a:xfrm>
        </p:spPr>
        <p:txBody>
          <a:bodyPr>
            <a:normAutofit/>
          </a:bodyPr>
          <a:lstStyle/>
          <a:p>
            <a:pPr>
              <a:lnSpc>
                <a:spcPct val="140000"/>
              </a:lnSpc>
            </a:pPr>
            <a:r>
              <a:rPr lang="en-TR" dirty="0"/>
              <a:t>First, defined hypotheses of mine are: Null Hypothesis = There is no significance difference in average sleep duration between exam and non-exam period. Alternative Hypothesis = There is a significance difference in average sleep duration between exam and non-exam period. Also, </a:t>
            </a:r>
            <a:r>
              <a:rPr lang="en-US" dirty="0"/>
              <a:t>I</a:t>
            </a:r>
            <a:r>
              <a:rPr lang="en-TR" dirty="0"/>
              <a:t> selected the ındependent sample T-tests because we are comparing the means of sleep durations between two independent groups (exam and non-exam period).</a:t>
            </a:r>
          </a:p>
        </p:txBody>
      </p:sp>
    </p:spTree>
    <p:extLst>
      <p:ext uri="{BB962C8B-B14F-4D97-AF65-F5344CB8AC3E}">
        <p14:creationId xmlns:p14="http://schemas.microsoft.com/office/powerpoint/2010/main" val="209637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A8446-4CA9-2A96-7A45-7AE3C67448F8}"/>
              </a:ext>
            </a:extLst>
          </p:cNvPr>
          <p:cNvSpPr>
            <a:spLocks noGrp="1"/>
          </p:cNvSpPr>
          <p:nvPr>
            <p:ph type="title"/>
          </p:nvPr>
        </p:nvSpPr>
        <p:spPr>
          <a:xfrm>
            <a:off x="990000" y="395288"/>
            <a:ext cx="4078800" cy="1597753"/>
          </a:xfrm>
        </p:spPr>
        <p:txBody>
          <a:bodyPr wrap="square" anchor="b">
            <a:normAutofit/>
          </a:bodyPr>
          <a:lstStyle/>
          <a:p>
            <a:pPr algn="ctr"/>
            <a:r>
              <a:rPr lang="en-TR" dirty="0"/>
              <a:t>RESULTS OF THE HYPOTHESİS TESTİNG</a:t>
            </a:r>
          </a:p>
        </p:txBody>
      </p:sp>
      <p:sp>
        <p:nvSpPr>
          <p:cNvPr id="3" name="Content Placeholder 2">
            <a:extLst>
              <a:ext uri="{FF2B5EF4-FFF2-40B4-BE49-F238E27FC236}">
                <a16:creationId xmlns:a16="http://schemas.microsoft.com/office/drawing/2014/main" id="{B74038B6-24BE-7EAB-87AE-2C39A5BE9350}"/>
              </a:ext>
            </a:extLst>
          </p:cNvPr>
          <p:cNvSpPr>
            <a:spLocks noGrp="1"/>
          </p:cNvSpPr>
          <p:nvPr>
            <p:ph idx="1"/>
          </p:nvPr>
        </p:nvSpPr>
        <p:spPr>
          <a:xfrm>
            <a:off x="990000" y="2361601"/>
            <a:ext cx="4078800" cy="3416900"/>
          </a:xfrm>
        </p:spPr>
        <p:txBody>
          <a:bodyPr>
            <a:normAutofit/>
          </a:bodyPr>
          <a:lstStyle/>
          <a:p>
            <a:pPr>
              <a:lnSpc>
                <a:spcPct val="140000"/>
              </a:lnSpc>
            </a:pPr>
            <a:r>
              <a:rPr lang="en-TR" sz="1400" dirty="0"/>
              <a:t>T-statistic = -4.442</a:t>
            </a:r>
          </a:p>
          <a:p>
            <a:pPr>
              <a:lnSpc>
                <a:spcPct val="140000"/>
              </a:lnSpc>
            </a:pPr>
            <a:r>
              <a:rPr lang="en-TR" sz="1400" dirty="0"/>
              <a:t>P-value = 0.0001</a:t>
            </a:r>
          </a:p>
          <a:p>
            <a:pPr>
              <a:lnSpc>
                <a:spcPct val="140000"/>
              </a:lnSpc>
            </a:pPr>
            <a:r>
              <a:rPr lang="en-TR" sz="1400" dirty="0"/>
              <a:t>As a result of the results we get, we reject the null hypothesis. Rejecting null hypothesis indicates that there is significant difference in sleep durations between exam and non-exam period. To conclude, we can say that academic stress in the exam period totally effect our well-being in a badway.</a:t>
            </a:r>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hypothesis&#10;&#10;AI-generated content may be incorrect.">
            <a:extLst>
              <a:ext uri="{FF2B5EF4-FFF2-40B4-BE49-F238E27FC236}">
                <a16:creationId xmlns:a16="http://schemas.microsoft.com/office/drawing/2014/main" id="{7BDDADB0-EA90-553D-DF3D-A7B4CE3BFA4C}"/>
              </a:ext>
            </a:extLst>
          </p:cNvPr>
          <p:cNvPicPr>
            <a:picLocks noChangeAspect="1"/>
          </p:cNvPicPr>
          <p:nvPr/>
        </p:nvPicPr>
        <p:blipFill>
          <a:blip r:embed="rId2"/>
          <a:stretch>
            <a:fillRect/>
          </a:stretch>
        </p:blipFill>
        <p:spPr>
          <a:xfrm>
            <a:off x="6651127" y="1233973"/>
            <a:ext cx="4999885" cy="4387399"/>
          </a:xfrm>
          <a:prstGeom prst="rect">
            <a:avLst/>
          </a:prstGeom>
        </p:spPr>
      </p:pic>
    </p:spTree>
    <p:extLst>
      <p:ext uri="{BB962C8B-B14F-4D97-AF65-F5344CB8AC3E}">
        <p14:creationId xmlns:p14="http://schemas.microsoft.com/office/powerpoint/2010/main" val="302657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D13C1-5780-825A-9903-E994667496C2}"/>
              </a:ext>
            </a:extLst>
          </p:cNvPr>
          <p:cNvSpPr>
            <a:spLocks noGrp="1"/>
          </p:cNvSpPr>
          <p:nvPr>
            <p:ph type="title"/>
          </p:nvPr>
        </p:nvSpPr>
        <p:spPr>
          <a:xfrm>
            <a:off x="990000" y="536575"/>
            <a:ext cx="4078800" cy="1453003"/>
          </a:xfrm>
        </p:spPr>
        <p:txBody>
          <a:bodyPr wrap="square" anchor="b">
            <a:normAutofit/>
          </a:bodyPr>
          <a:lstStyle/>
          <a:p>
            <a:pPr algn="ctr"/>
            <a:r>
              <a:rPr lang="en-TR" dirty="0"/>
              <a:t>FİNDİNGS OF THE PROJECT</a:t>
            </a:r>
            <a:endParaRPr lang="en-TR"/>
          </a:p>
        </p:txBody>
      </p:sp>
      <p:cxnSp>
        <p:nvCxnSpPr>
          <p:cNvPr id="11" name="Straight Connector 10">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070A2A-C882-7F65-6DD5-F5E932EC5554}"/>
              </a:ext>
            </a:extLst>
          </p:cNvPr>
          <p:cNvSpPr>
            <a:spLocks noGrp="1"/>
          </p:cNvSpPr>
          <p:nvPr>
            <p:ph idx="1"/>
          </p:nvPr>
        </p:nvSpPr>
        <p:spPr>
          <a:xfrm>
            <a:off x="990000" y="2877018"/>
            <a:ext cx="4078800" cy="2901482"/>
          </a:xfrm>
        </p:spPr>
        <p:txBody>
          <a:bodyPr>
            <a:normAutofit/>
          </a:bodyPr>
          <a:lstStyle/>
          <a:p>
            <a:pPr>
              <a:lnSpc>
                <a:spcPct val="140000"/>
              </a:lnSpc>
            </a:pPr>
            <a:r>
              <a:rPr lang="en-TR" sz="1300" dirty="0"/>
              <a:t>This analysis revealed that our hypothesis , which is that academic stress in exam periods damages our well-being and healthy routines, was totally supported with the data </a:t>
            </a:r>
            <a:r>
              <a:rPr lang="en-US" sz="1300" dirty="0"/>
              <a:t>I</a:t>
            </a:r>
            <a:r>
              <a:rPr lang="en-TR" sz="1300" dirty="0"/>
              <a:t> collected. T-test and the p-value we get supported this claim. As we supported with the all graphs and the tests, this situation occur</a:t>
            </a:r>
            <a:r>
              <a:rPr lang="en-US" sz="1300" dirty="0"/>
              <a:t>r</a:t>
            </a:r>
            <a:r>
              <a:rPr lang="en-TR" sz="1300" dirty="0"/>
              <a:t>ed for both of the variables we check: Eating Habits and Sleep Pattern</a:t>
            </a:r>
          </a:p>
        </p:txBody>
      </p:sp>
      <p:pic>
        <p:nvPicPr>
          <p:cNvPr id="5" name="Picture 4" descr="Magnifying glass showing decling performance">
            <a:extLst>
              <a:ext uri="{FF2B5EF4-FFF2-40B4-BE49-F238E27FC236}">
                <a16:creationId xmlns:a16="http://schemas.microsoft.com/office/drawing/2014/main" id="{59394877-95BC-75F5-DA76-F8FFE39D7120}"/>
              </a:ext>
            </a:extLst>
          </p:cNvPr>
          <p:cNvPicPr>
            <a:picLocks noChangeAspect="1"/>
          </p:cNvPicPr>
          <p:nvPr/>
        </p:nvPicPr>
        <p:blipFill>
          <a:blip r:embed="rId2"/>
          <a:srcRect l="13697" r="26817" b="-1"/>
          <a:stretch/>
        </p:blipFill>
        <p:spPr>
          <a:xfrm>
            <a:off x="6080462" y="10"/>
            <a:ext cx="6111538" cy="6857990"/>
          </a:xfrm>
          <a:prstGeom prst="rect">
            <a:avLst/>
          </a:prstGeom>
        </p:spPr>
      </p:pic>
    </p:spTree>
    <p:extLst>
      <p:ext uri="{BB962C8B-B14F-4D97-AF65-F5344CB8AC3E}">
        <p14:creationId xmlns:p14="http://schemas.microsoft.com/office/powerpoint/2010/main" val="313131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ABF47-C840-FBDD-6ABE-59DCE1A9610D}"/>
              </a:ext>
            </a:extLst>
          </p:cNvPr>
          <p:cNvSpPr>
            <a:spLocks noGrp="1"/>
          </p:cNvSpPr>
          <p:nvPr>
            <p:ph type="title"/>
          </p:nvPr>
        </p:nvSpPr>
        <p:spPr>
          <a:xfrm>
            <a:off x="989400" y="251461"/>
            <a:ext cx="10213200" cy="1390902"/>
          </a:xfrm>
        </p:spPr>
        <p:txBody>
          <a:bodyPr anchor="ctr">
            <a:normAutofit/>
          </a:bodyPr>
          <a:lstStyle/>
          <a:p>
            <a:pPr algn="ctr"/>
            <a:r>
              <a:rPr lang="en-TR" sz="4800"/>
              <a:t>LİMİTATİONS AND FUTURE WORK</a:t>
            </a:r>
          </a:p>
        </p:txBody>
      </p:sp>
      <p:cxnSp>
        <p:nvCxnSpPr>
          <p:cNvPr id="11" name="Straight Connector 10">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82D6AB-8F16-E499-8B5B-8DE70A57FCE9}"/>
              </a:ext>
            </a:extLst>
          </p:cNvPr>
          <p:cNvGraphicFramePr>
            <a:graphicFrameLocks noGrp="1"/>
          </p:cNvGraphicFramePr>
          <p:nvPr>
            <p:ph idx="1"/>
            <p:extLst>
              <p:ext uri="{D42A27DB-BD31-4B8C-83A1-F6EECF244321}">
                <p14:modId xmlns:p14="http://schemas.microsoft.com/office/powerpoint/2010/main" val="3185098993"/>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03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3D8EE-853E-AB76-DE2E-153A87F1A5E5}"/>
              </a:ext>
            </a:extLst>
          </p:cNvPr>
          <p:cNvSpPr>
            <a:spLocks noGrp="1"/>
          </p:cNvSpPr>
          <p:nvPr>
            <p:ph type="title"/>
          </p:nvPr>
        </p:nvSpPr>
        <p:spPr>
          <a:xfrm>
            <a:off x="4056600" y="536575"/>
            <a:ext cx="4078800" cy="1453003"/>
          </a:xfrm>
        </p:spPr>
        <p:txBody>
          <a:bodyPr wrap="square" anchor="b">
            <a:normAutofit/>
          </a:bodyPr>
          <a:lstStyle/>
          <a:p>
            <a:pPr algn="ctr"/>
            <a:r>
              <a:rPr lang="en-TR" dirty="0"/>
              <a:t>END</a:t>
            </a:r>
            <a:endParaRPr lang="en-TR"/>
          </a:p>
        </p:txBody>
      </p:sp>
      <p:grpSp>
        <p:nvGrpSpPr>
          <p:cNvPr id="10" name="Group 9">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1" name="Group 10">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0"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2" name="Group 21">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23">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4">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4" name="Group 13">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9"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6"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3" name="Straight Connector 52">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B0C86B-B7FE-C5F3-67B4-99F21B5A7072}"/>
              </a:ext>
            </a:extLst>
          </p:cNvPr>
          <p:cNvSpPr>
            <a:spLocks noGrp="1"/>
          </p:cNvSpPr>
          <p:nvPr>
            <p:ph idx="1"/>
          </p:nvPr>
        </p:nvSpPr>
        <p:spPr>
          <a:xfrm>
            <a:off x="4056600" y="2877018"/>
            <a:ext cx="4078800" cy="2901482"/>
          </a:xfrm>
        </p:spPr>
        <p:txBody>
          <a:bodyPr>
            <a:normAutofit/>
          </a:bodyPr>
          <a:lstStyle/>
          <a:p>
            <a:pPr marL="0" indent="0">
              <a:buNone/>
            </a:pPr>
            <a:r>
              <a:rPr lang="en-TR" dirty="0"/>
              <a:t>Thank you all for your time and attention you give to this project </a:t>
            </a:r>
            <a:r>
              <a:rPr lang="en-TR" dirty="0">
                <a:sym typeface="Wingdings" pitchFamily="2" charset="2"/>
              </a:rPr>
              <a:t></a:t>
            </a:r>
            <a:endParaRPr lang="en-TR" dirty="0"/>
          </a:p>
        </p:txBody>
      </p:sp>
      <p:grpSp>
        <p:nvGrpSpPr>
          <p:cNvPr id="55" name="Group 54">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56" name="Group 55">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75"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0"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7" name="Group 56">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7" name="Group 66">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1" name="Straight Connector 70">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3"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9" name="Freeform: Shape 68">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0" name="Freeform: Shape 69">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8" name="Group 57">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9" name="Group 58">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4"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1"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36082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9F46B-4ECB-80C2-5424-39CF595F8F9C}"/>
              </a:ext>
            </a:extLst>
          </p:cNvPr>
          <p:cNvSpPr>
            <a:spLocks noGrp="1"/>
          </p:cNvSpPr>
          <p:nvPr>
            <p:ph type="title"/>
          </p:nvPr>
        </p:nvSpPr>
        <p:spPr>
          <a:xfrm>
            <a:off x="990000" y="945926"/>
            <a:ext cx="3531600" cy="1815882"/>
          </a:xfrm>
        </p:spPr>
        <p:txBody>
          <a:bodyPr anchor="t">
            <a:normAutofit/>
          </a:bodyPr>
          <a:lstStyle/>
          <a:p>
            <a:r>
              <a:rPr lang="en-TR" dirty="0"/>
              <a:t>MOTİVATİON</a:t>
            </a:r>
          </a:p>
        </p:txBody>
      </p:sp>
      <p:pic>
        <p:nvPicPr>
          <p:cNvPr id="7" name="Picture 6" descr="A hand holding a puzzle piece&#10;&#10;AI-generated content may be incorrect.">
            <a:extLst>
              <a:ext uri="{FF2B5EF4-FFF2-40B4-BE49-F238E27FC236}">
                <a16:creationId xmlns:a16="http://schemas.microsoft.com/office/drawing/2014/main" id="{17B8CEC9-5FD1-0D00-DD33-9024E092233E}"/>
              </a:ext>
            </a:extLst>
          </p:cNvPr>
          <p:cNvPicPr>
            <a:picLocks noChangeAspect="1"/>
          </p:cNvPicPr>
          <p:nvPr/>
        </p:nvPicPr>
        <p:blipFill>
          <a:blip r:embed="rId2"/>
          <a:stretch>
            <a:fillRect/>
          </a:stretch>
        </p:blipFill>
        <p:spPr>
          <a:xfrm>
            <a:off x="1079500" y="3554562"/>
            <a:ext cx="3351600" cy="2088849"/>
          </a:xfrm>
          <a:prstGeom prst="rect">
            <a:avLst/>
          </a:prstGeom>
        </p:spPr>
      </p:pic>
      <p:sp>
        <p:nvSpPr>
          <p:cNvPr id="25" name="Content Placeholder 2">
            <a:extLst>
              <a:ext uri="{FF2B5EF4-FFF2-40B4-BE49-F238E27FC236}">
                <a16:creationId xmlns:a16="http://schemas.microsoft.com/office/drawing/2014/main" id="{7DDAB01A-063D-1240-B17D-3C99012A2E50}"/>
              </a:ext>
            </a:extLst>
          </p:cNvPr>
          <p:cNvSpPr>
            <a:spLocks noGrp="1"/>
          </p:cNvSpPr>
          <p:nvPr>
            <p:ph idx="1"/>
          </p:nvPr>
        </p:nvSpPr>
        <p:spPr>
          <a:xfrm>
            <a:off x="4997457" y="935999"/>
            <a:ext cx="6114543" cy="4832975"/>
          </a:xfrm>
        </p:spPr>
        <p:txBody>
          <a:bodyPr>
            <a:normAutofit/>
          </a:bodyPr>
          <a:lstStyle/>
          <a:p>
            <a:pPr>
              <a:lnSpc>
                <a:spcPct val="140000"/>
              </a:lnSpc>
              <a:buFont typeface="Arial" panose="020B0604020202020204" pitchFamily="34" charset="0"/>
              <a:buChar char="•"/>
            </a:pPr>
            <a:r>
              <a:rPr lang="en-TR" sz="1900"/>
              <a:t>Academic stress may effect our daily lifes and habits in unwanted ways. With this project, </a:t>
            </a:r>
            <a:r>
              <a:rPr lang="en-US" sz="1900"/>
              <a:t>I</a:t>
            </a:r>
            <a:r>
              <a:rPr lang="en-TR" sz="1900"/>
              <a:t> aimed to explore how exam periods influence my daily habits and routines from my sleep and eating data </a:t>
            </a:r>
            <a:r>
              <a:rPr lang="en-US" sz="1900"/>
              <a:t>I</a:t>
            </a:r>
            <a:r>
              <a:rPr lang="en-TR" sz="1900"/>
              <a:t> collected.</a:t>
            </a:r>
          </a:p>
          <a:p>
            <a:pPr>
              <a:lnSpc>
                <a:spcPct val="140000"/>
              </a:lnSpc>
              <a:buFont typeface="Arial" panose="020B0604020202020204" pitchFamily="34" charset="0"/>
              <a:buChar char="•"/>
            </a:pPr>
            <a:r>
              <a:rPr lang="en-TR" sz="1900"/>
              <a:t>Understanding these pattern helps me uncover the hidden connection between stress, well-being and health. By giving examples from my habits, </a:t>
            </a:r>
            <a:r>
              <a:rPr lang="en-US" sz="1900"/>
              <a:t>I</a:t>
            </a:r>
            <a:r>
              <a:rPr lang="en-TR" sz="1900"/>
              <a:t> hope to inspire healthier routines and encourage others to be careful of their own behaviours during stressful times.</a:t>
            </a:r>
          </a:p>
        </p:txBody>
      </p:sp>
    </p:spTree>
    <p:extLst>
      <p:ext uri="{BB962C8B-B14F-4D97-AF65-F5344CB8AC3E}">
        <p14:creationId xmlns:p14="http://schemas.microsoft.com/office/powerpoint/2010/main" val="386291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CB857-3149-13C1-9648-F2339DE88D8D}"/>
              </a:ext>
            </a:extLst>
          </p:cNvPr>
          <p:cNvSpPr>
            <a:spLocks noGrp="1"/>
          </p:cNvSpPr>
          <p:nvPr>
            <p:ph type="title"/>
          </p:nvPr>
        </p:nvSpPr>
        <p:spPr>
          <a:xfrm>
            <a:off x="990000" y="423382"/>
            <a:ext cx="4078800" cy="1569660"/>
          </a:xfrm>
        </p:spPr>
        <p:txBody>
          <a:bodyPr wrap="square" anchor="b">
            <a:normAutofit/>
          </a:bodyPr>
          <a:lstStyle/>
          <a:p>
            <a:pPr algn="ctr"/>
            <a:r>
              <a:rPr lang="en-TR" dirty="0"/>
              <a:t>INTRODUCTİON</a:t>
            </a:r>
            <a:endParaRPr lang="en-TR"/>
          </a:p>
        </p:txBody>
      </p:sp>
      <p:sp>
        <p:nvSpPr>
          <p:cNvPr id="3" name="Content Placeholder 2">
            <a:extLst>
              <a:ext uri="{FF2B5EF4-FFF2-40B4-BE49-F238E27FC236}">
                <a16:creationId xmlns:a16="http://schemas.microsoft.com/office/drawing/2014/main" id="{B48C5786-4C0B-2444-B457-0E44511003AB}"/>
              </a:ext>
            </a:extLst>
          </p:cNvPr>
          <p:cNvSpPr>
            <a:spLocks noGrp="1"/>
          </p:cNvSpPr>
          <p:nvPr>
            <p:ph idx="1"/>
          </p:nvPr>
        </p:nvSpPr>
        <p:spPr>
          <a:xfrm>
            <a:off x="990000" y="2361601"/>
            <a:ext cx="4078800" cy="3416900"/>
          </a:xfrm>
        </p:spPr>
        <p:txBody>
          <a:bodyPr>
            <a:normAutofit/>
          </a:bodyPr>
          <a:lstStyle/>
          <a:p>
            <a:pPr>
              <a:lnSpc>
                <a:spcPct val="140000"/>
              </a:lnSpc>
            </a:pPr>
            <a:r>
              <a:rPr lang="en-TR" sz="1000"/>
              <a:t>FatSecret, analyzing my meals on daily basis to understand the possible deterioration in my eating habits.</a:t>
            </a:r>
          </a:p>
          <a:p>
            <a:pPr>
              <a:lnSpc>
                <a:spcPct val="140000"/>
              </a:lnSpc>
            </a:pPr>
            <a:r>
              <a:rPr lang="en-TR" sz="1000"/>
              <a:t>Sleep Tracking Application, analyzing my sleep pattern in a different dimensions which are duration and interruption. They are the main factors led to the quality.</a:t>
            </a:r>
          </a:p>
          <a:p>
            <a:pPr>
              <a:lnSpc>
                <a:spcPct val="140000"/>
              </a:lnSpc>
            </a:pPr>
            <a:r>
              <a:rPr lang="en-TR" sz="1000"/>
              <a:t>Visualization Methods, investigating the potential relationship between eating habits and sleep pattern to uncover insight about my behaviour in exam periods</a:t>
            </a:r>
          </a:p>
          <a:p>
            <a:pPr>
              <a:lnSpc>
                <a:spcPct val="140000"/>
              </a:lnSpc>
            </a:pPr>
            <a:r>
              <a:rPr lang="en-TR" sz="1000"/>
              <a:t>This presentation aims to provide valuable insights about well-being in stressful times like exam period.</a:t>
            </a:r>
          </a:p>
        </p:txBody>
      </p:sp>
      <p:pic>
        <p:nvPicPr>
          <p:cNvPr id="7" name="Picture 6" descr="A person holding a cellphone&#10;&#10;AI-generated content may be incorrect.">
            <a:extLst>
              <a:ext uri="{FF2B5EF4-FFF2-40B4-BE49-F238E27FC236}">
                <a16:creationId xmlns:a16="http://schemas.microsoft.com/office/drawing/2014/main" id="{4502547D-0837-46E6-6696-B9F35A45D5F9}"/>
              </a:ext>
            </a:extLst>
          </p:cNvPr>
          <p:cNvPicPr>
            <a:picLocks noChangeAspect="1"/>
          </p:cNvPicPr>
          <p:nvPr/>
        </p:nvPicPr>
        <p:blipFill>
          <a:blip r:embed="rId2"/>
          <a:srcRect l="22254" r="23955" b="1"/>
          <a:stretch/>
        </p:blipFill>
        <p:spPr>
          <a:xfrm>
            <a:off x="6096000" y="540033"/>
            <a:ext cx="2645400" cy="2754000"/>
          </a:xfrm>
          <a:prstGeom prst="rect">
            <a:avLst/>
          </a:prstGeom>
        </p:spPr>
      </p:pic>
      <p:pic>
        <p:nvPicPr>
          <p:cNvPr id="9" name="Picture 8" descr="A hand holding a cell phone&#10;&#10;AI-generated content may be incorrect.">
            <a:extLst>
              <a:ext uri="{FF2B5EF4-FFF2-40B4-BE49-F238E27FC236}">
                <a16:creationId xmlns:a16="http://schemas.microsoft.com/office/drawing/2014/main" id="{B6B360E0-72DC-58DB-D631-EDCC0ADE24AF}"/>
              </a:ext>
            </a:extLst>
          </p:cNvPr>
          <p:cNvPicPr>
            <a:picLocks noChangeAspect="1"/>
          </p:cNvPicPr>
          <p:nvPr/>
        </p:nvPicPr>
        <p:blipFill>
          <a:blip r:embed="rId3"/>
          <a:srcRect t="10352" b="17349"/>
          <a:stretch/>
        </p:blipFill>
        <p:spPr>
          <a:xfrm>
            <a:off x="9015000" y="540033"/>
            <a:ext cx="2638200" cy="2754000"/>
          </a:xfrm>
          <a:prstGeom prst="rect">
            <a:avLst/>
          </a:prstGeom>
        </p:spPr>
      </p:pic>
      <p:pic>
        <p:nvPicPr>
          <p:cNvPr id="5" name="Picture 4" descr="A close-up of a graph&#10;&#10;AI-generated content may be incorrect.">
            <a:extLst>
              <a:ext uri="{FF2B5EF4-FFF2-40B4-BE49-F238E27FC236}">
                <a16:creationId xmlns:a16="http://schemas.microsoft.com/office/drawing/2014/main" id="{E1A2EDB4-6BFE-D270-ECCE-F75511DC844D}"/>
              </a:ext>
            </a:extLst>
          </p:cNvPr>
          <p:cNvPicPr>
            <a:picLocks noChangeAspect="1"/>
          </p:cNvPicPr>
          <p:nvPr/>
        </p:nvPicPr>
        <p:blipFill>
          <a:blip r:embed="rId4"/>
          <a:srcRect t="5750" r="-3" b="-3"/>
          <a:stretch/>
        </p:blipFill>
        <p:spPr>
          <a:xfrm>
            <a:off x="6096000" y="3564000"/>
            <a:ext cx="5557200" cy="2754000"/>
          </a:xfrm>
          <a:prstGeom prst="rect">
            <a:avLst/>
          </a:prstGeom>
        </p:spPr>
      </p:pic>
    </p:spTree>
    <p:extLst>
      <p:ext uri="{BB962C8B-B14F-4D97-AF65-F5344CB8AC3E}">
        <p14:creationId xmlns:p14="http://schemas.microsoft.com/office/powerpoint/2010/main" val="369687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57697-0DA6-0A82-E8AE-385A18F9ECC7}"/>
              </a:ext>
            </a:extLst>
          </p:cNvPr>
          <p:cNvSpPr>
            <a:spLocks noGrp="1"/>
          </p:cNvSpPr>
          <p:nvPr>
            <p:ph type="title"/>
          </p:nvPr>
        </p:nvSpPr>
        <p:spPr>
          <a:xfrm>
            <a:off x="990000" y="540000"/>
            <a:ext cx="3528000" cy="2303213"/>
          </a:xfrm>
        </p:spPr>
        <p:txBody>
          <a:bodyPr anchor="ctr">
            <a:normAutofit/>
          </a:bodyPr>
          <a:lstStyle/>
          <a:p>
            <a:pPr algn="ctr"/>
            <a:r>
              <a:rPr lang="en-TR" dirty="0"/>
              <a:t>MY EATİNG HABİTS</a:t>
            </a:r>
            <a:endParaRPr lang="en-TR"/>
          </a:p>
        </p:txBody>
      </p:sp>
      <p:cxnSp>
        <p:nvCxnSpPr>
          <p:cNvPr id="14" name="Straight Connector 1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BE0569-BA2F-47A5-13AA-17BFC8A84010}"/>
              </a:ext>
            </a:extLst>
          </p:cNvPr>
          <p:cNvSpPr>
            <a:spLocks noGrp="1"/>
          </p:cNvSpPr>
          <p:nvPr>
            <p:ph idx="1"/>
          </p:nvPr>
        </p:nvSpPr>
        <p:spPr>
          <a:xfrm>
            <a:off x="5543552" y="450000"/>
            <a:ext cx="6107460" cy="2484000"/>
          </a:xfrm>
        </p:spPr>
        <p:txBody>
          <a:bodyPr anchor="ctr">
            <a:normAutofit fontScale="85000" lnSpcReduction="20000"/>
          </a:bodyPr>
          <a:lstStyle/>
          <a:p>
            <a:pPr marL="0" indent="0">
              <a:buNone/>
            </a:pPr>
            <a:r>
              <a:rPr lang="en-TR" dirty="0"/>
              <a:t>First, </a:t>
            </a:r>
            <a:r>
              <a:rPr lang="en-US" dirty="0"/>
              <a:t>I</a:t>
            </a:r>
            <a:r>
              <a:rPr lang="en-TR" dirty="0"/>
              <a:t> started with analyzing my eating data in the exam periods versus non-exam periods. In the data, </a:t>
            </a:r>
            <a:r>
              <a:rPr lang="en-US" dirty="0"/>
              <a:t>I</a:t>
            </a:r>
            <a:r>
              <a:rPr lang="en-TR" dirty="0"/>
              <a:t> analyze through step by step. For example, first </a:t>
            </a:r>
            <a:r>
              <a:rPr lang="en-US" dirty="0"/>
              <a:t>I</a:t>
            </a:r>
            <a:r>
              <a:rPr lang="en-TR" dirty="0"/>
              <a:t> focused on the meal number </a:t>
            </a:r>
            <a:r>
              <a:rPr lang="en-US" dirty="0"/>
              <a:t>I</a:t>
            </a:r>
            <a:r>
              <a:rPr lang="en-TR" dirty="0"/>
              <a:t> ate daily. From the graph below, we can see the variation of the meal count is bigger which means there have been unconsistency in non-exam period.</a:t>
            </a:r>
          </a:p>
        </p:txBody>
      </p:sp>
      <p:pic>
        <p:nvPicPr>
          <p:cNvPr id="5" name="Picture 4" descr="A graph showing a diagram&#10;&#10;AI-generated content may be incorrect.">
            <a:extLst>
              <a:ext uri="{FF2B5EF4-FFF2-40B4-BE49-F238E27FC236}">
                <a16:creationId xmlns:a16="http://schemas.microsoft.com/office/drawing/2014/main" id="{49535ED6-635B-2AD8-2B87-1AE29E9AAAA1}"/>
              </a:ext>
            </a:extLst>
          </p:cNvPr>
          <p:cNvPicPr>
            <a:picLocks noChangeAspect="1"/>
          </p:cNvPicPr>
          <p:nvPr/>
        </p:nvPicPr>
        <p:blipFill>
          <a:blip r:embed="rId2"/>
          <a:stretch>
            <a:fillRect/>
          </a:stretch>
        </p:blipFill>
        <p:spPr>
          <a:xfrm>
            <a:off x="834565" y="3428999"/>
            <a:ext cx="4835148" cy="2889001"/>
          </a:xfrm>
          <a:prstGeom prst="rect">
            <a:avLst/>
          </a:prstGeom>
        </p:spPr>
      </p:pic>
      <p:pic>
        <p:nvPicPr>
          <p:cNvPr id="7" name="Picture 6" descr="A graph showing a graph of a meal&#10;&#10;AI-generated content may be incorrect.">
            <a:extLst>
              <a:ext uri="{FF2B5EF4-FFF2-40B4-BE49-F238E27FC236}">
                <a16:creationId xmlns:a16="http://schemas.microsoft.com/office/drawing/2014/main" id="{F58284D4-D9EB-6B1E-09D6-5C798BC38D7D}"/>
              </a:ext>
            </a:extLst>
          </p:cNvPr>
          <p:cNvPicPr>
            <a:picLocks noChangeAspect="1"/>
          </p:cNvPicPr>
          <p:nvPr/>
        </p:nvPicPr>
        <p:blipFill>
          <a:blip r:embed="rId3"/>
          <a:stretch>
            <a:fillRect/>
          </a:stretch>
        </p:blipFill>
        <p:spPr>
          <a:xfrm>
            <a:off x="6229412" y="3531653"/>
            <a:ext cx="5421600" cy="2683692"/>
          </a:xfrm>
          <a:prstGeom prst="rect">
            <a:avLst/>
          </a:prstGeom>
        </p:spPr>
      </p:pic>
    </p:spTree>
    <p:extLst>
      <p:ext uri="{BB962C8B-B14F-4D97-AF65-F5344CB8AC3E}">
        <p14:creationId xmlns:p14="http://schemas.microsoft.com/office/powerpoint/2010/main" val="166504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31C66-9B3B-F56B-62A3-A4558F5B8925}"/>
              </a:ext>
            </a:extLst>
          </p:cNvPr>
          <p:cNvSpPr>
            <a:spLocks noGrp="1"/>
          </p:cNvSpPr>
          <p:nvPr>
            <p:ph type="title"/>
          </p:nvPr>
        </p:nvSpPr>
        <p:spPr>
          <a:xfrm>
            <a:off x="990000" y="540000"/>
            <a:ext cx="3528000" cy="2303213"/>
          </a:xfrm>
        </p:spPr>
        <p:txBody>
          <a:bodyPr anchor="ctr">
            <a:normAutofit/>
          </a:bodyPr>
          <a:lstStyle/>
          <a:p>
            <a:pPr algn="ctr"/>
            <a:r>
              <a:rPr lang="en-TR" dirty="0"/>
              <a:t>WHAT ARE THESE MEALS?</a:t>
            </a:r>
          </a:p>
        </p:txBody>
      </p:sp>
      <p:cxnSp>
        <p:nvCxnSpPr>
          <p:cNvPr id="24" name="Straight Connector 2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D22B21-6084-57DC-5C60-1639317EA2CC}"/>
              </a:ext>
            </a:extLst>
          </p:cNvPr>
          <p:cNvSpPr>
            <a:spLocks noGrp="1"/>
          </p:cNvSpPr>
          <p:nvPr>
            <p:ph idx="1"/>
          </p:nvPr>
        </p:nvSpPr>
        <p:spPr>
          <a:xfrm>
            <a:off x="5543552" y="450000"/>
            <a:ext cx="6107460" cy="2484000"/>
          </a:xfrm>
        </p:spPr>
        <p:txBody>
          <a:bodyPr anchor="ctr">
            <a:normAutofit fontScale="77500" lnSpcReduction="20000"/>
          </a:bodyPr>
          <a:lstStyle/>
          <a:p>
            <a:r>
              <a:rPr lang="en-TR" dirty="0"/>
              <a:t>In these counted meals, we need to know how many of them were junk food and how many of them were healthy food. We need these data to compare if there has been shift to unhealhty behaviour in exam period.</a:t>
            </a:r>
          </a:p>
          <a:p>
            <a:r>
              <a:rPr lang="en-TR" dirty="0"/>
              <a:t>As wee see in the graphs below, there had been an increase on junk food consumption in exam periods.</a:t>
            </a:r>
          </a:p>
        </p:txBody>
      </p:sp>
      <p:pic>
        <p:nvPicPr>
          <p:cNvPr id="13" name="Picture 12" descr="A diagram of a meal type&#10;&#10;AI-generated content may be incorrect.">
            <a:extLst>
              <a:ext uri="{FF2B5EF4-FFF2-40B4-BE49-F238E27FC236}">
                <a16:creationId xmlns:a16="http://schemas.microsoft.com/office/drawing/2014/main" id="{956B8670-7F38-0C53-FDAA-6A5FEB17B3AF}"/>
              </a:ext>
            </a:extLst>
          </p:cNvPr>
          <p:cNvPicPr>
            <a:picLocks noChangeAspect="1"/>
          </p:cNvPicPr>
          <p:nvPr/>
        </p:nvPicPr>
        <p:blipFill>
          <a:blip r:embed="rId2"/>
          <a:stretch>
            <a:fillRect/>
          </a:stretch>
        </p:blipFill>
        <p:spPr>
          <a:xfrm>
            <a:off x="905985" y="3429000"/>
            <a:ext cx="2795107" cy="2889000"/>
          </a:xfrm>
          <a:prstGeom prst="rect">
            <a:avLst/>
          </a:prstGeom>
        </p:spPr>
      </p:pic>
      <p:pic>
        <p:nvPicPr>
          <p:cNvPr id="17" name="Picture 16" descr="A pie chart of a meal type&#10;&#10;AI-generated content may be incorrect.">
            <a:extLst>
              <a:ext uri="{FF2B5EF4-FFF2-40B4-BE49-F238E27FC236}">
                <a16:creationId xmlns:a16="http://schemas.microsoft.com/office/drawing/2014/main" id="{E56B0A63-EA1B-C0BB-9F29-379C6760A35D}"/>
              </a:ext>
            </a:extLst>
          </p:cNvPr>
          <p:cNvPicPr>
            <a:picLocks noChangeAspect="1"/>
          </p:cNvPicPr>
          <p:nvPr/>
        </p:nvPicPr>
        <p:blipFill>
          <a:blip r:embed="rId3"/>
          <a:stretch>
            <a:fillRect/>
          </a:stretch>
        </p:blipFill>
        <p:spPr>
          <a:xfrm>
            <a:off x="4698621" y="3429000"/>
            <a:ext cx="2795107" cy="2889000"/>
          </a:xfrm>
          <a:prstGeom prst="rect">
            <a:avLst/>
          </a:prstGeom>
        </p:spPr>
      </p:pic>
      <p:pic>
        <p:nvPicPr>
          <p:cNvPr id="11" name="Picture 10" descr="A graph showing a comparison of food and meal&#10;&#10;AI-generated content may be incorrect.">
            <a:extLst>
              <a:ext uri="{FF2B5EF4-FFF2-40B4-BE49-F238E27FC236}">
                <a16:creationId xmlns:a16="http://schemas.microsoft.com/office/drawing/2014/main" id="{9126CEE5-859C-D6DD-3D47-73402FFB3115}"/>
              </a:ext>
            </a:extLst>
          </p:cNvPr>
          <p:cNvPicPr>
            <a:picLocks noChangeAspect="1"/>
          </p:cNvPicPr>
          <p:nvPr/>
        </p:nvPicPr>
        <p:blipFill>
          <a:blip r:embed="rId4"/>
          <a:stretch>
            <a:fillRect/>
          </a:stretch>
        </p:blipFill>
        <p:spPr>
          <a:xfrm>
            <a:off x="8126612" y="3820586"/>
            <a:ext cx="3524400" cy="2105828"/>
          </a:xfrm>
          <a:prstGeom prst="rect">
            <a:avLst/>
          </a:prstGeom>
        </p:spPr>
      </p:pic>
    </p:spTree>
    <p:extLst>
      <p:ext uri="{BB962C8B-B14F-4D97-AF65-F5344CB8AC3E}">
        <p14:creationId xmlns:p14="http://schemas.microsoft.com/office/powerpoint/2010/main" val="419279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8B7B9-7B65-371D-3F8D-5D93EA016912}"/>
              </a:ext>
            </a:extLst>
          </p:cNvPr>
          <p:cNvSpPr>
            <a:spLocks noGrp="1"/>
          </p:cNvSpPr>
          <p:nvPr>
            <p:ph type="title"/>
          </p:nvPr>
        </p:nvSpPr>
        <p:spPr>
          <a:xfrm>
            <a:off x="990000" y="540000"/>
            <a:ext cx="3528000" cy="2303213"/>
          </a:xfrm>
        </p:spPr>
        <p:txBody>
          <a:bodyPr anchor="ctr">
            <a:normAutofit/>
          </a:bodyPr>
          <a:lstStyle/>
          <a:p>
            <a:pPr algn="ctr"/>
            <a:r>
              <a:rPr lang="en-TR"/>
              <a:t>TOTAL CALORİE İNTAKE</a:t>
            </a:r>
          </a:p>
        </p:txBody>
      </p:sp>
      <p:cxnSp>
        <p:nvCxnSpPr>
          <p:cNvPr id="20" name="Straight Connector 1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26C38B-699B-E56D-3AFC-67C91EAAC6A6}"/>
              </a:ext>
            </a:extLst>
          </p:cNvPr>
          <p:cNvSpPr>
            <a:spLocks noGrp="1"/>
          </p:cNvSpPr>
          <p:nvPr>
            <p:ph idx="1"/>
          </p:nvPr>
        </p:nvSpPr>
        <p:spPr>
          <a:xfrm>
            <a:off x="5543552" y="450000"/>
            <a:ext cx="6107460" cy="2484000"/>
          </a:xfrm>
        </p:spPr>
        <p:txBody>
          <a:bodyPr anchor="ctr">
            <a:normAutofit fontScale="85000" lnSpcReduction="10000"/>
          </a:bodyPr>
          <a:lstStyle/>
          <a:p>
            <a:r>
              <a:rPr lang="en-TR" dirty="0"/>
              <a:t>Total calorie intake data is very distinctive and important to understand if there has been a negative change in eating behaviour in general. As wee see in the below, there has been a significant changes in exam period based on our calorie intake. Also unconsistency occur</a:t>
            </a:r>
            <a:r>
              <a:rPr lang="en-US" dirty="0"/>
              <a:t>r</a:t>
            </a:r>
            <a:r>
              <a:rPr lang="en-TR" dirty="0"/>
              <a:t>ed as we see clearly in boxplot.</a:t>
            </a:r>
          </a:p>
        </p:txBody>
      </p:sp>
      <p:sp useBgFill="1">
        <p:nvSpPr>
          <p:cNvPr id="18" name="Rectangle 17">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showing a graph of a period&#10;&#10;AI-generated content may be incorrect.">
            <a:extLst>
              <a:ext uri="{FF2B5EF4-FFF2-40B4-BE49-F238E27FC236}">
                <a16:creationId xmlns:a16="http://schemas.microsoft.com/office/drawing/2014/main" id="{62506405-334D-009F-50BF-8A83CDBAFA17}"/>
              </a:ext>
            </a:extLst>
          </p:cNvPr>
          <p:cNvPicPr>
            <a:picLocks noChangeAspect="1"/>
          </p:cNvPicPr>
          <p:nvPr/>
        </p:nvPicPr>
        <p:blipFill>
          <a:blip r:embed="rId2"/>
          <a:stretch>
            <a:fillRect/>
          </a:stretch>
        </p:blipFill>
        <p:spPr>
          <a:xfrm>
            <a:off x="541339" y="4114886"/>
            <a:ext cx="3524400" cy="2105828"/>
          </a:xfrm>
          <a:prstGeom prst="rect">
            <a:avLst/>
          </a:prstGeom>
        </p:spPr>
      </p:pic>
      <p:pic>
        <p:nvPicPr>
          <p:cNvPr id="7" name="Picture 6" descr="A graph showing a graph of calorie intake&#10;&#10;AI-generated content may be incorrect.">
            <a:extLst>
              <a:ext uri="{FF2B5EF4-FFF2-40B4-BE49-F238E27FC236}">
                <a16:creationId xmlns:a16="http://schemas.microsoft.com/office/drawing/2014/main" id="{50398E6B-21E0-D88E-FB9C-D4A9EF62C9BA}"/>
              </a:ext>
            </a:extLst>
          </p:cNvPr>
          <p:cNvPicPr>
            <a:picLocks noChangeAspect="1"/>
          </p:cNvPicPr>
          <p:nvPr/>
        </p:nvPicPr>
        <p:blipFill>
          <a:blip r:embed="rId3"/>
          <a:stretch>
            <a:fillRect/>
          </a:stretch>
        </p:blipFill>
        <p:spPr>
          <a:xfrm>
            <a:off x="4333975" y="4295511"/>
            <a:ext cx="3524400" cy="1744578"/>
          </a:xfrm>
          <a:prstGeom prst="rect">
            <a:avLst/>
          </a:prstGeom>
        </p:spPr>
      </p:pic>
      <p:pic>
        <p:nvPicPr>
          <p:cNvPr id="9" name="Picture 8" descr="A graph showing a number of calories&#10;&#10;AI-generated content may be incorrect.">
            <a:extLst>
              <a:ext uri="{FF2B5EF4-FFF2-40B4-BE49-F238E27FC236}">
                <a16:creationId xmlns:a16="http://schemas.microsoft.com/office/drawing/2014/main" id="{7C25D8B8-4A79-0838-8EC9-BA3F9DF5FE52}"/>
              </a:ext>
            </a:extLst>
          </p:cNvPr>
          <p:cNvPicPr>
            <a:picLocks noChangeAspect="1"/>
          </p:cNvPicPr>
          <p:nvPr/>
        </p:nvPicPr>
        <p:blipFill>
          <a:blip r:embed="rId4"/>
          <a:stretch>
            <a:fillRect/>
          </a:stretch>
        </p:blipFill>
        <p:spPr>
          <a:xfrm>
            <a:off x="8126612" y="4295511"/>
            <a:ext cx="3524400" cy="1744578"/>
          </a:xfrm>
          <a:prstGeom prst="rect">
            <a:avLst/>
          </a:prstGeom>
        </p:spPr>
      </p:pic>
    </p:spTree>
    <p:extLst>
      <p:ext uri="{BB962C8B-B14F-4D97-AF65-F5344CB8AC3E}">
        <p14:creationId xmlns:p14="http://schemas.microsoft.com/office/powerpoint/2010/main" val="221080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23B26-722E-45A1-A930-1438BF62D033}"/>
              </a:ext>
            </a:extLst>
          </p:cNvPr>
          <p:cNvSpPr>
            <a:spLocks noGrp="1"/>
          </p:cNvSpPr>
          <p:nvPr>
            <p:ph type="title"/>
          </p:nvPr>
        </p:nvSpPr>
        <p:spPr>
          <a:xfrm>
            <a:off x="989400" y="251461"/>
            <a:ext cx="10213200" cy="1390902"/>
          </a:xfrm>
        </p:spPr>
        <p:txBody>
          <a:bodyPr anchor="ctr">
            <a:normAutofit/>
          </a:bodyPr>
          <a:lstStyle/>
          <a:p>
            <a:pPr algn="ctr"/>
            <a:r>
              <a:rPr lang="en-TR" sz="4800"/>
              <a:t>CONCLUSİON FOR EATİNG DATA</a:t>
            </a:r>
          </a:p>
        </p:txBody>
      </p:sp>
      <p:cxnSp>
        <p:nvCxnSpPr>
          <p:cNvPr id="11" name="Straight Connector 10">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6D5310A-6826-5E3F-3497-88EDCCDA1F31}"/>
              </a:ext>
            </a:extLst>
          </p:cNvPr>
          <p:cNvGraphicFramePr>
            <a:graphicFrameLocks noGrp="1"/>
          </p:cNvGraphicFramePr>
          <p:nvPr>
            <p:ph idx="1"/>
            <p:extLst>
              <p:ext uri="{D42A27DB-BD31-4B8C-83A1-F6EECF244321}">
                <p14:modId xmlns:p14="http://schemas.microsoft.com/office/powerpoint/2010/main" val="3524497996"/>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342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E6557-0501-5707-26F7-BC2F0D872E16}"/>
              </a:ext>
            </a:extLst>
          </p:cNvPr>
          <p:cNvSpPr>
            <a:spLocks noGrp="1"/>
          </p:cNvSpPr>
          <p:nvPr>
            <p:ph type="title"/>
          </p:nvPr>
        </p:nvSpPr>
        <p:spPr>
          <a:xfrm>
            <a:off x="990000" y="395288"/>
            <a:ext cx="4078800" cy="1597754"/>
          </a:xfrm>
        </p:spPr>
        <p:txBody>
          <a:bodyPr wrap="square" anchor="b">
            <a:normAutofit/>
          </a:bodyPr>
          <a:lstStyle/>
          <a:p>
            <a:pPr algn="ctr"/>
            <a:r>
              <a:rPr lang="en-TR"/>
              <a:t>SLEEP PATTERN DATA</a:t>
            </a:r>
          </a:p>
        </p:txBody>
      </p:sp>
      <p:sp>
        <p:nvSpPr>
          <p:cNvPr id="3" name="Content Placeholder 2">
            <a:extLst>
              <a:ext uri="{FF2B5EF4-FFF2-40B4-BE49-F238E27FC236}">
                <a16:creationId xmlns:a16="http://schemas.microsoft.com/office/drawing/2014/main" id="{A7597503-FFBF-5A8F-FEB9-989B066B45D5}"/>
              </a:ext>
            </a:extLst>
          </p:cNvPr>
          <p:cNvSpPr>
            <a:spLocks noGrp="1"/>
          </p:cNvSpPr>
          <p:nvPr>
            <p:ph idx="1"/>
          </p:nvPr>
        </p:nvSpPr>
        <p:spPr>
          <a:xfrm>
            <a:off x="990000" y="2361601"/>
            <a:ext cx="4078800" cy="3416900"/>
          </a:xfrm>
        </p:spPr>
        <p:txBody>
          <a:bodyPr>
            <a:normAutofit/>
          </a:bodyPr>
          <a:lstStyle/>
          <a:p>
            <a:pPr>
              <a:lnSpc>
                <a:spcPct val="140000"/>
              </a:lnSpc>
            </a:pPr>
            <a:r>
              <a:rPr lang="en-TR" sz="1400" dirty="0"/>
              <a:t>First thing </a:t>
            </a:r>
            <a:r>
              <a:rPr lang="en-US" sz="1400" dirty="0"/>
              <a:t>I</a:t>
            </a:r>
            <a:r>
              <a:rPr lang="en-TR" sz="1400" dirty="0"/>
              <a:t> wanted to look at it my sleep duration. After tracking my sleep durations during exam week, </a:t>
            </a:r>
            <a:r>
              <a:rPr lang="en-US" sz="1400" dirty="0"/>
              <a:t>I</a:t>
            </a:r>
            <a:r>
              <a:rPr lang="en-TR" sz="1400" dirty="0"/>
              <a:t> wanted to compare them with the non-exam week. It is obvious as wee see in the graphs too that, duration is much longer in non-exam periods. Late night works and the stress reduced the duration in exam periods.</a:t>
            </a:r>
          </a:p>
        </p:txBody>
      </p:sp>
      <p:pic>
        <p:nvPicPr>
          <p:cNvPr id="7" name="Picture 6" descr="A graph showing the results of sleep&#10;&#10;AI-generated content may be incorrect.">
            <a:extLst>
              <a:ext uri="{FF2B5EF4-FFF2-40B4-BE49-F238E27FC236}">
                <a16:creationId xmlns:a16="http://schemas.microsoft.com/office/drawing/2014/main" id="{AE14AA00-B46F-276F-4CBC-E423C872C1FE}"/>
              </a:ext>
            </a:extLst>
          </p:cNvPr>
          <p:cNvPicPr>
            <a:picLocks noChangeAspect="1"/>
          </p:cNvPicPr>
          <p:nvPr/>
        </p:nvPicPr>
        <p:blipFill>
          <a:blip r:embed="rId2"/>
          <a:srcRect r="180" b="-1"/>
          <a:stretch/>
        </p:blipFill>
        <p:spPr>
          <a:xfrm>
            <a:off x="6096000" y="540033"/>
            <a:ext cx="5553600" cy="2754000"/>
          </a:xfrm>
          <a:prstGeom prst="rect">
            <a:avLst/>
          </a:prstGeom>
        </p:spPr>
      </p:pic>
      <p:pic>
        <p:nvPicPr>
          <p:cNvPr id="5" name="Picture 4" descr="A graph showing a line of sleep&#10;&#10;AI-generated content may be incorrect.">
            <a:extLst>
              <a:ext uri="{FF2B5EF4-FFF2-40B4-BE49-F238E27FC236}">
                <a16:creationId xmlns:a16="http://schemas.microsoft.com/office/drawing/2014/main" id="{1393D99E-E47F-BA2E-722F-7860CCC04CFE}"/>
              </a:ext>
            </a:extLst>
          </p:cNvPr>
          <p:cNvPicPr>
            <a:picLocks noChangeAspect="1"/>
          </p:cNvPicPr>
          <p:nvPr/>
        </p:nvPicPr>
        <p:blipFill>
          <a:blip r:embed="rId3"/>
          <a:srcRect l="180" r="-1" b="-1"/>
          <a:stretch/>
        </p:blipFill>
        <p:spPr>
          <a:xfrm>
            <a:off x="6096000" y="3564000"/>
            <a:ext cx="5553600" cy="2754000"/>
          </a:xfrm>
          <a:prstGeom prst="rect">
            <a:avLst/>
          </a:prstGeom>
        </p:spPr>
      </p:pic>
    </p:spTree>
    <p:extLst>
      <p:ext uri="{BB962C8B-B14F-4D97-AF65-F5344CB8AC3E}">
        <p14:creationId xmlns:p14="http://schemas.microsoft.com/office/powerpoint/2010/main" val="288248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3A2B1-E3E4-3184-67AE-119FF41B8838}"/>
              </a:ext>
            </a:extLst>
          </p:cNvPr>
          <p:cNvSpPr>
            <a:spLocks noGrp="1"/>
          </p:cNvSpPr>
          <p:nvPr>
            <p:ph type="title"/>
          </p:nvPr>
        </p:nvSpPr>
        <p:spPr>
          <a:xfrm>
            <a:off x="990000" y="540000"/>
            <a:ext cx="3528000" cy="2303213"/>
          </a:xfrm>
        </p:spPr>
        <p:txBody>
          <a:bodyPr anchor="ctr">
            <a:normAutofit/>
          </a:bodyPr>
          <a:lstStyle/>
          <a:p>
            <a:pPr algn="ctr"/>
            <a:r>
              <a:rPr lang="en-TR"/>
              <a:t>VİSUALİZE THE POSSİBLE RELATİONSHİP</a:t>
            </a:r>
          </a:p>
        </p:txBody>
      </p:sp>
      <p:cxnSp>
        <p:nvCxnSpPr>
          <p:cNvPr id="33" name="Straight Connector 32">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FDB3E14-AAD3-56CE-163B-5E82607040ED}"/>
              </a:ext>
            </a:extLst>
          </p:cNvPr>
          <p:cNvSpPr>
            <a:spLocks noGrp="1"/>
          </p:cNvSpPr>
          <p:nvPr>
            <p:ph idx="1"/>
          </p:nvPr>
        </p:nvSpPr>
        <p:spPr>
          <a:xfrm>
            <a:off x="5543552" y="450000"/>
            <a:ext cx="6107460" cy="2484000"/>
          </a:xfrm>
        </p:spPr>
        <p:txBody>
          <a:bodyPr anchor="ctr">
            <a:normAutofit/>
          </a:bodyPr>
          <a:lstStyle/>
          <a:p>
            <a:r>
              <a:rPr lang="en-US"/>
              <a:t>When we look at the scatter plot for understand the possible relationship, exam week visiblely effected the total duration time . So, my argument about exam week reduce duration and sleep quality tend to be true.</a:t>
            </a:r>
            <a:endParaRPr lang="en-US" dirty="0"/>
          </a:p>
        </p:txBody>
      </p:sp>
      <p:pic>
        <p:nvPicPr>
          <p:cNvPr id="5" name="Content Placeholder 4" descr="A graph with blue and green dots&#10;&#10;AI-generated content may be incorrect.">
            <a:extLst>
              <a:ext uri="{FF2B5EF4-FFF2-40B4-BE49-F238E27FC236}">
                <a16:creationId xmlns:a16="http://schemas.microsoft.com/office/drawing/2014/main" id="{E57887F2-7B72-724C-4CF6-012F66AD0699}"/>
              </a:ext>
            </a:extLst>
          </p:cNvPr>
          <p:cNvPicPr>
            <a:picLocks noChangeAspect="1"/>
          </p:cNvPicPr>
          <p:nvPr/>
        </p:nvPicPr>
        <p:blipFill>
          <a:blip r:embed="rId2"/>
          <a:stretch>
            <a:fillRect/>
          </a:stretch>
        </p:blipFill>
        <p:spPr>
          <a:xfrm>
            <a:off x="3180692" y="3429000"/>
            <a:ext cx="5830967" cy="2886330"/>
          </a:xfrm>
          <a:prstGeom prst="rect">
            <a:avLst/>
          </a:prstGeom>
        </p:spPr>
      </p:pic>
    </p:spTree>
    <p:extLst>
      <p:ext uri="{BB962C8B-B14F-4D97-AF65-F5344CB8AC3E}">
        <p14:creationId xmlns:p14="http://schemas.microsoft.com/office/powerpoint/2010/main" val="59251431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167</TotalTime>
  <Words>1124</Words>
  <Application>Microsoft Macintosh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Goudy Old Style</vt:lpstr>
      <vt:lpstr>Roboto</vt:lpstr>
      <vt:lpstr>Wingdings</vt:lpstr>
      <vt:lpstr>FrostyVTI</vt:lpstr>
      <vt:lpstr>EATİNG HABİTS AND SLEEP PATTERN ANALYSIS</vt:lpstr>
      <vt:lpstr>MOTİVATİON</vt:lpstr>
      <vt:lpstr>INTRODUCTİON</vt:lpstr>
      <vt:lpstr>MY EATİNG HABİTS</vt:lpstr>
      <vt:lpstr>WHAT ARE THESE MEALS?</vt:lpstr>
      <vt:lpstr>TOTAL CALORİE İNTAKE</vt:lpstr>
      <vt:lpstr>CONCLUSİON FOR EATİNG DATA</vt:lpstr>
      <vt:lpstr>SLEEP PATTERN DATA</vt:lpstr>
      <vt:lpstr>VİSUALİZE THE POSSİBLE RELATİONSHİP</vt:lpstr>
      <vt:lpstr>ADDİTİONAL GRAPHS FOR STATİSTİCS</vt:lpstr>
      <vt:lpstr>MACHİNE LEARNİNG METHODS</vt:lpstr>
      <vt:lpstr>CASUAL INFERENCE</vt:lpstr>
      <vt:lpstr>POSSİBLE CORRELATİON BETWEEN TWO VARİABLES</vt:lpstr>
      <vt:lpstr>ADDİTİONAL STATİSTİCS AND CORRELATİON HEATMAP</vt:lpstr>
      <vt:lpstr>HYPOTHESİS TESTİNG</vt:lpstr>
      <vt:lpstr>RESULTS OF THE HYPOTHESİS TESTİNG</vt:lpstr>
      <vt:lpstr>FİNDİNGS OF THE PROJECT</vt:lpstr>
      <vt:lpstr>LİMİTATİONS AND FUTURE WORK</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Kerem Yılmaz</dc:creator>
  <cp:lastModifiedBy>Kerem Yılmaz</cp:lastModifiedBy>
  <cp:revision>2</cp:revision>
  <dcterms:created xsi:type="dcterms:W3CDTF">2025-05-03T18:56:01Z</dcterms:created>
  <dcterms:modified xsi:type="dcterms:W3CDTF">2025-05-04T10:40:52Z</dcterms:modified>
</cp:coreProperties>
</file>