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70" r:id="rId4"/>
    <p:sldId id="256" r:id="rId5"/>
    <p:sldId id="267" r:id="rId6"/>
    <p:sldId id="269" r:id="rId7"/>
    <p:sldId id="260" r:id="rId8"/>
    <p:sldId id="263" r:id="rId9"/>
    <p:sldId id="261" r:id="rId10"/>
    <p:sldId id="259"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27D6A3F1-4532-40B8-9B2A-54F47C9B150F}" type="slidenum">
              <a:rPr lang="en-GB" smtClean="0"/>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7D6A3F1-4532-40B8-9B2A-54F47C9B150F}" type="slidenum">
              <a:rPr lang="en-GB" smtClean="0"/>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27D6A3F1-4532-40B8-9B2A-54F47C9B150F}" type="slidenum">
              <a:rPr lang="en-GB" smtClean="0"/>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7D6A3F1-4532-40B8-9B2A-54F47C9B150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7E6494-AD8B-4355-ABCA-1E68517F07E8}" type="datetimeFigureOut">
              <a:rPr lang="en-GB" smtClean="0"/>
              <a:t>23/12/2018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7D6A3F1-4532-40B8-9B2A-54F47C9B150F}" type="slidenum">
              <a:rPr lang="en-GB" smtClean="0"/>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7E6494-AD8B-4355-ABCA-1E68517F07E8}" type="datetimeFigureOut">
              <a:rPr lang="en-GB" smtClean="0"/>
              <a:t>23/12/2018</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7D6A3F1-4532-40B8-9B2A-54F47C9B150F}" type="slidenum">
              <a:rPr lang="en-GB" smtClean="0"/>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3.xml"/><Relationship Id="rId5" Type="http://schemas.microsoft.com/office/2007/relationships/hdphoto" Target="../media/hdphoto10.wdp"/><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3.xml"/><Relationship Id="rId5" Type="http://schemas.microsoft.com/office/2007/relationships/hdphoto" Target="../media/hdphoto7.wdp"/><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9872" y="8047"/>
            <a:ext cx="4082227" cy="584775"/>
          </a:xfrm>
          <a:prstGeom prst="rect">
            <a:avLst/>
          </a:prstGeom>
          <a:noFill/>
        </p:spPr>
        <p:txBody>
          <a:bodyPr wrap="square" rtlCol="0">
            <a:spAutoFit/>
          </a:bodyPr>
          <a:lstStyle/>
          <a:p>
            <a:r>
              <a:rPr lang="en-GB" sz="3200" b="1" dirty="0" smtClean="0">
                <a:latin typeface="Algerian" panose="04020705040A02060702" pitchFamily="82" charset="0"/>
              </a:rPr>
              <a:t>ARCHITECTURE MVC</a:t>
            </a:r>
            <a:endParaRPr lang="en-GB" sz="3200" b="1" dirty="0">
              <a:latin typeface="Algerian" panose="04020705040A02060702" pitchFamily="82" charset="0"/>
            </a:endParaRPr>
          </a:p>
        </p:txBody>
      </p:sp>
      <p:sp>
        <p:nvSpPr>
          <p:cNvPr id="3" name="Rectangle 2"/>
          <p:cNvSpPr/>
          <p:nvPr/>
        </p:nvSpPr>
        <p:spPr>
          <a:xfrm>
            <a:off x="395534" y="4274512"/>
            <a:ext cx="8712969"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400" b="1" dirty="0"/>
              <a:t>Le contrôleur</a:t>
            </a:r>
          </a:p>
          <a:p>
            <a:r>
              <a:rPr lang="fr-FR" sz="1400" dirty="0"/>
              <a:t>Nous allons donc créer pour chaque module un contrôleur qui contiendra au moins autant de méthodes que d'actions.</a:t>
            </a:r>
          </a:p>
        </p:txBody>
      </p:sp>
      <p:sp>
        <p:nvSpPr>
          <p:cNvPr id="4" name="Rectangle 3"/>
          <p:cNvSpPr/>
          <p:nvPr/>
        </p:nvSpPr>
        <p:spPr>
          <a:xfrm>
            <a:off x="611558" y="5282624"/>
            <a:ext cx="8496946"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sz="1400" b="1" dirty="0"/>
              <a:t>Les vues</a:t>
            </a:r>
          </a:p>
          <a:p>
            <a:r>
              <a:rPr lang="fr-FR" sz="1400" dirty="0"/>
              <a:t>Chacune de ces actions correspond, comme vous le savez, à une vue.</a:t>
            </a:r>
          </a:p>
        </p:txBody>
      </p:sp>
      <p:sp>
        <p:nvSpPr>
          <p:cNvPr id="5" name="Rectangle 4"/>
          <p:cNvSpPr/>
          <p:nvPr/>
        </p:nvSpPr>
        <p:spPr>
          <a:xfrm>
            <a:off x="1029560" y="6074712"/>
            <a:ext cx="8078944" cy="73866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1400" b="1" dirty="0"/>
              <a:t>Les modèles</a:t>
            </a:r>
          </a:p>
          <a:p>
            <a:r>
              <a:rPr lang="fr-FR" sz="1400" dirty="0"/>
              <a:t>En fait, les modèles, </a:t>
            </a:r>
            <a:r>
              <a:rPr lang="fr-FR" sz="1400" dirty="0" smtClean="0"/>
              <a:t>il </a:t>
            </a:r>
            <a:r>
              <a:rPr lang="fr-FR" sz="1400" dirty="0"/>
              <a:t>s'agit des </a:t>
            </a:r>
            <a:r>
              <a:rPr lang="fr-FR" sz="1400" b="1" dirty="0"/>
              <a:t>managers</a:t>
            </a:r>
            <a:r>
              <a:rPr lang="fr-FR" sz="1400" dirty="0"/>
              <a:t>. Ce sont eux qui feront office de modèles. </a:t>
            </a:r>
            <a:r>
              <a:rPr lang="fr-FR" sz="1400" dirty="0" smtClean="0"/>
              <a:t>Ce sera celui qui se connecte uniquement à la base de données.</a:t>
            </a:r>
            <a:endParaRPr lang="fr-FR" sz="1400" dirty="0"/>
          </a:p>
        </p:txBody>
      </p:sp>
      <p:sp>
        <p:nvSpPr>
          <p:cNvPr id="6" name="Rectangle 5"/>
          <p:cNvSpPr/>
          <p:nvPr/>
        </p:nvSpPr>
        <p:spPr>
          <a:xfrm>
            <a:off x="75636" y="116632"/>
            <a:ext cx="2121704"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fr-FR" sz="1200" dirty="0"/>
              <a:t>Le routeur aura pour rôle de </a:t>
            </a:r>
            <a:r>
              <a:rPr lang="fr-FR" sz="1200" b="1" dirty="0"/>
              <a:t>récupérer la route correspondant à l'URL</a:t>
            </a:r>
            <a:r>
              <a:rPr lang="fr-FR" sz="1200" dirty="0"/>
              <a:t>. L'application, qui exploitera le routeur, instanciera donc le contrôleur correspondant à la route que le routeur lui aura renvoyée. </a:t>
            </a:r>
            <a:endParaRPr lang="en-GB" sz="1200" dirty="0"/>
          </a:p>
        </p:txBody>
      </p:sp>
      <p:pic>
        <p:nvPicPr>
          <p:cNvPr id="3076" name="Picture 4"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2627785" y="692696"/>
            <a:ext cx="6192687" cy="3096344"/>
          </a:xfrm>
          <a:prstGeom prst="rect">
            <a:avLst/>
          </a:prstGeom>
          <a:ln w="38100">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67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Modélisation de la classe Field"/>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1115616" y="620689"/>
            <a:ext cx="7272808" cy="60486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2483768" y="-27384"/>
            <a:ext cx="5150769" cy="584775"/>
          </a:xfrm>
          <a:prstGeom prst="rect">
            <a:avLst/>
          </a:prstGeom>
          <a:noFill/>
        </p:spPr>
        <p:txBody>
          <a:bodyPr wrap="square" rtlCol="0">
            <a:spAutoFit/>
          </a:bodyPr>
          <a:lstStyle/>
          <a:p>
            <a:r>
              <a:rPr lang="fr-FR" sz="3200" b="1" dirty="0">
                <a:latin typeface="Algerian" panose="04020705040A02060702" pitchFamily="82" charset="0"/>
              </a:rPr>
              <a:t>Développement de l'API</a:t>
            </a:r>
            <a:endParaRPr lang="fr-FR" sz="3200" b="1" dirty="0">
              <a:latin typeface="Algerian" panose="04020705040A02060702" pitchFamily="82" charset="0"/>
            </a:endParaRPr>
          </a:p>
        </p:txBody>
      </p:sp>
    </p:spTree>
    <p:extLst>
      <p:ext uri="{BB962C8B-B14F-4D97-AF65-F5344CB8AC3E}">
        <p14:creationId xmlns:p14="http://schemas.microsoft.com/office/powerpoint/2010/main" val="1262139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90192" y="15015"/>
            <a:ext cx="5150769" cy="584775"/>
          </a:xfrm>
          <a:prstGeom prst="rect">
            <a:avLst/>
          </a:prstGeom>
          <a:noFill/>
        </p:spPr>
        <p:txBody>
          <a:bodyPr wrap="square" rtlCol="0">
            <a:spAutoFit/>
          </a:bodyPr>
          <a:lstStyle/>
          <a:p>
            <a:r>
              <a:rPr lang="fr-FR" sz="3200" b="1" dirty="0">
                <a:latin typeface="Algerian" panose="04020705040A02060702" pitchFamily="82" charset="0"/>
              </a:rPr>
              <a:t>Développement de l'API</a:t>
            </a:r>
            <a:endParaRPr lang="fr-FR" sz="3200" b="1" dirty="0">
              <a:latin typeface="Algerian" panose="04020705040A02060702" pitchFamily="82" charset="0"/>
            </a:endParaRPr>
          </a:p>
        </p:txBody>
      </p:sp>
      <p:sp>
        <p:nvSpPr>
          <p:cNvPr id="2" name="Rectangle 1"/>
          <p:cNvSpPr>
            <a:spLocks noChangeArrowheads="1"/>
          </p:cNvSpPr>
          <p:nvPr/>
        </p:nvSpPr>
        <p:spPr bwMode="auto">
          <a:xfrm>
            <a:off x="2487453" y="616781"/>
            <a:ext cx="4852226"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des classes </a:t>
            </a:r>
            <a:r>
              <a:rPr lang="en-US" altLang="en-US" sz="1200" dirty="0" smtClean="0">
                <a:solidFill>
                  <a:schemeClr val="lt1"/>
                </a:solidFill>
                <a:latin typeface="Arial" pitchFamily="34" charset="0"/>
                <a:cs typeface="Arial" pitchFamily="34" charset="0"/>
              </a:rPr>
              <a:t>‘</a:t>
            </a:r>
            <a:r>
              <a:rPr lang="en-US" altLang="en-US" sz="1200" dirty="0" err="1" smtClean="0">
                <a:solidFill>
                  <a:schemeClr val="lt1"/>
                </a:solidFill>
                <a:latin typeface="Arial" pitchFamily="34" charset="0"/>
                <a:cs typeface="Arial" pitchFamily="34" charset="0"/>
              </a:rPr>
              <a:t>MaxLengthValidator</a:t>
            </a:r>
            <a:r>
              <a:rPr lang="en-US" altLang="en-US" sz="1200" dirty="0" smtClean="0">
                <a:solidFill>
                  <a:schemeClr val="lt1"/>
                </a:solidFill>
                <a:latin typeface="Arial" pitchFamily="34" charset="0"/>
                <a:cs typeface="Arial" pitchFamily="34" charset="0"/>
              </a:rPr>
              <a:t>’ </a:t>
            </a:r>
            <a:r>
              <a:rPr lang="en-US" altLang="en-US" sz="1200" dirty="0">
                <a:solidFill>
                  <a:schemeClr val="lt1"/>
                </a:solidFill>
                <a:latin typeface="Arial" pitchFamily="34" charset="0"/>
                <a:cs typeface="Arial" pitchFamily="34" charset="0"/>
              </a:rPr>
              <a:t>et </a:t>
            </a:r>
            <a:r>
              <a:rPr lang="en-US" altLang="en-US" sz="1200" dirty="0" smtClean="0">
                <a:solidFill>
                  <a:schemeClr val="lt1"/>
                </a:solidFill>
                <a:latin typeface="Arial" pitchFamily="34" charset="0"/>
                <a:cs typeface="Arial" pitchFamily="34" charset="0"/>
              </a:rPr>
              <a:t>‘</a:t>
            </a:r>
            <a:r>
              <a:rPr lang="en-US" altLang="en-US" sz="1200" dirty="0" err="1" smtClean="0">
                <a:solidFill>
                  <a:schemeClr val="lt1"/>
                </a:solidFill>
                <a:latin typeface="Arial" pitchFamily="34" charset="0"/>
                <a:cs typeface="Arial" pitchFamily="34" charset="0"/>
              </a:rPr>
              <a:t>NotNullValidator</a:t>
            </a:r>
            <a:r>
              <a:rPr lang="en-US" altLang="en-US" sz="1200" dirty="0" smtClean="0">
                <a:solidFill>
                  <a:schemeClr val="lt1"/>
                </a:solidFill>
                <a:latin typeface="Arial" pitchFamily="34" charset="0"/>
                <a:cs typeface="Arial" pitchFamily="34" charset="0"/>
              </a:rPr>
              <a:t>’ </a:t>
            </a:r>
            <a:endParaRPr lang="en-US" altLang="en-US" sz="1200" dirty="0">
              <a:solidFill>
                <a:schemeClr val="lt1"/>
              </a:solidFill>
              <a:latin typeface="Arial" pitchFamily="34" charset="0"/>
              <a:cs typeface="Arial" pitchFamily="34" charset="0"/>
            </a:endParaRPr>
          </a:p>
        </p:txBody>
      </p:sp>
      <p:pic>
        <p:nvPicPr>
          <p:cNvPr id="3074" name="Picture 2" descr="Modélisation des classes MaxLengthValidator et NotNullValidato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1224391" y="1052736"/>
            <a:ext cx="7248509" cy="2679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2214175" y="4025001"/>
            <a:ext cx="5330305"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des classes </a:t>
            </a:r>
            <a:r>
              <a:rPr lang="en-US" altLang="en-US" sz="1200" dirty="0" smtClean="0">
                <a:solidFill>
                  <a:schemeClr val="lt1"/>
                </a:solidFill>
                <a:latin typeface="Arial" pitchFamily="34" charset="0"/>
                <a:cs typeface="Arial" pitchFamily="34" charset="0"/>
              </a:rPr>
              <a:t>‘</a:t>
            </a:r>
            <a:r>
              <a:rPr lang="en-US" altLang="en-US" sz="1200" dirty="0" err="1" smtClean="0">
                <a:solidFill>
                  <a:schemeClr val="lt1"/>
                </a:solidFill>
                <a:latin typeface="Arial" pitchFamily="34" charset="0"/>
                <a:cs typeface="Arial" pitchFamily="34" charset="0"/>
              </a:rPr>
              <a:t>CommentFormBuilder</a:t>
            </a:r>
            <a:r>
              <a:rPr lang="en-US" altLang="en-US" sz="1200" dirty="0" smtClean="0">
                <a:solidFill>
                  <a:schemeClr val="lt1"/>
                </a:solidFill>
                <a:latin typeface="Arial" pitchFamily="34" charset="0"/>
                <a:cs typeface="Arial" pitchFamily="34" charset="0"/>
              </a:rPr>
              <a:t>’ et ‘</a:t>
            </a:r>
            <a:r>
              <a:rPr lang="en-US" altLang="en-US" sz="1200" dirty="0" err="1" smtClean="0">
                <a:latin typeface="Arial" pitchFamily="34" charset="0"/>
                <a:cs typeface="Arial" pitchFamily="34" charset="0"/>
              </a:rPr>
              <a:t>ChaptersFormBuilder</a:t>
            </a:r>
            <a:r>
              <a:rPr lang="en-US" altLang="en-US" sz="1200" dirty="0" smtClean="0">
                <a:latin typeface="Arial" pitchFamily="34" charset="0"/>
                <a:cs typeface="Arial" pitchFamily="34" charset="0"/>
              </a:rPr>
              <a:t>’ </a:t>
            </a:r>
            <a:endParaRPr lang="en-US" altLang="en-US" sz="1200" dirty="0">
              <a:latin typeface="Arial" pitchFamily="34" charset="0"/>
              <a:cs typeface="Arial" pitchFamily="34" charset="0"/>
            </a:endParaRPr>
          </a:p>
        </p:txBody>
      </p:sp>
      <p:pic>
        <p:nvPicPr>
          <p:cNvPr id="3079" name="Picture 7"/>
          <p:cNvPicPr>
            <a:picLocks noChangeAspect="1" noChangeArrowheads="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1619672" y="4399864"/>
            <a:ext cx="6457950" cy="2381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8604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55776" y="116632"/>
            <a:ext cx="5150769" cy="584775"/>
          </a:xfrm>
          <a:prstGeom prst="rect">
            <a:avLst/>
          </a:prstGeom>
          <a:noFill/>
        </p:spPr>
        <p:txBody>
          <a:bodyPr wrap="square" rtlCol="0">
            <a:spAutoFit/>
          </a:bodyPr>
          <a:lstStyle/>
          <a:p>
            <a:r>
              <a:rPr lang="fr-FR" sz="3200" b="1" dirty="0">
                <a:latin typeface="Algerian" panose="04020705040A02060702" pitchFamily="82" charset="0"/>
              </a:rPr>
              <a:t>Développement de l'API</a:t>
            </a:r>
            <a:endParaRPr lang="fr-FR" sz="3200" b="1" dirty="0">
              <a:latin typeface="Algerian" panose="04020705040A02060702" pitchFamily="82" charset="0"/>
            </a:endParaRPr>
          </a:p>
        </p:txBody>
      </p:sp>
      <p:sp>
        <p:nvSpPr>
          <p:cNvPr id="3" name="Rectangle 1"/>
          <p:cNvSpPr>
            <a:spLocks noChangeArrowheads="1"/>
          </p:cNvSpPr>
          <p:nvPr/>
        </p:nvSpPr>
        <p:spPr bwMode="auto">
          <a:xfrm>
            <a:off x="3937328" y="1052736"/>
            <a:ext cx="3031599"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 la </a:t>
            </a:r>
            <a:r>
              <a:rPr lang="en-US" altLang="en-US" sz="1200" dirty="0" err="1">
                <a:solidFill>
                  <a:schemeClr val="lt1"/>
                </a:solidFill>
                <a:latin typeface="Arial" pitchFamily="34" charset="0"/>
                <a:cs typeface="Arial" pitchFamily="34" charset="0"/>
              </a:rPr>
              <a:t>classe</a:t>
            </a:r>
            <a:r>
              <a:rPr lang="en-US" altLang="en-US" sz="1200" dirty="0">
                <a:solidFill>
                  <a:schemeClr val="lt1"/>
                </a:solidFill>
                <a:latin typeface="Arial" pitchFamily="34" charset="0"/>
                <a:cs typeface="Arial" pitchFamily="34" charset="0"/>
              </a:rPr>
              <a:t> </a:t>
            </a:r>
            <a:r>
              <a:rPr lang="en-US" altLang="en-US" sz="1200" dirty="0" smtClean="0">
                <a:solidFill>
                  <a:schemeClr val="lt1"/>
                </a:solidFill>
                <a:latin typeface="Arial" pitchFamily="34" charset="0"/>
                <a:cs typeface="Arial" pitchFamily="34" charset="0"/>
              </a:rPr>
              <a:t>‘</a:t>
            </a:r>
            <a:r>
              <a:rPr lang="en-US" altLang="en-US" sz="1200" dirty="0" err="1" smtClean="0">
                <a:solidFill>
                  <a:schemeClr val="lt1"/>
                </a:solidFill>
                <a:latin typeface="Arial" pitchFamily="34" charset="0"/>
                <a:cs typeface="Arial" pitchFamily="34" charset="0"/>
              </a:rPr>
              <a:t>FormHandler</a:t>
            </a:r>
            <a:r>
              <a:rPr lang="en-US" altLang="en-US" sz="1200" dirty="0" smtClean="0">
                <a:solidFill>
                  <a:schemeClr val="lt1"/>
                </a:solidFill>
                <a:latin typeface="Arial" pitchFamily="34" charset="0"/>
                <a:cs typeface="Arial" pitchFamily="34" charset="0"/>
              </a:rPr>
              <a:t>’ </a:t>
            </a:r>
            <a:endParaRPr lang="en-US" altLang="en-US" sz="1200" dirty="0">
              <a:solidFill>
                <a:schemeClr val="lt1"/>
              </a:solidFill>
              <a:latin typeface="Arial" pitchFamily="34" charset="0"/>
              <a:cs typeface="Arial" pitchFamily="34" charset="0"/>
            </a:endParaRPr>
          </a:p>
        </p:txBody>
      </p:sp>
      <p:pic>
        <p:nvPicPr>
          <p:cNvPr id="4098" name="Picture 2" descr="Modélisation de la classe FormHandle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3104293" y="2204864"/>
            <a:ext cx="4895850" cy="1590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690" y="1672040"/>
            <a:ext cx="3284874"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fr-FR" sz="1200" dirty="0">
                <a:solidFill>
                  <a:schemeClr val="lt1"/>
                </a:solidFill>
                <a:latin typeface="Arial" pitchFamily="34" charset="0"/>
                <a:cs typeface="Arial" pitchFamily="34" charset="0"/>
              </a:rPr>
              <a:t>Développement du gestionnaire de formulaire</a:t>
            </a:r>
          </a:p>
        </p:txBody>
      </p:sp>
    </p:spTree>
    <p:extLst>
      <p:ext uri="{BB962C8B-B14F-4D97-AF65-F5344CB8AC3E}">
        <p14:creationId xmlns:p14="http://schemas.microsoft.com/office/powerpoint/2010/main" val="15717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4707" y="116632"/>
            <a:ext cx="2181283" cy="646331"/>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sz="1200" dirty="0">
                <a:latin typeface="Arial" pitchFamily="34" charset="0"/>
                <a:cs typeface="Arial" pitchFamily="34" charset="0"/>
              </a:rPr>
              <a:t>Schéma simplifié du déroulement d'une application</a:t>
            </a:r>
            <a:endParaRPr lang="en-US" altLang="en-US" sz="1200" dirty="0">
              <a:latin typeface="Arial" pitchFamily="34" charset="0"/>
              <a:cs typeface="Arial" pitchFamily="34" charset="0"/>
            </a:endParaRPr>
          </a:p>
        </p:txBody>
      </p:sp>
      <p:pic>
        <p:nvPicPr>
          <p:cNvPr id="2050" name="Picture 2" descr="Simplified diagram of the progress of an application"/>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3805059" y="858391"/>
            <a:ext cx="3095625" cy="2714625"/>
          </a:xfrm>
          <a:prstGeom prst="rect">
            <a:avLst/>
          </a:prstGeom>
          <a:ln w="28575">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1944" y="4129335"/>
            <a:ext cx="8863074" cy="307777"/>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fr-FR" sz="1400" b="1" dirty="0"/>
              <a:t>Lancement de l'application</a:t>
            </a:r>
            <a:r>
              <a:rPr lang="fr-FR" sz="1400" dirty="0"/>
              <a:t> : lorsque l'internaute accèdera à votre site, un fichier PHP est exécuté sur le serveur. </a:t>
            </a:r>
            <a:endParaRPr lang="en-GB" sz="1400" dirty="0"/>
          </a:p>
        </p:txBody>
      </p:sp>
      <p:sp>
        <p:nvSpPr>
          <p:cNvPr id="5" name="Rectangle 4"/>
          <p:cNvSpPr/>
          <p:nvPr/>
        </p:nvSpPr>
        <p:spPr>
          <a:xfrm>
            <a:off x="561984" y="4653136"/>
            <a:ext cx="8503034" cy="307777"/>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r>
              <a:rPr lang="fr-FR" sz="1400" b="1" dirty="0"/>
              <a:t>Chargement de la requête du client</a:t>
            </a:r>
            <a:r>
              <a:rPr lang="fr-FR" sz="1400" dirty="0"/>
              <a:t> : cette étape consiste à analyser la requête envoyée par le client. </a:t>
            </a:r>
            <a:endParaRPr lang="en-GB" sz="1400" dirty="0"/>
          </a:p>
        </p:txBody>
      </p:sp>
      <p:sp>
        <p:nvSpPr>
          <p:cNvPr id="6" name="Rectangle 5"/>
          <p:cNvSpPr/>
          <p:nvPr/>
        </p:nvSpPr>
        <p:spPr>
          <a:xfrm>
            <a:off x="1065786" y="5138608"/>
            <a:ext cx="7999232" cy="73866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400" b="1" dirty="0"/>
              <a:t>Exécution de la page désirée</a:t>
            </a:r>
            <a:r>
              <a:rPr lang="fr-FR" sz="1400" dirty="0"/>
              <a:t> : c'est ici le cœur de l'exécution de l'application. Mais comment l'application connaît-elle la page à exécuter ? Quelle action le visiteur </a:t>
            </a:r>
            <a:r>
              <a:rPr lang="fr-FR" sz="1400" dirty="0" err="1"/>
              <a:t>veut-il</a:t>
            </a:r>
            <a:r>
              <a:rPr lang="fr-FR" sz="1400" dirty="0"/>
              <a:t> exécuter ? </a:t>
            </a:r>
            <a:r>
              <a:rPr lang="fr-FR" sz="1400" dirty="0" err="1"/>
              <a:t>Veut-il</a:t>
            </a:r>
            <a:r>
              <a:rPr lang="fr-FR" sz="1400" dirty="0"/>
              <a:t> afficher une </a:t>
            </a:r>
            <a:r>
              <a:rPr lang="fr-FR" sz="1400" dirty="0" err="1" smtClean="0"/>
              <a:t>chaptaire</a:t>
            </a:r>
            <a:r>
              <a:rPr lang="fr-FR" sz="1400" dirty="0" smtClean="0"/>
              <a:t>, </a:t>
            </a:r>
            <a:r>
              <a:rPr lang="fr-FR" sz="1400" dirty="0"/>
              <a:t>visiter un forum, poster un commentaire ? Cette action est déterminée par ce qu'on appelle un </a:t>
            </a:r>
            <a:r>
              <a:rPr lang="fr-FR" sz="1400" b="1" dirty="0"/>
              <a:t>routeur</a:t>
            </a:r>
            <a:r>
              <a:rPr lang="fr-FR" sz="1400" dirty="0"/>
              <a:t>. </a:t>
            </a:r>
            <a:endParaRPr lang="en-GB" sz="1400" dirty="0"/>
          </a:p>
        </p:txBody>
      </p:sp>
      <p:sp>
        <p:nvSpPr>
          <p:cNvPr id="7" name="Rectangle 6"/>
          <p:cNvSpPr/>
          <p:nvPr/>
        </p:nvSpPr>
        <p:spPr>
          <a:xfrm>
            <a:off x="2253663" y="6021288"/>
            <a:ext cx="6811355" cy="738664"/>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fr-FR" sz="1400" b="1" dirty="0"/>
              <a:t>Envoi de la réponse au client</a:t>
            </a:r>
            <a:r>
              <a:rPr lang="fr-FR" sz="1400" dirty="0"/>
              <a:t> : après avoir exécuté l'action </a:t>
            </a:r>
            <a:r>
              <a:rPr lang="fr-FR" sz="1400" dirty="0" smtClean="0"/>
              <a:t>désirée, </a:t>
            </a:r>
            <a:r>
              <a:rPr lang="fr-FR" sz="1400" dirty="0"/>
              <a:t>l'application va afficher le tout, et l'exécution du script sera terminée. C'est à ce moment-là que la page sera envoyée au visiteur.</a:t>
            </a:r>
            <a:endParaRPr lang="en-GB" sz="1400" dirty="0"/>
          </a:p>
        </p:txBody>
      </p:sp>
      <p:sp>
        <p:nvSpPr>
          <p:cNvPr id="10" name="TextBox 9"/>
          <p:cNvSpPr txBox="1"/>
          <p:nvPr/>
        </p:nvSpPr>
        <p:spPr>
          <a:xfrm>
            <a:off x="3978937" y="-23521"/>
            <a:ext cx="2747868" cy="584775"/>
          </a:xfrm>
          <a:prstGeom prst="rect">
            <a:avLst/>
          </a:prstGeom>
          <a:noFill/>
        </p:spPr>
        <p:txBody>
          <a:bodyPr wrap="none" rtlCol="0">
            <a:spAutoFit/>
          </a:bodyPr>
          <a:lstStyle/>
          <a:p>
            <a:r>
              <a:rPr lang="en-GB" sz="3200" b="1" dirty="0" err="1" smtClean="0">
                <a:latin typeface="Algerian" panose="04020705040A02060702" pitchFamily="82" charset="0"/>
              </a:rPr>
              <a:t>APPlICATION</a:t>
            </a:r>
            <a:endParaRPr lang="en-GB" sz="3200" b="1" dirty="0">
              <a:latin typeface="Algerian" panose="04020705040A02060702" pitchFamily="82" charset="0"/>
            </a:endParaRPr>
          </a:p>
        </p:txBody>
      </p:sp>
    </p:spTree>
    <p:extLst>
      <p:ext uri="{BB962C8B-B14F-4D97-AF65-F5344CB8AC3E}">
        <p14:creationId xmlns:p14="http://schemas.microsoft.com/office/powerpoint/2010/main" val="13508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44624"/>
            <a:ext cx="3377848" cy="584775"/>
          </a:xfrm>
          <a:prstGeom prst="rect">
            <a:avLst/>
          </a:prstGeom>
          <a:noFill/>
        </p:spPr>
        <p:txBody>
          <a:bodyPr wrap="none" rtlCol="0">
            <a:spAutoFit/>
          </a:bodyPr>
          <a:lstStyle/>
          <a:p>
            <a:r>
              <a:rPr lang="en-GB" sz="3200" b="1" dirty="0">
                <a:latin typeface="Algerian" panose="04020705040A02060702" pitchFamily="82" charset="0"/>
              </a:rPr>
              <a:t>bootstrapping</a:t>
            </a:r>
            <a:endParaRPr lang="en-GB" sz="3200" b="1" dirty="0">
              <a:latin typeface="Algerian" panose="04020705040A02060702" pitchFamily="82" charset="0"/>
            </a:endParaRPr>
          </a:p>
        </p:txBody>
      </p:sp>
      <p:sp>
        <p:nvSpPr>
          <p:cNvPr id="6" name="Rectangle 5"/>
          <p:cNvSpPr/>
          <p:nvPr/>
        </p:nvSpPr>
        <p:spPr>
          <a:xfrm>
            <a:off x="2483768" y="1052736"/>
            <a:ext cx="6552728" cy="60016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sz="1100" dirty="0">
                <a:latin typeface="Calibri" panose="020F0502020204030204" pitchFamily="34" charset="0"/>
                <a:cs typeface="Calibri" panose="020F0502020204030204" pitchFamily="34" charset="0"/>
              </a:rPr>
              <a:t>Au fur et à mesure que vos applications PHP deviennent plus grandes et plus complexes, la gestion des dépendances via une liste d'inclusions devient une corvée. Cette pratique est également considérée comme une mauvaise pratique aujourd'hui</a:t>
            </a:r>
            <a:r>
              <a:rPr lang="fr-FR" sz="1100" dirty="0" smtClean="0">
                <a:latin typeface="Calibri" panose="020F0502020204030204" pitchFamily="34" charset="0"/>
                <a:cs typeface="Calibri" panose="020F0502020204030204" pitchFamily="34" charset="0"/>
              </a:rPr>
              <a:t>.</a:t>
            </a:r>
            <a:endParaRPr lang="en-GB" sz="1100" dirty="0">
              <a:latin typeface="Calibri" panose="020F0502020204030204" pitchFamily="34" charset="0"/>
              <a:cs typeface="Calibri" panose="020F0502020204030204" pitchFamily="34" charset="0"/>
            </a:endParaRPr>
          </a:p>
        </p:txBody>
      </p:sp>
      <p:sp>
        <p:nvSpPr>
          <p:cNvPr id="7" name="Rectangle 6"/>
          <p:cNvSpPr/>
          <p:nvPr/>
        </p:nvSpPr>
        <p:spPr>
          <a:xfrm>
            <a:off x="2485066" y="1988840"/>
            <a:ext cx="6551430" cy="76944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100" dirty="0" smtClean="0">
                <a:latin typeface="Calibri" panose="020F0502020204030204" pitchFamily="34" charset="0"/>
                <a:cs typeface="Calibri" panose="020F0502020204030204" pitchFamily="34" charset="0"/>
              </a:rPr>
              <a:t>L'amorçage </a:t>
            </a:r>
            <a:r>
              <a:rPr lang="fr-FR" sz="1100" dirty="0">
                <a:latin typeface="Calibri" panose="020F0502020204030204" pitchFamily="34" charset="0"/>
                <a:cs typeface="Calibri" panose="020F0502020204030204" pitchFamily="34" charset="0"/>
              </a:rPr>
              <a:t>fait référence au processus de chargement de l'environnement qu'un programme (ou un script, dans le cas de PHP) doit fonctionner. </a:t>
            </a:r>
            <a:r>
              <a:rPr lang="fr-FR" sz="1100" dirty="0">
                <a:latin typeface="Calibri" panose="020F0502020204030204" pitchFamily="34" charset="0"/>
                <a:cs typeface="Calibri" panose="020F0502020204030204" pitchFamily="34" charset="0"/>
              </a:rPr>
              <a:t>Dans le contexte du développement PHP, cela signifie également de canaliser toutes les demandes Web via un seul script exécutant le processus </a:t>
            </a:r>
            <a:r>
              <a:rPr lang="fr-FR" sz="1100" dirty="0" err="1">
                <a:latin typeface="Calibri" panose="020F0502020204030204" pitchFamily="34" charset="0"/>
                <a:cs typeface="Calibri" panose="020F0502020204030204" pitchFamily="34" charset="0"/>
              </a:rPr>
              <a:t>bootstrapping</a:t>
            </a:r>
            <a:r>
              <a:rPr lang="fr-FR" sz="1100" dirty="0">
                <a:latin typeface="Calibri" panose="020F0502020204030204" pitchFamily="34" charset="0"/>
                <a:cs typeface="Calibri" panose="020F0502020204030204" pitchFamily="34" charset="0"/>
              </a:rPr>
              <a:t>, également appelé «front </a:t>
            </a:r>
            <a:r>
              <a:rPr lang="fr-FR" sz="1100" dirty="0" err="1">
                <a:latin typeface="Calibri" panose="020F0502020204030204" pitchFamily="34" charset="0"/>
                <a:cs typeface="Calibri" panose="020F0502020204030204" pitchFamily="34" charset="0"/>
              </a:rPr>
              <a:t>controller</a:t>
            </a:r>
            <a:r>
              <a:rPr lang="fr-FR" sz="1100" dirty="0">
                <a:latin typeface="Calibri" panose="020F0502020204030204" pitchFamily="34" charset="0"/>
                <a:cs typeface="Calibri" panose="020F0502020204030204" pitchFamily="34" charset="0"/>
              </a:rPr>
              <a:t>».</a:t>
            </a:r>
            <a:endParaRPr lang="en-GB" sz="1100" dirty="0">
              <a:latin typeface="Calibri" panose="020F0502020204030204" pitchFamily="34" charset="0"/>
              <a:cs typeface="Calibri" panose="020F0502020204030204" pitchFamily="34" charset="0"/>
            </a:endParaRPr>
          </a:p>
        </p:txBody>
      </p:sp>
      <p:sp>
        <p:nvSpPr>
          <p:cNvPr id="8" name="Rectangle 7"/>
          <p:cNvSpPr/>
          <p:nvPr/>
        </p:nvSpPr>
        <p:spPr>
          <a:xfrm>
            <a:off x="2485066" y="4437112"/>
            <a:ext cx="6551430"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100" dirty="0" smtClean="0">
                <a:latin typeface="Calibri" panose="020F0502020204030204" pitchFamily="34" charset="0"/>
                <a:cs typeface="Calibri" panose="020F0502020204030204" pitchFamily="34" charset="0"/>
              </a:rPr>
              <a:t>L'ère </a:t>
            </a:r>
            <a:r>
              <a:rPr lang="fr-FR" sz="1100" dirty="0">
                <a:latin typeface="Calibri" panose="020F0502020204030204" pitchFamily="34" charset="0"/>
                <a:cs typeface="Calibri" panose="020F0502020204030204" pitchFamily="34" charset="0"/>
              </a:rPr>
              <a:t>des inclusions infinies est terminée. </a:t>
            </a:r>
            <a:r>
              <a:rPr lang="fr-FR" sz="1100" dirty="0">
                <a:latin typeface="Calibri" panose="020F0502020204030204" pitchFamily="34" charset="0"/>
                <a:cs typeface="Calibri" panose="020F0502020204030204" pitchFamily="34" charset="0"/>
              </a:rPr>
              <a:t>PHP a introduit les fonctions de chargement automatique avec la version 5. La version 5.3 apportait également des espaces de noms, une fonctionnalité très utile qui nous permet d’organiser et de mettre en package notre code de manière à ne pas entrer en conflit avec celui des autres.</a:t>
            </a:r>
          </a:p>
          <a:p>
            <a:endParaRPr lang="fr-FR" sz="1100" dirty="0">
              <a:latin typeface="Calibri" panose="020F0502020204030204" pitchFamily="34" charset="0"/>
              <a:cs typeface="Calibri" panose="020F0502020204030204" pitchFamily="34" charset="0"/>
            </a:endParaRPr>
          </a:p>
          <a:p>
            <a:r>
              <a:rPr lang="fr-FR" sz="1100" dirty="0">
                <a:latin typeface="Calibri" panose="020F0502020204030204" pitchFamily="34" charset="0"/>
                <a:cs typeface="Calibri" panose="020F0502020204030204" pitchFamily="34" charset="0"/>
              </a:rPr>
              <a:t>La communauté PHP a ensuite convenu de normes de codage communes pour l'inclusion de la bibliothèque, le PSR-0 initial et le dernier PSR-4. L'idéal est donc d'utiliser une seule instruction </a:t>
            </a:r>
            <a:r>
              <a:rPr lang="fr-FR" sz="1100" dirty="0" err="1">
                <a:latin typeface="Calibri" panose="020F0502020204030204" pitchFamily="34" charset="0"/>
                <a:cs typeface="Calibri" panose="020F0502020204030204" pitchFamily="34" charset="0"/>
              </a:rPr>
              <a:t>include</a:t>
            </a:r>
            <a:r>
              <a:rPr lang="fr-FR" sz="1100" dirty="0">
                <a:latin typeface="Calibri" panose="020F0502020204030204" pitchFamily="34" charset="0"/>
                <a:cs typeface="Calibri" panose="020F0502020204030204" pitchFamily="34" charset="0"/>
              </a:rPr>
              <a:t> dans notre fichier </a:t>
            </a:r>
            <a:r>
              <a:rPr lang="fr-FR" sz="1100" dirty="0" err="1">
                <a:latin typeface="Calibri" panose="020F0502020204030204" pitchFamily="34" charset="0"/>
                <a:cs typeface="Calibri" panose="020F0502020204030204" pitchFamily="34" charset="0"/>
              </a:rPr>
              <a:t>bootstrap.php</a:t>
            </a:r>
            <a:r>
              <a:rPr lang="fr-FR" sz="1100" dirty="0">
                <a:latin typeface="Calibri" panose="020F0502020204030204" pitchFamily="34" charset="0"/>
                <a:cs typeface="Calibri" panose="020F0502020204030204" pitchFamily="34" charset="0"/>
              </a:rPr>
              <a:t>, l'implémentation de l'</a:t>
            </a:r>
            <a:r>
              <a:rPr lang="fr-FR" sz="1100" dirty="0" err="1">
                <a:latin typeface="Calibri" panose="020F0502020204030204" pitchFamily="34" charset="0"/>
                <a:cs typeface="Calibri" panose="020F0502020204030204" pitchFamily="34" charset="0"/>
              </a:rPr>
              <a:t>autoloader</a:t>
            </a:r>
            <a:r>
              <a:rPr lang="fr-FR" sz="1100" dirty="0">
                <a:latin typeface="Calibri" panose="020F0502020204030204" pitchFamily="34" charset="0"/>
                <a:cs typeface="Calibri" panose="020F0502020204030204" pitchFamily="34" charset="0"/>
              </a:rPr>
              <a:t>.</a:t>
            </a:r>
            <a:endParaRPr lang="en-GB" sz="1100" dirty="0">
              <a:latin typeface="Calibri" panose="020F0502020204030204" pitchFamily="34" charset="0"/>
              <a:cs typeface="Calibri" panose="020F0502020204030204" pitchFamily="34" charset="0"/>
            </a:endParaRPr>
          </a:p>
        </p:txBody>
      </p:sp>
      <p:sp>
        <p:nvSpPr>
          <p:cNvPr id="9" name="Rectangle 8"/>
          <p:cNvSpPr/>
          <p:nvPr/>
        </p:nvSpPr>
        <p:spPr>
          <a:xfrm>
            <a:off x="25572" y="490899"/>
            <a:ext cx="2209259"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sz="1200" dirty="0">
                <a:solidFill>
                  <a:schemeClr val="lt1"/>
                </a:solidFill>
                <a:latin typeface="Arial" pitchFamily="34" charset="0"/>
                <a:cs typeface="Arial" pitchFamily="34" charset="0"/>
              </a:rPr>
              <a:t>Qu'est-ce que </a:t>
            </a:r>
            <a:r>
              <a:rPr lang="fr-FR" sz="1200" dirty="0" err="1">
                <a:solidFill>
                  <a:schemeClr val="lt1"/>
                </a:solidFill>
                <a:latin typeface="Arial" pitchFamily="34" charset="0"/>
                <a:cs typeface="Arial" pitchFamily="34" charset="0"/>
              </a:rPr>
              <a:t>Bootstrapping</a:t>
            </a:r>
            <a:r>
              <a:rPr lang="fr-FR" sz="1200" dirty="0">
                <a:solidFill>
                  <a:schemeClr val="lt1"/>
                </a:solidFill>
                <a:latin typeface="Arial" pitchFamily="34" charset="0"/>
                <a:cs typeface="Arial" pitchFamily="34" charset="0"/>
              </a:rPr>
              <a:t>?</a:t>
            </a:r>
            <a:endParaRPr lang="fr-FR" sz="1200" dirty="0">
              <a:solidFill>
                <a:schemeClr val="lt1"/>
              </a:solidFill>
              <a:latin typeface="Arial" pitchFamily="34" charset="0"/>
              <a:cs typeface="Arial" pitchFamily="34" charset="0"/>
            </a:endParaRPr>
          </a:p>
        </p:txBody>
      </p:sp>
      <p:sp>
        <p:nvSpPr>
          <p:cNvPr id="10" name="Rectangle 9"/>
          <p:cNvSpPr/>
          <p:nvPr/>
        </p:nvSpPr>
        <p:spPr>
          <a:xfrm>
            <a:off x="46411" y="3968850"/>
            <a:ext cx="2188420"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fr-FR" sz="1200" dirty="0">
                <a:solidFill>
                  <a:schemeClr val="lt1"/>
                </a:solidFill>
                <a:latin typeface="Arial" pitchFamily="34" charset="0"/>
                <a:cs typeface="Arial" pitchFamily="34" charset="0"/>
              </a:rPr>
              <a:t>Chargement des composants</a:t>
            </a:r>
            <a:endParaRPr lang="fr-FR" sz="1200" dirty="0">
              <a:solidFill>
                <a:schemeClr val="lt1"/>
              </a:solidFill>
              <a:latin typeface="Arial" pitchFamily="34" charset="0"/>
              <a:cs typeface="Arial" pitchFamily="34" charset="0"/>
            </a:endParaRPr>
          </a:p>
        </p:txBody>
      </p:sp>
    </p:spTree>
    <p:extLst>
      <p:ext uri="{BB962C8B-B14F-4D97-AF65-F5344CB8AC3E}">
        <p14:creationId xmlns:p14="http://schemas.microsoft.com/office/powerpoint/2010/main" val="242785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2358008" y="64043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7" name="Rectangle 16"/>
          <p:cNvSpPr/>
          <p:nvPr/>
        </p:nvSpPr>
        <p:spPr>
          <a:xfrm>
            <a:off x="3006080" y="476672"/>
            <a:ext cx="2326086" cy="307777"/>
          </a:xfrm>
          <a:prstGeom prst="rect">
            <a:avLst/>
          </a:prstGeom>
        </p:spPr>
        <p:txBody>
          <a:bodyPr wrap="none">
            <a:spAutoFit/>
          </a:bodyPr>
          <a:lstStyle/>
          <a:p>
            <a:r>
              <a:rPr lang="en-GB" sz="1400" dirty="0" err="1" smtClean="0">
                <a:latin typeface="Calibri" panose="020F0502020204030204" pitchFamily="34" charset="0"/>
                <a:cs typeface="Calibri" panose="020F0502020204030204" pitchFamily="34" charset="0"/>
              </a:rPr>
              <a:t>Contient</a:t>
            </a:r>
            <a:r>
              <a:rPr lang="en-GB" sz="1400" dirty="0" smtClean="0">
                <a:latin typeface="Calibri" panose="020F0502020204030204" pitchFamily="34" charset="0"/>
                <a:cs typeface="Calibri" panose="020F0502020204030204" pitchFamily="34" charset="0"/>
              </a:rPr>
              <a:t> tout les applications</a:t>
            </a:r>
            <a:endParaRPr lang="en-GB" sz="1400" dirty="0">
              <a:latin typeface="Calibri" panose="020F0502020204030204" pitchFamily="34" charset="0"/>
              <a:cs typeface="Calibri" panose="020F0502020204030204" pitchFamily="34" charset="0"/>
            </a:endParaRPr>
          </a:p>
        </p:txBody>
      </p:sp>
      <p:cxnSp>
        <p:nvCxnSpPr>
          <p:cNvPr id="18" name="Straight Arrow Connector 17"/>
          <p:cNvCxnSpPr/>
          <p:nvPr/>
        </p:nvCxnSpPr>
        <p:spPr>
          <a:xfrm>
            <a:off x="2358008" y="856457"/>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9" name="Rectangle 18"/>
          <p:cNvSpPr/>
          <p:nvPr/>
        </p:nvSpPr>
        <p:spPr>
          <a:xfrm>
            <a:off x="3006080" y="692696"/>
            <a:ext cx="4633704"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spécifiques à l'application pour </a:t>
            </a:r>
            <a:r>
              <a:rPr lang="fr-FR" sz="1400" dirty="0" err="1" smtClean="0">
                <a:latin typeface="Calibri" panose="020F0502020204030204" pitchFamily="34" charset="0"/>
                <a:cs typeface="Calibri" panose="020F0502020204030204" pitchFamily="34" charset="0"/>
              </a:rPr>
              <a:t>Backend</a:t>
            </a:r>
            <a:endParaRPr lang="en-GB" sz="1400" dirty="0">
              <a:latin typeface="Calibri" panose="020F0502020204030204" pitchFamily="34" charset="0"/>
              <a:cs typeface="Calibri" panose="020F0502020204030204" pitchFamily="34" charset="0"/>
            </a:endParaRPr>
          </a:p>
        </p:txBody>
      </p:sp>
      <p:cxnSp>
        <p:nvCxnSpPr>
          <p:cNvPr id="20" name="Straight Arrow Connector 19"/>
          <p:cNvCxnSpPr/>
          <p:nvPr/>
        </p:nvCxnSpPr>
        <p:spPr>
          <a:xfrm>
            <a:off x="2358008" y="1072481"/>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3006080" y="908720"/>
            <a:ext cx="4998228"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XML pour le </a:t>
            </a:r>
            <a:r>
              <a:rPr lang="fr-FR" sz="1400" dirty="0" err="1">
                <a:latin typeface="Calibri" panose="020F0502020204030204" pitchFamily="34" charset="0"/>
                <a:cs typeface="Calibri" panose="020F0502020204030204" pitchFamily="34" charset="0"/>
              </a:rPr>
              <a:t>R</a:t>
            </a:r>
            <a:r>
              <a:rPr lang="fr-FR" sz="1400" dirty="0" err="1" smtClean="0">
                <a:latin typeface="Calibri" panose="020F0502020204030204" pitchFamily="34" charset="0"/>
                <a:cs typeface="Calibri" panose="020F0502020204030204" pitchFamily="34" charset="0"/>
              </a:rPr>
              <a:t>outing</a:t>
            </a:r>
            <a:r>
              <a:rPr lang="fr-FR" sz="1400" dirty="0" smtClean="0">
                <a:latin typeface="Calibri" panose="020F0502020204030204" pitchFamily="34" charset="0"/>
                <a:cs typeface="Calibri" panose="020F0502020204030204" pitchFamily="34" charset="0"/>
              </a:rPr>
              <a:t> et l'accès administrateur</a:t>
            </a:r>
            <a:endParaRPr lang="en-GB" sz="1400" dirty="0">
              <a:latin typeface="Calibri" panose="020F0502020204030204" pitchFamily="34" charset="0"/>
              <a:cs typeface="Calibri" panose="020F0502020204030204" pitchFamily="34" charset="0"/>
            </a:endParaRPr>
          </a:p>
        </p:txBody>
      </p:sp>
      <p:cxnSp>
        <p:nvCxnSpPr>
          <p:cNvPr id="22" name="Straight Arrow Connector 21"/>
          <p:cNvCxnSpPr/>
          <p:nvPr/>
        </p:nvCxnSpPr>
        <p:spPr>
          <a:xfrm>
            <a:off x="2358008" y="1288505"/>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3" name="Rectangle 22"/>
          <p:cNvSpPr/>
          <p:nvPr/>
        </p:nvSpPr>
        <p:spPr>
          <a:xfrm>
            <a:off x="3006080" y="1124744"/>
            <a:ext cx="2951385" cy="307777"/>
          </a:xfrm>
          <a:prstGeom prst="rect">
            <a:avLst/>
          </a:prstGeom>
        </p:spPr>
        <p:txBody>
          <a:bodyPr wrap="none">
            <a:spAutoFit/>
          </a:bodyPr>
          <a:lstStyle/>
          <a:p>
            <a:r>
              <a:rPr lang="en-GB" sz="1400" dirty="0" err="1" smtClean="0">
                <a:latin typeface="Calibri" panose="020F0502020204030204" pitchFamily="34" charset="0"/>
                <a:cs typeface="Calibri" panose="020F0502020204030204" pitchFamily="34" charset="0"/>
              </a:rPr>
              <a:t>Contient</a:t>
            </a:r>
            <a:r>
              <a:rPr lang="en-GB" sz="1400" dirty="0" smtClean="0">
                <a:latin typeface="Calibri" panose="020F0502020204030204" pitchFamily="34" charset="0"/>
                <a:cs typeface="Calibri" panose="020F0502020204030204" pitchFamily="34" charset="0"/>
              </a:rPr>
              <a:t> les modules de </a:t>
            </a:r>
            <a:r>
              <a:rPr lang="en-GB" sz="1400" dirty="0" err="1" smtClean="0">
                <a:latin typeface="Calibri" panose="020F0502020204030204" pitchFamily="34" charset="0"/>
                <a:cs typeface="Calibri" panose="020F0502020204030204" pitchFamily="34" charset="0"/>
              </a:rPr>
              <a:t>l’application</a:t>
            </a:r>
            <a:endParaRPr lang="en-GB" sz="1400" dirty="0">
              <a:latin typeface="Calibri" panose="020F0502020204030204" pitchFamily="34" charset="0"/>
              <a:cs typeface="Calibri" panose="020F0502020204030204" pitchFamily="34" charset="0"/>
            </a:endParaRPr>
          </a:p>
        </p:txBody>
      </p:sp>
      <p:cxnSp>
        <p:nvCxnSpPr>
          <p:cNvPr id="24" name="Straight Arrow Connector 23"/>
          <p:cNvCxnSpPr/>
          <p:nvPr/>
        </p:nvCxnSpPr>
        <p:spPr>
          <a:xfrm>
            <a:off x="2358008" y="1504529"/>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5" name="Rectangle 24"/>
          <p:cNvSpPr/>
          <p:nvPr/>
        </p:nvSpPr>
        <p:spPr>
          <a:xfrm>
            <a:off x="3007023" y="1340768"/>
            <a:ext cx="4600298"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pour les chapitres pour l’administrateur</a:t>
            </a:r>
            <a:endParaRPr lang="en-GB" sz="1400" dirty="0">
              <a:latin typeface="Calibri" panose="020F0502020204030204" pitchFamily="34" charset="0"/>
              <a:cs typeface="Calibri" panose="020F0502020204030204" pitchFamily="34" charset="0"/>
            </a:endParaRPr>
          </a:p>
        </p:txBody>
      </p:sp>
      <p:cxnSp>
        <p:nvCxnSpPr>
          <p:cNvPr id="26" name="Straight Arrow Connector 25"/>
          <p:cNvCxnSpPr/>
          <p:nvPr/>
        </p:nvCxnSpPr>
        <p:spPr>
          <a:xfrm>
            <a:off x="2358008" y="172055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7" name="Rectangle 26"/>
          <p:cNvSpPr/>
          <p:nvPr/>
        </p:nvSpPr>
        <p:spPr>
          <a:xfrm>
            <a:off x="3010807" y="1556792"/>
            <a:ext cx="5153655"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pour la con. et la </a:t>
            </a:r>
            <a:r>
              <a:rPr lang="fr-FR" sz="1400" dirty="0" err="1" smtClean="0">
                <a:latin typeface="Calibri" panose="020F0502020204030204" pitchFamily="34" charset="0"/>
                <a:cs typeface="Calibri" panose="020F0502020204030204" pitchFamily="34" charset="0"/>
              </a:rPr>
              <a:t>décon</a:t>
            </a:r>
            <a:r>
              <a:rPr lang="fr-FR" sz="1400" dirty="0" smtClean="0">
                <a:latin typeface="Calibri" panose="020F0502020204030204" pitchFamily="34" charset="0"/>
                <a:cs typeface="Calibri" panose="020F0502020204030204" pitchFamily="34" charset="0"/>
              </a:rPr>
              <a:t>. pour l'administrateur</a:t>
            </a:r>
            <a:endParaRPr lang="en-GB" sz="1400" dirty="0">
              <a:latin typeface="Calibri" panose="020F0502020204030204" pitchFamily="34" charset="0"/>
              <a:cs typeface="Calibri" panose="020F0502020204030204" pitchFamily="34" charset="0"/>
            </a:endParaRPr>
          </a:p>
        </p:txBody>
      </p:sp>
      <p:cxnSp>
        <p:nvCxnSpPr>
          <p:cNvPr id="28" name="Straight Arrow Connector 27"/>
          <p:cNvCxnSpPr/>
          <p:nvPr/>
        </p:nvCxnSpPr>
        <p:spPr>
          <a:xfrm>
            <a:off x="2358008" y="1936577"/>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9" name="Rectangle 28"/>
          <p:cNvSpPr/>
          <p:nvPr/>
        </p:nvSpPr>
        <p:spPr>
          <a:xfrm>
            <a:off x="3006080" y="1772816"/>
            <a:ext cx="2984343"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a:t>
            </a:r>
            <a:r>
              <a:rPr lang="fr-FR" sz="1400" dirty="0" err="1" smtClean="0">
                <a:latin typeface="Calibri" panose="020F0502020204030204" pitchFamily="34" charset="0"/>
                <a:cs typeface="Calibri" panose="020F0502020204030204" pitchFamily="34" charset="0"/>
              </a:rPr>
              <a:t>templates</a:t>
            </a:r>
            <a:r>
              <a:rPr lang="fr-FR" sz="1400" dirty="0" smtClean="0">
                <a:latin typeface="Calibri" panose="020F0502020204030204" pitchFamily="34" charset="0"/>
                <a:cs typeface="Calibri" panose="020F0502020204030204" pitchFamily="34" charset="0"/>
              </a:rPr>
              <a:t> de l'application</a:t>
            </a:r>
            <a:endParaRPr lang="en-GB" sz="1400" dirty="0">
              <a:latin typeface="Calibri" panose="020F0502020204030204" pitchFamily="34" charset="0"/>
              <a:cs typeface="Calibri" panose="020F0502020204030204" pitchFamily="34" charset="0"/>
            </a:endParaRPr>
          </a:p>
        </p:txBody>
      </p:sp>
      <p:cxnSp>
        <p:nvCxnSpPr>
          <p:cNvPr id="30" name="Straight Arrow Connector 29"/>
          <p:cNvCxnSpPr/>
          <p:nvPr/>
        </p:nvCxnSpPr>
        <p:spPr>
          <a:xfrm>
            <a:off x="2358008" y="2296617"/>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3006080" y="2060848"/>
            <a:ext cx="5670376" cy="307777"/>
          </a:xfrm>
          <a:prstGeom prst="rect">
            <a:avLst/>
          </a:prstGeom>
        </p:spPr>
        <p:txBody>
          <a:bodyPr wrap="square">
            <a:spAutoFit/>
          </a:bodyPr>
          <a:lstStyle/>
          <a:p>
            <a:r>
              <a:rPr lang="fr-FR" sz="1400" dirty="0">
                <a:latin typeface="Calibri" panose="020F0502020204030204" pitchFamily="34" charset="0"/>
                <a:cs typeface="Calibri" panose="020F0502020204030204" pitchFamily="34" charset="0"/>
              </a:rPr>
              <a:t>Contient des fichiers spécifiques à l'application pour </a:t>
            </a:r>
            <a:r>
              <a:rPr lang="fr-FR" sz="1400" dirty="0" err="1" smtClean="0">
                <a:latin typeface="Calibri" panose="020F0502020204030204" pitchFamily="34" charset="0"/>
                <a:cs typeface="Calibri" panose="020F0502020204030204" pitchFamily="34" charset="0"/>
              </a:rPr>
              <a:t>Frontend</a:t>
            </a:r>
            <a:endParaRPr lang="en-GB" sz="1400" dirty="0">
              <a:latin typeface="Calibri" panose="020F0502020204030204" pitchFamily="34" charset="0"/>
              <a:cs typeface="Calibri" panose="020F0502020204030204" pitchFamily="34" charset="0"/>
            </a:endParaRPr>
          </a:p>
        </p:txBody>
      </p:sp>
      <p:cxnSp>
        <p:nvCxnSpPr>
          <p:cNvPr id="32" name="Straight Arrow Connector 31"/>
          <p:cNvCxnSpPr/>
          <p:nvPr/>
        </p:nvCxnSpPr>
        <p:spPr>
          <a:xfrm>
            <a:off x="2358008" y="2512641"/>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3" name="Rectangle 32"/>
          <p:cNvSpPr/>
          <p:nvPr/>
        </p:nvSpPr>
        <p:spPr>
          <a:xfrm>
            <a:off x="3006080" y="2348880"/>
            <a:ext cx="3202672"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XML pour le </a:t>
            </a:r>
            <a:r>
              <a:rPr lang="fr-FR" sz="1400" dirty="0" err="1" smtClean="0">
                <a:latin typeface="Calibri" panose="020F0502020204030204" pitchFamily="34" charset="0"/>
                <a:cs typeface="Calibri" panose="020F0502020204030204" pitchFamily="34" charset="0"/>
              </a:rPr>
              <a:t>Routing</a:t>
            </a:r>
            <a:endParaRPr lang="en-GB" sz="1400" dirty="0">
              <a:latin typeface="Calibri" panose="020F0502020204030204" pitchFamily="34" charset="0"/>
              <a:cs typeface="Calibri" panose="020F0502020204030204" pitchFamily="34" charset="0"/>
            </a:endParaRPr>
          </a:p>
        </p:txBody>
      </p:sp>
      <p:cxnSp>
        <p:nvCxnSpPr>
          <p:cNvPr id="34" name="Straight Arrow Connector 33"/>
          <p:cNvCxnSpPr/>
          <p:nvPr/>
        </p:nvCxnSpPr>
        <p:spPr>
          <a:xfrm>
            <a:off x="2358008" y="2728665"/>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5" name="Rectangle 34"/>
          <p:cNvSpPr/>
          <p:nvPr/>
        </p:nvSpPr>
        <p:spPr>
          <a:xfrm>
            <a:off x="3007023" y="2545159"/>
            <a:ext cx="2951385" cy="307777"/>
          </a:xfrm>
          <a:prstGeom prst="rect">
            <a:avLst/>
          </a:prstGeom>
        </p:spPr>
        <p:txBody>
          <a:bodyPr wrap="none">
            <a:spAutoFit/>
          </a:bodyPr>
          <a:lstStyle/>
          <a:p>
            <a:r>
              <a:rPr lang="en-GB" sz="1400" dirty="0" err="1" smtClean="0">
                <a:latin typeface="Calibri" panose="020F0502020204030204" pitchFamily="34" charset="0"/>
                <a:cs typeface="Calibri" panose="020F0502020204030204" pitchFamily="34" charset="0"/>
              </a:rPr>
              <a:t>Contient</a:t>
            </a:r>
            <a:r>
              <a:rPr lang="en-GB" sz="1400" dirty="0" smtClean="0">
                <a:latin typeface="Calibri" panose="020F0502020204030204" pitchFamily="34" charset="0"/>
                <a:cs typeface="Calibri" panose="020F0502020204030204" pitchFamily="34" charset="0"/>
              </a:rPr>
              <a:t> les modules de </a:t>
            </a:r>
            <a:r>
              <a:rPr lang="en-GB" sz="1400" dirty="0" err="1" smtClean="0">
                <a:latin typeface="Calibri" panose="020F0502020204030204" pitchFamily="34" charset="0"/>
                <a:cs typeface="Calibri" panose="020F0502020204030204" pitchFamily="34" charset="0"/>
              </a:rPr>
              <a:t>l’application</a:t>
            </a:r>
            <a:endParaRPr lang="en-GB" sz="1400" dirty="0">
              <a:latin typeface="Calibri" panose="020F0502020204030204" pitchFamily="34" charset="0"/>
              <a:cs typeface="Calibri" panose="020F0502020204030204" pitchFamily="34" charset="0"/>
            </a:endParaRPr>
          </a:p>
        </p:txBody>
      </p:sp>
      <p:cxnSp>
        <p:nvCxnSpPr>
          <p:cNvPr id="36" name="Straight Arrow Connector 35"/>
          <p:cNvCxnSpPr/>
          <p:nvPr/>
        </p:nvCxnSpPr>
        <p:spPr>
          <a:xfrm>
            <a:off x="2358008" y="2944689"/>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7" name="Rectangle 36"/>
          <p:cNvSpPr/>
          <p:nvPr/>
        </p:nvSpPr>
        <p:spPr>
          <a:xfrm>
            <a:off x="3010807" y="2780928"/>
            <a:ext cx="3933321"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pour les chapitres pour le blog</a:t>
            </a:r>
            <a:endParaRPr lang="en-GB" sz="1400" dirty="0">
              <a:latin typeface="Calibri" panose="020F0502020204030204" pitchFamily="34" charset="0"/>
              <a:cs typeface="Calibri" panose="020F0502020204030204" pitchFamily="34" charset="0"/>
            </a:endParaRPr>
          </a:p>
        </p:txBody>
      </p:sp>
      <p:cxnSp>
        <p:nvCxnSpPr>
          <p:cNvPr id="38" name="Straight Arrow Connector 37"/>
          <p:cNvCxnSpPr/>
          <p:nvPr/>
        </p:nvCxnSpPr>
        <p:spPr>
          <a:xfrm>
            <a:off x="2358008" y="316071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39" name="Rectangle 38"/>
          <p:cNvSpPr/>
          <p:nvPr/>
        </p:nvSpPr>
        <p:spPr>
          <a:xfrm>
            <a:off x="3006080" y="2996952"/>
            <a:ext cx="2541080"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pour la vue</a:t>
            </a:r>
            <a:endParaRPr lang="en-GB" sz="1400" dirty="0">
              <a:latin typeface="Calibri" panose="020F0502020204030204" pitchFamily="34" charset="0"/>
              <a:cs typeface="Calibri" panose="020F0502020204030204" pitchFamily="34" charset="0"/>
            </a:endParaRPr>
          </a:p>
        </p:txBody>
      </p:sp>
      <p:cxnSp>
        <p:nvCxnSpPr>
          <p:cNvPr id="40" name="Straight Arrow Connector 39"/>
          <p:cNvCxnSpPr/>
          <p:nvPr/>
        </p:nvCxnSpPr>
        <p:spPr>
          <a:xfrm>
            <a:off x="2358008" y="3592761"/>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1" name="Rectangle 40"/>
          <p:cNvSpPr/>
          <p:nvPr/>
        </p:nvSpPr>
        <p:spPr>
          <a:xfrm>
            <a:off x="3006080" y="3409255"/>
            <a:ext cx="2984343"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a:t>
            </a:r>
            <a:r>
              <a:rPr lang="fr-FR" sz="1400" dirty="0" err="1" smtClean="0">
                <a:latin typeface="Calibri" panose="020F0502020204030204" pitchFamily="34" charset="0"/>
                <a:cs typeface="Calibri" panose="020F0502020204030204" pitchFamily="34" charset="0"/>
              </a:rPr>
              <a:t>templates</a:t>
            </a:r>
            <a:r>
              <a:rPr lang="fr-FR" sz="1400" dirty="0" smtClean="0">
                <a:latin typeface="Calibri" panose="020F0502020204030204" pitchFamily="34" charset="0"/>
                <a:cs typeface="Calibri" panose="020F0502020204030204" pitchFamily="34" charset="0"/>
              </a:rPr>
              <a:t> de l'application</a:t>
            </a:r>
            <a:endParaRPr lang="en-GB" sz="1400" dirty="0">
              <a:latin typeface="Calibri" panose="020F0502020204030204" pitchFamily="34" charset="0"/>
              <a:cs typeface="Calibri" panose="020F0502020204030204" pitchFamily="34" charset="0"/>
            </a:endParaRPr>
          </a:p>
        </p:txBody>
      </p:sp>
      <p:cxnSp>
        <p:nvCxnSpPr>
          <p:cNvPr id="42" name="Straight Arrow Connector 41"/>
          <p:cNvCxnSpPr/>
          <p:nvPr/>
        </p:nvCxnSpPr>
        <p:spPr>
          <a:xfrm>
            <a:off x="2358008" y="4024809"/>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3" name="Rectangle 42"/>
          <p:cNvSpPr/>
          <p:nvPr/>
        </p:nvSpPr>
        <p:spPr>
          <a:xfrm>
            <a:off x="3006080" y="3861048"/>
            <a:ext cx="2541080"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 fichier pour l'erreur</a:t>
            </a:r>
            <a:endParaRPr lang="en-GB" sz="1400" dirty="0">
              <a:latin typeface="Calibri" panose="020F0502020204030204" pitchFamily="34" charset="0"/>
              <a:cs typeface="Calibri" panose="020F0502020204030204" pitchFamily="34" charset="0"/>
            </a:endParaRPr>
          </a:p>
        </p:txBody>
      </p:sp>
      <p:cxnSp>
        <p:nvCxnSpPr>
          <p:cNvPr id="44" name="Straight Arrow Connector 43"/>
          <p:cNvCxnSpPr/>
          <p:nvPr/>
        </p:nvCxnSpPr>
        <p:spPr>
          <a:xfrm>
            <a:off x="2358008" y="424083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5" name="Rectangle 44"/>
          <p:cNvSpPr/>
          <p:nvPr/>
        </p:nvSpPr>
        <p:spPr>
          <a:xfrm>
            <a:off x="3006080" y="4077072"/>
            <a:ext cx="3364832"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bibliothèques dont on a besoin</a:t>
            </a:r>
            <a:endParaRPr lang="en-GB" sz="1400" dirty="0">
              <a:latin typeface="Calibri" panose="020F0502020204030204" pitchFamily="34" charset="0"/>
              <a:cs typeface="Calibri" panose="020F0502020204030204" pitchFamily="34" charset="0"/>
            </a:endParaRPr>
          </a:p>
        </p:txBody>
      </p:sp>
      <p:cxnSp>
        <p:nvCxnSpPr>
          <p:cNvPr id="46" name="Straight Arrow Connector 45"/>
          <p:cNvCxnSpPr/>
          <p:nvPr/>
        </p:nvCxnSpPr>
        <p:spPr>
          <a:xfrm>
            <a:off x="2358008" y="4456857"/>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7" name="Rectangle 46"/>
          <p:cNvSpPr/>
          <p:nvPr/>
        </p:nvSpPr>
        <p:spPr>
          <a:xfrm>
            <a:off x="3006080" y="4293096"/>
            <a:ext cx="2069669"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bibliothèque</a:t>
            </a:r>
            <a:endParaRPr lang="en-GB" sz="1400" dirty="0">
              <a:latin typeface="Calibri" panose="020F0502020204030204" pitchFamily="34" charset="0"/>
              <a:cs typeface="Calibri" panose="020F0502020204030204" pitchFamily="34" charset="0"/>
            </a:endParaRPr>
          </a:p>
        </p:txBody>
      </p:sp>
      <p:cxnSp>
        <p:nvCxnSpPr>
          <p:cNvPr id="48" name="Straight Arrow Connector 47"/>
          <p:cNvCxnSpPr/>
          <p:nvPr/>
        </p:nvCxnSpPr>
        <p:spPr>
          <a:xfrm>
            <a:off x="2358008" y="4672881"/>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9" name="Rectangle 48"/>
          <p:cNvSpPr/>
          <p:nvPr/>
        </p:nvSpPr>
        <p:spPr>
          <a:xfrm>
            <a:off x="3006080" y="4509120"/>
            <a:ext cx="2557560"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bibliothèque tierces</a:t>
            </a:r>
            <a:endParaRPr lang="en-GB" sz="1400" dirty="0">
              <a:latin typeface="Calibri" panose="020F0502020204030204" pitchFamily="34" charset="0"/>
              <a:cs typeface="Calibri" panose="020F0502020204030204" pitchFamily="34" charset="0"/>
            </a:endParaRPr>
          </a:p>
        </p:txBody>
      </p:sp>
      <p:cxnSp>
        <p:nvCxnSpPr>
          <p:cNvPr id="50" name="Straight Arrow Connector 49"/>
          <p:cNvCxnSpPr/>
          <p:nvPr/>
        </p:nvCxnSpPr>
        <p:spPr>
          <a:xfrm>
            <a:off x="2358008" y="4888905"/>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1" name="Rectangle 50"/>
          <p:cNvSpPr/>
          <p:nvPr/>
        </p:nvSpPr>
        <p:spPr>
          <a:xfrm>
            <a:off x="3006080" y="4725144"/>
            <a:ext cx="3355855"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entités (comme des chapitres)</a:t>
            </a:r>
            <a:endParaRPr lang="en-GB" sz="1400" dirty="0">
              <a:latin typeface="Calibri" panose="020F0502020204030204" pitchFamily="34" charset="0"/>
              <a:cs typeface="Calibri" panose="020F0502020204030204" pitchFamily="34" charset="0"/>
            </a:endParaRPr>
          </a:p>
        </p:txBody>
      </p:sp>
      <p:cxnSp>
        <p:nvCxnSpPr>
          <p:cNvPr id="52" name="Straight Arrow Connector 51"/>
          <p:cNvCxnSpPr/>
          <p:nvPr/>
        </p:nvCxnSpPr>
        <p:spPr>
          <a:xfrm>
            <a:off x="2358008" y="5104929"/>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3" name="Rectangle 52"/>
          <p:cNvSpPr/>
          <p:nvPr/>
        </p:nvSpPr>
        <p:spPr>
          <a:xfrm>
            <a:off x="3006080" y="4941168"/>
            <a:ext cx="3515193"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des fichiers pour créer un formulaire</a:t>
            </a:r>
            <a:endParaRPr lang="en-GB" sz="1400" dirty="0">
              <a:latin typeface="Calibri" panose="020F0502020204030204" pitchFamily="34" charset="0"/>
              <a:cs typeface="Calibri" panose="020F0502020204030204" pitchFamily="34" charset="0"/>
            </a:endParaRPr>
          </a:p>
        </p:txBody>
      </p:sp>
      <p:cxnSp>
        <p:nvCxnSpPr>
          <p:cNvPr id="54" name="Straight Arrow Connector 53"/>
          <p:cNvCxnSpPr/>
          <p:nvPr/>
        </p:nvCxnSpPr>
        <p:spPr>
          <a:xfrm>
            <a:off x="2358008" y="532095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5" name="Rectangle 54"/>
          <p:cNvSpPr/>
          <p:nvPr/>
        </p:nvSpPr>
        <p:spPr>
          <a:xfrm>
            <a:off x="3019279" y="5157192"/>
            <a:ext cx="2824941"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modèles (les managers)</a:t>
            </a:r>
            <a:endParaRPr lang="en-GB" sz="1400" dirty="0">
              <a:latin typeface="Calibri" panose="020F0502020204030204" pitchFamily="34" charset="0"/>
              <a:cs typeface="Calibri" panose="020F0502020204030204" pitchFamily="34" charset="0"/>
            </a:endParaRPr>
          </a:p>
        </p:txBody>
      </p:sp>
      <p:cxnSp>
        <p:nvCxnSpPr>
          <p:cNvPr id="56" name="Straight Arrow Connector 55"/>
          <p:cNvCxnSpPr/>
          <p:nvPr/>
        </p:nvCxnSpPr>
        <p:spPr>
          <a:xfrm>
            <a:off x="2358008" y="5536977"/>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7" name="Rectangle 56"/>
          <p:cNvSpPr/>
          <p:nvPr/>
        </p:nvSpPr>
        <p:spPr>
          <a:xfrm>
            <a:off x="2989451" y="5373216"/>
            <a:ext cx="3174267"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fichiers accessibles au public</a:t>
            </a:r>
            <a:endParaRPr lang="en-GB" sz="1400" dirty="0">
              <a:latin typeface="Calibri" panose="020F0502020204030204" pitchFamily="34" charset="0"/>
              <a:cs typeface="Calibri" panose="020F0502020204030204" pitchFamily="34" charset="0"/>
            </a:endParaRPr>
          </a:p>
        </p:txBody>
      </p:sp>
      <p:cxnSp>
        <p:nvCxnSpPr>
          <p:cNvPr id="58" name="Straight Arrow Connector 57"/>
          <p:cNvCxnSpPr/>
          <p:nvPr/>
        </p:nvCxnSpPr>
        <p:spPr>
          <a:xfrm>
            <a:off x="2358008" y="5753001"/>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59" name="Rectangle 58"/>
          <p:cNvSpPr/>
          <p:nvPr/>
        </p:nvSpPr>
        <p:spPr>
          <a:xfrm>
            <a:off x="3000165" y="5589240"/>
            <a:ext cx="4147610"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a:t>
            </a:r>
            <a:r>
              <a:rPr lang="fr-FR" sz="1400" dirty="0" err="1" smtClean="0">
                <a:latin typeface="Calibri" panose="020F0502020204030204" pitchFamily="34" charset="0"/>
                <a:cs typeface="Calibri" panose="020F0502020204030204" pitchFamily="34" charset="0"/>
              </a:rPr>
              <a:t>Bootstrap</a:t>
            </a:r>
            <a:r>
              <a:rPr lang="fr-FR" sz="1400" dirty="0" smtClean="0">
                <a:latin typeface="Calibri" panose="020F0502020204030204" pitchFamily="34" charset="0"/>
                <a:cs typeface="Calibri" panose="020F0502020204030204" pitchFamily="34" charset="0"/>
              </a:rPr>
              <a:t>, </a:t>
            </a:r>
            <a:r>
              <a:rPr lang="fr-FR" sz="1400" dirty="0" err="1" smtClean="0">
                <a:latin typeface="Calibri" panose="020F0502020204030204" pitchFamily="34" charset="0"/>
                <a:cs typeface="Calibri" panose="020F0502020204030204" pitchFamily="34" charset="0"/>
              </a:rPr>
              <a:t>Js</a:t>
            </a:r>
            <a:r>
              <a:rPr lang="fr-FR" sz="1400" dirty="0" smtClean="0">
                <a:latin typeface="Calibri" panose="020F0502020204030204" pitchFamily="34" charset="0"/>
                <a:cs typeface="Calibri" panose="020F0502020204030204" pitchFamily="34" charset="0"/>
              </a:rPr>
              <a:t> (pour </a:t>
            </a:r>
            <a:r>
              <a:rPr lang="fr-FR" sz="1400" dirty="0" err="1" smtClean="0">
                <a:latin typeface="Calibri" panose="020F0502020204030204" pitchFamily="34" charset="0"/>
                <a:cs typeface="Calibri" panose="020F0502020204030204" pitchFamily="34" charset="0"/>
              </a:rPr>
              <a:t>Bootstrap</a:t>
            </a:r>
            <a:r>
              <a:rPr lang="fr-FR" sz="1400" dirty="0" smtClean="0">
                <a:latin typeface="Calibri" panose="020F0502020204030204" pitchFamily="34" charset="0"/>
                <a:cs typeface="Calibri" panose="020F0502020204030204" pitchFamily="34" charset="0"/>
              </a:rPr>
              <a:t>), </a:t>
            </a:r>
            <a:r>
              <a:rPr lang="fr-FR" sz="1400" dirty="0" err="1" smtClean="0">
                <a:latin typeface="Calibri" panose="020F0502020204030204" pitchFamily="34" charset="0"/>
                <a:cs typeface="Calibri" panose="020F0502020204030204" pitchFamily="34" charset="0"/>
              </a:rPr>
              <a:t>Fontawesome</a:t>
            </a:r>
            <a:endParaRPr lang="en-GB" sz="1400" dirty="0">
              <a:latin typeface="Calibri" panose="020F0502020204030204" pitchFamily="34" charset="0"/>
              <a:cs typeface="Calibri" panose="020F0502020204030204" pitchFamily="34" charset="0"/>
            </a:endParaRPr>
          </a:p>
        </p:txBody>
      </p:sp>
      <p:cxnSp>
        <p:nvCxnSpPr>
          <p:cNvPr id="60" name="Straight Arrow Connector 59"/>
          <p:cNvCxnSpPr/>
          <p:nvPr/>
        </p:nvCxnSpPr>
        <p:spPr>
          <a:xfrm>
            <a:off x="2358008" y="5969025"/>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1" name="Rectangle 60"/>
          <p:cNvSpPr/>
          <p:nvPr/>
        </p:nvSpPr>
        <p:spPr>
          <a:xfrm>
            <a:off x="3019279" y="5805264"/>
            <a:ext cx="2223494"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feuilles de style</a:t>
            </a:r>
            <a:endParaRPr lang="en-GB" sz="1400" dirty="0">
              <a:latin typeface="Calibri" panose="020F0502020204030204" pitchFamily="34" charset="0"/>
              <a:cs typeface="Calibri" panose="020F0502020204030204" pitchFamily="34" charset="0"/>
            </a:endParaRPr>
          </a:p>
        </p:txBody>
      </p:sp>
      <p:cxnSp>
        <p:nvCxnSpPr>
          <p:cNvPr id="62" name="Straight Arrow Connector 61"/>
          <p:cNvCxnSpPr/>
          <p:nvPr/>
        </p:nvCxnSpPr>
        <p:spPr>
          <a:xfrm>
            <a:off x="2358008" y="6185049"/>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3" name="Rectangle 62"/>
          <p:cNvSpPr/>
          <p:nvPr/>
        </p:nvSpPr>
        <p:spPr>
          <a:xfrm>
            <a:off x="3014834" y="6021288"/>
            <a:ext cx="1611339"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images</a:t>
            </a:r>
            <a:endParaRPr lang="en-GB" sz="1400" dirty="0">
              <a:latin typeface="Calibri" panose="020F0502020204030204" pitchFamily="34" charset="0"/>
              <a:cs typeface="Calibri" panose="020F0502020204030204" pitchFamily="34" charset="0"/>
            </a:endParaRP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 y="594246"/>
            <a:ext cx="2181225" cy="6238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6" name="Straight Arrow Connector 65"/>
          <p:cNvCxnSpPr/>
          <p:nvPr/>
        </p:nvCxnSpPr>
        <p:spPr>
          <a:xfrm>
            <a:off x="2358008" y="6401073"/>
            <a:ext cx="720080" cy="0"/>
          </a:xfrm>
          <a:prstGeom prst="straightConnector1">
            <a:avLst/>
          </a:prstGeom>
          <a:ln w="19050">
            <a:headEnd type="oval"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7" name="Rectangle 66"/>
          <p:cNvSpPr/>
          <p:nvPr/>
        </p:nvSpPr>
        <p:spPr>
          <a:xfrm>
            <a:off x="3006080" y="6237312"/>
            <a:ext cx="3283078" cy="307777"/>
          </a:xfrm>
          <a:prstGeom prst="rect">
            <a:avLst/>
          </a:prstGeom>
        </p:spPr>
        <p:txBody>
          <a:bodyPr wrap="none">
            <a:spAutoFit/>
          </a:bodyPr>
          <a:lstStyle/>
          <a:p>
            <a:r>
              <a:rPr lang="fr-FR" sz="1400" dirty="0" smtClean="0">
                <a:latin typeface="Calibri" panose="020F0502020204030204" pitchFamily="34" charset="0"/>
                <a:cs typeface="Calibri" panose="020F0502020204030204" pitchFamily="34" charset="0"/>
              </a:rPr>
              <a:t>Contient les feuille pour </a:t>
            </a:r>
            <a:r>
              <a:rPr lang="en-GB" sz="1400" dirty="0" err="1" smtClean="0"/>
              <a:t>tinymce</a:t>
            </a:r>
            <a:r>
              <a:rPr lang="en-GB" sz="1400" dirty="0">
                <a:latin typeface="Calibri" panose="020F0502020204030204" pitchFamily="34" charset="0"/>
                <a:cs typeface="Calibri" panose="020F0502020204030204" pitchFamily="34" charset="0"/>
              </a:rPr>
              <a:t> </a:t>
            </a:r>
            <a:r>
              <a:rPr lang="en-GB" sz="1400" dirty="0" smtClean="0">
                <a:latin typeface="Calibri" panose="020F0502020204030204" pitchFamily="34" charset="0"/>
                <a:cs typeface="Calibri" panose="020F0502020204030204" pitchFamily="34" charset="0"/>
              </a:rPr>
              <a:t>(</a:t>
            </a:r>
            <a:r>
              <a:rPr lang="en-GB" sz="1400" dirty="0" err="1" smtClean="0">
                <a:latin typeface="Calibri" panose="020F0502020204030204" pitchFamily="34" charset="0"/>
                <a:cs typeface="Calibri" panose="020F0502020204030204" pitchFamily="34" charset="0"/>
              </a:rPr>
              <a:t>lang</a:t>
            </a:r>
            <a:r>
              <a:rPr lang="en-GB" sz="1400" dirty="0" smtClean="0">
                <a:latin typeface="Calibri" panose="020F0502020204030204" pitchFamily="34" charset="0"/>
                <a:cs typeface="Calibri" panose="020F0502020204030204" pitchFamily="34" charset="0"/>
              </a:rPr>
              <a:t> – </a:t>
            </a:r>
            <a:r>
              <a:rPr lang="en-GB" sz="1400" dirty="0" err="1" smtClean="0">
                <a:latin typeface="Calibri" panose="020F0502020204030204" pitchFamily="34" charset="0"/>
                <a:cs typeface="Calibri" panose="020F0502020204030204" pitchFamily="34" charset="0"/>
              </a:rPr>
              <a:t>fr</a:t>
            </a:r>
            <a:r>
              <a:rPr lang="en-GB" sz="1400" dirty="0" smtClean="0">
                <a:latin typeface="Calibri" panose="020F0502020204030204" pitchFamily="34" charset="0"/>
                <a:cs typeface="Calibri" panose="020F0502020204030204" pitchFamily="34" charset="0"/>
              </a:rPr>
              <a:t>)</a:t>
            </a:r>
            <a:endParaRPr lang="en-GB" sz="1400" dirty="0"/>
          </a:p>
        </p:txBody>
      </p:sp>
      <p:sp>
        <p:nvSpPr>
          <p:cNvPr id="68" name="Rectangle 67"/>
          <p:cNvSpPr/>
          <p:nvPr/>
        </p:nvSpPr>
        <p:spPr>
          <a:xfrm>
            <a:off x="2955626" y="-45968"/>
            <a:ext cx="3560590" cy="584775"/>
          </a:xfrm>
          <a:prstGeom prst="rect">
            <a:avLst/>
          </a:prstGeom>
        </p:spPr>
        <p:txBody>
          <a:bodyPr wrap="none">
            <a:spAutoFit/>
          </a:bodyPr>
          <a:lstStyle/>
          <a:p>
            <a:r>
              <a:rPr lang="fr-FR" sz="3200" b="1" dirty="0" smtClean="0">
                <a:latin typeface="Algerian" panose="04020705040A02060702" pitchFamily="82" charset="0"/>
              </a:rPr>
              <a:t>L'arborescence</a:t>
            </a:r>
            <a:endParaRPr lang="en-GB" sz="3200" b="1" dirty="0">
              <a:latin typeface="Algerian" panose="04020705040A02060702" pitchFamily="82" charset="0"/>
            </a:endParaRPr>
          </a:p>
        </p:txBody>
      </p:sp>
    </p:spTree>
    <p:extLst>
      <p:ext uri="{BB962C8B-B14F-4D97-AF65-F5344CB8AC3E}">
        <p14:creationId xmlns:p14="http://schemas.microsoft.com/office/powerpoint/2010/main" val="249627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8" y="1005155"/>
            <a:ext cx="2160239" cy="2981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941297" y="988486"/>
            <a:ext cx="6055225" cy="415498"/>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Récupérer le nombre de chapitres à afficher et le nombre maximum de </a:t>
            </a:r>
            <a:r>
              <a:rPr lang="fr-FR" sz="1050" dirty="0"/>
              <a:t>caractères (Relation avec </a:t>
            </a:r>
            <a:r>
              <a:rPr lang="fr-FR" sz="1050" dirty="0" smtClean="0"/>
              <a:t>‘</a:t>
            </a:r>
            <a:r>
              <a:rPr lang="fr-FR" sz="1050" dirty="0" err="1" smtClean="0"/>
              <a:t>executeIndex</a:t>
            </a:r>
            <a:r>
              <a:rPr lang="fr-FR" sz="1050" dirty="0" smtClean="0"/>
              <a:t> ()’ ).</a:t>
            </a:r>
            <a:endParaRPr lang="en-GB" sz="1050" dirty="0"/>
          </a:p>
        </p:txBody>
      </p:sp>
      <p:cxnSp>
        <p:nvCxnSpPr>
          <p:cNvPr id="10" name="Elbow Connector 9"/>
          <p:cNvCxnSpPr>
            <a:endCxn id="8" idx="1"/>
          </p:cNvCxnSpPr>
          <p:nvPr/>
        </p:nvCxnSpPr>
        <p:spPr>
          <a:xfrm flipV="1">
            <a:off x="1187624" y="1196235"/>
            <a:ext cx="1753673" cy="312977"/>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9" name="Rectangle 18"/>
          <p:cNvSpPr/>
          <p:nvPr/>
        </p:nvSpPr>
        <p:spPr>
          <a:xfrm>
            <a:off x="2933308" y="1509211"/>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L'URL pointe sur </a:t>
            </a:r>
            <a:r>
              <a:rPr lang="fr-FR" sz="1050" dirty="0" smtClean="0"/>
              <a:t>l'action.</a:t>
            </a:r>
            <a:endParaRPr lang="en-GB" sz="1050" dirty="0"/>
          </a:p>
        </p:txBody>
      </p:sp>
      <p:cxnSp>
        <p:nvCxnSpPr>
          <p:cNvPr id="20" name="Elbow Connector 19"/>
          <p:cNvCxnSpPr>
            <a:endCxn id="19" idx="1"/>
          </p:cNvCxnSpPr>
          <p:nvPr/>
        </p:nvCxnSpPr>
        <p:spPr>
          <a:xfrm flipV="1">
            <a:off x="1259632" y="1636169"/>
            <a:ext cx="1673676" cy="126958"/>
          </a:xfrm>
          <a:prstGeom prst="bentConnector3">
            <a:avLst>
              <a:gd name="adj1" fmla="val 7664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1" name="Rectangle 30"/>
          <p:cNvSpPr/>
          <p:nvPr/>
        </p:nvSpPr>
        <p:spPr>
          <a:xfrm>
            <a:off x="2933308" y="2440717"/>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Création de tableaux pour les chapitres et affichage dans </a:t>
            </a:r>
            <a:r>
              <a:rPr lang="fr-FR" sz="1050" dirty="0" smtClean="0"/>
              <a:t>‘</a:t>
            </a:r>
            <a:r>
              <a:rPr lang="fr-FR" sz="1050" dirty="0" err="1"/>
              <a:t>i</a:t>
            </a:r>
            <a:r>
              <a:rPr lang="fr-FR" sz="1050" dirty="0" err="1" smtClean="0"/>
              <a:t>ndex.php</a:t>
            </a:r>
            <a:r>
              <a:rPr lang="fr-FR" sz="1050" dirty="0" smtClean="0"/>
              <a:t>’.</a:t>
            </a:r>
            <a:endParaRPr lang="en-GB" sz="1050" dirty="0"/>
          </a:p>
        </p:txBody>
      </p:sp>
      <p:cxnSp>
        <p:nvCxnSpPr>
          <p:cNvPr id="33" name="Elbow Connector 32"/>
          <p:cNvCxnSpPr>
            <a:endCxn id="31" idx="1"/>
          </p:cNvCxnSpPr>
          <p:nvPr/>
        </p:nvCxnSpPr>
        <p:spPr>
          <a:xfrm>
            <a:off x="1472941" y="2567675"/>
            <a:ext cx="1460367" cy="12700"/>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8" name="Rectangle 37"/>
          <p:cNvSpPr/>
          <p:nvPr/>
        </p:nvSpPr>
        <p:spPr>
          <a:xfrm>
            <a:off x="2933307" y="2803425"/>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C'est un formulaire pour insérer le 'Commentaire'. Obtient le formulaire de '</a:t>
            </a:r>
            <a:r>
              <a:rPr lang="fr-FR" sz="1050" dirty="0" err="1"/>
              <a:t>Formbuilder</a:t>
            </a:r>
            <a:r>
              <a:rPr lang="fr-FR" sz="1050" dirty="0"/>
              <a:t>'.</a:t>
            </a:r>
            <a:endParaRPr lang="en-GB" sz="1050" dirty="0"/>
          </a:p>
        </p:txBody>
      </p:sp>
      <p:sp>
        <p:nvSpPr>
          <p:cNvPr id="40" name="Rectangle 39"/>
          <p:cNvSpPr/>
          <p:nvPr/>
        </p:nvSpPr>
        <p:spPr>
          <a:xfrm>
            <a:off x="2933308" y="3140968"/>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Afficher les commentaires pour le chapitre </a:t>
            </a:r>
            <a:r>
              <a:rPr lang="fr-FR" sz="1050" dirty="0" smtClean="0"/>
              <a:t>associé.</a:t>
            </a:r>
            <a:endParaRPr lang="en-GB" sz="1050" dirty="0"/>
          </a:p>
        </p:txBody>
      </p:sp>
      <p:cxnSp>
        <p:nvCxnSpPr>
          <p:cNvPr id="41" name="Elbow Connector 40"/>
          <p:cNvCxnSpPr>
            <a:endCxn id="38" idx="1"/>
          </p:cNvCxnSpPr>
          <p:nvPr/>
        </p:nvCxnSpPr>
        <p:spPr>
          <a:xfrm>
            <a:off x="1979711" y="2803425"/>
            <a:ext cx="953596" cy="126958"/>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44" name="Elbow Connector 43"/>
          <p:cNvCxnSpPr>
            <a:endCxn id="40" idx="1"/>
          </p:cNvCxnSpPr>
          <p:nvPr/>
        </p:nvCxnSpPr>
        <p:spPr>
          <a:xfrm>
            <a:off x="1472941" y="2996952"/>
            <a:ext cx="1460367" cy="270974"/>
          </a:xfrm>
          <a:prstGeom prst="bentConnector3">
            <a:avLst>
              <a:gd name="adj1" fmla="val 62419"/>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47" name="Rectangle 46"/>
          <p:cNvSpPr/>
          <p:nvPr/>
        </p:nvSpPr>
        <p:spPr>
          <a:xfrm>
            <a:off x="2933308" y="3859522"/>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Contrôle les actions </a:t>
            </a:r>
            <a:r>
              <a:rPr lang="fr-FR" sz="1050" dirty="0" err="1"/>
              <a:t>Fronend</a:t>
            </a:r>
            <a:r>
              <a:rPr lang="fr-FR" sz="1050" dirty="0"/>
              <a:t>, appelle les modèles associés en fonction de l'action.</a:t>
            </a:r>
            <a:endParaRPr lang="en-GB" sz="1050" dirty="0"/>
          </a:p>
        </p:txBody>
      </p:sp>
      <p:cxnSp>
        <p:nvCxnSpPr>
          <p:cNvPr id="48" name="Elbow Connector 47"/>
          <p:cNvCxnSpPr>
            <a:endCxn id="47" idx="1"/>
          </p:cNvCxnSpPr>
          <p:nvPr/>
        </p:nvCxnSpPr>
        <p:spPr>
          <a:xfrm>
            <a:off x="1979711" y="3212976"/>
            <a:ext cx="953597" cy="773504"/>
          </a:xfrm>
          <a:prstGeom prst="bentConnector3">
            <a:avLst>
              <a:gd name="adj1" fmla="val 37321"/>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51" name="Rectangle 50"/>
          <p:cNvSpPr/>
          <p:nvPr/>
        </p:nvSpPr>
        <p:spPr>
          <a:xfrm>
            <a:off x="2933308" y="4725144"/>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Le modèle de la vue. Sera affiché dans chaque URL </a:t>
            </a:r>
            <a:r>
              <a:rPr lang="fr-FR" sz="1050" dirty="0" err="1" smtClean="0"/>
              <a:t>Frontend</a:t>
            </a:r>
            <a:r>
              <a:rPr lang="fr-FR" sz="1050" dirty="0" smtClean="0"/>
              <a:t>.</a:t>
            </a:r>
            <a:endParaRPr lang="en-GB" sz="1050" dirty="0"/>
          </a:p>
        </p:txBody>
      </p:sp>
      <p:cxnSp>
        <p:nvCxnSpPr>
          <p:cNvPr id="52" name="Elbow Connector 51"/>
          <p:cNvCxnSpPr>
            <a:endCxn id="51" idx="1"/>
          </p:cNvCxnSpPr>
          <p:nvPr/>
        </p:nvCxnSpPr>
        <p:spPr>
          <a:xfrm>
            <a:off x="1359276" y="3599728"/>
            <a:ext cx="1574032" cy="1252374"/>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56" name="Rectangle 55"/>
          <p:cNvSpPr/>
          <p:nvPr/>
        </p:nvSpPr>
        <p:spPr>
          <a:xfrm>
            <a:off x="2933308" y="5229200"/>
            <a:ext cx="6055225" cy="738664"/>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marL="171450" indent="-171450">
              <a:buFont typeface="Wingdings" panose="05000000000000000000" pitchFamily="2" charset="2"/>
              <a:buChar char="ü"/>
            </a:pPr>
            <a:r>
              <a:rPr lang="fr-FR" sz="1050" dirty="0"/>
              <a:t>Obtention du contrôleur grâce à la méthode parente </a:t>
            </a:r>
            <a:r>
              <a:rPr lang="fr-FR" sz="1050" dirty="0" err="1"/>
              <a:t>getController</a:t>
            </a:r>
            <a:r>
              <a:rPr lang="fr-FR" sz="1050" dirty="0"/>
              <a:t>().</a:t>
            </a:r>
          </a:p>
          <a:p>
            <a:pPr marL="171450" indent="-171450">
              <a:buFont typeface="Wingdings" panose="05000000000000000000" pitchFamily="2" charset="2"/>
              <a:buChar char="ü"/>
            </a:pPr>
            <a:r>
              <a:rPr lang="fr-FR" sz="1050" dirty="0"/>
              <a:t>Exécution du contrôleur.</a:t>
            </a:r>
          </a:p>
          <a:p>
            <a:pPr marL="171450" indent="-171450">
              <a:buFont typeface="Wingdings" panose="05000000000000000000" pitchFamily="2" charset="2"/>
              <a:buChar char="ü"/>
            </a:pPr>
            <a:r>
              <a:rPr lang="fr-FR" sz="1050" dirty="0"/>
              <a:t>Assignation de la page créée par le contrôleur à la réponse.</a:t>
            </a:r>
          </a:p>
          <a:p>
            <a:pPr marL="171450" indent="-171450">
              <a:buFont typeface="Wingdings" panose="05000000000000000000" pitchFamily="2" charset="2"/>
              <a:buChar char="ü"/>
            </a:pPr>
            <a:r>
              <a:rPr lang="fr-FR" sz="1050" dirty="0"/>
              <a:t>Envoi de la réponse.</a:t>
            </a:r>
          </a:p>
        </p:txBody>
      </p:sp>
      <p:cxnSp>
        <p:nvCxnSpPr>
          <p:cNvPr id="57" name="Elbow Connector 56"/>
          <p:cNvCxnSpPr>
            <a:endCxn id="56" idx="1"/>
          </p:cNvCxnSpPr>
          <p:nvPr/>
        </p:nvCxnSpPr>
        <p:spPr>
          <a:xfrm rot="16200000" flipH="1">
            <a:off x="1514997" y="4180221"/>
            <a:ext cx="1739010" cy="1097612"/>
          </a:xfrm>
          <a:prstGeom prst="bentConnector2">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71" name="TextBox 70"/>
          <p:cNvSpPr txBox="1"/>
          <p:nvPr/>
        </p:nvSpPr>
        <p:spPr>
          <a:xfrm>
            <a:off x="3188611" y="115236"/>
            <a:ext cx="4695757" cy="584775"/>
          </a:xfrm>
          <a:prstGeom prst="rect">
            <a:avLst/>
          </a:prstGeom>
          <a:noFill/>
        </p:spPr>
        <p:txBody>
          <a:bodyPr wrap="square" rtlCol="0">
            <a:spAutoFit/>
          </a:bodyPr>
          <a:lstStyle/>
          <a:p>
            <a:r>
              <a:rPr lang="en-GB" sz="3200" b="1" dirty="0" err="1">
                <a:latin typeface="Algerian" panose="04020705040A02060702" pitchFamily="82" charset="0"/>
              </a:rPr>
              <a:t>L'arbre</a:t>
            </a:r>
            <a:r>
              <a:rPr lang="en-GB" sz="3200" b="1" dirty="0">
                <a:latin typeface="Algerian" panose="04020705040A02060702" pitchFamily="82" charset="0"/>
              </a:rPr>
              <a:t> de Frontend</a:t>
            </a:r>
            <a:endParaRPr lang="en-GB" sz="3200" b="1" dirty="0">
              <a:latin typeface="Algerian" panose="04020705040A02060702" pitchFamily="82" charset="0"/>
            </a:endParaRPr>
          </a:p>
        </p:txBody>
      </p:sp>
    </p:spTree>
    <p:extLst>
      <p:ext uri="{BB962C8B-B14F-4D97-AF65-F5344CB8AC3E}">
        <p14:creationId xmlns:p14="http://schemas.microsoft.com/office/powerpoint/2010/main" val="230824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6" y="878481"/>
            <a:ext cx="2105025" cy="4619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999947" y="751523"/>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c'est ici que nous stockons le nom d'utilisateur et le mot de passe.</a:t>
            </a:r>
            <a:endParaRPr lang="en-GB" sz="1050" dirty="0"/>
          </a:p>
        </p:txBody>
      </p:sp>
      <p:cxnSp>
        <p:nvCxnSpPr>
          <p:cNvPr id="10" name="Elbow Connector 9"/>
          <p:cNvCxnSpPr>
            <a:endCxn id="8" idx="1"/>
          </p:cNvCxnSpPr>
          <p:nvPr/>
        </p:nvCxnSpPr>
        <p:spPr>
          <a:xfrm flipV="1">
            <a:off x="1093778" y="878481"/>
            <a:ext cx="1906169" cy="560472"/>
          </a:xfrm>
          <a:prstGeom prst="bentConnector3">
            <a:avLst>
              <a:gd name="adj1" fmla="val 78545"/>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9" name="Rectangle 18"/>
          <p:cNvSpPr/>
          <p:nvPr/>
        </p:nvSpPr>
        <p:spPr>
          <a:xfrm>
            <a:off x="2994549" y="1122149"/>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L'URL pointe sur </a:t>
            </a:r>
            <a:r>
              <a:rPr lang="fr-FR" sz="1050" dirty="0" smtClean="0"/>
              <a:t>l'action.</a:t>
            </a:r>
            <a:endParaRPr lang="en-GB" sz="1050" dirty="0"/>
          </a:p>
        </p:txBody>
      </p:sp>
      <p:cxnSp>
        <p:nvCxnSpPr>
          <p:cNvPr id="20" name="Elbow Connector 19"/>
          <p:cNvCxnSpPr>
            <a:endCxn id="19" idx="1"/>
          </p:cNvCxnSpPr>
          <p:nvPr/>
        </p:nvCxnSpPr>
        <p:spPr>
          <a:xfrm flipV="1">
            <a:off x="1208099" y="1249107"/>
            <a:ext cx="1786450" cy="379693"/>
          </a:xfrm>
          <a:prstGeom prst="bentConnector3">
            <a:avLst>
              <a:gd name="adj1" fmla="val 88072"/>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1" name="Rectangle 30"/>
          <p:cNvSpPr/>
          <p:nvPr/>
        </p:nvSpPr>
        <p:spPr>
          <a:xfrm>
            <a:off x="2999947" y="2196335"/>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smtClean="0"/>
              <a:t>Création de tableaux pour les chapitres et affichage dans ‘</a:t>
            </a:r>
            <a:r>
              <a:rPr lang="fr-FR" sz="1050" dirty="0" err="1" smtClean="0"/>
              <a:t>index.php</a:t>
            </a:r>
            <a:r>
              <a:rPr lang="fr-FR" sz="1050" dirty="0" smtClean="0"/>
              <a:t>’.</a:t>
            </a:r>
            <a:endParaRPr lang="en-GB" sz="1050" dirty="0"/>
          </a:p>
        </p:txBody>
      </p:sp>
      <p:cxnSp>
        <p:nvCxnSpPr>
          <p:cNvPr id="33" name="Elbow Connector 32"/>
          <p:cNvCxnSpPr>
            <a:endCxn id="31" idx="1"/>
          </p:cNvCxnSpPr>
          <p:nvPr/>
        </p:nvCxnSpPr>
        <p:spPr>
          <a:xfrm flipV="1">
            <a:off x="1420522" y="2323293"/>
            <a:ext cx="1579425" cy="385627"/>
          </a:xfrm>
          <a:prstGeom prst="bentConnector3">
            <a:avLst>
              <a:gd name="adj1" fmla="val 66268"/>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38" name="Rectangle 37"/>
          <p:cNvSpPr/>
          <p:nvPr/>
        </p:nvSpPr>
        <p:spPr>
          <a:xfrm>
            <a:off x="2994553" y="2505596"/>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C'est ici que vous pouvez insérer un nouveau </a:t>
            </a:r>
            <a:r>
              <a:rPr lang="fr-FR" sz="1050" dirty="0" smtClean="0"/>
              <a:t>chapitre.</a:t>
            </a:r>
            <a:endParaRPr lang="en-GB" sz="1050" dirty="0"/>
          </a:p>
        </p:txBody>
      </p:sp>
      <p:sp>
        <p:nvSpPr>
          <p:cNvPr id="40" name="Rectangle 39"/>
          <p:cNvSpPr/>
          <p:nvPr/>
        </p:nvSpPr>
        <p:spPr>
          <a:xfrm>
            <a:off x="2994551" y="2852936"/>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C'est ici que vous pouvez voir tous les commentaires </a:t>
            </a:r>
            <a:r>
              <a:rPr lang="fr-FR" sz="1050" dirty="0" smtClean="0"/>
              <a:t>signales.</a:t>
            </a:r>
            <a:endParaRPr lang="en-GB" sz="1050" dirty="0"/>
          </a:p>
        </p:txBody>
      </p:sp>
      <p:cxnSp>
        <p:nvCxnSpPr>
          <p:cNvPr id="41" name="Elbow Connector 40"/>
          <p:cNvCxnSpPr>
            <a:endCxn id="38" idx="1"/>
          </p:cNvCxnSpPr>
          <p:nvPr/>
        </p:nvCxnSpPr>
        <p:spPr>
          <a:xfrm flipV="1">
            <a:off x="1420522" y="2632554"/>
            <a:ext cx="1574031" cy="292390"/>
          </a:xfrm>
          <a:prstGeom prst="bentConnector3">
            <a:avLst>
              <a:gd name="adj1" fmla="val 76406"/>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44" name="Elbow Connector 43"/>
          <p:cNvCxnSpPr>
            <a:endCxn id="40" idx="1"/>
          </p:cNvCxnSpPr>
          <p:nvPr/>
        </p:nvCxnSpPr>
        <p:spPr>
          <a:xfrm flipV="1">
            <a:off x="1608907" y="2979894"/>
            <a:ext cx="1385644" cy="126958"/>
          </a:xfrm>
          <a:prstGeom prst="bentConnector3">
            <a:avLst>
              <a:gd name="adj1" fmla="val 83268"/>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47" name="Rectangle 46"/>
          <p:cNvSpPr/>
          <p:nvPr/>
        </p:nvSpPr>
        <p:spPr>
          <a:xfrm>
            <a:off x="2994552" y="3197410"/>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Vue de l'option de mise à jour du chapitre</a:t>
            </a:r>
            <a:endParaRPr lang="en-GB" sz="1050" dirty="0"/>
          </a:p>
        </p:txBody>
      </p:sp>
      <p:cxnSp>
        <p:nvCxnSpPr>
          <p:cNvPr id="48" name="Elbow Connector 47"/>
          <p:cNvCxnSpPr>
            <a:endCxn id="47" idx="1"/>
          </p:cNvCxnSpPr>
          <p:nvPr/>
        </p:nvCxnSpPr>
        <p:spPr>
          <a:xfrm>
            <a:off x="1534185" y="3324368"/>
            <a:ext cx="1460367" cy="12700"/>
          </a:xfrm>
          <a:prstGeom prst="bentConnector3">
            <a:avLst>
              <a:gd name="adj1" fmla="val 84671"/>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51" name="Rectangle 50"/>
          <p:cNvSpPr/>
          <p:nvPr/>
        </p:nvSpPr>
        <p:spPr>
          <a:xfrm>
            <a:off x="3017122" y="5549784"/>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Le modèle de la vue. Sera affiché dans chaque URL </a:t>
            </a:r>
            <a:r>
              <a:rPr lang="fr-FR" sz="1050" dirty="0" err="1" smtClean="0"/>
              <a:t>Backend</a:t>
            </a:r>
            <a:r>
              <a:rPr lang="fr-FR" sz="1050" dirty="0" smtClean="0"/>
              <a:t>.</a:t>
            </a:r>
            <a:endParaRPr lang="en-GB" sz="1050" dirty="0"/>
          </a:p>
        </p:txBody>
      </p:sp>
      <p:cxnSp>
        <p:nvCxnSpPr>
          <p:cNvPr id="52" name="Elbow Connector 51"/>
          <p:cNvCxnSpPr>
            <a:endCxn id="51" idx="1"/>
          </p:cNvCxnSpPr>
          <p:nvPr/>
        </p:nvCxnSpPr>
        <p:spPr>
          <a:xfrm>
            <a:off x="1251384" y="5157192"/>
            <a:ext cx="1765738" cy="519550"/>
          </a:xfrm>
          <a:prstGeom prst="bentConnector3">
            <a:avLst>
              <a:gd name="adj1" fmla="val 84238"/>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56" name="Rectangle 55"/>
          <p:cNvSpPr/>
          <p:nvPr/>
        </p:nvSpPr>
        <p:spPr>
          <a:xfrm>
            <a:off x="2994553" y="3510557"/>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Responsable des fonctions CRUD ainsi que des vues </a:t>
            </a:r>
            <a:r>
              <a:rPr lang="fr-FR" sz="1050" dirty="0" smtClean="0"/>
              <a:t>associées.</a:t>
            </a:r>
            <a:endParaRPr lang="fr-FR" sz="1050" dirty="0"/>
          </a:p>
        </p:txBody>
      </p:sp>
      <p:cxnSp>
        <p:nvCxnSpPr>
          <p:cNvPr id="57" name="Elbow Connector 56"/>
          <p:cNvCxnSpPr>
            <a:endCxn id="56" idx="1"/>
          </p:cNvCxnSpPr>
          <p:nvPr/>
        </p:nvCxnSpPr>
        <p:spPr>
          <a:xfrm>
            <a:off x="1968952" y="3510557"/>
            <a:ext cx="1025601" cy="126958"/>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71" name="TextBox 70"/>
          <p:cNvSpPr txBox="1"/>
          <p:nvPr/>
        </p:nvSpPr>
        <p:spPr>
          <a:xfrm>
            <a:off x="3188611" y="-27384"/>
            <a:ext cx="4695757" cy="584775"/>
          </a:xfrm>
          <a:prstGeom prst="rect">
            <a:avLst/>
          </a:prstGeom>
          <a:noFill/>
        </p:spPr>
        <p:txBody>
          <a:bodyPr wrap="square" rtlCol="0">
            <a:spAutoFit/>
          </a:bodyPr>
          <a:lstStyle/>
          <a:p>
            <a:r>
              <a:rPr lang="en-GB" sz="3200" b="1" dirty="0" err="1">
                <a:latin typeface="Algerian" panose="04020705040A02060702" pitchFamily="82" charset="0"/>
              </a:rPr>
              <a:t>L'arbre</a:t>
            </a:r>
            <a:r>
              <a:rPr lang="en-GB" sz="3200" b="1" dirty="0">
                <a:latin typeface="Algerian" panose="04020705040A02060702" pitchFamily="82" charset="0"/>
              </a:rPr>
              <a:t> de </a:t>
            </a:r>
            <a:r>
              <a:rPr lang="en-GB" sz="3200" b="1" dirty="0" smtClean="0">
                <a:latin typeface="Algerian" panose="04020705040A02060702" pitchFamily="82" charset="0"/>
              </a:rPr>
              <a:t>backend</a:t>
            </a:r>
            <a:endParaRPr lang="en-GB" sz="3200" b="1" dirty="0">
              <a:latin typeface="Algerian" panose="04020705040A02060702" pitchFamily="82" charset="0"/>
            </a:endParaRPr>
          </a:p>
        </p:txBody>
      </p:sp>
      <p:sp>
        <p:nvSpPr>
          <p:cNvPr id="29" name="Rectangle 28"/>
          <p:cNvSpPr/>
          <p:nvPr/>
        </p:nvSpPr>
        <p:spPr>
          <a:xfrm>
            <a:off x="2994550" y="1866387"/>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Liste de tous les </a:t>
            </a:r>
            <a:r>
              <a:rPr lang="fr-FR" sz="1050" dirty="0" smtClean="0"/>
              <a:t>commentaires.</a:t>
            </a:r>
            <a:endParaRPr lang="en-GB" sz="1050" dirty="0"/>
          </a:p>
        </p:txBody>
      </p:sp>
      <p:cxnSp>
        <p:nvCxnSpPr>
          <p:cNvPr id="32" name="Elbow Connector 31"/>
          <p:cNvCxnSpPr>
            <a:endCxn id="29" idx="1"/>
          </p:cNvCxnSpPr>
          <p:nvPr/>
        </p:nvCxnSpPr>
        <p:spPr>
          <a:xfrm flipV="1">
            <a:off x="1686585" y="1993345"/>
            <a:ext cx="1307965" cy="456906"/>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45" name="Rectangle 44"/>
          <p:cNvSpPr/>
          <p:nvPr/>
        </p:nvSpPr>
        <p:spPr>
          <a:xfrm>
            <a:off x="3017122" y="4274342"/>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smtClean="0"/>
              <a:t>Se </a:t>
            </a:r>
            <a:r>
              <a:rPr lang="fr-FR" sz="1050" dirty="0"/>
              <a:t>connecter à la page </a:t>
            </a:r>
            <a:r>
              <a:rPr lang="fr-FR" sz="1050" dirty="0" smtClean="0"/>
              <a:t>d'administration.</a:t>
            </a:r>
            <a:endParaRPr lang="fr-FR" sz="1050" dirty="0"/>
          </a:p>
        </p:txBody>
      </p:sp>
      <p:cxnSp>
        <p:nvCxnSpPr>
          <p:cNvPr id="46" name="Elbow Connector 45"/>
          <p:cNvCxnSpPr>
            <a:endCxn id="45" idx="1"/>
          </p:cNvCxnSpPr>
          <p:nvPr/>
        </p:nvCxnSpPr>
        <p:spPr>
          <a:xfrm>
            <a:off x="1403648" y="4365104"/>
            <a:ext cx="1613474" cy="36196"/>
          </a:xfrm>
          <a:prstGeom prst="bentConnector3">
            <a:avLst>
              <a:gd name="adj1" fmla="val 85128"/>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49" name="Rectangle 48"/>
          <p:cNvSpPr/>
          <p:nvPr/>
        </p:nvSpPr>
        <p:spPr>
          <a:xfrm>
            <a:off x="3017122" y="4581128"/>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smtClean="0"/>
              <a:t>Se </a:t>
            </a:r>
            <a:r>
              <a:rPr lang="fr-FR" sz="1050" dirty="0"/>
              <a:t>déconnecter de la page </a:t>
            </a:r>
            <a:r>
              <a:rPr lang="fr-FR" sz="1050" dirty="0" smtClean="0"/>
              <a:t>d'administration.</a:t>
            </a:r>
            <a:endParaRPr lang="fr-FR" sz="1050" dirty="0"/>
          </a:p>
        </p:txBody>
      </p:sp>
      <p:cxnSp>
        <p:nvCxnSpPr>
          <p:cNvPr id="50" name="Elbow Connector 49"/>
          <p:cNvCxnSpPr>
            <a:endCxn id="49" idx="1"/>
          </p:cNvCxnSpPr>
          <p:nvPr/>
        </p:nvCxnSpPr>
        <p:spPr>
          <a:xfrm>
            <a:off x="1480928" y="4566394"/>
            <a:ext cx="1536194" cy="141692"/>
          </a:xfrm>
          <a:prstGeom prst="bentConnector3">
            <a:avLst>
              <a:gd name="adj1" fmla="val 81484"/>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58" name="Rectangle 57"/>
          <p:cNvSpPr/>
          <p:nvPr/>
        </p:nvSpPr>
        <p:spPr>
          <a:xfrm>
            <a:off x="3017122" y="5877272"/>
            <a:ext cx="6055225" cy="90024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marL="171450" indent="-171450">
              <a:buFont typeface="Wingdings" panose="05000000000000000000" pitchFamily="2" charset="2"/>
              <a:buChar char="ü"/>
            </a:pPr>
            <a:r>
              <a:rPr lang="fr-FR" sz="1050" dirty="0"/>
              <a:t>Si l'utilisateur est authentifié </a:t>
            </a:r>
            <a:r>
              <a:rPr lang="fr-FR" sz="1050" dirty="0" smtClean="0"/>
              <a:t>: obtention </a:t>
            </a:r>
            <a:r>
              <a:rPr lang="fr-FR" sz="1050" dirty="0"/>
              <a:t>du contrôleur grâce à la méthode parente </a:t>
            </a:r>
            <a:r>
              <a:rPr lang="fr-FR" sz="1050" dirty="0" err="1"/>
              <a:t>getController</a:t>
            </a:r>
            <a:r>
              <a:rPr lang="fr-FR" sz="1050" dirty="0"/>
              <a:t>().</a:t>
            </a:r>
          </a:p>
          <a:p>
            <a:pPr marL="171450" indent="-171450">
              <a:buFont typeface="Wingdings" panose="05000000000000000000" pitchFamily="2" charset="2"/>
              <a:buChar char="ü"/>
            </a:pPr>
            <a:r>
              <a:rPr lang="fr-FR" sz="1050" dirty="0"/>
              <a:t>Sinon </a:t>
            </a:r>
            <a:r>
              <a:rPr lang="fr-FR" sz="1050" dirty="0" smtClean="0"/>
              <a:t>: instanciation </a:t>
            </a:r>
            <a:r>
              <a:rPr lang="fr-FR" sz="1050" dirty="0"/>
              <a:t>du contrôleur du module de connexion.</a:t>
            </a:r>
          </a:p>
          <a:p>
            <a:pPr marL="171450" indent="-171450">
              <a:buFont typeface="Wingdings" panose="05000000000000000000" pitchFamily="2" charset="2"/>
              <a:buChar char="ü"/>
            </a:pPr>
            <a:r>
              <a:rPr lang="fr-FR" sz="1050" dirty="0"/>
              <a:t>Exécution du contrôleur.</a:t>
            </a:r>
          </a:p>
          <a:p>
            <a:pPr marL="171450" indent="-171450">
              <a:buFont typeface="Wingdings" panose="05000000000000000000" pitchFamily="2" charset="2"/>
              <a:buChar char="ü"/>
            </a:pPr>
            <a:r>
              <a:rPr lang="fr-FR" sz="1050" dirty="0"/>
              <a:t>Assignation de la page créée par le contrôleur à la réponse.</a:t>
            </a:r>
          </a:p>
          <a:p>
            <a:pPr marL="171450" indent="-171450">
              <a:buFont typeface="Wingdings" panose="05000000000000000000" pitchFamily="2" charset="2"/>
              <a:buChar char="ü"/>
            </a:pPr>
            <a:r>
              <a:rPr lang="fr-FR" sz="1050" dirty="0"/>
              <a:t>Envoi de la réponse.</a:t>
            </a:r>
          </a:p>
        </p:txBody>
      </p:sp>
      <p:cxnSp>
        <p:nvCxnSpPr>
          <p:cNvPr id="59" name="Elbow Connector 58"/>
          <p:cNvCxnSpPr>
            <a:endCxn id="58" idx="1"/>
          </p:cNvCxnSpPr>
          <p:nvPr/>
        </p:nvCxnSpPr>
        <p:spPr>
          <a:xfrm>
            <a:off x="1858902" y="5416967"/>
            <a:ext cx="1158220" cy="910428"/>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65" name="Rectangle 64"/>
          <p:cNvSpPr/>
          <p:nvPr/>
        </p:nvSpPr>
        <p:spPr>
          <a:xfrm>
            <a:off x="2994553" y="3814412"/>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Contrôles d’action de </a:t>
            </a:r>
            <a:r>
              <a:rPr lang="fr-FR" sz="1050" dirty="0" err="1"/>
              <a:t>backend</a:t>
            </a:r>
            <a:r>
              <a:rPr lang="fr-FR" sz="1050" dirty="0"/>
              <a:t>, appelle les modèles associés en fonction de l’action.</a:t>
            </a:r>
            <a:endParaRPr lang="en-GB" sz="1050" dirty="0"/>
          </a:p>
        </p:txBody>
      </p:sp>
      <p:cxnSp>
        <p:nvCxnSpPr>
          <p:cNvPr id="66" name="Elbow Connector 65"/>
          <p:cNvCxnSpPr>
            <a:endCxn id="65" idx="1"/>
          </p:cNvCxnSpPr>
          <p:nvPr/>
        </p:nvCxnSpPr>
        <p:spPr>
          <a:xfrm>
            <a:off x="1968952" y="3764473"/>
            <a:ext cx="1025601" cy="176897"/>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
        <p:nvSpPr>
          <p:cNvPr id="69" name="Rectangle 68"/>
          <p:cNvSpPr/>
          <p:nvPr/>
        </p:nvSpPr>
        <p:spPr>
          <a:xfrm>
            <a:off x="3017122" y="4883148"/>
            <a:ext cx="6055225" cy="25391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fr-FR" sz="1050" dirty="0"/>
              <a:t>Contrôleur de connexion et de déconnexion pour la page </a:t>
            </a:r>
            <a:r>
              <a:rPr lang="fr-FR" sz="1050" dirty="0" smtClean="0"/>
              <a:t>d'administration.</a:t>
            </a:r>
            <a:endParaRPr lang="en-GB" sz="1050" dirty="0"/>
          </a:p>
        </p:txBody>
      </p:sp>
      <p:cxnSp>
        <p:nvCxnSpPr>
          <p:cNvPr id="70" name="Elbow Connector 69"/>
          <p:cNvCxnSpPr>
            <a:endCxn id="69" idx="1"/>
          </p:cNvCxnSpPr>
          <p:nvPr/>
        </p:nvCxnSpPr>
        <p:spPr>
          <a:xfrm>
            <a:off x="2064460" y="4797152"/>
            <a:ext cx="952662" cy="212954"/>
          </a:xfrm>
          <a:prstGeom prst="bentConnector3">
            <a:avLst>
              <a:gd name="adj1" fmla="val 50000"/>
            </a:avLst>
          </a:prstGeom>
          <a:ln w="19050">
            <a:headEnd type="diamond" w="med" len="med"/>
            <a:tailEnd type="triangl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0605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7036" y="399067"/>
            <a:ext cx="1934683" cy="461665"/>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 la </a:t>
            </a:r>
            <a:r>
              <a:rPr lang="en-US" altLang="en-US" sz="1200" dirty="0" err="1">
                <a:solidFill>
                  <a:schemeClr val="lt1"/>
                </a:solidFill>
                <a:latin typeface="Arial" pitchFamily="34" charset="0"/>
                <a:cs typeface="Arial" pitchFamily="34" charset="0"/>
              </a:rPr>
              <a:t>classe</a:t>
            </a:r>
            <a:r>
              <a:rPr lang="en-US" altLang="en-US" sz="1200" dirty="0">
                <a:solidFill>
                  <a:schemeClr val="lt1"/>
                </a:solidFill>
                <a:latin typeface="Arial" pitchFamily="34" charset="0"/>
                <a:cs typeface="Arial" pitchFamily="34" charset="0"/>
              </a:rPr>
              <a:t> </a:t>
            </a:r>
            <a:r>
              <a:rPr lang="en-US" altLang="en-US" sz="1200" dirty="0" smtClean="0">
                <a:latin typeface="Arial" pitchFamily="34" charset="0"/>
                <a:cs typeface="Arial" pitchFamily="34" charset="0"/>
              </a:rPr>
              <a:t>‘</a:t>
            </a:r>
            <a:r>
              <a:rPr lang="en-US" altLang="en-US" sz="1200" dirty="0" err="1" smtClean="0">
                <a:solidFill>
                  <a:schemeClr val="lt1"/>
                </a:solidFill>
                <a:latin typeface="Arial" pitchFamily="34" charset="0"/>
                <a:cs typeface="Arial" pitchFamily="34" charset="0"/>
              </a:rPr>
              <a:t>ApplicationComponent</a:t>
            </a:r>
            <a:r>
              <a:rPr lang="en-US" altLang="en-US" sz="1200" dirty="0" smtClean="0">
                <a:solidFill>
                  <a:schemeClr val="lt1"/>
                </a:solidFill>
                <a:latin typeface="Arial" pitchFamily="34" charset="0"/>
                <a:cs typeface="Arial" pitchFamily="34" charset="0"/>
              </a:rPr>
              <a:t>’ </a:t>
            </a:r>
            <a:endParaRPr lang="en-US" altLang="en-US" sz="1200" dirty="0">
              <a:solidFill>
                <a:schemeClr val="lt1"/>
              </a:solidFill>
              <a:latin typeface="Arial" pitchFamily="34" charset="0"/>
              <a:cs typeface="Arial" pitchFamily="34" charset="0"/>
            </a:endParaRPr>
          </a:p>
        </p:txBody>
      </p:sp>
      <p:sp>
        <p:nvSpPr>
          <p:cNvPr id="3" name="Rectangle 3"/>
          <p:cNvSpPr>
            <a:spLocks noChangeArrowheads="1"/>
          </p:cNvSpPr>
          <p:nvPr/>
        </p:nvSpPr>
        <p:spPr bwMode="auto">
          <a:xfrm>
            <a:off x="1191038" y="5744289"/>
            <a:ext cx="2997937"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fr-FR" sz="1200" dirty="0">
                <a:solidFill>
                  <a:schemeClr val="lt1"/>
                </a:solidFill>
                <a:latin typeface="Arial" pitchFamily="34" charset="0"/>
                <a:cs typeface="Arial" pitchFamily="34" charset="0"/>
              </a:rPr>
              <a:t>Modélisation de la classe </a:t>
            </a:r>
            <a:r>
              <a:rPr lang="fr-FR" sz="1200" dirty="0" smtClean="0">
                <a:latin typeface="Arial" pitchFamily="34" charset="0"/>
                <a:cs typeface="Arial" pitchFamily="34" charset="0"/>
              </a:rPr>
              <a:t>‘</a:t>
            </a:r>
            <a:r>
              <a:rPr lang="fr-FR" sz="1200" dirty="0" err="1" smtClean="0">
                <a:solidFill>
                  <a:schemeClr val="lt1"/>
                </a:solidFill>
                <a:latin typeface="Arial" pitchFamily="34" charset="0"/>
                <a:cs typeface="Arial" pitchFamily="34" charset="0"/>
              </a:rPr>
              <a:t>HTTPRequest</a:t>
            </a:r>
            <a:r>
              <a:rPr lang="fr-FR" sz="1200" dirty="0" smtClean="0">
                <a:solidFill>
                  <a:schemeClr val="lt1"/>
                </a:solidFill>
                <a:latin typeface="Arial" pitchFamily="34" charset="0"/>
                <a:cs typeface="Arial" pitchFamily="34" charset="0"/>
              </a:rPr>
              <a:t>’</a:t>
            </a:r>
            <a:endParaRPr lang="en-US" altLang="en-US" sz="1200" dirty="0">
              <a:solidFill>
                <a:schemeClr val="lt1"/>
              </a:solidFill>
              <a:latin typeface="Arial" pitchFamily="34" charset="0"/>
              <a:cs typeface="Arial" pitchFamily="34" charset="0"/>
            </a:endParaRPr>
          </a:p>
        </p:txBody>
      </p:sp>
      <p:pic>
        <p:nvPicPr>
          <p:cNvPr id="5124" name="Picture 4" descr="Modeling the HTTPRequest class"/>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1228302" y="3800073"/>
            <a:ext cx="2838450" cy="1628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5580112" y="5744289"/>
            <a:ext cx="3098925"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fr-FR" sz="1200" dirty="0">
                <a:solidFill>
                  <a:schemeClr val="lt1"/>
                </a:solidFill>
                <a:latin typeface="Arial" pitchFamily="34" charset="0"/>
                <a:cs typeface="Arial" pitchFamily="34" charset="0"/>
              </a:rPr>
              <a:t>Modélisation de la classe </a:t>
            </a:r>
            <a:r>
              <a:rPr lang="fr-FR" sz="1200" dirty="0" smtClean="0">
                <a:solidFill>
                  <a:schemeClr val="lt1"/>
                </a:solidFill>
                <a:latin typeface="Arial" pitchFamily="34" charset="0"/>
                <a:cs typeface="Arial" pitchFamily="34" charset="0"/>
              </a:rPr>
              <a:t>‘</a:t>
            </a:r>
            <a:r>
              <a:rPr lang="fr-FR" sz="1200" dirty="0" err="1" smtClean="0">
                <a:solidFill>
                  <a:schemeClr val="lt1"/>
                </a:solidFill>
                <a:latin typeface="Arial" pitchFamily="34" charset="0"/>
                <a:cs typeface="Arial" pitchFamily="34" charset="0"/>
              </a:rPr>
              <a:t>HTTPResponse</a:t>
            </a:r>
            <a:r>
              <a:rPr lang="fr-FR" sz="1200" dirty="0" smtClean="0">
                <a:solidFill>
                  <a:schemeClr val="lt1"/>
                </a:solidFill>
                <a:latin typeface="Arial" pitchFamily="34" charset="0"/>
                <a:cs typeface="Arial" pitchFamily="34" charset="0"/>
              </a:rPr>
              <a:t>’</a:t>
            </a:r>
            <a:endParaRPr lang="en-US" altLang="en-US" sz="1200" dirty="0">
              <a:solidFill>
                <a:schemeClr val="lt1"/>
              </a:solidFill>
              <a:latin typeface="Arial" pitchFamily="34" charset="0"/>
              <a:cs typeface="Arial" pitchFamily="34" charset="0"/>
            </a:endParaRPr>
          </a:p>
        </p:txBody>
      </p:sp>
      <p:pic>
        <p:nvPicPr>
          <p:cNvPr id="5126" name="Picture 6" descr="Modeling the HTTPResponse class"/>
          <p:cNvPicPr>
            <a:picLocks noChangeAspect="1" noChangeArrowheads="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4972959" y="3800073"/>
            <a:ext cx="4086225" cy="1752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7" name="Elbow Connector 6"/>
          <p:cNvCxnSpPr>
            <a:stCxn id="5124" idx="0"/>
            <a:endCxn id="5128" idx="1"/>
          </p:cNvCxnSpPr>
          <p:nvPr/>
        </p:nvCxnSpPr>
        <p:spPr>
          <a:xfrm rot="5400000" flipH="1" flipV="1">
            <a:off x="2102436" y="2722718"/>
            <a:ext cx="1622447" cy="532264"/>
          </a:xfrm>
          <a:prstGeom prst="bentConnector2">
            <a:avLst/>
          </a:prstGeom>
          <a:ln w="28575">
            <a:solidFill>
              <a:schemeClr val="accent1"/>
            </a:solidFill>
            <a:tailEnd type="arrow"/>
          </a:ln>
        </p:spPr>
        <p:style>
          <a:lnRef idx="1">
            <a:schemeClr val="accent4"/>
          </a:lnRef>
          <a:fillRef idx="0">
            <a:schemeClr val="accent4"/>
          </a:fillRef>
          <a:effectRef idx="0">
            <a:schemeClr val="accent4"/>
          </a:effectRef>
          <a:fontRef idx="minor">
            <a:schemeClr val="tx1"/>
          </a:fontRef>
        </p:style>
      </p:cxnSp>
      <p:pic>
        <p:nvPicPr>
          <p:cNvPr id="5128" name="Picture 8" descr="Modélisation de la classe Application"/>
          <p:cNvPicPr>
            <a:picLocks noChangeAspect="1" noChangeArrowheads="1"/>
          </p:cNvPicPr>
          <p:nvPr/>
        </p:nvPicPr>
        <p:blipFill>
          <a:blip r:embed="rId6">
            <a:extLst>
              <a:ext uri="{BEBA8EAE-BF5A-486C-A8C5-ECC9F3942E4B}">
                <a14:imgProps xmlns:a14="http://schemas.microsoft.com/office/drawing/2010/main">
                  <a14:imgLayer r:embed="rId7">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3179791" y="1061350"/>
            <a:ext cx="3168352" cy="2232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0" name="Elbow Connector 9"/>
          <p:cNvCxnSpPr>
            <a:stCxn id="5126" idx="0"/>
            <a:endCxn id="5128" idx="3"/>
          </p:cNvCxnSpPr>
          <p:nvPr/>
        </p:nvCxnSpPr>
        <p:spPr>
          <a:xfrm rot="16200000" flipV="1">
            <a:off x="5870885" y="2654885"/>
            <a:ext cx="1622447" cy="667929"/>
          </a:xfrm>
          <a:prstGeom prst="bentConnector2">
            <a:avLst/>
          </a:prstGeom>
          <a:ln w="38100">
            <a:solidFill>
              <a:schemeClr val="accent1"/>
            </a:solidFill>
            <a:tailEnd type="arrow"/>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3246813" y="-1"/>
            <a:ext cx="3034308" cy="584775"/>
          </a:xfrm>
          <a:prstGeom prst="rect">
            <a:avLst/>
          </a:prstGeom>
          <a:noFill/>
        </p:spPr>
        <p:txBody>
          <a:bodyPr wrap="square" rtlCol="0">
            <a:spAutoFit/>
          </a:bodyPr>
          <a:lstStyle/>
          <a:p>
            <a:r>
              <a:rPr lang="en-GB" sz="3200" b="1" dirty="0" err="1" smtClean="0">
                <a:latin typeface="Algerian" panose="04020705040A02060702" pitchFamily="82" charset="0"/>
              </a:rPr>
              <a:t>Modélisation</a:t>
            </a:r>
            <a:endParaRPr lang="en-GB" sz="3200" b="1" dirty="0">
              <a:latin typeface="Algerian" panose="04020705040A02060702" pitchFamily="82" charset="0"/>
            </a:endParaRPr>
          </a:p>
        </p:txBody>
      </p:sp>
    </p:spTree>
    <p:extLst>
      <p:ext uri="{BB962C8B-B14F-4D97-AF65-F5344CB8AC3E}">
        <p14:creationId xmlns:p14="http://schemas.microsoft.com/office/powerpoint/2010/main" val="126213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72" y="4293096"/>
            <a:ext cx="3276600" cy="2057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38" y="1116755"/>
            <a:ext cx="3143250" cy="1152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7095" y="5085184"/>
            <a:ext cx="3648075" cy="1495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012" y="1007217"/>
            <a:ext cx="1914525" cy="68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9804" y="2636912"/>
            <a:ext cx="26955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Elbow Connector 11"/>
          <p:cNvCxnSpPr>
            <a:stCxn id="8194" idx="3"/>
            <a:endCxn id="8198" idx="1"/>
          </p:cNvCxnSpPr>
          <p:nvPr/>
        </p:nvCxnSpPr>
        <p:spPr>
          <a:xfrm flipV="1">
            <a:off x="3419872" y="3051250"/>
            <a:ext cx="429932" cy="2270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197" idx="3"/>
            <a:endCxn id="8198" idx="0"/>
          </p:cNvCxnSpPr>
          <p:nvPr/>
        </p:nvCxnSpPr>
        <p:spPr>
          <a:xfrm>
            <a:off x="2089537" y="1350117"/>
            <a:ext cx="3108055" cy="1286795"/>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195" idx="2"/>
            <a:endCxn id="8198" idx="3"/>
          </p:cNvCxnSpPr>
          <p:nvPr/>
        </p:nvCxnSpPr>
        <p:spPr>
          <a:xfrm rot="5400000">
            <a:off x="6541486" y="2273173"/>
            <a:ext cx="781970" cy="774184"/>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196" idx="0"/>
            <a:endCxn id="8198" idx="2"/>
          </p:cNvCxnSpPr>
          <p:nvPr/>
        </p:nvCxnSpPr>
        <p:spPr>
          <a:xfrm rot="16200000" flipV="1">
            <a:off x="4949565" y="3713615"/>
            <a:ext cx="1619597" cy="1123541"/>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35691" y="404664"/>
            <a:ext cx="2193169" cy="461665"/>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1200" b="0" i="0" u="none" strike="noStrike" cap="none" normalizeH="0" baseline="0" dirty="0" err="1" smtClean="0">
                <a:ln>
                  <a:noFill/>
                </a:ln>
                <a:solidFill>
                  <a:schemeClr val="bg1"/>
                </a:solidFill>
                <a:effectLst/>
                <a:latin typeface="Arial" pitchFamily="34" charset="0"/>
                <a:cs typeface="Arial" pitchFamily="34" charset="0"/>
              </a:rPr>
              <a:t>Modélisation</a:t>
            </a:r>
            <a:r>
              <a:rPr kumimoji="0" lang="en-US" altLang="en-US" sz="1200" b="0" i="0" u="none" strike="noStrike" cap="none" normalizeH="0" baseline="0" dirty="0" smtClean="0">
                <a:ln>
                  <a:noFill/>
                </a:ln>
                <a:solidFill>
                  <a:schemeClr val="bg1"/>
                </a:solidFill>
                <a:effectLst/>
                <a:latin typeface="Arial" pitchFamily="34" charset="0"/>
                <a:cs typeface="Arial" pitchFamily="34" charset="0"/>
              </a:rPr>
              <a:t> de la </a:t>
            </a:r>
            <a:r>
              <a:rPr kumimoji="0" lang="en-US" altLang="en-US" sz="1200" b="0" i="0" u="none" strike="noStrike" cap="none" normalizeH="0" baseline="0" dirty="0" err="1" smtClean="0">
                <a:ln>
                  <a:noFill/>
                </a:ln>
                <a:solidFill>
                  <a:schemeClr val="bg1"/>
                </a:solidFill>
                <a:effectLst/>
                <a:latin typeface="Arial" pitchFamily="34" charset="0"/>
                <a:cs typeface="Arial" pitchFamily="34" charset="0"/>
              </a:rPr>
              <a:t>classe</a:t>
            </a:r>
            <a:r>
              <a:rPr kumimoji="0" lang="en-US" altLang="en-US" sz="1200" b="0" i="0" u="none" strike="noStrike" cap="none" normalizeH="0" baseline="0" dirty="0" smtClean="0">
                <a:ln>
                  <a:noFill/>
                </a:ln>
                <a:solidFill>
                  <a:schemeClr val="bg1"/>
                </a:solidFill>
                <a:effectLst/>
                <a:latin typeface="Arial" pitchFamily="34" charset="0"/>
                <a:cs typeface="Arial" pitchFamily="34" charset="0"/>
              </a:rPr>
              <a:t> </a:t>
            </a:r>
            <a:r>
              <a:rPr kumimoji="0" lang="en-US" altLang="en-US" sz="1200" b="0" i="0" u="none" strike="noStrike" cap="none" normalizeH="0" baseline="0" dirty="0" smtClean="0">
                <a:ln>
                  <a:noFill/>
                </a:ln>
                <a:solidFill>
                  <a:schemeClr val="bg1"/>
                </a:solidFill>
                <a:effectLst/>
                <a:latin typeface="Arial" pitchFamily="34" charset="0"/>
                <a:cs typeface="Arial" pitchFamily="34" charset="0"/>
              </a:rPr>
              <a:t>‘</a:t>
            </a:r>
            <a:r>
              <a:rPr kumimoji="0" lang="en-US" altLang="en-US" sz="1200" b="0" i="0" u="none" strike="noStrike" cap="none" normalizeH="0" baseline="0" dirty="0" err="1" smtClean="0">
                <a:ln>
                  <a:noFill/>
                </a:ln>
                <a:solidFill>
                  <a:schemeClr val="bg1"/>
                </a:solidFill>
                <a:effectLst/>
                <a:latin typeface="Arial" pitchFamily="34" charset="0"/>
                <a:cs typeface="Arial" pitchFamily="34" charset="0"/>
              </a:rPr>
              <a:t>Config</a:t>
            </a:r>
            <a:r>
              <a:rPr kumimoji="0" lang="en-US" altLang="en-US" sz="1200" b="0" i="0" u="none" strike="noStrike" cap="none" normalizeH="0" baseline="0" dirty="0" smtClean="0">
                <a:ln>
                  <a:noFill/>
                </a:ln>
                <a:solidFill>
                  <a:schemeClr val="bg1"/>
                </a:solidFill>
                <a:effectLst/>
                <a:latin typeface="Arial" pitchFamily="34" charset="0"/>
                <a:cs typeface="Arial" pitchFamily="34" charset="0"/>
              </a:rPr>
              <a:t>’ </a:t>
            </a:r>
            <a:endParaRPr kumimoji="0" lang="en-US" altLang="en-US" sz="1200" b="0" i="0" u="none" strike="noStrike" cap="none" normalizeH="0" baseline="0" dirty="0" smtClean="0">
              <a:ln>
                <a:noFill/>
              </a:ln>
              <a:solidFill>
                <a:schemeClr val="bg1"/>
              </a:solidFill>
              <a:effectLst/>
              <a:latin typeface="Arial" pitchFamily="34" charset="0"/>
              <a:cs typeface="Arial" pitchFamily="34" charset="0"/>
            </a:endParaRPr>
          </a:p>
        </p:txBody>
      </p:sp>
      <p:sp>
        <p:nvSpPr>
          <p:cNvPr id="25" name="Rectangle 24"/>
          <p:cNvSpPr>
            <a:spLocks noChangeArrowheads="1"/>
          </p:cNvSpPr>
          <p:nvPr/>
        </p:nvSpPr>
        <p:spPr bwMode="auto">
          <a:xfrm>
            <a:off x="6639373" y="4410747"/>
            <a:ext cx="1817748" cy="461665"/>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latin typeface="Arial" pitchFamily="34" charset="0"/>
                <a:cs typeface="Arial" pitchFamily="34" charset="0"/>
              </a:rPr>
              <a:t>  </a:t>
            </a:r>
            <a:r>
              <a:rPr lang="en-US" altLang="en-US" sz="1200" dirty="0" err="1">
                <a:latin typeface="Arial" pitchFamily="34" charset="0"/>
                <a:cs typeface="Arial" pitchFamily="34" charset="0"/>
              </a:rPr>
              <a:t>Modélisation</a:t>
            </a:r>
            <a:r>
              <a:rPr lang="en-US" altLang="en-US" sz="1200" dirty="0">
                <a:latin typeface="Arial" pitchFamily="34" charset="0"/>
                <a:cs typeface="Arial" pitchFamily="34" charset="0"/>
              </a:rPr>
              <a:t> de la </a:t>
            </a:r>
            <a:r>
              <a:rPr lang="en-US" altLang="en-US" sz="1200" dirty="0" err="1">
                <a:latin typeface="Arial" pitchFamily="34" charset="0"/>
                <a:cs typeface="Arial" pitchFamily="34" charset="0"/>
              </a:rPr>
              <a:t>classe</a:t>
            </a:r>
            <a:r>
              <a:rPr lang="en-US" altLang="en-US" sz="1200" dirty="0">
                <a:latin typeface="Arial" pitchFamily="34" charset="0"/>
                <a:cs typeface="Arial" pitchFamily="34" charset="0"/>
              </a:rPr>
              <a:t> </a:t>
            </a:r>
            <a:r>
              <a:rPr lang="en-US" altLang="en-US" sz="1200" dirty="0" smtClean="0">
                <a:latin typeface="Arial" pitchFamily="34" charset="0"/>
                <a:cs typeface="Arial" pitchFamily="34" charset="0"/>
              </a:rPr>
              <a:t>‘User’ </a:t>
            </a:r>
            <a:endParaRPr lang="en-US" altLang="en-US" sz="1200" dirty="0">
              <a:latin typeface="Arial" pitchFamily="34" charset="0"/>
              <a:cs typeface="Arial" pitchFamily="34" charset="0"/>
            </a:endParaRPr>
          </a:p>
        </p:txBody>
      </p:sp>
      <p:sp>
        <p:nvSpPr>
          <p:cNvPr id="26" name="Rectangle 25"/>
          <p:cNvSpPr>
            <a:spLocks noChangeArrowheads="1"/>
          </p:cNvSpPr>
          <p:nvPr/>
        </p:nvSpPr>
        <p:spPr bwMode="auto">
          <a:xfrm>
            <a:off x="6029853" y="740419"/>
            <a:ext cx="2489784"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latin typeface="Arial" pitchFamily="34" charset="0"/>
                <a:cs typeface="Arial" pitchFamily="34" charset="0"/>
              </a:rPr>
              <a:t>  </a:t>
            </a:r>
            <a:r>
              <a:rPr lang="en-US" altLang="en-US" sz="1200" dirty="0" err="1">
                <a:latin typeface="Arial" pitchFamily="34" charset="0"/>
                <a:cs typeface="Arial" pitchFamily="34" charset="0"/>
              </a:rPr>
              <a:t>Modélisation</a:t>
            </a:r>
            <a:r>
              <a:rPr lang="en-US" altLang="en-US" sz="1200" dirty="0">
                <a:latin typeface="Arial" pitchFamily="34" charset="0"/>
                <a:cs typeface="Arial" pitchFamily="34" charset="0"/>
              </a:rPr>
              <a:t> de la </a:t>
            </a:r>
            <a:r>
              <a:rPr lang="en-US" altLang="en-US" sz="1200" dirty="0" err="1">
                <a:latin typeface="Arial" pitchFamily="34" charset="0"/>
                <a:cs typeface="Arial" pitchFamily="34" charset="0"/>
              </a:rPr>
              <a:t>classe</a:t>
            </a:r>
            <a:r>
              <a:rPr lang="en-US" altLang="en-US" sz="1200" dirty="0">
                <a:latin typeface="Arial" pitchFamily="34" charset="0"/>
                <a:cs typeface="Arial" pitchFamily="34" charset="0"/>
              </a:rPr>
              <a:t> </a:t>
            </a:r>
            <a:r>
              <a:rPr lang="en-US" altLang="en-US" sz="1200" dirty="0" smtClean="0">
                <a:latin typeface="Arial" pitchFamily="34" charset="0"/>
                <a:cs typeface="Arial" pitchFamily="34" charset="0"/>
              </a:rPr>
              <a:t>‘Page’ </a:t>
            </a:r>
            <a:endParaRPr lang="en-US" altLang="en-US" sz="1200" dirty="0">
              <a:latin typeface="Arial" pitchFamily="34" charset="0"/>
              <a:cs typeface="Arial" pitchFamily="34" charset="0"/>
            </a:endParaRPr>
          </a:p>
        </p:txBody>
      </p:sp>
      <p:sp>
        <p:nvSpPr>
          <p:cNvPr id="27" name="Rectangle 3"/>
          <p:cNvSpPr>
            <a:spLocks noChangeArrowheads="1"/>
          </p:cNvSpPr>
          <p:nvPr/>
        </p:nvSpPr>
        <p:spPr bwMode="auto">
          <a:xfrm>
            <a:off x="67954" y="3526724"/>
            <a:ext cx="2160905" cy="461665"/>
          </a:xfrm>
          <a:prstGeom prst="rect">
            <a:avLst/>
          </a:prstGeom>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latin typeface="Arial" pitchFamily="34" charset="0"/>
                <a:cs typeface="Arial" pitchFamily="34" charset="0"/>
              </a:rPr>
              <a:t>  </a:t>
            </a:r>
            <a:r>
              <a:rPr lang="en-US" altLang="en-US" sz="1200" dirty="0" err="1">
                <a:latin typeface="Arial" pitchFamily="34" charset="0"/>
                <a:cs typeface="Arial" pitchFamily="34" charset="0"/>
              </a:rPr>
              <a:t>Modélisation</a:t>
            </a:r>
            <a:r>
              <a:rPr lang="en-US" altLang="en-US" sz="1200" dirty="0">
                <a:latin typeface="Arial" pitchFamily="34" charset="0"/>
                <a:cs typeface="Arial" pitchFamily="34" charset="0"/>
              </a:rPr>
              <a:t> de la </a:t>
            </a:r>
            <a:r>
              <a:rPr lang="en-US" altLang="en-US" sz="1200" dirty="0" err="1">
                <a:latin typeface="Arial" pitchFamily="34" charset="0"/>
                <a:cs typeface="Arial" pitchFamily="34" charset="0"/>
              </a:rPr>
              <a:t>classe</a:t>
            </a:r>
            <a:r>
              <a:rPr lang="en-US" altLang="en-US" sz="1200" dirty="0">
                <a:latin typeface="Arial" pitchFamily="34" charset="0"/>
                <a:cs typeface="Arial" pitchFamily="34" charset="0"/>
              </a:rPr>
              <a:t> </a:t>
            </a:r>
            <a:r>
              <a:rPr lang="en-US" altLang="en-US" sz="1200" dirty="0" smtClean="0">
                <a:latin typeface="Arial" pitchFamily="34" charset="0"/>
                <a:cs typeface="Arial" pitchFamily="34" charset="0"/>
              </a:rPr>
              <a:t>‘</a:t>
            </a:r>
            <a:r>
              <a:rPr lang="en-US" altLang="en-US" sz="1200" dirty="0" err="1" smtClean="0">
                <a:latin typeface="Arial" pitchFamily="34" charset="0"/>
                <a:cs typeface="Arial" pitchFamily="34" charset="0"/>
              </a:rPr>
              <a:t>BackController</a:t>
            </a:r>
            <a:r>
              <a:rPr lang="en-US" altLang="en-US" sz="1200" dirty="0" smtClean="0">
                <a:latin typeface="Arial" pitchFamily="34" charset="0"/>
                <a:cs typeface="Arial" pitchFamily="34" charset="0"/>
              </a:rPr>
              <a:t>’ </a:t>
            </a:r>
            <a:endParaRPr lang="en-US" altLang="en-US" sz="1200" dirty="0">
              <a:latin typeface="Arial" pitchFamily="34" charset="0"/>
              <a:cs typeface="Arial" pitchFamily="34" charset="0"/>
            </a:endParaRPr>
          </a:p>
        </p:txBody>
      </p:sp>
      <p:sp>
        <p:nvSpPr>
          <p:cNvPr id="28" name="TextBox 27"/>
          <p:cNvSpPr txBox="1"/>
          <p:nvPr/>
        </p:nvSpPr>
        <p:spPr>
          <a:xfrm>
            <a:off x="3849804" y="24373"/>
            <a:ext cx="3034308" cy="584775"/>
          </a:xfrm>
          <a:prstGeom prst="rect">
            <a:avLst/>
          </a:prstGeom>
          <a:noFill/>
        </p:spPr>
        <p:txBody>
          <a:bodyPr wrap="square" rtlCol="0">
            <a:spAutoFit/>
          </a:bodyPr>
          <a:lstStyle/>
          <a:p>
            <a:r>
              <a:rPr lang="en-GB" sz="3200" b="1" dirty="0" err="1" smtClean="0">
                <a:latin typeface="Algerian" panose="04020705040A02060702" pitchFamily="82" charset="0"/>
              </a:rPr>
              <a:t>Modélisation</a:t>
            </a:r>
            <a:endParaRPr lang="en-GB" sz="3200" b="1" dirty="0">
              <a:latin typeface="Algerian" panose="04020705040A02060702" pitchFamily="82" charset="0"/>
            </a:endParaRPr>
          </a:p>
        </p:txBody>
      </p:sp>
    </p:spTree>
    <p:extLst>
      <p:ext uri="{BB962C8B-B14F-4D97-AF65-F5344CB8AC3E}">
        <p14:creationId xmlns:p14="http://schemas.microsoft.com/office/powerpoint/2010/main" val="276444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67544" y="1196752"/>
            <a:ext cx="3145413"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des classes Router et Route </a:t>
            </a:r>
          </a:p>
        </p:txBody>
      </p:sp>
      <p:pic>
        <p:nvPicPr>
          <p:cNvPr id="4098" name="Picture 2" descr="Modélisation des classes Router et Route"/>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683568" y="1772816"/>
            <a:ext cx="3230688" cy="39642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5823986" y="1196751"/>
            <a:ext cx="2751074" cy="276999"/>
          </a:xfrm>
          <a:prstGeom prst="rect">
            <a:avLst/>
          </a:prstGeom>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en-US" sz="1200" dirty="0">
                <a:solidFill>
                  <a:schemeClr val="lt1"/>
                </a:solidFill>
                <a:latin typeface="Arial" pitchFamily="34" charset="0"/>
                <a:cs typeface="Arial" pitchFamily="34" charset="0"/>
              </a:rPr>
              <a:t>  </a:t>
            </a:r>
            <a:r>
              <a:rPr lang="en-US" altLang="en-US" sz="1200" dirty="0" err="1">
                <a:solidFill>
                  <a:schemeClr val="lt1"/>
                </a:solidFill>
                <a:latin typeface="Arial" pitchFamily="34" charset="0"/>
                <a:cs typeface="Arial" pitchFamily="34" charset="0"/>
              </a:rPr>
              <a:t>Modélisation</a:t>
            </a:r>
            <a:r>
              <a:rPr lang="en-US" altLang="en-US" sz="1200" dirty="0">
                <a:solidFill>
                  <a:schemeClr val="lt1"/>
                </a:solidFill>
                <a:latin typeface="Arial" pitchFamily="34" charset="0"/>
                <a:cs typeface="Arial" pitchFamily="34" charset="0"/>
              </a:rPr>
              <a:t> de la </a:t>
            </a:r>
            <a:r>
              <a:rPr lang="en-US" altLang="en-US" sz="1200" dirty="0" err="1">
                <a:solidFill>
                  <a:schemeClr val="lt1"/>
                </a:solidFill>
                <a:latin typeface="Arial" pitchFamily="34" charset="0"/>
                <a:cs typeface="Arial" pitchFamily="34" charset="0"/>
              </a:rPr>
              <a:t>classe</a:t>
            </a:r>
            <a:r>
              <a:rPr lang="en-US" altLang="en-US" sz="1200" dirty="0">
                <a:solidFill>
                  <a:schemeClr val="lt1"/>
                </a:solidFill>
                <a:latin typeface="Arial" pitchFamily="34" charset="0"/>
                <a:cs typeface="Arial" pitchFamily="34" charset="0"/>
              </a:rPr>
              <a:t> Managers </a:t>
            </a:r>
          </a:p>
        </p:txBody>
      </p:sp>
      <p:pic>
        <p:nvPicPr>
          <p:cNvPr id="4102" name="Picture 6" descr="Modélisation de la classe Managers"/>
          <p:cNvPicPr>
            <a:picLocks noChangeAspect="1" noChangeArrowheads="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rcRect/>
          <a:stretch>
            <a:fillRect/>
          </a:stretch>
        </p:blipFill>
        <p:spPr bwMode="auto">
          <a:xfrm>
            <a:off x="5632661" y="1772816"/>
            <a:ext cx="3133725" cy="1133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419872" y="116632"/>
            <a:ext cx="3034308" cy="584775"/>
          </a:xfrm>
          <a:prstGeom prst="rect">
            <a:avLst/>
          </a:prstGeom>
          <a:noFill/>
        </p:spPr>
        <p:txBody>
          <a:bodyPr wrap="square" rtlCol="0">
            <a:spAutoFit/>
          </a:bodyPr>
          <a:lstStyle/>
          <a:p>
            <a:r>
              <a:rPr lang="en-GB" sz="3200" b="1" dirty="0" err="1" smtClean="0">
                <a:latin typeface="Algerian" panose="04020705040A02060702" pitchFamily="82" charset="0"/>
              </a:rPr>
              <a:t>Modélisation</a:t>
            </a:r>
            <a:endParaRPr lang="en-GB" sz="3200" b="1" dirty="0">
              <a:latin typeface="Algerian" panose="04020705040A02060702" pitchFamily="82" charset="0"/>
            </a:endParaRPr>
          </a:p>
        </p:txBody>
      </p:sp>
    </p:spTree>
    <p:extLst>
      <p:ext uri="{BB962C8B-B14F-4D97-AF65-F5344CB8AC3E}">
        <p14:creationId xmlns:p14="http://schemas.microsoft.com/office/powerpoint/2010/main" val="126213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7321</TotalTime>
  <Words>811</Words>
  <Application>Microsoft Office PowerPoint</Application>
  <PresentationFormat>On-screen Show (4:3)</PresentationFormat>
  <Paragraphs>98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 T</dc:creator>
  <cp:lastModifiedBy>E T</cp:lastModifiedBy>
  <cp:revision>55</cp:revision>
  <dcterms:created xsi:type="dcterms:W3CDTF">2018-12-17T19:14:43Z</dcterms:created>
  <dcterms:modified xsi:type="dcterms:W3CDTF">2018-12-24T10:38:59Z</dcterms:modified>
</cp:coreProperties>
</file>