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14" r:id="rId1"/>
  </p:sldMasterIdLst>
  <p:notesMasterIdLst>
    <p:notesMasterId r:id="rId27"/>
  </p:notesMasterIdLst>
  <p:sldIdLst>
    <p:sldId id="256" r:id="rId2"/>
    <p:sldId id="281" r:id="rId3"/>
    <p:sldId id="258" r:id="rId4"/>
    <p:sldId id="259" r:id="rId5"/>
    <p:sldId id="260" r:id="rId6"/>
    <p:sldId id="279" r:id="rId7"/>
    <p:sldId id="261" r:id="rId8"/>
    <p:sldId id="280" r:id="rId9"/>
    <p:sldId id="264" r:id="rId10"/>
    <p:sldId id="267" r:id="rId11"/>
    <p:sldId id="283" r:id="rId12"/>
    <p:sldId id="285" r:id="rId13"/>
    <p:sldId id="265" r:id="rId14"/>
    <p:sldId id="266" r:id="rId15"/>
    <p:sldId id="263" r:id="rId16"/>
    <p:sldId id="270" r:id="rId17"/>
    <p:sldId id="282" r:id="rId18"/>
    <p:sldId id="272" r:id="rId19"/>
    <p:sldId id="268" r:id="rId20"/>
    <p:sldId id="271" r:id="rId21"/>
    <p:sldId id="273" r:id="rId22"/>
    <p:sldId id="269" r:id="rId23"/>
    <p:sldId id="274" r:id="rId24"/>
    <p:sldId id="275" r:id="rId25"/>
    <p:sldId id="277" r:id="rId26"/>
  </p:sldIdLst>
  <p:sldSz cx="18288000" cy="10287000"/>
  <p:notesSz cx="6858000" cy="9144000"/>
  <p:embeddedFontLst>
    <p:embeddedFont>
      <p:font typeface="Proxima Nova" panose="020B0604020202020204" charset="0"/>
      <p:regular r:id="rId28"/>
      <p:bold r:id="rId29"/>
      <p:italic r:id="rId30"/>
      <p:boldItalic r:id="rId31"/>
    </p:embeddedFont>
    <p:embeddedFont>
      <p:font typeface="Proxima Nova Extrabold" panose="020B0604020202020204" charset="0"/>
      <p:bold r:id="rId32"/>
    </p:embeddedFont>
    <p:embeddedFont>
      <p:font typeface="Trebuchet MS" panose="020B0603020202020204" pitchFamily="34" charset="0"/>
      <p:regular r:id="rId33"/>
      <p:bold r:id="rId34"/>
      <p:italic r:id="rId35"/>
      <p:boldItalic r:id="rId36"/>
    </p:embeddedFont>
    <p:embeddedFont>
      <p:font typeface="Wingdings 3" panose="05040102010807070707" pitchFamily="18" charset="2"/>
      <p:regular r:id="rId37"/>
    </p:embeddedFont>
    <p:embeddedFont>
      <p:font typeface="Myanmar Text" panose="020B0502040204020203" pitchFamily="3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9AA0A6"/>
          </p15:clr>
        </p15:guide>
        <p15:guide id="3" orient="horz" pos="454">
          <p15:clr>
            <a:srgbClr val="9AA0A6"/>
          </p15:clr>
        </p15:guide>
        <p15:guide id="4" orient="horz" pos="6026">
          <p15:clr>
            <a:srgbClr val="9AA0A6"/>
          </p15:clr>
        </p15:guide>
        <p15:guide id="5" pos="794">
          <p15:clr>
            <a:srgbClr val="EA9999"/>
          </p15:clr>
        </p15:guide>
        <p15:guide id="6" pos="1456">
          <p15:clr>
            <a:srgbClr val="EA9999"/>
          </p15:clr>
        </p15:guide>
        <p15:guide id="7" pos="1637">
          <p15:clr>
            <a:srgbClr val="EA9999"/>
          </p15:clr>
        </p15:guide>
        <p15:guide id="8" pos="2299">
          <p15:clr>
            <a:srgbClr val="EA9999"/>
          </p15:clr>
        </p15:guide>
        <p15:guide id="9" pos="2481">
          <p15:clr>
            <a:srgbClr val="EA9999"/>
          </p15:clr>
        </p15:guide>
        <p15:guide id="10" pos="3143">
          <p15:clr>
            <a:srgbClr val="EA9999"/>
          </p15:clr>
        </p15:guide>
        <p15:guide id="11" pos="3324">
          <p15:clr>
            <a:srgbClr val="EA9999"/>
          </p15:clr>
        </p15:guide>
        <p15:guide id="12" pos="3987">
          <p15:clr>
            <a:srgbClr val="EA9999"/>
          </p15:clr>
        </p15:guide>
        <p15:guide id="13" pos="4166">
          <p15:clr>
            <a:srgbClr val="EA9999"/>
          </p15:clr>
        </p15:guide>
        <p15:guide id="14" pos="4828">
          <p15:clr>
            <a:srgbClr val="EA9999"/>
          </p15:clr>
        </p15:guide>
        <p15:guide id="15" pos="5009">
          <p15:clr>
            <a:srgbClr val="EA9999"/>
          </p15:clr>
        </p15:guide>
        <p15:guide id="16" pos="5667">
          <p15:clr>
            <a:srgbClr val="EA9999"/>
          </p15:clr>
        </p15:guide>
        <p15:guide id="17" pos="5853">
          <p15:clr>
            <a:srgbClr val="EA9999"/>
          </p15:clr>
        </p15:guide>
        <p15:guide id="18" pos="6508">
          <p15:clr>
            <a:srgbClr val="EA9999"/>
          </p15:clr>
        </p15:guide>
        <p15:guide id="19" pos="6690">
          <p15:clr>
            <a:srgbClr val="EA9999"/>
          </p15:clr>
        </p15:guide>
        <p15:guide id="20" pos="7352">
          <p15:clr>
            <a:srgbClr val="EA9999"/>
          </p15:clr>
        </p15:guide>
        <p15:guide id="21" pos="7533">
          <p15:clr>
            <a:srgbClr val="EA9999"/>
          </p15:clr>
        </p15:guide>
        <p15:guide id="22" pos="8196">
          <p15:clr>
            <a:srgbClr val="EA9999"/>
          </p15:clr>
        </p15:guide>
        <p15:guide id="23" pos="8377">
          <p15:clr>
            <a:srgbClr val="EA9999"/>
          </p15:clr>
        </p15:guide>
        <p15:guide id="24" pos="9039">
          <p15:clr>
            <a:srgbClr val="EA9999"/>
          </p15:clr>
        </p15:guide>
        <p15:guide id="25" pos="9221">
          <p15:clr>
            <a:srgbClr val="EA9999"/>
          </p15:clr>
        </p15:guide>
        <p15:guide id="26" pos="9883">
          <p15:clr>
            <a:srgbClr val="EA9999"/>
          </p15:clr>
        </p15:guide>
        <p15:guide id="27" pos="10064">
          <p15:clr>
            <a:srgbClr val="EA9999"/>
          </p15:clr>
        </p15:guide>
        <p15:guide id="28" pos="10726">
          <p15:clr>
            <a:srgbClr val="EA9999"/>
          </p15:clr>
        </p15:guide>
        <p15:guide id="29" orient="horz" pos="2211">
          <p15:clr>
            <a:srgbClr val="9AA0A6"/>
          </p15:clr>
        </p15:guide>
        <p15:guide id="30" orient="horz" pos="1234">
          <p15:clr>
            <a:srgbClr val="9AA0A6"/>
          </p15:clr>
        </p15:guide>
        <p15:guide id="31" orient="horz" pos="1415">
          <p15:clr>
            <a:srgbClr val="9AA0A6"/>
          </p15:clr>
        </p15:guide>
        <p15:guide id="32" orient="horz" pos="289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F28CF0-2FFD-4A0D-A129-6D5006EDCEF5}">
  <a:tblStyle styleId="{8AF28CF0-2FFD-4A0D-A129-6D5006EDCE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9" autoAdjust="0"/>
    <p:restoredTop sz="83907" autoAdjust="0"/>
  </p:normalViewPr>
  <p:slideViewPr>
    <p:cSldViewPr snapToGrid="0">
      <p:cViewPr varScale="1">
        <p:scale>
          <a:sx n="59" d="100"/>
          <a:sy n="59" d="100"/>
        </p:scale>
        <p:origin x="355" y="62"/>
      </p:cViewPr>
      <p:guideLst>
        <p:guide orient="horz" pos="3240"/>
        <p:guide pos="5760"/>
        <p:guide orient="horz" pos="454"/>
        <p:guide orient="horz" pos="6026"/>
        <p:guide pos="794"/>
        <p:guide pos="1456"/>
        <p:guide pos="1637"/>
        <p:guide pos="2299"/>
        <p:guide pos="2481"/>
        <p:guide pos="3143"/>
        <p:guide pos="3324"/>
        <p:guide pos="3987"/>
        <p:guide pos="4166"/>
        <p:guide pos="4828"/>
        <p:guide pos="5009"/>
        <p:guide pos="5667"/>
        <p:guide pos="5853"/>
        <p:guide pos="6508"/>
        <p:guide pos="6690"/>
        <p:guide pos="7352"/>
        <p:guide pos="7533"/>
        <p:guide pos="8196"/>
        <p:guide pos="8377"/>
        <p:guide pos="9039"/>
        <p:guide pos="9221"/>
        <p:guide pos="9883"/>
        <p:guide pos="10064"/>
        <p:guide pos="10726"/>
        <p:guide orient="horz" pos="2211"/>
        <p:guide orient="horz" pos="1234"/>
        <p:guide orient="horz" pos="1415"/>
        <p:guide orient="horz" pos="28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E16166-C6CD-4E6B-8CAB-EA1AD5DBA047}" type="doc">
      <dgm:prSet loTypeId="urn:microsoft.com/office/officeart/2005/8/layout/pyramid3" loCatId="pyramid" qsTypeId="urn:microsoft.com/office/officeart/2005/8/quickstyle/simple2" qsCatId="simple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4EF57C8E-ACF2-437F-A434-594C0AB5FA98}">
      <dgm:prSet phldrT="[Текст]" custT="1"/>
      <dgm:spPr/>
      <dgm:t>
        <a:bodyPr anchor="t"/>
        <a:lstStyle/>
        <a:p>
          <a:r>
            <a:rPr lang="ru-RU" sz="2400" dirty="0" smtClean="0">
              <a:solidFill>
                <a:schemeClr val="bg1"/>
              </a:solidFill>
            </a:rPr>
            <a:t>Увидел сайт в каналах продвижения: нашел объявление поиском</a:t>
          </a:r>
          <a:endParaRPr lang="ru-RU" sz="2400" dirty="0">
            <a:solidFill>
              <a:schemeClr val="bg1"/>
            </a:solidFill>
          </a:endParaRPr>
        </a:p>
      </dgm:t>
    </dgm:pt>
    <dgm:pt modelId="{C25EAA6B-4662-46A8-8B06-00258A0867B7}" type="parTrans" cxnId="{5B4D7FF0-DB0E-466E-9015-FD714403020A}">
      <dgm:prSet/>
      <dgm:spPr/>
      <dgm:t>
        <a:bodyPr/>
        <a:lstStyle/>
        <a:p>
          <a:endParaRPr lang="ru-RU" sz="2400"/>
        </a:p>
      </dgm:t>
    </dgm:pt>
    <dgm:pt modelId="{AF710321-5F56-4808-AACA-2703FC24A0FE}" type="sibTrans" cxnId="{5B4D7FF0-DB0E-466E-9015-FD714403020A}">
      <dgm:prSet/>
      <dgm:spPr/>
      <dgm:t>
        <a:bodyPr/>
        <a:lstStyle/>
        <a:p>
          <a:endParaRPr lang="ru-RU" sz="2400"/>
        </a:p>
      </dgm:t>
    </dgm:pt>
    <dgm:pt modelId="{4B5C0C94-1A1E-44B2-865C-3A6030D5059A}">
      <dgm:prSet phldrT="[Текст]" custT="1"/>
      <dgm:spPr/>
      <dgm:t>
        <a:bodyPr/>
        <a:lstStyle/>
        <a:p>
          <a:r>
            <a:rPr lang="ru-RU" sz="2400" dirty="0" smtClean="0">
              <a:solidFill>
                <a:schemeClr val="bg1"/>
              </a:solidFill>
            </a:rPr>
            <a:t>Кликнул на объявление</a:t>
          </a:r>
          <a:endParaRPr lang="ru-RU" sz="2400" dirty="0">
            <a:solidFill>
              <a:schemeClr val="bg1"/>
            </a:solidFill>
          </a:endParaRPr>
        </a:p>
      </dgm:t>
    </dgm:pt>
    <dgm:pt modelId="{9C8F428C-F244-4099-AF2C-E9890A1BA0F1}" type="parTrans" cxnId="{0579863A-669E-43C1-8231-CA05F6A56930}">
      <dgm:prSet/>
      <dgm:spPr/>
      <dgm:t>
        <a:bodyPr/>
        <a:lstStyle/>
        <a:p>
          <a:endParaRPr lang="ru-RU" sz="2400"/>
        </a:p>
      </dgm:t>
    </dgm:pt>
    <dgm:pt modelId="{E86731D5-25B6-444A-9D5D-B232B05E5080}" type="sibTrans" cxnId="{0579863A-669E-43C1-8231-CA05F6A56930}">
      <dgm:prSet/>
      <dgm:spPr/>
      <dgm:t>
        <a:bodyPr/>
        <a:lstStyle/>
        <a:p>
          <a:endParaRPr lang="ru-RU" sz="2400"/>
        </a:p>
      </dgm:t>
    </dgm:pt>
    <dgm:pt modelId="{8B6C2BA2-36E0-49C4-9C6F-5B27D2132B3E}">
      <dgm:prSet custT="1"/>
      <dgm:spPr/>
      <dgm:t>
        <a:bodyPr/>
        <a:lstStyle/>
        <a:p>
          <a:r>
            <a:rPr lang="ru-RU" sz="2400" b="0" i="0" u="none" dirty="0" smtClean="0">
              <a:solidFill>
                <a:schemeClr val="bg1"/>
              </a:solidFill>
            </a:rPr>
            <a:t>Изучал сайт</a:t>
          </a:r>
          <a:endParaRPr lang="ru-RU" sz="2400" dirty="0">
            <a:solidFill>
              <a:schemeClr val="bg1"/>
            </a:solidFill>
          </a:endParaRPr>
        </a:p>
      </dgm:t>
    </dgm:pt>
    <dgm:pt modelId="{FF0BA353-AB0E-4173-9C21-D3BDAF5311A5}" type="parTrans" cxnId="{72C08C5D-463B-4176-A96F-35770AE26471}">
      <dgm:prSet/>
      <dgm:spPr/>
      <dgm:t>
        <a:bodyPr/>
        <a:lstStyle/>
        <a:p>
          <a:endParaRPr lang="ru-RU" sz="2400"/>
        </a:p>
      </dgm:t>
    </dgm:pt>
    <dgm:pt modelId="{6AF9CAAF-E8C0-4E0C-B7FE-EA9343B71710}" type="sibTrans" cxnId="{72C08C5D-463B-4176-A96F-35770AE26471}">
      <dgm:prSet/>
      <dgm:spPr/>
      <dgm:t>
        <a:bodyPr/>
        <a:lstStyle/>
        <a:p>
          <a:endParaRPr lang="ru-RU" sz="2400"/>
        </a:p>
      </dgm:t>
    </dgm:pt>
    <dgm:pt modelId="{3DF89160-E9B1-4A5D-B576-FA88AA5B36BD}">
      <dgm:prSet phldrT="[Текст]" custT="1"/>
      <dgm:spPr/>
      <dgm:t>
        <a:bodyPr/>
        <a:lstStyle/>
        <a:p>
          <a:r>
            <a:rPr lang="ru-RU" sz="2400" b="0" i="0" u="none" dirty="0" smtClean="0">
              <a:solidFill>
                <a:schemeClr val="bg1"/>
              </a:solidFill>
            </a:rPr>
            <a:t>Начал оставлять заявку / регистрацию</a:t>
          </a:r>
          <a:endParaRPr lang="ru-RU" sz="2400" dirty="0">
            <a:solidFill>
              <a:schemeClr val="bg1"/>
            </a:solidFill>
          </a:endParaRPr>
        </a:p>
      </dgm:t>
    </dgm:pt>
    <dgm:pt modelId="{945B7193-FF57-469B-979F-E7AEA8A5A421}" type="parTrans" cxnId="{25E6AD4A-AEBE-4C66-A3F6-73D9087F6B13}">
      <dgm:prSet/>
      <dgm:spPr/>
      <dgm:t>
        <a:bodyPr/>
        <a:lstStyle/>
        <a:p>
          <a:endParaRPr lang="ru-RU" sz="2400"/>
        </a:p>
      </dgm:t>
    </dgm:pt>
    <dgm:pt modelId="{DB31F5AC-9FFC-417C-869B-0EFEDE07C46F}" type="sibTrans" cxnId="{25E6AD4A-AEBE-4C66-A3F6-73D9087F6B13}">
      <dgm:prSet/>
      <dgm:spPr/>
      <dgm:t>
        <a:bodyPr/>
        <a:lstStyle/>
        <a:p>
          <a:endParaRPr lang="ru-RU" sz="2400"/>
        </a:p>
      </dgm:t>
    </dgm:pt>
    <dgm:pt modelId="{D488608A-A605-4554-BD07-23D9F0315E36}">
      <dgm:prSet phldrT="[Текст]" custT="1"/>
      <dgm:spPr/>
      <dgm:t>
        <a:bodyPr/>
        <a:lstStyle/>
        <a:p>
          <a:r>
            <a:rPr lang="ru-RU" sz="2400" dirty="0" smtClean="0">
              <a:solidFill>
                <a:schemeClr val="bg1"/>
              </a:solidFill>
            </a:rPr>
            <a:t>Лид: отправил заявку / подписался на рассылку / позвонил / зарегистрировался</a:t>
          </a:r>
          <a:endParaRPr lang="ru-RU" sz="2400" dirty="0">
            <a:solidFill>
              <a:schemeClr val="bg1"/>
            </a:solidFill>
          </a:endParaRPr>
        </a:p>
      </dgm:t>
    </dgm:pt>
    <dgm:pt modelId="{5D69C924-956E-4512-B2C9-B46D2CCB64B3}" type="parTrans" cxnId="{9C5361BD-07EE-4728-8A30-AC24751AF81A}">
      <dgm:prSet/>
      <dgm:spPr/>
      <dgm:t>
        <a:bodyPr/>
        <a:lstStyle/>
        <a:p>
          <a:endParaRPr lang="ru-RU" sz="2400"/>
        </a:p>
      </dgm:t>
    </dgm:pt>
    <dgm:pt modelId="{2CD5E286-8167-4111-8124-0F762DCED636}" type="sibTrans" cxnId="{9C5361BD-07EE-4728-8A30-AC24751AF81A}">
      <dgm:prSet/>
      <dgm:spPr/>
      <dgm:t>
        <a:bodyPr/>
        <a:lstStyle/>
        <a:p>
          <a:endParaRPr lang="ru-RU" sz="2400"/>
        </a:p>
      </dgm:t>
    </dgm:pt>
    <dgm:pt modelId="{EE0E52B2-5AE4-44EF-9109-B772886276C9}">
      <dgm:prSet phldrT="[Текст]" custT="1"/>
      <dgm:spPr/>
      <dgm:t>
        <a:bodyPr/>
        <a:lstStyle/>
        <a:p>
          <a:r>
            <a:rPr lang="ru-RU" sz="2400" dirty="0" smtClean="0">
              <a:solidFill>
                <a:schemeClr val="bg1"/>
              </a:solidFill>
            </a:rPr>
            <a:t>Макро-Лид: собрал корзину и отправил заказ</a:t>
          </a:r>
          <a:endParaRPr lang="ru-RU" sz="2400" dirty="0">
            <a:solidFill>
              <a:schemeClr val="bg1"/>
            </a:solidFill>
          </a:endParaRPr>
        </a:p>
      </dgm:t>
    </dgm:pt>
    <dgm:pt modelId="{B035809F-BFED-4008-9ACE-C6B3B249DC59}" type="parTrans" cxnId="{B2B3067C-1B0D-48FE-B74F-3A562ED04253}">
      <dgm:prSet/>
      <dgm:spPr/>
      <dgm:t>
        <a:bodyPr/>
        <a:lstStyle/>
        <a:p>
          <a:endParaRPr lang="ru-RU" sz="2400"/>
        </a:p>
      </dgm:t>
    </dgm:pt>
    <dgm:pt modelId="{4A688BA6-0237-480D-83F9-8DD375F6134B}" type="sibTrans" cxnId="{B2B3067C-1B0D-48FE-B74F-3A562ED04253}">
      <dgm:prSet/>
      <dgm:spPr/>
      <dgm:t>
        <a:bodyPr/>
        <a:lstStyle/>
        <a:p>
          <a:endParaRPr lang="ru-RU" sz="2400"/>
        </a:p>
      </dgm:t>
    </dgm:pt>
    <dgm:pt modelId="{98AED509-55A4-41AE-8497-4DEB6648A994}">
      <dgm:prSet phldrT="[Текст]" custT="1"/>
      <dgm:spPr/>
      <dgm:t>
        <a:bodyPr/>
        <a:lstStyle/>
        <a:p>
          <a:r>
            <a:rPr lang="ru-RU" sz="2400" b="0" i="0" u="none" dirty="0" smtClean="0">
              <a:solidFill>
                <a:schemeClr val="bg1"/>
              </a:solidFill>
            </a:rPr>
            <a:t>Подтвердил заказ / заключил договор</a:t>
          </a:r>
          <a:endParaRPr lang="ru-RU" sz="2400" dirty="0">
            <a:solidFill>
              <a:schemeClr val="bg1"/>
            </a:solidFill>
          </a:endParaRPr>
        </a:p>
      </dgm:t>
    </dgm:pt>
    <dgm:pt modelId="{45264539-9675-4201-9A8D-3CFB1BA16058}" type="parTrans" cxnId="{BB5A73F5-A0E2-4461-A1D1-D1514D99729E}">
      <dgm:prSet/>
      <dgm:spPr/>
      <dgm:t>
        <a:bodyPr/>
        <a:lstStyle/>
        <a:p>
          <a:endParaRPr lang="ru-RU" sz="2400"/>
        </a:p>
      </dgm:t>
    </dgm:pt>
    <dgm:pt modelId="{0DD78153-FBAF-44A9-B74B-FBDA39F7A151}" type="sibTrans" cxnId="{BB5A73F5-A0E2-4461-A1D1-D1514D99729E}">
      <dgm:prSet/>
      <dgm:spPr/>
      <dgm:t>
        <a:bodyPr/>
        <a:lstStyle/>
        <a:p>
          <a:endParaRPr lang="ru-RU" sz="2400"/>
        </a:p>
      </dgm:t>
    </dgm:pt>
    <dgm:pt modelId="{DF706AD8-E8CE-4DED-953E-7E16F73555DF}">
      <dgm:prSet phldrT="[Текст]" custT="1"/>
      <dgm:spPr/>
      <dgm:t>
        <a:bodyPr/>
        <a:lstStyle/>
        <a:p>
          <a:r>
            <a:rPr lang="ru-RU" sz="2400" dirty="0" smtClean="0">
              <a:solidFill>
                <a:schemeClr val="bg1"/>
              </a:solidFill>
            </a:rPr>
            <a:t>Купил и оплатил</a:t>
          </a:r>
          <a:endParaRPr lang="ru-RU" sz="2400" dirty="0">
            <a:solidFill>
              <a:schemeClr val="bg1"/>
            </a:solidFill>
          </a:endParaRPr>
        </a:p>
      </dgm:t>
    </dgm:pt>
    <dgm:pt modelId="{67A58AB9-4E39-4D48-8D9B-54159E3E6692}" type="parTrans" cxnId="{2E363A9D-4305-4CC7-928C-3712AD4F5227}">
      <dgm:prSet/>
      <dgm:spPr/>
      <dgm:t>
        <a:bodyPr/>
        <a:lstStyle/>
        <a:p>
          <a:endParaRPr lang="ru-RU" sz="2400"/>
        </a:p>
      </dgm:t>
    </dgm:pt>
    <dgm:pt modelId="{FA55E4DB-FE16-410B-B9F7-2676BA78A7D2}" type="sibTrans" cxnId="{2E363A9D-4305-4CC7-928C-3712AD4F5227}">
      <dgm:prSet/>
      <dgm:spPr/>
      <dgm:t>
        <a:bodyPr/>
        <a:lstStyle/>
        <a:p>
          <a:endParaRPr lang="ru-RU" sz="2400"/>
        </a:p>
      </dgm:t>
    </dgm:pt>
    <dgm:pt modelId="{27B49387-765B-48FE-B22B-48DBA9DF5120}">
      <dgm:prSet phldrT="[Текст]" custT="1"/>
      <dgm:spPr/>
      <dgm:t>
        <a:bodyPr/>
        <a:lstStyle/>
        <a:p>
          <a:r>
            <a:rPr lang="ru-RU" sz="2400" dirty="0" smtClean="0"/>
            <a:t>Купил повторно</a:t>
          </a:r>
          <a:endParaRPr lang="ru-RU" sz="2400" dirty="0"/>
        </a:p>
      </dgm:t>
    </dgm:pt>
    <dgm:pt modelId="{8AEAC1E5-30E3-4A5F-9A85-71B6C74E0DC8}" type="parTrans" cxnId="{335B0F2F-B6B2-43E5-9326-E5A67FB78068}">
      <dgm:prSet/>
      <dgm:spPr/>
      <dgm:t>
        <a:bodyPr/>
        <a:lstStyle/>
        <a:p>
          <a:endParaRPr lang="ru-RU" sz="2400"/>
        </a:p>
      </dgm:t>
    </dgm:pt>
    <dgm:pt modelId="{9F533436-9DE7-4C44-943A-6A45E15CA945}" type="sibTrans" cxnId="{335B0F2F-B6B2-43E5-9326-E5A67FB78068}">
      <dgm:prSet/>
      <dgm:spPr/>
      <dgm:t>
        <a:bodyPr/>
        <a:lstStyle/>
        <a:p>
          <a:endParaRPr lang="ru-RU" sz="2400"/>
        </a:p>
      </dgm:t>
    </dgm:pt>
    <dgm:pt modelId="{6A0163D7-49CF-4668-A365-D2973ADD0B3C}">
      <dgm:prSet custT="1"/>
      <dgm:spPr/>
      <dgm:t>
        <a:bodyPr/>
        <a:lstStyle/>
        <a:p>
          <a:r>
            <a:rPr lang="ru-RU" sz="2400" b="0" i="0" u="none" dirty="0" smtClean="0">
              <a:solidFill>
                <a:schemeClr val="bg1"/>
              </a:solidFill>
            </a:rPr>
            <a:t>Перешёл на сайт </a:t>
          </a:r>
          <a:endParaRPr lang="ru-RU" sz="2400" dirty="0">
            <a:solidFill>
              <a:schemeClr val="bg1"/>
            </a:solidFill>
          </a:endParaRPr>
        </a:p>
      </dgm:t>
    </dgm:pt>
    <dgm:pt modelId="{43344086-3843-431B-A71E-2AFC941C2835}" type="parTrans" cxnId="{34ADC9B8-B0B4-4807-971C-AF8DB87FCAF7}">
      <dgm:prSet/>
      <dgm:spPr/>
      <dgm:t>
        <a:bodyPr/>
        <a:lstStyle/>
        <a:p>
          <a:endParaRPr lang="ru-RU" sz="2400"/>
        </a:p>
      </dgm:t>
    </dgm:pt>
    <dgm:pt modelId="{E914502E-1D71-4C17-8132-0F61D177BB55}" type="sibTrans" cxnId="{34ADC9B8-B0B4-4807-971C-AF8DB87FCAF7}">
      <dgm:prSet/>
      <dgm:spPr/>
      <dgm:t>
        <a:bodyPr/>
        <a:lstStyle/>
        <a:p>
          <a:endParaRPr lang="ru-RU" sz="2400"/>
        </a:p>
      </dgm:t>
    </dgm:pt>
    <dgm:pt modelId="{C7704103-BF5A-4F1C-A4E5-4364870952DC}">
      <dgm:prSet custT="1"/>
      <dgm:spPr/>
      <dgm:t>
        <a:bodyPr anchor="ctr"/>
        <a:lstStyle/>
        <a:p>
          <a:pPr>
            <a:lnSpc>
              <a:spcPct val="100000"/>
            </a:lnSpc>
          </a:pPr>
          <a:endParaRPr lang="ru-RU" sz="2000"/>
        </a:p>
      </dgm:t>
    </dgm:pt>
    <dgm:pt modelId="{FB40EF1A-F83B-4573-8868-8A30E368D49B}" type="parTrans" cxnId="{5DE18C10-A109-40B0-B15E-79BB091EF6E2}">
      <dgm:prSet/>
      <dgm:spPr/>
      <dgm:t>
        <a:bodyPr/>
        <a:lstStyle/>
        <a:p>
          <a:endParaRPr lang="ru-RU"/>
        </a:p>
      </dgm:t>
    </dgm:pt>
    <dgm:pt modelId="{0F19221D-2E53-4501-83E8-467992AFD457}" type="sibTrans" cxnId="{5DE18C10-A109-40B0-B15E-79BB091EF6E2}">
      <dgm:prSet/>
      <dgm:spPr/>
      <dgm:t>
        <a:bodyPr/>
        <a:lstStyle/>
        <a:p>
          <a:endParaRPr lang="ru-RU"/>
        </a:p>
      </dgm:t>
    </dgm:pt>
    <dgm:pt modelId="{765F5551-01F9-41D0-A575-3A751EFED47C}">
      <dgm:prSet custT="1"/>
      <dgm:spPr/>
      <dgm:t>
        <a:bodyPr anchor="ctr"/>
        <a:lstStyle/>
        <a:p>
          <a:pPr>
            <a:lnSpc>
              <a:spcPct val="100000"/>
            </a:lnSpc>
          </a:pPr>
          <a:endParaRPr lang="ru-RU" sz="2000"/>
        </a:p>
      </dgm:t>
    </dgm:pt>
    <dgm:pt modelId="{7AFAC89B-85BF-482A-A1DE-505FA51F0FC6}" type="parTrans" cxnId="{C5B10C62-BBAA-46F5-B948-191B83B5E9F1}">
      <dgm:prSet/>
      <dgm:spPr/>
      <dgm:t>
        <a:bodyPr/>
        <a:lstStyle/>
        <a:p>
          <a:endParaRPr lang="ru-RU"/>
        </a:p>
      </dgm:t>
    </dgm:pt>
    <dgm:pt modelId="{9DB9CD49-BAF3-4D0B-9B61-F06A53470B50}" type="sibTrans" cxnId="{C5B10C62-BBAA-46F5-B948-191B83B5E9F1}">
      <dgm:prSet/>
      <dgm:spPr/>
      <dgm:t>
        <a:bodyPr/>
        <a:lstStyle/>
        <a:p>
          <a:endParaRPr lang="ru-RU"/>
        </a:p>
      </dgm:t>
    </dgm:pt>
    <dgm:pt modelId="{EAE6AB5D-0F2F-46EB-9FE2-6A62BACA2BFA}">
      <dgm:prSet custT="1"/>
      <dgm:spPr/>
      <dgm:t>
        <a:bodyPr anchor="ctr"/>
        <a:lstStyle/>
        <a:p>
          <a:pPr>
            <a:lnSpc>
              <a:spcPct val="100000"/>
            </a:lnSpc>
          </a:pPr>
          <a:r>
            <a:rPr lang="ru-RU" sz="2000" b="0" i="0" u="none" dirty="0" smtClean="0"/>
            <a:t>позиция сайта, показы, </a:t>
          </a:r>
          <a:r>
            <a:rPr lang="de-DE" sz="2000" b="0" i="0" u="none" dirty="0" smtClean="0"/>
            <a:t>CPM</a:t>
          </a:r>
          <a:endParaRPr lang="de-DE" sz="2000" dirty="0"/>
        </a:p>
      </dgm:t>
    </dgm:pt>
    <dgm:pt modelId="{DDC3D40C-1056-4064-B0A5-3A93FB3BF664}" type="parTrans" cxnId="{7DD7FB2A-E732-4DD2-9CCE-3BF84A1733EC}">
      <dgm:prSet/>
      <dgm:spPr/>
      <dgm:t>
        <a:bodyPr/>
        <a:lstStyle/>
        <a:p>
          <a:endParaRPr lang="ru-RU"/>
        </a:p>
      </dgm:t>
    </dgm:pt>
    <dgm:pt modelId="{83679E6E-33FD-49B2-A370-8F1BED219AE4}" type="sibTrans" cxnId="{7DD7FB2A-E732-4DD2-9CCE-3BF84A1733EC}">
      <dgm:prSet/>
      <dgm:spPr/>
      <dgm:t>
        <a:bodyPr/>
        <a:lstStyle/>
        <a:p>
          <a:endParaRPr lang="ru-RU"/>
        </a:p>
      </dgm:t>
    </dgm:pt>
    <dgm:pt modelId="{16DA02CD-D4E8-4499-8679-C9BBC0791077}">
      <dgm:prSet custT="1"/>
      <dgm:spPr/>
      <dgm:t>
        <a:bodyPr anchor="ctr"/>
        <a:lstStyle/>
        <a:p>
          <a:pPr>
            <a:lnSpc>
              <a:spcPct val="100000"/>
            </a:lnSpc>
          </a:pPr>
          <a:endParaRPr lang="ru-RU" sz="2000" dirty="0"/>
        </a:p>
      </dgm:t>
    </dgm:pt>
    <dgm:pt modelId="{90CA5EA9-92B5-424E-8AFA-BDAF77D9160B}" type="parTrans" cxnId="{11ED2B5F-343A-4AE6-AE4C-669B069C7C13}">
      <dgm:prSet/>
      <dgm:spPr/>
      <dgm:t>
        <a:bodyPr/>
        <a:lstStyle/>
        <a:p>
          <a:endParaRPr lang="ru-RU"/>
        </a:p>
      </dgm:t>
    </dgm:pt>
    <dgm:pt modelId="{0D82878F-7BAA-4A5D-9F82-B767D199BBE5}" type="sibTrans" cxnId="{11ED2B5F-343A-4AE6-AE4C-669B069C7C13}">
      <dgm:prSet/>
      <dgm:spPr/>
      <dgm:t>
        <a:bodyPr/>
        <a:lstStyle/>
        <a:p>
          <a:endParaRPr lang="ru-RU"/>
        </a:p>
      </dgm:t>
    </dgm:pt>
    <dgm:pt modelId="{E52DF477-583A-47E9-A211-A268E66E31BB}">
      <dgm:prSet custT="1"/>
      <dgm:spPr/>
      <dgm:t>
        <a:bodyPr anchor="ctr"/>
        <a:lstStyle/>
        <a:p>
          <a:pPr>
            <a:lnSpc>
              <a:spcPct val="100000"/>
            </a:lnSpc>
          </a:pPr>
          <a:r>
            <a:rPr lang="ru-RU" sz="2000" b="0" i="0" u="none" dirty="0" smtClean="0"/>
            <a:t>клики, </a:t>
          </a:r>
          <a:r>
            <a:rPr lang="de-DE" sz="2000" b="0" i="0" u="none" dirty="0" smtClean="0"/>
            <a:t>CTR, CPC</a:t>
          </a:r>
          <a:endParaRPr lang="de-DE" sz="2000" dirty="0"/>
        </a:p>
      </dgm:t>
    </dgm:pt>
    <dgm:pt modelId="{2B95C78B-F901-4045-86FD-84B4963521E5}" type="parTrans" cxnId="{FC980E21-8037-430E-9AFB-279B2FF49660}">
      <dgm:prSet/>
      <dgm:spPr/>
      <dgm:t>
        <a:bodyPr/>
        <a:lstStyle/>
        <a:p>
          <a:endParaRPr lang="ru-RU"/>
        </a:p>
      </dgm:t>
    </dgm:pt>
    <dgm:pt modelId="{9B856876-CBA7-4A85-86DD-A20A0359082C}" type="sibTrans" cxnId="{FC980E21-8037-430E-9AFB-279B2FF49660}">
      <dgm:prSet/>
      <dgm:spPr/>
      <dgm:t>
        <a:bodyPr/>
        <a:lstStyle/>
        <a:p>
          <a:endParaRPr lang="ru-RU"/>
        </a:p>
      </dgm:t>
    </dgm:pt>
    <dgm:pt modelId="{A23607AA-56A7-4556-A66F-CDB5FFDA463A}">
      <dgm:prSet custT="1"/>
      <dgm:spPr/>
      <dgm:t>
        <a:bodyPr anchor="ctr"/>
        <a:lstStyle/>
        <a:p>
          <a:pPr>
            <a:lnSpc>
              <a:spcPct val="100000"/>
            </a:lnSpc>
          </a:pPr>
          <a:endParaRPr lang="ru-RU" sz="2000"/>
        </a:p>
      </dgm:t>
    </dgm:pt>
    <dgm:pt modelId="{8EAE44F0-10E3-4F19-BCFB-2B4A48AEB72A}" type="parTrans" cxnId="{D356B278-C23C-401A-B340-C3D5E764DAC5}">
      <dgm:prSet/>
      <dgm:spPr/>
      <dgm:t>
        <a:bodyPr/>
        <a:lstStyle/>
        <a:p>
          <a:endParaRPr lang="ru-RU"/>
        </a:p>
      </dgm:t>
    </dgm:pt>
    <dgm:pt modelId="{0F9D5142-C6FF-4737-B4F8-88CD35E922F7}" type="sibTrans" cxnId="{D356B278-C23C-401A-B340-C3D5E764DAC5}">
      <dgm:prSet/>
      <dgm:spPr/>
      <dgm:t>
        <a:bodyPr/>
        <a:lstStyle/>
        <a:p>
          <a:endParaRPr lang="ru-RU"/>
        </a:p>
      </dgm:t>
    </dgm:pt>
    <dgm:pt modelId="{0B549C72-DDBF-4742-8DE6-126A1173AE01}">
      <dgm:prSet custT="1"/>
      <dgm:spPr/>
      <dgm:t>
        <a:bodyPr anchor="ctr"/>
        <a:lstStyle/>
        <a:p>
          <a:pPr>
            <a:lnSpc>
              <a:spcPct val="100000"/>
            </a:lnSpc>
          </a:pPr>
          <a:r>
            <a:rPr lang="ru-RU" sz="2000" b="0" i="0" u="none" dirty="0" smtClean="0"/>
            <a:t>визиты, доля новых посетителей, BR и </a:t>
          </a:r>
          <a:r>
            <a:rPr lang="ru-RU" sz="2000" b="0" i="0" u="none" dirty="0" err="1" smtClean="0"/>
            <a:t>drop-off</a:t>
          </a:r>
          <a:endParaRPr lang="ru-RU" sz="2000" dirty="0"/>
        </a:p>
      </dgm:t>
    </dgm:pt>
    <dgm:pt modelId="{ADBED9E4-9766-4128-B67A-C402B78C4D95}" type="parTrans" cxnId="{D9EAA18B-DC81-47E9-848A-2219CE01CFDE}">
      <dgm:prSet/>
      <dgm:spPr/>
      <dgm:t>
        <a:bodyPr/>
        <a:lstStyle/>
        <a:p>
          <a:endParaRPr lang="ru-RU"/>
        </a:p>
      </dgm:t>
    </dgm:pt>
    <dgm:pt modelId="{8CCABF47-8E27-456D-B140-0488EB48039E}" type="sibTrans" cxnId="{D9EAA18B-DC81-47E9-848A-2219CE01CFDE}">
      <dgm:prSet/>
      <dgm:spPr/>
      <dgm:t>
        <a:bodyPr/>
        <a:lstStyle/>
        <a:p>
          <a:endParaRPr lang="ru-RU"/>
        </a:p>
      </dgm:t>
    </dgm:pt>
    <dgm:pt modelId="{59B11CB9-9895-492D-99C6-1A231F5F5DB5}">
      <dgm:prSet custT="1"/>
      <dgm:spPr/>
      <dgm:t>
        <a:bodyPr anchor="ctr"/>
        <a:lstStyle/>
        <a:p>
          <a:pPr>
            <a:lnSpc>
              <a:spcPct val="100000"/>
            </a:lnSpc>
          </a:pPr>
          <a:r>
            <a:rPr lang="ru-RU" sz="2000" b="0" i="0" u="none" dirty="0" smtClean="0"/>
            <a:t>глубина просмотра (PPV), время на сайте (TSS), просмотр определенной страницы/число визитов</a:t>
          </a:r>
          <a:endParaRPr lang="ru-RU" sz="2000" dirty="0"/>
        </a:p>
      </dgm:t>
    </dgm:pt>
    <dgm:pt modelId="{F3CBDE98-9CB9-4F3F-A7D2-4BF0ECE511DC}" type="parTrans" cxnId="{7C4F6664-EA3A-4AB4-8257-C44DAE14BDF5}">
      <dgm:prSet/>
      <dgm:spPr/>
      <dgm:t>
        <a:bodyPr/>
        <a:lstStyle/>
        <a:p>
          <a:endParaRPr lang="ru-RU"/>
        </a:p>
      </dgm:t>
    </dgm:pt>
    <dgm:pt modelId="{42FB6916-332D-4AA4-9DC5-15C0002C05B5}" type="sibTrans" cxnId="{7C4F6664-EA3A-4AB4-8257-C44DAE14BDF5}">
      <dgm:prSet/>
      <dgm:spPr/>
      <dgm:t>
        <a:bodyPr/>
        <a:lstStyle/>
        <a:p>
          <a:endParaRPr lang="ru-RU"/>
        </a:p>
      </dgm:t>
    </dgm:pt>
    <dgm:pt modelId="{AA33B96E-FE7E-4D0F-B033-FBDF5AC41562}">
      <dgm:prSet custT="1"/>
      <dgm:spPr/>
      <dgm:t>
        <a:bodyPr anchor="ctr"/>
        <a:lstStyle/>
        <a:p>
          <a:pPr>
            <a:lnSpc>
              <a:spcPct val="100000"/>
            </a:lnSpc>
          </a:pPr>
          <a:endParaRPr lang="ru-RU" sz="2000"/>
        </a:p>
      </dgm:t>
    </dgm:pt>
    <dgm:pt modelId="{76DEC7E4-22F3-4E44-877B-49288884DA3F}" type="parTrans" cxnId="{0BC51437-C3B7-49A5-ABEB-F31691DA27F3}">
      <dgm:prSet/>
      <dgm:spPr/>
      <dgm:t>
        <a:bodyPr/>
        <a:lstStyle/>
        <a:p>
          <a:endParaRPr lang="ru-RU"/>
        </a:p>
      </dgm:t>
    </dgm:pt>
    <dgm:pt modelId="{3710A758-4B71-4064-82BC-B1E5D3EDA0E8}" type="sibTrans" cxnId="{0BC51437-C3B7-49A5-ABEB-F31691DA27F3}">
      <dgm:prSet/>
      <dgm:spPr/>
      <dgm:t>
        <a:bodyPr/>
        <a:lstStyle/>
        <a:p>
          <a:endParaRPr lang="ru-RU"/>
        </a:p>
      </dgm:t>
    </dgm:pt>
    <dgm:pt modelId="{6D84C3E8-C862-4A89-A1DF-CDC0EF013F25}">
      <dgm:prSet custT="1"/>
      <dgm:spPr/>
      <dgm:t>
        <a:bodyPr anchor="ctr"/>
        <a:lstStyle/>
        <a:p>
          <a:pPr>
            <a:lnSpc>
              <a:spcPct val="100000"/>
            </a:lnSpc>
          </a:pPr>
          <a:r>
            <a:rPr lang="ru-RU" sz="2000" b="0" i="0" u="none" dirty="0" smtClean="0"/>
            <a:t>CR по брошенным формам = начали/отправили</a:t>
          </a:r>
          <a:endParaRPr lang="ru-RU" sz="2000" dirty="0"/>
        </a:p>
      </dgm:t>
    </dgm:pt>
    <dgm:pt modelId="{A169D23B-C7D7-49D6-8DAC-B0A447BF4D2E}" type="parTrans" cxnId="{EA72100C-9136-4A0A-AA01-FA6E94EA92AB}">
      <dgm:prSet/>
      <dgm:spPr/>
      <dgm:t>
        <a:bodyPr/>
        <a:lstStyle/>
        <a:p>
          <a:endParaRPr lang="ru-RU"/>
        </a:p>
      </dgm:t>
    </dgm:pt>
    <dgm:pt modelId="{7E6F56CB-EA04-40F9-B8A1-BA9BE0B5FDA7}" type="sibTrans" cxnId="{EA72100C-9136-4A0A-AA01-FA6E94EA92AB}">
      <dgm:prSet/>
      <dgm:spPr/>
      <dgm:t>
        <a:bodyPr/>
        <a:lstStyle/>
        <a:p>
          <a:endParaRPr lang="ru-RU"/>
        </a:p>
      </dgm:t>
    </dgm:pt>
    <dgm:pt modelId="{0F9E4AFB-9DFC-4892-B115-C50FE29ECD58}">
      <dgm:prSet custT="1"/>
      <dgm:spPr/>
      <dgm:t>
        <a:bodyPr anchor="ctr"/>
        <a:lstStyle/>
        <a:p>
          <a:pPr>
            <a:lnSpc>
              <a:spcPct val="100000"/>
            </a:lnSpc>
          </a:pPr>
          <a:r>
            <a:rPr lang="ru-RU" sz="2000" dirty="0" smtClean="0"/>
            <a:t>число </a:t>
          </a:r>
          <a:r>
            <a:rPr lang="ru-RU" sz="2000" dirty="0" err="1" smtClean="0"/>
            <a:t>лидов</a:t>
          </a:r>
          <a:r>
            <a:rPr lang="ru-RU" sz="2000" dirty="0" smtClean="0"/>
            <a:t> </a:t>
          </a:r>
          <a:r>
            <a:rPr lang="en-US" sz="2000" dirty="0" smtClean="0"/>
            <a:t>(leads) </a:t>
          </a:r>
          <a:r>
            <a:rPr lang="ru-RU" sz="2000" dirty="0" smtClean="0"/>
            <a:t>общее и по видам, CR = </a:t>
          </a:r>
          <a:r>
            <a:rPr lang="ru-RU" sz="2000" smtClean="0"/>
            <a:t>лиды/визиты</a:t>
          </a:r>
          <a:endParaRPr lang="ru-RU" sz="2000" dirty="0"/>
        </a:p>
      </dgm:t>
    </dgm:pt>
    <dgm:pt modelId="{BED95C0E-21E8-4E1A-B5A0-8A25DCD1DE0E}" type="parTrans" cxnId="{0CB9F42B-B44E-4EC9-A4FA-F85B76D22CC9}">
      <dgm:prSet/>
      <dgm:spPr/>
      <dgm:t>
        <a:bodyPr/>
        <a:lstStyle/>
        <a:p>
          <a:endParaRPr lang="ru-RU"/>
        </a:p>
      </dgm:t>
    </dgm:pt>
    <dgm:pt modelId="{2220DA6E-DFDF-4D28-9FB7-410443BBF578}" type="sibTrans" cxnId="{0CB9F42B-B44E-4EC9-A4FA-F85B76D22CC9}">
      <dgm:prSet/>
      <dgm:spPr/>
      <dgm:t>
        <a:bodyPr/>
        <a:lstStyle/>
        <a:p>
          <a:endParaRPr lang="ru-RU"/>
        </a:p>
      </dgm:t>
    </dgm:pt>
    <dgm:pt modelId="{C16C0385-50C4-49E9-A4B7-E62177846660}">
      <dgm:prSet custT="1"/>
      <dgm:spPr/>
      <dgm:t>
        <a:bodyPr anchor="ctr"/>
        <a:lstStyle/>
        <a:p>
          <a:pPr>
            <a:lnSpc>
              <a:spcPct val="100000"/>
            </a:lnSpc>
          </a:pPr>
          <a:endParaRPr lang="ru-RU" sz="2000" dirty="0"/>
        </a:p>
      </dgm:t>
    </dgm:pt>
    <dgm:pt modelId="{EC63BD08-FC01-4508-B001-D8D59D4E2526}" type="parTrans" cxnId="{CB1F22E8-A296-4C51-9CC3-D86934AEAB64}">
      <dgm:prSet/>
      <dgm:spPr/>
      <dgm:t>
        <a:bodyPr/>
        <a:lstStyle/>
        <a:p>
          <a:endParaRPr lang="ru-RU"/>
        </a:p>
      </dgm:t>
    </dgm:pt>
    <dgm:pt modelId="{6EF4CDEB-D3E7-49AB-8F00-B4B1353542CE}" type="sibTrans" cxnId="{CB1F22E8-A296-4C51-9CC3-D86934AEAB64}">
      <dgm:prSet/>
      <dgm:spPr/>
      <dgm:t>
        <a:bodyPr/>
        <a:lstStyle/>
        <a:p>
          <a:endParaRPr lang="ru-RU"/>
        </a:p>
      </dgm:t>
    </dgm:pt>
    <dgm:pt modelId="{1C81F975-4162-467B-B238-5DCE76786A2A}">
      <dgm:prSet custT="1"/>
      <dgm:spPr/>
      <dgm:t>
        <a:bodyPr anchor="ctr"/>
        <a:lstStyle/>
        <a:p>
          <a:pPr>
            <a:lnSpc>
              <a:spcPct val="100000"/>
            </a:lnSpc>
          </a:pPr>
          <a:r>
            <a:rPr lang="ru-RU" sz="2000" dirty="0" smtClean="0"/>
            <a:t>% брошенных корзин, макро-</a:t>
          </a:r>
          <a:r>
            <a:rPr lang="ru-RU" sz="2000" dirty="0" err="1" smtClean="0"/>
            <a:t>лиды</a:t>
          </a:r>
          <a:r>
            <a:rPr lang="ru-RU" sz="2000" dirty="0" smtClean="0"/>
            <a:t>/все </a:t>
          </a:r>
          <a:r>
            <a:rPr lang="ru-RU" sz="2000" dirty="0" err="1" smtClean="0"/>
            <a:t>лиды</a:t>
          </a:r>
          <a:endParaRPr lang="ru-RU" sz="2000" dirty="0"/>
        </a:p>
      </dgm:t>
    </dgm:pt>
    <dgm:pt modelId="{8804D0A3-69D4-4AAC-9DEB-9C49D8C9645B}" type="parTrans" cxnId="{45556B8A-F0AD-46B4-BE33-EF6F59805789}">
      <dgm:prSet/>
      <dgm:spPr/>
      <dgm:t>
        <a:bodyPr/>
        <a:lstStyle/>
        <a:p>
          <a:endParaRPr lang="ru-RU"/>
        </a:p>
      </dgm:t>
    </dgm:pt>
    <dgm:pt modelId="{13D4F054-2BAC-41E6-827A-407CD309EF3F}" type="sibTrans" cxnId="{45556B8A-F0AD-46B4-BE33-EF6F59805789}">
      <dgm:prSet/>
      <dgm:spPr/>
      <dgm:t>
        <a:bodyPr/>
        <a:lstStyle/>
        <a:p>
          <a:endParaRPr lang="ru-RU"/>
        </a:p>
      </dgm:t>
    </dgm:pt>
    <dgm:pt modelId="{1C8CE7F8-F788-4C4C-AE41-5E1D01571CE4}">
      <dgm:prSet custT="1"/>
      <dgm:spPr/>
      <dgm:t>
        <a:bodyPr anchor="ctr"/>
        <a:lstStyle/>
        <a:p>
          <a:pPr>
            <a:lnSpc>
              <a:spcPct val="100000"/>
            </a:lnSpc>
          </a:pPr>
          <a:endParaRPr lang="ru-RU" sz="2000" dirty="0"/>
        </a:p>
      </dgm:t>
    </dgm:pt>
    <dgm:pt modelId="{37396F75-6360-4F60-B0C7-CC3736F77CC8}" type="parTrans" cxnId="{1B37E31E-FFEB-4C29-93E6-E8E72806742A}">
      <dgm:prSet/>
      <dgm:spPr/>
      <dgm:t>
        <a:bodyPr/>
        <a:lstStyle/>
        <a:p>
          <a:endParaRPr lang="ru-RU"/>
        </a:p>
      </dgm:t>
    </dgm:pt>
    <dgm:pt modelId="{CF870A99-EF0A-4B95-B4F2-187C8CD62836}" type="sibTrans" cxnId="{1B37E31E-FFEB-4C29-93E6-E8E72806742A}">
      <dgm:prSet/>
      <dgm:spPr/>
      <dgm:t>
        <a:bodyPr/>
        <a:lstStyle/>
        <a:p>
          <a:endParaRPr lang="ru-RU"/>
        </a:p>
      </dgm:t>
    </dgm:pt>
    <dgm:pt modelId="{62F68268-CE1D-4B68-ABD5-D6EF663E472B}">
      <dgm:prSet custT="1"/>
      <dgm:spPr/>
      <dgm:t>
        <a:bodyPr anchor="ctr"/>
        <a:lstStyle/>
        <a:p>
          <a:pPr>
            <a:lnSpc>
              <a:spcPct val="100000"/>
            </a:lnSpc>
          </a:pPr>
          <a:r>
            <a:rPr lang="ru-RU" sz="2000" dirty="0" smtClean="0"/>
            <a:t>заказы (</a:t>
          </a:r>
          <a:r>
            <a:rPr lang="ru-RU" sz="2000" dirty="0" err="1" smtClean="0"/>
            <a:t>order</a:t>
          </a:r>
          <a:r>
            <a:rPr lang="en-US" sz="2000" dirty="0" smtClean="0"/>
            <a:t>s</a:t>
          </a:r>
          <a:r>
            <a:rPr lang="ru-RU" sz="2000" dirty="0" smtClean="0"/>
            <a:t>), CR = заказы/визиты, CAC</a:t>
          </a:r>
          <a:endParaRPr lang="ru-RU" sz="2000" dirty="0"/>
        </a:p>
      </dgm:t>
    </dgm:pt>
    <dgm:pt modelId="{54BBD2D5-7758-4911-8E7C-2D0E50E30CAE}" type="parTrans" cxnId="{35108054-BCC3-439F-B7E5-38FFAE7C6852}">
      <dgm:prSet/>
      <dgm:spPr/>
      <dgm:t>
        <a:bodyPr/>
        <a:lstStyle/>
        <a:p>
          <a:endParaRPr lang="ru-RU"/>
        </a:p>
      </dgm:t>
    </dgm:pt>
    <dgm:pt modelId="{EA580DF7-3E02-4855-A503-3F2A9F9801A1}" type="sibTrans" cxnId="{35108054-BCC3-439F-B7E5-38FFAE7C6852}">
      <dgm:prSet/>
      <dgm:spPr/>
      <dgm:t>
        <a:bodyPr/>
        <a:lstStyle/>
        <a:p>
          <a:endParaRPr lang="ru-RU"/>
        </a:p>
      </dgm:t>
    </dgm:pt>
    <dgm:pt modelId="{F10EBBB1-B95F-4F7A-8342-14646916E891}">
      <dgm:prSet custT="1"/>
      <dgm:spPr/>
      <dgm:t>
        <a:bodyPr anchor="ctr"/>
        <a:lstStyle/>
        <a:p>
          <a:pPr>
            <a:lnSpc>
              <a:spcPct val="100000"/>
            </a:lnSpc>
          </a:pPr>
          <a:endParaRPr lang="ru-RU" sz="2000"/>
        </a:p>
      </dgm:t>
    </dgm:pt>
    <dgm:pt modelId="{633B57C2-5D1B-4F7A-A8CC-00F31447940A}" type="parTrans" cxnId="{41DFFDFE-6D27-4AD2-B90C-1EEAF512DD34}">
      <dgm:prSet/>
      <dgm:spPr/>
      <dgm:t>
        <a:bodyPr/>
        <a:lstStyle/>
        <a:p>
          <a:endParaRPr lang="ru-RU"/>
        </a:p>
      </dgm:t>
    </dgm:pt>
    <dgm:pt modelId="{FF90324A-A9E6-4FD5-BC72-72B4AE481488}" type="sibTrans" cxnId="{41DFFDFE-6D27-4AD2-B90C-1EEAF512DD34}">
      <dgm:prSet/>
      <dgm:spPr/>
      <dgm:t>
        <a:bodyPr/>
        <a:lstStyle/>
        <a:p>
          <a:endParaRPr lang="ru-RU"/>
        </a:p>
      </dgm:t>
    </dgm:pt>
    <dgm:pt modelId="{94C219ED-9F24-413D-BE53-AC67ECC668A7}">
      <dgm:prSet custT="1"/>
      <dgm:spPr/>
      <dgm:t>
        <a:bodyPr anchor="ctr"/>
        <a:lstStyle/>
        <a:p>
          <a:pPr>
            <a:lnSpc>
              <a:spcPct val="100000"/>
            </a:lnSpc>
          </a:pPr>
          <a:r>
            <a:rPr lang="ru-RU" sz="2000" dirty="0" smtClean="0"/>
            <a:t>продажи (</a:t>
          </a:r>
          <a:r>
            <a:rPr lang="ru-RU" sz="2000" dirty="0" err="1" smtClean="0"/>
            <a:t>sales</a:t>
          </a:r>
          <a:r>
            <a:rPr lang="ru-RU" sz="2000" dirty="0" smtClean="0"/>
            <a:t>), CR = покупки/визиты, CPS, средний чек (AOV), ROMI</a:t>
          </a:r>
          <a:endParaRPr lang="ru-RU" sz="2000" dirty="0"/>
        </a:p>
      </dgm:t>
    </dgm:pt>
    <dgm:pt modelId="{BFF5FC70-7C4A-4BD1-A134-A20C9A32D9BC}" type="parTrans" cxnId="{AC21A130-A6EF-4CD6-B5D1-618163EB6C9E}">
      <dgm:prSet/>
      <dgm:spPr/>
      <dgm:t>
        <a:bodyPr/>
        <a:lstStyle/>
        <a:p>
          <a:endParaRPr lang="ru-RU"/>
        </a:p>
      </dgm:t>
    </dgm:pt>
    <dgm:pt modelId="{2AE519C2-227E-4702-A613-E9F9E0205769}" type="sibTrans" cxnId="{AC21A130-A6EF-4CD6-B5D1-618163EB6C9E}">
      <dgm:prSet/>
      <dgm:spPr/>
      <dgm:t>
        <a:bodyPr/>
        <a:lstStyle/>
        <a:p>
          <a:endParaRPr lang="ru-RU"/>
        </a:p>
      </dgm:t>
    </dgm:pt>
    <dgm:pt modelId="{0CF07603-FBB9-4074-9D4C-397851A1E8AD}">
      <dgm:prSet custT="1"/>
      <dgm:spPr/>
      <dgm:t>
        <a:bodyPr anchor="ctr"/>
        <a:lstStyle/>
        <a:p>
          <a:pPr>
            <a:lnSpc>
              <a:spcPct val="100000"/>
            </a:lnSpc>
          </a:pPr>
          <a:r>
            <a:rPr lang="ru-RU" sz="2000" dirty="0" smtClean="0"/>
            <a:t>CRR, время между покупками (OGA), LTV</a:t>
          </a:r>
          <a:endParaRPr lang="ru-RU" sz="2000" dirty="0"/>
        </a:p>
      </dgm:t>
    </dgm:pt>
    <dgm:pt modelId="{155A08F9-122F-444B-9FCC-7F5B9EEF01A0}" type="parTrans" cxnId="{C26C17B5-5FE7-484B-9895-4DBABA8F99BA}">
      <dgm:prSet/>
      <dgm:spPr/>
      <dgm:t>
        <a:bodyPr/>
        <a:lstStyle/>
        <a:p>
          <a:endParaRPr lang="ru-RU"/>
        </a:p>
      </dgm:t>
    </dgm:pt>
    <dgm:pt modelId="{83ACB5D8-18DD-4CC3-9974-0E9628B8095C}" type="sibTrans" cxnId="{C26C17B5-5FE7-484B-9895-4DBABA8F99BA}">
      <dgm:prSet/>
      <dgm:spPr/>
      <dgm:t>
        <a:bodyPr/>
        <a:lstStyle/>
        <a:p>
          <a:endParaRPr lang="ru-RU"/>
        </a:p>
      </dgm:t>
    </dgm:pt>
    <dgm:pt modelId="{37B73CBC-DE5A-4C28-B180-1D9F4D091CDD}" type="pres">
      <dgm:prSet presAssocID="{2AE16166-C6CD-4E6B-8CAB-EA1AD5DBA047}" presName="Name0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FB8C5C2-C791-44C0-9CB3-3FC544871302}" type="pres">
      <dgm:prSet presAssocID="{4EF57C8E-ACF2-437F-A434-594C0AB5FA98}" presName="Name8" presStyleCnt="0"/>
      <dgm:spPr/>
    </dgm:pt>
    <dgm:pt modelId="{DC07543B-A767-441A-9446-7C0AE23D8DB6}" type="pres">
      <dgm:prSet presAssocID="{4EF57C8E-ACF2-437F-A434-594C0AB5FA98}" presName="acctBkgd" presStyleLbl="alignAcc1" presStyleIdx="0" presStyleCnt="10"/>
      <dgm:spPr/>
      <dgm:t>
        <a:bodyPr/>
        <a:lstStyle/>
        <a:p>
          <a:endParaRPr lang="ru-RU"/>
        </a:p>
      </dgm:t>
    </dgm:pt>
    <dgm:pt modelId="{BEFB1532-C421-4130-A555-76A980B44E2F}" type="pres">
      <dgm:prSet presAssocID="{4EF57C8E-ACF2-437F-A434-594C0AB5FA98}" presName="acctTx" presStyleLbl="alignAcc1" presStyleIdx="0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518832-73ED-4349-A5FC-77B4AF6E3496}" type="pres">
      <dgm:prSet presAssocID="{4EF57C8E-ACF2-437F-A434-594C0AB5FA98}" presName="level" presStyleLbl="node1" presStyleIdx="0" presStyleCnt="10" custScaleY="62036" custLinFactNeighborX="1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30B41B2-AFB3-40EE-AD9B-F53A8C17CA04}" type="pres">
      <dgm:prSet presAssocID="{4EF57C8E-ACF2-437F-A434-594C0AB5FA9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83A5C4A-6392-4CC6-988A-A360AB3AF7BF}" type="pres">
      <dgm:prSet presAssocID="{4B5C0C94-1A1E-44B2-865C-3A6030D5059A}" presName="Name8" presStyleCnt="0"/>
      <dgm:spPr/>
    </dgm:pt>
    <dgm:pt modelId="{DF188201-CC17-424F-A945-16FC378AE398}" type="pres">
      <dgm:prSet presAssocID="{4B5C0C94-1A1E-44B2-865C-3A6030D5059A}" presName="acctBkgd" presStyleLbl="alignAcc1" presStyleIdx="1" presStyleCnt="10"/>
      <dgm:spPr/>
      <dgm:t>
        <a:bodyPr/>
        <a:lstStyle/>
        <a:p>
          <a:endParaRPr lang="ru-RU"/>
        </a:p>
      </dgm:t>
    </dgm:pt>
    <dgm:pt modelId="{69E91A60-0BCE-4EAA-9F07-F1CB28EA8252}" type="pres">
      <dgm:prSet presAssocID="{4B5C0C94-1A1E-44B2-865C-3A6030D5059A}" presName="acctTx" presStyleLbl="alignAcc1" presStyleIdx="1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C4ED806-6012-4782-B901-9E0C93562D84}" type="pres">
      <dgm:prSet presAssocID="{4B5C0C94-1A1E-44B2-865C-3A6030D5059A}" presName="level" presStyleLbl="node1" presStyleIdx="1" presStyleCnt="10" custAng="0" custScaleY="5157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6DA6C3-A9A8-4511-B124-558843D06F7B}" type="pres">
      <dgm:prSet presAssocID="{4B5C0C94-1A1E-44B2-865C-3A6030D5059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37E5402-1A76-47C3-9C36-3E0B18FB14CD}" type="pres">
      <dgm:prSet presAssocID="{6A0163D7-49CF-4668-A365-D2973ADD0B3C}" presName="Name8" presStyleCnt="0"/>
      <dgm:spPr/>
    </dgm:pt>
    <dgm:pt modelId="{65B4D48E-40E0-4611-9395-99AFE73CB083}" type="pres">
      <dgm:prSet presAssocID="{6A0163D7-49CF-4668-A365-D2973ADD0B3C}" presName="acctBkgd" presStyleLbl="alignAcc1" presStyleIdx="2" presStyleCnt="10"/>
      <dgm:spPr/>
      <dgm:t>
        <a:bodyPr/>
        <a:lstStyle/>
        <a:p>
          <a:endParaRPr lang="ru-RU"/>
        </a:p>
      </dgm:t>
    </dgm:pt>
    <dgm:pt modelId="{8098C94D-51AA-48A2-A1BF-984632ECAF37}" type="pres">
      <dgm:prSet presAssocID="{6A0163D7-49CF-4668-A365-D2973ADD0B3C}" presName="acctTx" presStyleLbl="alignAcc1" presStyleIdx="2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DB1D146-9937-44BC-A100-87FE9DE49163}" type="pres">
      <dgm:prSet presAssocID="{6A0163D7-49CF-4668-A365-D2973ADD0B3C}" presName="level" presStyleLbl="node1" presStyleIdx="2" presStyleCnt="10" custScaleY="60771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E46BA5-2627-4E92-814E-D8591B550AF7}" type="pres">
      <dgm:prSet presAssocID="{6A0163D7-49CF-4668-A365-D2973ADD0B3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15E6972-EC4E-4E16-8FBF-6D3CBA534E7B}" type="pres">
      <dgm:prSet presAssocID="{8B6C2BA2-36E0-49C4-9C6F-5B27D2132B3E}" presName="Name8" presStyleCnt="0"/>
      <dgm:spPr/>
    </dgm:pt>
    <dgm:pt modelId="{E32300C7-D63A-410D-9C41-3E883F256932}" type="pres">
      <dgm:prSet presAssocID="{8B6C2BA2-36E0-49C4-9C6F-5B27D2132B3E}" presName="acctBkgd" presStyleLbl="alignAcc1" presStyleIdx="3" presStyleCnt="10"/>
      <dgm:spPr/>
      <dgm:t>
        <a:bodyPr/>
        <a:lstStyle/>
        <a:p>
          <a:endParaRPr lang="ru-RU"/>
        </a:p>
      </dgm:t>
    </dgm:pt>
    <dgm:pt modelId="{849D9A40-2A0B-4823-BAE5-AC18A51C2E53}" type="pres">
      <dgm:prSet presAssocID="{8B6C2BA2-36E0-49C4-9C6F-5B27D2132B3E}" presName="acctTx" presStyleLbl="alignAcc1" presStyleIdx="3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2C9885C-B4A8-477A-9D8B-0AD4EB0216C1}" type="pres">
      <dgm:prSet presAssocID="{8B6C2BA2-36E0-49C4-9C6F-5B27D2132B3E}" presName="level" presStyleLbl="node1" presStyleIdx="3" presStyleCnt="10" custScaleY="7063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B096B60-2305-4A0B-B7D7-197999741F99}" type="pres">
      <dgm:prSet presAssocID="{8B6C2BA2-36E0-49C4-9C6F-5B27D2132B3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86E7627-DA5B-4FCB-A83E-78A3B5AE3DE8}" type="pres">
      <dgm:prSet presAssocID="{3DF89160-E9B1-4A5D-B576-FA88AA5B36BD}" presName="Name8" presStyleCnt="0"/>
      <dgm:spPr/>
    </dgm:pt>
    <dgm:pt modelId="{3E411E35-1832-485F-ABDF-449919EA5F63}" type="pres">
      <dgm:prSet presAssocID="{3DF89160-E9B1-4A5D-B576-FA88AA5B36BD}" presName="acctBkgd" presStyleLbl="alignAcc1" presStyleIdx="4" presStyleCnt="10"/>
      <dgm:spPr/>
      <dgm:t>
        <a:bodyPr/>
        <a:lstStyle/>
        <a:p>
          <a:endParaRPr lang="ru-RU"/>
        </a:p>
      </dgm:t>
    </dgm:pt>
    <dgm:pt modelId="{5120B52D-E0D0-4EC8-84E5-BD144F0E62B3}" type="pres">
      <dgm:prSet presAssocID="{3DF89160-E9B1-4A5D-B576-FA88AA5B36BD}" presName="acctTx" presStyleLbl="alignAcc1" presStyleIdx="4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995D32F-9652-43A6-AD36-50BD0BACBDDA}" type="pres">
      <dgm:prSet presAssocID="{3DF89160-E9B1-4A5D-B576-FA88AA5B36BD}" presName="level" presStyleLbl="node1" presStyleIdx="4" presStyleCnt="10" custScaleY="8242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3E71F7A-19B4-4D86-8824-4A02DDA809A5}" type="pres">
      <dgm:prSet presAssocID="{3DF89160-E9B1-4A5D-B576-FA88AA5B36B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FFD6E75-7820-44AE-8472-EC1BE8C043CC}" type="pres">
      <dgm:prSet presAssocID="{D488608A-A605-4554-BD07-23D9F0315E36}" presName="Name8" presStyleCnt="0"/>
      <dgm:spPr/>
    </dgm:pt>
    <dgm:pt modelId="{19406B13-2244-4184-AC99-413045396E2B}" type="pres">
      <dgm:prSet presAssocID="{D488608A-A605-4554-BD07-23D9F0315E36}" presName="acctBkgd" presStyleLbl="alignAcc1" presStyleIdx="5" presStyleCnt="10"/>
      <dgm:spPr/>
      <dgm:t>
        <a:bodyPr/>
        <a:lstStyle/>
        <a:p>
          <a:endParaRPr lang="ru-RU"/>
        </a:p>
      </dgm:t>
    </dgm:pt>
    <dgm:pt modelId="{FADC64C6-6674-40F5-8B99-DE3158A48DF4}" type="pres">
      <dgm:prSet presAssocID="{D488608A-A605-4554-BD07-23D9F0315E36}" presName="acctTx" presStyleLbl="alignAcc1" presStyleIdx="5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F4B01A3-27E5-440F-9E32-2027B47ED184}" type="pres">
      <dgm:prSet presAssocID="{D488608A-A605-4554-BD07-23D9F0315E36}" presName="level" presStyleLbl="node1" presStyleIdx="5" presStyleCnt="10" custScaleX="99443" custScaleY="94301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04181D0-69A7-4752-8985-58B144D43F6F}" type="pres">
      <dgm:prSet presAssocID="{D488608A-A605-4554-BD07-23D9F0315E3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1F9D5AD-2196-4B24-B361-5BEBF8D3E0C8}" type="pres">
      <dgm:prSet presAssocID="{EE0E52B2-5AE4-44EF-9109-B772886276C9}" presName="Name8" presStyleCnt="0"/>
      <dgm:spPr/>
    </dgm:pt>
    <dgm:pt modelId="{891A14B1-C9EB-4A07-BC63-9A6ABC720228}" type="pres">
      <dgm:prSet presAssocID="{EE0E52B2-5AE4-44EF-9109-B772886276C9}" presName="acctBkgd" presStyleLbl="alignAcc1" presStyleIdx="6" presStyleCnt="10"/>
      <dgm:spPr/>
      <dgm:t>
        <a:bodyPr/>
        <a:lstStyle/>
        <a:p>
          <a:endParaRPr lang="ru-RU"/>
        </a:p>
      </dgm:t>
    </dgm:pt>
    <dgm:pt modelId="{D94C064E-9C7C-4496-B6D1-6611A1155BAD}" type="pres">
      <dgm:prSet presAssocID="{EE0E52B2-5AE4-44EF-9109-B772886276C9}" presName="acctTx" presStyleLbl="alignAcc1" presStyleIdx="6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8742692-E439-475C-B531-393598E646F7}" type="pres">
      <dgm:prSet presAssocID="{EE0E52B2-5AE4-44EF-9109-B772886276C9}" presName="level" presStyleLbl="node1" presStyleIdx="6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7A4463-4341-4EE4-B4C8-CFB1E149491D}" type="pres">
      <dgm:prSet presAssocID="{EE0E52B2-5AE4-44EF-9109-B772886276C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D0B4407-681E-476F-827A-7BE914B13DDC}" type="pres">
      <dgm:prSet presAssocID="{98AED509-55A4-41AE-8497-4DEB6648A994}" presName="Name8" presStyleCnt="0"/>
      <dgm:spPr/>
    </dgm:pt>
    <dgm:pt modelId="{95253EDD-D0E4-4D50-8C70-ED1EF7B337AE}" type="pres">
      <dgm:prSet presAssocID="{98AED509-55A4-41AE-8497-4DEB6648A994}" presName="acctBkgd" presStyleLbl="alignAcc1" presStyleIdx="7" presStyleCnt="10"/>
      <dgm:spPr/>
      <dgm:t>
        <a:bodyPr/>
        <a:lstStyle/>
        <a:p>
          <a:endParaRPr lang="ru-RU"/>
        </a:p>
      </dgm:t>
    </dgm:pt>
    <dgm:pt modelId="{F4EC0E2B-CC37-4D65-A2E1-7D22D040B798}" type="pres">
      <dgm:prSet presAssocID="{98AED509-55A4-41AE-8497-4DEB6648A994}" presName="acctTx" presStyleLbl="alignAcc1" presStyleIdx="7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7A9EBD-7351-443B-8F69-9DAE2BB33D0C}" type="pres">
      <dgm:prSet presAssocID="{98AED509-55A4-41AE-8497-4DEB6648A994}" presName="level" presStyleLbl="node1" presStyleIdx="7" presStyleCnt="10" custScaleY="7811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A6A2C4B-4630-4AE9-A72C-2F82DD74AF78}" type="pres">
      <dgm:prSet presAssocID="{98AED509-55A4-41AE-8497-4DEB6648A99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E941A71-B749-4106-B923-CFD524468E85}" type="pres">
      <dgm:prSet presAssocID="{DF706AD8-E8CE-4DED-953E-7E16F73555DF}" presName="Name8" presStyleCnt="0"/>
      <dgm:spPr/>
    </dgm:pt>
    <dgm:pt modelId="{3FBDCDB6-73FA-4813-9345-EDE69D70B279}" type="pres">
      <dgm:prSet presAssocID="{DF706AD8-E8CE-4DED-953E-7E16F73555DF}" presName="acctBkgd" presStyleLbl="alignAcc1" presStyleIdx="8" presStyleCnt="10"/>
      <dgm:spPr/>
      <dgm:t>
        <a:bodyPr/>
        <a:lstStyle/>
        <a:p>
          <a:endParaRPr lang="ru-RU"/>
        </a:p>
      </dgm:t>
    </dgm:pt>
    <dgm:pt modelId="{E5C5E3B9-AE3C-42B9-B765-747822A33A87}" type="pres">
      <dgm:prSet presAssocID="{DF706AD8-E8CE-4DED-953E-7E16F73555DF}" presName="acctTx" presStyleLbl="alignAcc1" presStyleIdx="8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A7CF145-CC20-4EBD-97F5-66B5549C6A89}" type="pres">
      <dgm:prSet presAssocID="{DF706AD8-E8CE-4DED-953E-7E16F73555DF}" presName="level" presStyleLbl="node1" presStyleIdx="8" presStyleCnt="10" custScaleY="7554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EF40709-E28F-42A5-BDAC-9A611D799BCB}" type="pres">
      <dgm:prSet presAssocID="{DF706AD8-E8CE-4DED-953E-7E16F73555D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0928E28-ADBC-4BCC-8F2C-5B642E28F3B6}" type="pres">
      <dgm:prSet presAssocID="{27B49387-765B-48FE-B22B-48DBA9DF5120}" presName="Name8" presStyleCnt="0"/>
      <dgm:spPr/>
    </dgm:pt>
    <dgm:pt modelId="{AF8033B3-1294-4518-9578-26D5CBA24ED0}" type="pres">
      <dgm:prSet presAssocID="{27B49387-765B-48FE-B22B-48DBA9DF5120}" presName="acctBkgd" presStyleLbl="alignAcc1" presStyleIdx="9" presStyleCnt="10"/>
      <dgm:spPr/>
      <dgm:t>
        <a:bodyPr/>
        <a:lstStyle/>
        <a:p>
          <a:endParaRPr lang="ru-RU"/>
        </a:p>
      </dgm:t>
    </dgm:pt>
    <dgm:pt modelId="{57D51E37-DFCE-4032-8971-337B0A9D38A1}" type="pres">
      <dgm:prSet presAssocID="{27B49387-765B-48FE-B22B-48DBA9DF5120}" presName="acctTx" presStyleLbl="alignAcc1" presStyleIdx="9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215E76-B597-449C-B357-FFD2B2E2AC7A}" type="pres">
      <dgm:prSet presAssocID="{27B49387-765B-48FE-B22B-48DBA9DF5120}" presName="level" presStyleLbl="node1" presStyleIdx="9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3F864EE-9A8F-46A6-B4E1-979C080693D8}" type="pres">
      <dgm:prSet presAssocID="{27B49387-765B-48FE-B22B-48DBA9DF512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7C7C03A-ADF3-46E8-95F8-635D0CCC3EC8}" type="presOf" srcId="{AA33B96E-FE7E-4D0F-B033-FBDF5AC41562}" destId="{5120B52D-E0D0-4EC8-84E5-BD144F0E62B3}" srcOrd="1" destOrd="0" presId="urn:microsoft.com/office/officeart/2005/8/layout/pyramid3"/>
    <dgm:cxn modelId="{7F77EB40-32C1-4624-BA59-3C29825F33F4}" type="presOf" srcId="{8B6C2BA2-36E0-49C4-9C6F-5B27D2132B3E}" destId="{62C9885C-B4A8-477A-9D8B-0AD4EB0216C1}" srcOrd="0" destOrd="0" presId="urn:microsoft.com/office/officeart/2005/8/layout/pyramid3"/>
    <dgm:cxn modelId="{2132F805-A138-47EC-A900-05B1AE603A20}" type="presOf" srcId="{765F5551-01F9-41D0-A575-3A751EFED47C}" destId="{BEFB1532-C421-4130-A555-76A980B44E2F}" srcOrd="1" destOrd="2" presId="urn:microsoft.com/office/officeart/2005/8/layout/pyramid3"/>
    <dgm:cxn modelId="{72C08C5D-463B-4176-A96F-35770AE26471}" srcId="{2AE16166-C6CD-4E6B-8CAB-EA1AD5DBA047}" destId="{8B6C2BA2-36E0-49C4-9C6F-5B27D2132B3E}" srcOrd="3" destOrd="0" parTransId="{FF0BA353-AB0E-4173-9C21-D3BDAF5311A5}" sibTransId="{6AF9CAAF-E8C0-4E0C-B7FE-EA9343B71710}"/>
    <dgm:cxn modelId="{B978B110-492F-45FD-87F7-573F88D59E2A}" type="presOf" srcId="{94C219ED-9F24-413D-BE53-AC67ECC668A7}" destId="{E5C5E3B9-AE3C-42B9-B765-747822A33A87}" srcOrd="1" destOrd="1" presId="urn:microsoft.com/office/officeart/2005/8/layout/pyramid3"/>
    <dgm:cxn modelId="{2E363A9D-4305-4CC7-928C-3712AD4F5227}" srcId="{2AE16166-C6CD-4E6B-8CAB-EA1AD5DBA047}" destId="{DF706AD8-E8CE-4DED-953E-7E16F73555DF}" srcOrd="8" destOrd="0" parTransId="{67A58AB9-4E39-4D48-8D9B-54159E3E6692}" sibTransId="{FA55E4DB-FE16-410B-B9F7-2676BA78A7D2}"/>
    <dgm:cxn modelId="{FA852EF9-07EC-4E08-9D6A-F43455ADC087}" type="presOf" srcId="{0CF07603-FBB9-4074-9D4C-397851A1E8AD}" destId="{57D51E37-DFCE-4032-8971-337B0A9D38A1}" srcOrd="1" destOrd="0" presId="urn:microsoft.com/office/officeart/2005/8/layout/pyramid3"/>
    <dgm:cxn modelId="{4F3A1B66-6394-4C53-9691-D07C2C2601D7}" type="presOf" srcId="{1C8CE7F8-F788-4C4C-AE41-5E1D01571CE4}" destId="{F4EC0E2B-CC37-4D65-A2E1-7D22D040B798}" srcOrd="1" destOrd="0" presId="urn:microsoft.com/office/officeart/2005/8/layout/pyramid3"/>
    <dgm:cxn modelId="{7D90F6C1-1E24-421E-B5F7-9A8934EC00E7}" type="presOf" srcId="{4EF57C8E-ACF2-437F-A434-594C0AB5FA98}" destId="{230B41B2-AFB3-40EE-AD9B-F53A8C17CA04}" srcOrd="1" destOrd="0" presId="urn:microsoft.com/office/officeart/2005/8/layout/pyramid3"/>
    <dgm:cxn modelId="{7C4F6664-EA3A-4AB4-8257-C44DAE14BDF5}" srcId="{8B6C2BA2-36E0-49C4-9C6F-5B27D2132B3E}" destId="{59B11CB9-9895-492D-99C6-1A231F5F5DB5}" srcOrd="0" destOrd="0" parTransId="{F3CBDE98-9CB9-4F3F-A7D2-4BF0ECE511DC}" sibTransId="{42FB6916-332D-4AA4-9DC5-15C0002C05B5}"/>
    <dgm:cxn modelId="{0CB9F42B-B44E-4EC9-A4FA-F85B76D22CC9}" srcId="{D488608A-A605-4554-BD07-23D9F0315E36}" destId="{0F9E4AFB-9DFC-4892-B115-C50FE29ECD58}" srcOrd="0" destOrd="0" parTransId="{BED95C0E-21E8-4E1A-B5A0-8A25DCD1DE0E}" sibTransId="{2220DA6E-DFDF-4D28-9FB7-410443BBF578}"/>
    <dgm:cxn modelId="{F8057282-1F99-49F0-BD9B-38EE45A8AB17}" type="presOf" srcId="{EE0E52B2-5AE4-44EF-9109-B772886276C9}" destId="{E8742692-E439-475C-B531-393598E646F7}" srcOrd="0" destOrd="0" presId="urn:microsoft.com/office/officeart/2005/8/layout/pyramid3"/>
    <dgm:cxn modelId="{0579863A-669E-43C1-8231-CA05F6A56930}" srcId="{2AE16166-C6CD-4E6B-8CAB-EA1AD5DBA047}" destId="{4B5C0C94-1A1E-44B2-865C-3A6030D5059A}" srcOrd="1" destOrd="0" parTransId="{9C8F428C-F244-4099-AF2C-E9890A1BA0F1}" sibTransId="{E86731D5-25B6-444A-9D5D-B232B05E5080}"/>
    <dgm:cxn modelId="{F82A3F85-D56E-4F3B-A4A0-A47864E94C9A}" type="presOf" srcId="{A23607AA-56A7-4556-A66F-CDB5FFDA463A}" destId="{65B4D48E-40E0-4611-9395-99AFE73CB083}" srcOrd="0" destOrd="0" presId="urn:microsoft.com/office/officeart/2005/8/layout/pyramid3"/>
    <dgm:cxn modelId="{EA72100C-9136-4A0A-AA01-FA6E94EA92AB}" srcId="{3DF89160-E9B1-4A5D-B576-FA88AA5B36BD}" destId="{6D84C3E8-C862-4A89-A1DF-CDC0EF013F25}" srcOrd="1" destOrd="0" parTransId="{A169D23B-C7D7-49D6-8DAC-B0A447BF4D2E}" sibTransId="{7E6F56CB-EA04-40F9-B8A1-BA9BE0B5FDA7}"/>
    <dgm:cxn modelId="{D356B278-C23C-401A-B340-C3D5E764DAC5}" srcId="{6A0163D7-49CF-4668-A365-D2973ADD0B3C}" destId="{A23607AA-56A7-4556-A66F-CDB5FFDA463A}" srcOrd="0" destOrd="0" parTransId="{8EAE44F0-10E3-4F19-BCFB-2B4A48AEB72A}" sibTransId="{0F9D5142-C6FF-4737-B4F8-88CD35E922F7}"/>
    <dgm:cxn modelId="{0BC51437-C3B7-49A5-ABEB-F31691DA27F3}" srcId="{3DF89160-E9B1-4A5D-B576-FA88AA5B36BD}" destId="{AA33B96E-FE7E-4D0F-B033-FBDF5AC41562}" srcOrd="0" destOrd="0" parTransId="{76DEC7E4-22F3-4E44-877B-49288884DA3F}" sibTransId="{3710A758-4B71-4064-82BC-B1E5D3EDA0E8}"/>
    <dgm:cxn modelId="{724E8770-B14C-482D-A0D5-0F09CED34293}" type="presOf" srcId="{1C81F975-4162-467B-B238-5DCE76786A2A}" destId="{D94C064E-9C7C-4496-B6D1-6611A1155BAD}" srcOrd="1" destOrd="1" presId="urn:microsoft.com/office/officeart/2005/8/layout/pyramid3"/>
    <dgm:cxn modelId="{044737DC-533B-405F-8C2F-F87FA3122444}" type="presOf" srcId="{F10EBBB1-B95F-4F7A-8342-14646916E891}" destId="{E5C5E3B9-AE3C-42B9-B765-747822A33A87}" srcOrd="1" destOrd="0" presId="urn:microsoft.com/office/officeart/2005/8/layout/pyramid3"/>
    <dgm:cxn modelId="{12D00D3E-70A9-4110-8BF3-530F9E3DE4BD}" type="presOf" srcId="{0B549C72-DDBF-4742-8DE6-126A1173AE01}" destId="{8098C94D-51AA-48A2-A1BF-984632ECAF37}" srcOrd="1" destOrd="1" presId="urn:microsoft.com/office/officeart/2005/8/layout/pyramid3"/>
    <dgm:cxn modelId="{3948FB48-7F37-47EA-9088-1DBA9C05C398}" type="presOf" srcId="{DF706AD8-E8CE-4DED-953E-7E16F73555DF}" destId="{8A7CF145-CC20-4EBD-97F5-66B5549C6A89}" srcOrd="0" destOrd="0" presId="urn:microsoft.com/office/officeart/2005/8/layout/pyramid3"/>
    <dgm:cxn modelId="{552B9E5C-8E7C-4C29-B042-0C5B31758850}" type="presOf" srcId="{D488608A-A605-4554-BD07-23D9F0315E36}" destId="{B04181D0-69A7-4752-8985-58B144D43F6F}" srcOrd="1" destOrd="0" presId="urn:microsoft.com/office/officeart/2005/8/layout/pyramid3"/>
    <dgm:cxn modelId="{F8515D5E-29E0-4826-B130-70A746328884}" type="presOf" srcId="{4EF57C8E-ACF2-437F-A434-594C0AB5FA98}" destId="{DB518832-73ED-4349-A5FC-77B4AF6E3496}" srcOrd="0" destOrd="0" presId="urn:microsoft.com/office/officeart/2005/8/layout/pyramid3"/>
    <dgm:cxn modelId="{25E6AD4A-AEBE-4C66-A3F6-73D9087F6B13}" srcId="{2AE16166-C6CD-4E6B-8CAB-EA1AD5DBA047}" destId="{3DF89160-E9B1-4A5D-B576-FA88AA5B36BD}" srcOrd="4" destOrd="0" parTransId="{945B7193-FF57-469B-979F-E7AEA8A5A421}" sibTransId="{DB31F5AC-9FFC-417C-869B-0EFEDE07C46F}"/>
    <dgm:cxn modelId="{C5B10C62-BBAA-46F5-B948-191B83B5E9F1}" srcId="{4EF57C8E-ACF2-437F-A434-594C0AB5FA98}" destId="{765F5551-01F9-41D0-A575-3A751EFED47C}" srcOrd="2" destOrd="0" parTransId="{7AFAC89B-85BF-482A-A1DE-505FA51F0FC6}" sibTransId="{9DB9CD49-BAF3-4D0B-9B61-F06A53470B50}"/>
    <dgm:cxn modelId="{11ED2B5F-343A-4AE6-AE4C-669B069C7C13}" srcId="{4B5C0C94-1A1E-44B2-865C-3A6030D5059A}" destId="{16DA02CD-D4E8-4499-8679-C9BBC0791077}" srcOrd="0" destOrd="0" parTransId="{90CA5EA9-92B5-424E-8AFA-BDAF77D9160B}" sibTransId="{0D82878F-7BAA-4A5D-9F82-B767D199BBE5}"/>
    <dgm:cxn modelId="{1B37E31E-FFEB-4C29-93E6-E8E72806742A}" srcId="{98AED509-55A4-41AE-8497-4DEB6648A994}" destId="{1C8CE7F8-F788-4C4C-AE41-5E1D01571CE4}" srcOrd="0" destOrd="0" parTransId="{37396F75-6360-4F60-B0C7-CC3736F77CC8}" sibTransId="{CF870A99-EF0A-4B95-B4F2-187C8CD62836}"/>
    <dgm:cxn modelId="{E5B3EE9D-1327-4C5C-AD39-D17A7190A012}" type="presOf" srcId="{27B49387-765B-48FE-B22B-48DBA9DF5120}" destId="{3E215E76-B597-449C-B357-FFD2B2E2AC7A}" srcOrd="0" destOrd="0" presId="urn:microsoft.com/office/officeart/2005/8/layout/pyramid3"/>
    <dgm:cxn modelId="{8728D0DE-71FF-461A-8EF3-D6A743792C75}" type="presOf" srcId="{4B5C0C94-1A1E-44B2-865C-3A6030D5059A}" destId="{6C4ED806-6012-4782-B901-9E0C93562D84}" srcOrd="0" destOrd="0" presId="urn:microsoft.com/office/officeart/2005/8/layout/pyramid3"/>
    <dgm:cxn modelId="{154A7B66-1B2C-492D-9453-33355A054367}" type="presOf" srcId="{1C8CE7F8-F788-4C4C-AE41-5E1D01571CE4}" destId="{95253EDD-D0E4-4D50-8C70-ED1EF7B337AE}" srcOrd="0" destOrd="0" presId="urn:microsoft.com/office/officeart/2005/8/layout/pyramid3"/>
    <dgm:cxn modelId="{419A9663-AFD6-41BF-8908-2D8CB7CF922F}" type="presOf" srcId="{16DA02CD-D4E8-4499-8679-C9BBC0791077}" destId="{69E91A60-0BCE-4EAA-9F07-F1CB28EA8252}" srcOrd="1" destOrd="0" presId="urn:microsoft.com/office/officeart/2005/8/layout/pyramid3"/>
    <dgm:cxn modelId="{45556B8A-F0AD-46B4-BE33-EF6F59805789}" srcId="{EE0E52B2-5AE4-44EF-9109-B772886276C9}" destId="{1C81F975-4162-467B-B238-5DCE76786A2A}" srcOrd="1" destOrd="0" parTransId="{8804D0A3-69D4-4AAC-9DEB-9C49D8C9645B}" sibTransId="{13D4F054-2BAC-41E6-827A-407CD309EF3F}"/>
    <dgm:cxn modelId="{08D18A54-C089-46F6-B119-60398AD41239}" type="presOf" srcId="{98AED509-55A4-41AE-8497-4DEB6648A994}" destId="{207A9EBD-7351-443B-8F69-9DAE2BB33D0C}" srcOrd="0" destOrd="0" presId="urn:microsoft.com/office/officeart/2005/8/layout/pyramid3"/>
    <dgm:cxn modelId="{C26C17B5-5FE7-484B-9895-4DBABA8F99BA}" srcId="{27B49387-765B-48FE-B22B-48DBA9DF5120}" destId="{0CF07603-FBB9-4074-9D4C-397851A1E8AD}" srcOrd="0" destOrd="0" parTransId="{155A08F9-122F-444B-9FCC-7F5B9EEF01A0}" sibTransId="{83ACB5D8-18DD-4CC3-9974-0E9628B8095C}"/>
    <dgm:cxn modelId="{FC980E21-8037-430E-9AFB-279B2FF49660}" srcId="{4B5C0C94-1A1E-44B2-865C-3A6030D5059A}" destId="{E52DF477-583A-47E9-A211-A268E66E31BB}" srcOrd="1" destOrd="0" parTransId="{2B95C78B-F901-4045-86FD-84B4963521E5}" sibTransId="{9B856876-CBA7-4A85-86DD-A20A0359082C}"/>
    <dgm:cxn modelId="{841EFE80-E33B-4E02-B28D-A19ED26174D1}" type="presOf" srcId="{AA33B96E-FE7E-4D0F-B033-FBDF5AC41562}" destId="{3E411E35-1832-485F-ABDF-449919EA5F63}" srcOrd="0" destOrd="0" presId="urn:microsoft.com/office/officeart/2005/8/layout/pyramid3"/>
    <dgm:cxn modelId="{3BFCB3F1-BB30-4D8B-9915-D7BCEA68E099}" type="presOf" srcId="{0F9E4AFB-9DFC-4892-B115-C50FE29ECD58}" destId="{19406B13-2244-4184-AC99-413045396E2B}" srcOrd="0" destOrd="0" presId="urn:microsoft.com/office/officeart/2005/8/layout/pyramid3"/>
    <dgm:cxn modelId="{5F26AAF6-63DD-41F9-867F-909B66133D2B}" type="presOf" srcId="{EE0E52B2-5AE4-44EF-9109-B772886276C9}" destId="{057A4463-4341-4EE4-B4C8-CFB1E149491D}" srcOrd="1" destOrd="0" presId="urn:microsoft.com/office/officeart/2005/8/layout/pyramid3"/>
    <dgm:cxn modelId="{5B4D7FF0-DB0E-466E-9015-FD714403020A}" srcId="{2AE16166-C6CD-4E6B-8CAB-EA1AD5DBA047}" destId="{4EF57C8E-ACF2-437F-A434-594C0AB5FA98}" srcOrd="0" destOrd="0" parTransId="{C25EAA6B-4662-46A8-8B06-00258A0867B7}" sibTransId="{AF710321-5F56-4808-AACA-2703FC24A0FE}"/>
    <dgm:cxn modelId="{35108054-BCC3-439F-B7E5-38FFAE7C6852}" srcId="{98AED509-55A4-41AE-8497-4DEB6648A994}" destId="{62F68268-CE1D-4B68-ABD5-D6EF663E472B}" srcOrd="1" destOrd="0" parTransId="{54BBD2D5-7758-4911-8E7C-2D0E50E30CAE}" sibTransId="{EA580DF7-3E02-4855-A503-3F2A9F9801A1}"/>
    <dgm:cxn modelId="{F2DE1702-F401-4A2C-877A-5301291607DA}" type="presOf" srcId="{4B5C0C94-1A1E-44B2-865C-3A6030D5059A}" destId="{C56DA6C3-A9A8-4511-B124-558843D06F7B}" srcOrd="1" destOrd="0" presId="urn:microsoft.com/office/officeart/2005/8/layout/pyramid3"/>
    <dgm:cxn modelId="{7DD7FB2A-E732-4DD2-9CCE-3BF84A1733EC}" srcId="{4EF57C8E-ACF2-437F-A434-594C0AB5FA98}" destId="{EAE6AB5D-0F2F-46EB-9FE2-6A62BACA2BFA}" srcOrd="1" destOrd="0" parTransId="{DDC3D40C-1056-4064-B0A5-3A93FB3BF664}" sibTransId="{83679E6E-33FD-49B2-A370-8F1BED219AE4}"/>
    <dgm:cxn modelId="{84372BC9-FEDE-4822-83F6-E75AEEF85CB5}" type="presOf" srcId="{765F5551-01F9-41D0-A575-3A751EFED47C}" destId="{DC07543B-A767-441A-9446-7C0AE23D8DB6}" srcOrd="0" destOrd="2" presId="urn:microsoft.com/office/officeart/2005/8/layout/pyramid3"/>
    <dgm:cxn modelId="{D4C1FA2F-1112-4BAB-8477-4E6BACDF7A9C}" type="presOf" srcId="{3DF89160-E9B1-4A5D-B576-FA88AA5B36BD}" destId="{A3E71F7A-19B4-4D86-8824-4A02DDA809A5}" srcOrd="1" destOrd="0" presId="urn:microsoft.com/office/officeart/2005/8/layout/pyramid3"/>
    <dgm:cxn modelId="{BDF9F926-399E-4E75-94F1-77E975FE70FE}" type="presOf" srcId="{6D84C3E8-C862-4A89-A1DF-CDC0EF013F25}" destId="{3E411E35-1832-485F-ABDF-449919EA5F63}" srcOrd="0" destOrd="1" presId="urn:microsoft.com/office/officeart/2005/8/layout/pyramid3"/>
    <dgm:cxn modelId="{57048CB0-225F-45A5-9EE6-D605F54DA6CD}" type="presOf" srcId="{0B549C72-DDBF-4742-8DE6-126A1173AE01}" destId="{65B4D48E-40E0-4611-9395-99AFE73CB083}" srcOrd="0" destOrd="1" presId="urn:microsoft.com/office/officeart/2005/8/layout/pyramid3"/>
    <dgm:cxn modelId="{E605CED1-9332-4777-99DB-169207B5AE36}" type="presOf" srcId="{2AE16166-C6CD-4E6B-8CAB-EA1AD5DBA047}" destId="{37B73CBC-DE5A-4C28-B180-1D9F4D091CDD}" srcOrd="0" destOrd="0" presId="urn:microsoft.com/office/officeart/2005/8/layout/pyramid3"/>
    <dgm:cxn modelId="{89276D6E-4F0C-4722-B3CD-F7EDC7728ABB}" type="presOf" srcId="{EAE6AB5D-0F2F-46EB-9FE2-6A62BACA2BFA}" destId="{BEFB1532-C421-4130-A555-76A980B44E2F}" srcOrd="1" destOrd="1" presId="urn:microsoft.com/office/officeart/2005/8/layout/pyramid3"/>
    <dgm:cxn modelId="{34ADC9B8-B0B4-4807-971C-AF8DB87FCAF7}" srcId="{2AE16166-C6CD-4E6B-8CAB-EA1AD5DBA047}" destId="{6A0163D7-49CF-4668-A365-D2973ADD0B3C}" srcOrd="2" destOrd="0" parTransId="{43344086-3843-431B-A71E-2AFC941C2835}" sibTransId="{E914502E-1D71-4C17-8132-0F61D177BB55}"/>
    <dgm:cxn modelId="{1477184F-E81E-4A60-8AB0-5247E5530492}" type="presOf" srcId="{6A0163D7-49CF-4668-A365-D2973ADD0B3C}" destId="{B6E46BA5-2627-4E92-814E-D8591B550AF7}" srcOrd="1" destOrd="0" presId="urn:microsoft.com/office/officeart/2005/8/layout/pyramid3"/>
    <dgm:cxn modelId="{2654CBE2-082F-4B13-83B9-CBA807CA9245}" type="presOf" srcId="{F10EBBB1-B95F-4F7A-8342-14646916E891}" destId="{3FBDCDB6-73FA-4813-9345-EDE69D70B279}" srcOrd="0" destOrd="0" presId="urn:microsoft.com/office/officeart/2005/8/layout/pyramid3"/>
    <dgm:cxn modelId="{747CAA47-1676-4847-9A84-46B19381DE62}" type="presOf" srcId="{6D84C3E8-C862-4A89-A1DF-CDC0EF013F25}" destId="{5120B52D-E0D0-4EC8-84E5-BD144F0E62B3}" srcOrd="1" destOrd="1" presId="urn:microsoft.com/office/officeart/2005/8/layout/pyramid3"/>
    <dgm:cxn modelId="{8B57D50F-07F9-446C-8615-B6397D7C20E5}" type="presOf" srcId="{DF706AD8-E8CE-4DED-953E-7E16F73555DF}" destId="{5EF40709-E28F-42A5-BDAC-9A611D799BCB}" srcOrd="1" destOrd="0" presId="urn:microsoft.com/office/officeart/2005/8/layout/pyramid3"/>
    <dgm:cxn modelId="{69232EB6-6B8F-42E0-BA5A-1EB84D072395}" type="presOf" srcId="{D488608A-A605-4554-BD07-23D9F0315E36}" destId="{1F4B01A3-27E5-440F-9E32-2027B47ED184}" srcOrd="0" destOrd="0" presId="urn:microsoft.com/office/officeart/2005/8/layout/pyramid3"/>
    <dgm:cxn modelId="{DBE812EA-C8E6-4DF9-B42F-9195D6AB87F2}" type="presOf" srcId="{59B11CB9-9895-492D-99C6-1A231F5F5DB5}" destId="{E32300C7-D63A-410D-9C41-3E883F256932}" srcOrd="0" destOrd="0" presId="urn:microsoft.com/office/officeart/2005/8/layout/pyramid3"/>
    <dgm:cxn modelId="{BCBDD727-D0A4-469F-AA9F-06F9C7D5D312}" type="presOf" srcId="{A23607AA-56A7-4556-A66F-CDB5FFDA463A}" destId="{8098C94D-51AA-48A2-A1BF-984632ECAF37}" srcOrd="1" destOrd="0" presId="urn:microsoft.com/office/officeart/2005/8/layout/pyramid3"/>
    <dgm:cxn modelId="{9C5361BD-07EE-4728-8A30-AC24751AF81A}" srcId="{2AE16166-C6CD-4E6B-8CAB-EA1AD5DBA047}" destId="{D488608A-A605-4554-BD07-23D9F0315E36}" srcOrd="5" destOrd="0" parTransId="{5D69C924-956E-4512-B2C9-B46D2CCB64B3}" sibTransId="{2CD5E286-8167-4111-8124-0F762DCED636}"/>
    <dgm:cxn modelId="{CA7C056C-1EE2-4AD6-BA91-74E1F22722BE}" type="presOf" srcId="{59B11CB9-9895-492D-99C6-1A231F5F5DB5}" destId="{849D9A40-2A0B-4823-BAE5-AC18A51C2E53}" srcOrd="1" destOrd="0" presId="urn:microsoft.com/office/officeart/2005/8/layout/pyramid3"/>
    <dgm:cxn modelId="{D9EAA18B-DC81-47E9-848A-2219CE01CFDE}" srcId="{6A0163D7-49CF-4668-A365-D2973ADD0B3C}" destId="{0B549C72-DDBF-4742-8DE6-126A1173AE01}" srcOrd="1" destOrd="0" parTransId="{ADBED9E4-9766-4128-B67A-C402B78C4D95}" sibTransId="{8CCABF47-8E27-456D-B140-0488EB48039E}"/>
    <dgm:cxn modelId="{8997F035-978D-4F63-BFE3-15D81B157819}" type="presOf" srcId="{94C219ED-9F24-413D-BE53-AC67ECC668A7}" destId="{3FBDCDB6-73FA-4813-9345-EDE69D70B279}" srcOrd="0" destOrd="1" presId="urn:microsoft.com/office/officeart/2005/8/layout/pyramid3"/>
    <dgm:cxn modelId="{5DE18C10-A109-40B0-B15E-79BB091EF6E2}" srcId="{4EF57C8E-ACF2-437F-A434-594C0AB5FA98}" destId="{C7704103-BF5A-4F1C-A4E5-4364870952DC}" srcOrd="0" destOrd="0" parTransId="{FB40EF1A-F83B-4573-8868-8A30E368D49B}" sibTransId="{0F19221D-2E53-4501-83E8-467992AFD457}"/>
    <dgm:cxn modelId="{685D08CE-7B18-40E2-A2DA-B841B157E78B}" type="presOf" srcId="{6A0163D7-49CF-4668-A365-D2973ADD0B3C}" destId="{4DB1D146-9937-44BC-A100-87FE9DE49163}" srcOrd="0" destOrd="0" presId="urn:microsoft.com/office/officeart/2005/8/layout/pyramid3"/>
    <dgm:cxn modelId="{DE721206-E5EB-4CCC-AFB3-BAE093E0D9CA}" type="presOf" srcId="{0F9E4AFB-9DFC-4892-B115-C50FE29ECD58}" destId="{FADC64C6-6674-40F5-8B99-DE3158A48DF4}" srcOrd="1" destOrd="0" presId="urn:microsoft.com/office/officeart/2005/8/layout/pyramid3"/>
    <dgm:cxn modelId="{513DAC72-C1D8-4CC5-93CC-5AE87C0378C4}" type="presOf" srcId="{62F68268-CE1D-4B68-ABD5-D6EF663E472B}" destId="{95253EDD-D0E4-4D50-8C70-ED1EF7B337AE}" srcOrd="0" destOrd="1" presId="urn:microsoft.com/office/officeart/2005/8/layout/pyramid3"/>
    <dgm:cxn modelId="{5C6BC382-C270-46FC-80B8-FA98C05DD5D8}" type="presOf" srcId="{16DA02CD-D4E8-4499-8679-C9BBC0791077}" destId="{DF188201-CC17-424F-A945-16FC378AE398}" srcOrd="0" destOrd="0" presId="urn:microsoft.com/office/officeart/2005/8/layout/pyramid3"/>
    <dgm:cxn modelId="{7FA90256-E2E3-4D8E-98E9-6550076D5EE9}" type="presOf" srcId="{E52DF477-583A-47E9-A211-A268E66E31BB}" destId="{69E91A60-0BCE-4EAA-9F07-F1CB28EA8252}" srcOrd="1" destOrd="1" presId="urn:microsoft.com/office/officeart/2005/8/layout/pyramid3"/>
    <dgm:cxn modelId="{8D2A76AB-3EE9-4C09-BF8D-54A33F10A3A1}" type="presOf" srcId="{98AED509-55A4-41AE-8497-4DEB6648A994}" destId="{9A6A2C4B-4630-4AE9-A72C-2F82DD74AF78}" srcOrd="1" destOrd="0" presId="urn:microsoft.com/office/officeart/2005/8/layout/pyramid3"/>
    <dgm:cxn modelId="{BB5A73F5-A0E2-4461-A1D1-D1514D99729E}" srcId="{2AE16166-C6CD-4E6B-8CAB-EA1AD5DBA047}" destId="{98AED509-55A4-41AE-8497-4DEB6648A994}" srcOrd="7" destOrd="0" parTransId="{45264539-9675-4201-9A8D-3CFB1BA16058}" sibTransId="{0DD78153-FBAF-44A9-B74B-FBDA39F7A151}"/>
    <dgm:cxn modelId="{335B0F2F-B6B2-43E5-9326-E5A67FB78068}" srcId="{2AE16166-C6CD-4E6B-8CAB-EA1AD5DBA047}" destId="{27B49387-765B-48FE-B22B-48DBA9DF5120}" srcOrd="9" destOrd="0" parTransId="{8AEAC1E5-30E3-4A5F-9A85-71B6C74E0DC8}" sibTransId="{9F533436-9DE7-4C44-943A-6A45E15CA945}"/>
    <dgm:cxn modelId="{EB1C7BB0-4E2F-43C7-9919-73675CD5799A}" type="presOf" srcId="{C16C0385-50C4-49E9-A4B7-E62177846660}" destId="{D94C064E-9C7C-4496-B6D1-6611A1155BAD}" srcOrd="1" destOrd="0" presId="urn:microsoft.com/office/officeart/2005/8/layout/pyramid3"/>
    <dgm:cxn modelId="{D7A42E6E-A648-4AC5-BB6E-FA4E48806E79}" type="presOf" srcId="{62F68268-CE1D-4B68-ABD5-D6EF663E472B}" destId="{F4EC0E2B-CC37-4D65-A2E1-7D22D040B798}" srcOrd="1" destOrd="1" presId="urn:microsoft.com/office/officeart/2005/8/layout/pyramid3"/>
    <dgm:cxn modelId="{449897C6-A516-40ED-B754-C151E90F78B5}" type="presOf" srcId="{27B49387-765B-48FE-B22B-48DBA9DF5120}" destId="{03F864EE-9A8F-46A6-B4E1-979C080693D8}" srcOrd="1" destOrd="0" presId="urn:microsoft.com/office/officeart/2005/8/layout/pyramid3"/>
    <dgm:cxn modelId="{CB1F22E8-A296-4C51-9CC3-D86934AEAB64}" srcId="{EE0E52B2-5AE4-44EF-9109-B772886276C9}" destId="{C16C0385-50C4-49E9-A4B7-E62177846660}" srcOrd="0" destOrd="0" parTransId="{EC63BD08-FC01-4508-B001-D8D59D4E2526}" sibTransId="{6EF4CDEB-D3E7-49AB-8F00-B4B1353542CE}"/>
    <dgm:cxn modelId="{AC21A130-A6EF-4CD6-B5D1-618163EB6C9E}" srcId="{DF706AD8-E8CE-4DED-953E-7E16F73555DF}" destId="{94C219ED-9F24-413D-BE53-AC67ECC668A7}" srcOrd="1" destOrd="0" parTransId="{BFF5FC70-7C4A-4BD1-A134-A20C9A32D9BC}" sibTransId="{2AE519C2-227E-4702-A613-E9F9E0205769}"/>
    <dgm:cxn modelId="{B2B3067C-1B0D-48FE-B74F-3A562ED04253}" srcId="{2AE16166-C6CD-4E6B-8CAB-EA1AD5DBA047}" destId="{EE0E52B2-5AE4-44EF-9109-B772886276C9}" srcOrd="6" destOrd="0" parTransId="{B035809F-BFED-4008-9ACE-C6B3B249DC59}" sibTransId="{4A688BA6-0237-480D-83F9-8DD375F6134B}"/>
    <dgm:cxn modelId="{1773B262-D8B6-4D31-A968-11D3A6A8E4DC}" type="presOf" srcId="{0CF07603-FBB9-4074-9D4C-397851A1E8AD}" destId="{AF8033B3-1294-4518-9578-26D5CBA24ED0}" srcOrd="0" destOrd="0" presId="urn:microsoft.com/office/officeart/2005/8/layout/pyramid3"/>
    <dgm:cxn modelId="{8979D568-4EBF-4998-80D2-B1D17CC8D408}" type="presOf" srcId="{C7704103-BF5A-4F1C-A4E5-4364870952DC}" destId="{DC07543B-A767-441A-9446-7C0AE23D8DB6}" srcOrd="0" destOrd="0" presId="urn:microsoft.com/office/officeart/2005/8/layout/pyramid3"/>
    <dgm:cxn modelId="{78B35C6C-6667-4966-9638-D65837C33A8E}" type="presOf" srcId="{8B6C2BA2-36E0-49C4-9C6F-5B27D2132B3E}" destId="{CB096B60-2305-4A0B-B7D7-197999741F99}" srcOrd="1" destOrd="0" presId="urn:microsoft.com/office/officeart/2005/8/layout/pyramid3"/>
    <dgm:cxn modelId="{41DFFDFE-6D27-4AD2-B90C-1EEAF512DD34}" srcId="{DF706AD8-E8CE-4DED-953E-7E16F73555DF}" destId="{F10EBBB1-B95F-4F7A-8342-14646916E891}" srcOrd="0" destOrd="0" parTransId="{633B57C2-5D1B-4F7A-A8CC-00F31447940A}" sibTransId="{FF90324A-A9E6-4FD5-BC72-72B4AE481488}"/>
    <dgm:cxn modelId="{018A740D-37BA-4731-AA03-03949A740036}" type="presOf" srcId="{C7704103-BF5A-4F1C-A4E5-4364870952DC}" destId="{BEFB1532-C421-4130-A555-76A980B44E2F}" srcOrd="1" destOrd="0" presId="urn:microsoft.com/office/officeart/2005/8/layout/pyramid3"/>
    <dgm:cxn modelId="{E2F5CCEC-827F-48C8-955E-DBCB53B03E4C}" type="presOf" srcId="{EAE6AB5D-0F2F-46EB-9FE2-6A62BACA2BFA}" destId="{DC07543B-A767-441A-9446-7C0AE23D8DB6}" srcOrd="0" destOrd="1" presId="urn:microsoft.com/office/officeart/2005/8/layout/pyramid3"/>
    <dgm:cxn modelId="{9AB9506E-FD80-4312-AB4E-85B17A512247}" type="presOf" srcId="{E52DF477-583A-47E9-A211-A268E66E31BB}" destId="{DF188201-CC17-424F-A945-16FC378AE398}" srcOrd="0" destOrd="1" presId="urn:microsoft.com/office/officeart/2005/8/layout/pyramid3"/>
    <dgm:cxn modelId="{B996F370-A935-4A9D-9CC0-78F20E447F64}" type="presOf" srcId="{C16C0385-50C4-49E9-A4B7-E62177846660}" destId="{891A14B1-C9EB-4A07-BC63-9A6ABC720228}" srcOrd="0" destOrd="0" presId="urn:microsoft.com/office/officeart/2005/8/layout/pyramid3"/>
    <dgm:cxn modelId="{A6DF71F2-5B5F-43F2-A46B-CD37B9F4A40B}" type="presOf" srcId="{3DF89160-E9B1-4A5D-B576-FA88AA5B36BD}" destId="{2995D32F-9652-43A6-AD36-50BD0BACBDDA}" srcOrd="0" destOrd="0" presId="urn:microsoft.com/office/officeart/2005/8/layout/pyramid3"/>
    <dgm:cxn modelId="{0C10CD52-E0EA-480D-B26E-83A518F92641}" type="presOf" srcId="{1C81F975-4162-467B-B238-5DCE76786A2A}" destId="{891A14B1-C9EB-4A07-BC63-9A6ABC720228}" srcOrd="0" destOrd="1" presId="urn:microsoft.com/office/officeart/2005/8/layout/pyramid3"/>
    <dgm:cxn modelId="{31FD5936-39C3-41CD-BFC3-1A1516FB125F}" type="presParOf" srcId="{37B73CBC-DE5A-4C28-B180-1D9F4D091CDD}" destId="{3FB8C5C2-C791-44C0-9CB3-3FC544871302}" srcOrd="0" destOrd="0" presId="urn:microsoft.com/office/officeart/2005/8/layout/pyramid3"/>
    <dgm:cxn modelId="{637B2C74-9B72-4174-9936-A14A4A9392C0}" type="presParOf" srcId="{3FB8C5C2-C791-44C0-9CB3-3FC544871302}" destId="{DC07543B-A767-441A-9446-7C0AE23D8DB6}" srcOrd="0" destOrd="0" presId="urn:microsoft.com/office/officeart/2005/8/layout/pyramid3"/>
    <dgm:cxn modelId="{19C4B21D-75AF-4F9B-8E22-64F031E00C76}" type="presParOf" srcId="{3FB8C5C2-C791-44C0-9CB3-3FC544871302}" destId="{BEFB1532-C421-4130-A555-76A980B44E2F}" srcOrd="1" destOrd="0" presId="urn:microsoft.com/office/officeart/2005/8/layout/pyramid3"/>
    <dgm:cxn modelId="{42C29FD8-425E-42F8-ACC4-75A665D856BD}" type="presParOf" srcId="{3FB8C5C2-C791-44C0-9CB3-3FC544871302}" destId="{DB518832-73ED-4349-A5FC-77B4AF6E3496}" srcOrd="2" destOrd="0" presId="urn:microsoft.com/office/officeart/2005/8/layout/pyramid3"/>
    <dgm:cxn modelId="{CE9A98A3-A3B1-4F32-8021-A36216AB51E4}" type="presParOf" srcId="{3FB8C5C2-C791-44C0-9CB3-3FC544871302}" destId="{230B41B2-AFB3-40EE-AD9B-F53A8C17CA04}" srcOrd="3" destOrd="0" presId="urn:microsoft.com/office/officeart/2005/8/layout/pyramid3"/>
    <dgm:cxn modelId="{9DB55E09-592D-4BC7-B7E1-5DEA1B03B285}" type="presParOf" srcId="{37B73CBC-DE5A-4C28-B180-1D9F4D091CDD}" destId="{283A5C4A-6392-4CC6-988A-A360AB3AF7BF}" srcOrd="1" destOrd="0" presId="urn:microsoft.com/office/officeart/2005/8/layout/pyramid3"/>
    <dgm:cxn modelId="{3FADCCAC-5F64-4FF4-AFC0-5C9EDFEC8BDD}" type="presParOf" srcId="{283A5C4A-6392-4CC6-988A-A360AB3AF7BF}" destId="{DF188201-CC17-424F-A945-16FC378AE398}" srcOrd="0" destOrd="0" presId="urn:microsoft.com/office/officeart/2005/8/layout/pyramid3"/>
    <dgm:cxn modelId="{EF0E8477-235F-4556-8FB7-42122E588CF1}" type="presParOf" srcId="{283A5C4A-6392-4CC6-988A-A360AB3AF7BF}" destId="{69E91A60-0BCE-4EAA-9F07-F1CB28EA8252}" srcOrd="1" destOrd="0" presId="urn:microsoft.com/office/officeart/2005/8/layout/pyramid3"/>
    <dgm:cxn modelId="{75C379AC-6946-4853-8B5F-0503B72432A4}" type="presParOf" srcId="{283A5C4A-6392-4CC6-988A-A360AB3AF7BF}" destId="{6C4ED806-6012-4782-B901-9E0C93562D84}" srcOrd="2" destOrd="0" presId="urn:microsoft.com/office/officeart/2005/8/layout/pyramid3"/>
    <dgm:cxn modelId="{9C1E99F7-5494-4226-9452-58DB1A19199D}" type="presParOf" srcId="{283A5C4A-6392-4CC6-988A-A360AB3AF7BF}" destId="{C56DA6C3-A9A8-4511-B124-558843D06F7B}" srcOrd="3" destOrd="0" presId="urn:microsoft.com/office/officeart/2005/8/layout/pyramid3"/>
    <dgm:cxn modelId="{387240EB-E206-41E3-9773-4D352F63AAAB}" type="presParOf" srcId="{37B73CBC-DE5A-4C28-B180-1D9F4D091CDD}" destId="{137E5402-1A76-47C3-9C36-3E0B18FB14CD}" srcOrd="2" destOrd="0" presId="urn:microsoft.com/office/officeart/2005/8/layout/pyramid3"/>
    <dgm:cxn modelId="{867B7405-2F9B-471E-B15B-241E0CA99192}" type="presParOf" srcId="{137E5402-1A76-47C3-9C36-3E0B18FB14CD}" destId="{65B4D48E-40E0-4611-9395-99AFE73CB083}" srcOrd="0" destOrd="0" presId="urn:microsoft.com/office/officeart/2005/8/layout/pyramid3"/>
    <dgm:cxn modelId="{D6E8BF83-58BE-43A0-BEBD-51A1FC7B4981}" type="presParOf" srcId="{137E5402-1A76-47C3-9C36-3E0B18FB14CD}" destId="{8098C94D-51AA-48A2-A1BF-984632ECAF37}" srcOrd="1" destOrd="0" presId="urn:microsoft.com/office/officeart/2005/8/layout/pyramid3"/>
    <dgm:cxn modelId="{8553BE6A-8C6E-489E-96DA-A21023FA4059}" type="presParOf" srcId="{137E5402-1A76-47C3-9C36-3E0B18FB14CD}" destId="{4DB1D146-9937-44BC-A100-87FE9DE49163}" srcOrd="2" destOrd="0" presId="urn:microsoft.com/office/officeart/2005/8/layout/pyramid3"/>
    <dgm:cxn modelId="{5F9DFF6F-5139-4D36-9FD0-077209FCBB77}" type="presParOf" srcId="{137E5402-1A76-47C3-9C36-3E0B18FB14CD}" destId="{B6E46BA5-2627-4E92-814E-D8591B550AF7}" srcOrd="3" destOrd="0" presId="urn:microsoft.com/office/officeart/2005/8/layout/pyramid3"/>
    <dgm:cxn modelId="{3EAC5E8F-DB11-4FE2-A969-4FC28D776F4A}" type="presParOf" srcId="{37B73CBC-DE5A-4C28-B180-1D9F4D091CDD}" destId="{C15E6972-EC4E-4E16-8FBF-6D3CBA534E7B}" srcOrd="3" destOrd="0" presId="urn:microsoft.com/office/officeart/2005/8/layout/pyramid3"/>
    <dgm:cxn modelId="{84E0EF5D-0CDB-4C46-862D-ACD5FF8872AE}" type="presParOf" srcId="{C15E6972-EC4E-4E16-8FBF-6D3CBA534E7B}" destId="{E32300C7-D63A-410D-9C41-3E883F256932}" srcOrd="0" destOrd="0" presId="urn:microsoft.com/office/officeart/2005/8/layout/pyramid3"/>
    <dgm:cxn modelId="{7B766E0F-EB39-4D6C-9166-F2A7F4CB2D5A}" type="presParOf" srcId="{C15E6972-EC4E-4E16-8FBF-6D3CBA534E7B}" destId="{849D9A40-2A0B-4823-BAE5-AC18A51C2E53}" srcOrd="1" destOrd="0" presId="urn:microsoft.com/office/officeart/2005/8/layout/pyramid3"/>
    <dgm:cxn modelId="{EF6D0252-CAC7-464C-892B-1FCB346401FE}" type="presParOf" srcId="{C15E6972-EC4E-4E16-8FBF-6D3CBA534E7B}" destId="{62C9885C-B4A8-477A-9D8B-0AD4EB0216C1}" srcOrd="2" destOrd="0" presId="urn:microsoft.com/office/officeart/2005/8/layout/pyramid3"/>
    <dgm:cxn modelId="{D0E919FB-41D2-4F57-B20E-DBE11A44040A}" type="presParOf" srcId="{C15E6972-EC4E-4E16-8FBF-6D3CBA534E7B}" destId="{CB096B60-2305-4A0B-B7D7-197999741F99}" srcOrd="3" destOrd="0" presId="urn:microsoft.com/office/officeart/2005/8/layout/pyramid3"/>
    <dgm:cxn modelId="{72DB85CE-0665-4076-AA38-DF8CAFDCC205}" type="presParOf" srcId="{37B73CBC-DE5A-4C28-B180-1D9F4D091CDD}" destId="{386E7627-DA5B-4FCB-A83E-78A3B5AE3DE8}" srcOrd="4" destOrd="0" presId="urn:microsoft.com/office/officeart/2005/8/layout/pyramid3"/>
    <dgm:cxn modelId="{2BD22C10-6C02-404C-BC81-1A6B9882124A}" type="presParOf" srcId="{386E7627-DA5B-4FCB-A83E-78A3B5AE3DE8}" destId="{3E411E35-1832-485F-ABDF-449919EA5F63}" srcOrd="0" destOrd="0" presId="urn:microsoft.com/office/officeart/2005/8/layout/pyramid3"/>
    <dgm:cxn modelId="{FEED4499-5F8B-4B4C-9BDE-C7D52D4536C0}" type="presParOf" srcId="{386E7627-DA5B-4FCB-A83E-78A3B5AE3DE8}" destId="{5120B52D-E0D0-4EC8-84E5-BD144F0E62B3}" srcOrd="1" destOrd="0" presId="urn:microsoft.com/office/officeart/2005/8/layout/pyramid3"/>
    <dgm:cxn modelId="{474E4550-AD2E-4232-A2E9-C26D84F715D7}" type="presParOf" srcId="{386E7627-DA5B-4FCB-A83E-78A3B5AE3DE8}" destId="{2995D32F-9652-43A6-AD36-50BD0BACBDDA}" srcOrd="2" destOrd="0" presId="urn:microsoft.com/office/officeart/2005/8/layout/pyramid3"/>
    <dgm:cxn modelId="{9371F861-17D9-4607-8A1F-3A1F61BE12EB}" type="presParOf" srcId="{386E7627-DA5B-4FCB-A83E-78A3B5AE3DE8}" destId="{A3E71F7A-19B4-4D86-8824-4A02DDA809A5}" srcOrd="3" destOrd="0" presId="urn:microsoft.com/office/officeart/2005/8/layout/pyramid3"/>
    <dgm:cxn modelId="{403FAA82-87F2-4121-8015-ED0D6ED3A8E4}" type="presParOf" srcId="{37B73CBC-DE5A-4C28-B180-1D9F4D091CDD}" destId="{3FFD6E75-7820-44AE-8472-EC1BE8C043CC}" srcOrd="5" destOrd="0" presId="urn:microsoft.com/office/officeart/2005/8/layout/pyramid3"/>
    <dgm:cxn modelId="{4C4ECF2C-6E3D-4D2E-A410-507692BC9AB3}" type="presParOf" srcId="{3FFD6E75-7820-44AE-8472-EC1BE8C043CC}" destId="{19406B13-2244-4184-AC99-413045396E2B}" srcOrd="0" destOrd="0" presId="urn:microsoft.com/office/officeart/2005/8/layout/pyramid3"/>
    <dgm:cxn modelId="{D517AAC5-0CFB-4B13-A4AF-5E0901310F07}" type="presParOf" srcId="{3FFD6E75-7820-44AE-8472-EC1BE8C043CC}" destId="{FADC64C6-6674-40F5-8B99-DE3158A48DF4}" srcOrd="1" destOrd="0" presId="urn:microsoft.com/office/officeart/2005/8/layout/pyramid3"/>
    <dgm:cxn modelId="{62DD30D0-9185-4FDC-B08D-7263FC673F28}" type="presParOf" srcId="{3FFD6E75-7820-44AE-8472-EC1BE8C043CC}" destId="{1F4B01A3-27E5-440F-9E32-2027B47ED184}" srcOrd="2" destOrd="0" presId="urn:microsoft.com/office/officeart/2005/8/layout/pyramid3"/>
    <dgm:cxn modelId="{6C1BF76B-9C00-4BFB-AB6D-7B439E8D1B37}" type="presParOf" srcId="{3FFD6E75-7820-44AE-8472-EC1BE8C043CC}" destId="{B04181D0-69A7-4752-8985-58B144D43F6F}" srcOrd="3" destOrd="0" presId="urn:microsoft.com/office/officeart/2005/8/layout/pyramid3"/>
    <dgm:cxn modelId="{642872C0-7A62-412C-8429-68EEA41AE791}" type="presParOf" srcId="{37B73CBC-DE5A-4C28-B180-1D9F4D091CDD}" destId="{B1F9D5AD-2196-4B24-B361-5BEBF8D3E0C8}" srcOrd="6" destOrd="0" presId="urn:microsoft.com/office/officeart/2005/8/layout/pyramid3"/>
    <dgm:cxn modelId="{C50778A1-75C8-4C44-9B86-E942879EA7A0}" type="presParOf" srcId="{B1F9D5AD-2196-4B24-B361-5BEBF8D3E0C8}" destId="{891A14B1-C9EB-4A07-BC63-9A6ABC720228}" srcOrd="0" destOrd="0" presId="urn:microsoft.com/office/officeart/2005/8/layout/pyramid3"/>
    <dgm:cxn modelId="{C3847554-7178-412F-8F90-BF137CAE135D}" type="presParOf" srcId="{B1F9D5AD-2196-4B24-B361-5BEBF8D3E0C8}" destId="{D94C064E-9C7C-4496-B6D1-6611A1155BAD}" srcOrd="1" destOrd="0" presId="urn:microsoft.com/office/officeart/2005/8/layout/pyramid3"/>
    <dgm:cxn modelId="{212F3738-03C1-4F12-80FD-243BD8CCC1AB}" type="presParOf" srcId="{B1F9D5AD-2196-4B24-B361-5BEBF8D3E0C8}" destId="{E8742692-E439-475C-B531-393598E646F7}" srcOrd="2" destOrd="0" presId="urn:microsoft.com/office/officeart/2005/8/layout/pyramid3"/>
    <dgm:cxn modelId="{D65C3320-763D-4B65-8BBC-A703C913EFE2}" type="presParOf" srcId="{B1F9D5AD-2196-4B24-B361-5BEBF8D3E0C8}" destId="{057A4463-4341-4EE4-B4C8-CFB1E149491D}" srcOrd="3" destOrd="0" presId="urn:microsoft.com/office/officeart/2005/8/layout/pyramid3"/>
    <dgm:cxn modelId="{CE8A9136-901E-4924-99F2-3EBF4D419851}" type="presParOf" srcId="{37B73CBC-DE5A-4C28-B180-1D9F4D091CDD}" destId="{AD0B4407-681E-476F-827A-7BE914B13DDC}" srcOrd="7" destOrd="0" presId="urn:microsoft.com/office/officeart/2005/8/layout/pyramid3"/>
    <dgm:cxn modelId="{C99128B7-00EA-47F3-B33C-CBEA4D04FF38}" type="presParOf" srcId="{AD0B4407-681E-476F-827A-7BE914B13DDC}" destId="{95253EDD-D0E4-4D50-8C70-ED1EF7B337AE}" srcOrd="0" destOrd="0" presId="urn:microsoft.com/office/officeart/2005/8/layout/pyramid3"/>
    <dgm:cxn modelId="{42B698B8-3D2C-46B3-B76A-36CB8287B91C}" type="presParOf" srcId="{AD0B4407-681E-476F-827A-7BE914B13DDC}" destId="{F4EC0E2B-CC37-4D65-A2E1-7D22D040B798}" srcOrd="1" destOrd="0" presId="urn:microsoft.com/office/officeart/2005/8/layout/pyramid3"/>
    <dgm:cxn modelId="{E43937C0-954D-41FF-BEC8-B582B9980864}" type="presParOf" srcId="{AD0B4407-681E-476F-827A-7BE914B13DDC}" destId="{207A9EBD-7351-443B-8F69-9DAE2BB33D0C}" srcOrd="2" destOrd="0" presId="urn:microsoft.com/office/officeart/2005/8/layout/pyramid3"/>
    <dgm:cxn modelId="{8F98CD97-6B6A-4590-8EB4-85F11E9C5FB7}" type="presParOf" srcId="{AD0B4407-681E-476F-827A-7BE914B13DDC}" destId="{9A6A2C4B-4630-4AE9-A72C-2F82DD74AF78}" srcOrd="3" destOrd="0" presId="urn:microsoft.com/office/officeart/2005/8/layout/pyramid3"/>
    <dgm:cxn modelId="{97F9CC55-70BD-4B2C-A904-976216883DD3}" type="presParOf" srcId="{37B73CBC-DE5A-4C28-B180-1D9F4D091CDD}" destId="{AE941A71-B749-4106-B923-CFD524468E85}" srcOrd="8" destOrd="0" presId="urn:microsoft.com/office/officeart/2005/8/layout/pyramid3"/>
    <dgm:cxn modelId="{402D4694-9016-4EE2-B69E-DDB9FF4B6E8E}" type="presParOf" srcId="{AE941A71-B749-4106-B923-CFD524468E85}" destId="{3FBDCDB6-73FA-4813-9345-EDE69D70B279}" srcOrd="0" destOrd="0" presId="urn:microsoft.com/office/officeart/2005/8/layout/pyramid3"/>
    <dgm:cxn modelId="{8251E543-CC34-4035-8022-3DE0C4C57E2E}" type="presParOf" srcId="{AE941A71-B749-4106-B923-CFD524468E85}" destId="{E5C5E3B9-AE3C-42B9-B765-747822A33A87}" srcOrd="1" destOrd="0" presId="urn:microsoft.com/office/officeart/2005/8/layout/pyramid3"/>
    <dgm:cxn modelId="{D6EFD508-88EB-4FE8-8885-2832761FA322}" type="presParOf" srcId="{AE941A71-B749-4106-B923-CFD524468E85}" destId="{8A7CF145-CC20-4EBD-97F5-66B5549C6A89}" srcOrd="2" destOrd="0" presId="urn:microsoft.com/office/officeart/2005/8/layout/pyramid3"/>
    <dgm:cxn modelId="{DE349E38-6609-4243-A338-651606B7788A}" type="presParOf" srcId="{AE941A71-B749-4106-B923-CFD524468E85}" destId="{5EF40709-E28F-42A5-BDAC-9A611D799BCB}" srcOrd="3" destOrd="0" presId="urn:microsoft.com/office/officeart/2005/8/layout/pyramid3"/>
    <dgm:cxn modelId="{ED619C0A-182A-436F-BD03-3E18CCA202D4}" type="presParOf" srcId="{37B73CBC-DE5A-4C28-B180-1D9F4D091CDD}" destId="{50928E28-ADBC-4BCC-8F2C-5B642E28F3B6}" srcOrd="9" destOrd="0" presId="urn:microsoft.com/office/officeart/2005/8/layout/pyramid3"/>
    <dgm:cxn modelId="{4446C952-ABCC-4C1D-A7B2-2C317452803F}" type="presParOf" srcId="{50928E28-ADBC-4BCC-8F2C-5B642E28F3B6}" destId="{AF8033B3-1294-4518-9578-26D5CBA24ED0}" srcOrd="0" destOrd="0" presId="urn:microsoft.com/office/officeart/2005/8/layout/pyramid3"/>
    <dgm:cxn modelId="{6CD4CAC8-0101-43ED-8645-C753828FD102}" type="presParOf" srcId="{50928E28-ADBC-4BCC-8F2C-5B642E28F3B6}" destId="{57D51E37-DFCE-4032-8971-337B0A9D38A1}" srcOrd="1" destOrd="0" presId="urn:microsoft.com/office/officeart/2005/8/layout/pyramid3"/>
    <dgm:cxn modelId="{C3E2108D-213B-4DD9-A955-C24721C316B0}" type="presParOf" srcId="{50928E28-ADBC-4BCC-8F2C-5B642E28F3B6}" destId="{3E215E76-B597-449C-B357-FFD2B2E2AC7A}" srcOrd="2" destOrd="0" presId="urn:microsoft.com/office/officeart/2005/8/layout/pyramid3"/>
    <dgm:cxn modelId="{E72E8A3D-0B8F-43A3-9491-5AB2B269E2DF}" type="presParOf" srcId="{50928E28-ADBC-4BCC-8F2C-5B642E28F3B6}" destId="{03F864EE-9A8F-46A6-B4E1-979C080693D8}" srcOrd="3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76EA38-DB89-4C37-ADB2-0932CBEB99D9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0E565E6-832A-4AE7-AF58-3E9A0E0DDF55}">
      <dgm:prSet phldrT="[Текст]"/>
      <dgm:spPr/>
      <dgm:t>
        <a:bodyPr/>
        <a:lstStyle/>
        <a:p>
          <a:pPr rtl="0"/>
          <a:r>
            <a:rPr lang="ru" dirty="0" smtClean="0">
              <a:solidFill>
                <a:schemeClr val="dk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rPr>
            <a:t>Площадки для продвижения</a:t>
          </a:r>
          <a:r>
            <a:rPr lang="en-US" dirty="0" smtClean="0">
              <a:solidFill>
                <a:schemeClr val="dk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rPr>
            <a:t> </a:t>
          </a:r>
          <a:r>
            <a:rPr lang="ru-RU" dirty="0" smtClean="0">
              <a:solidFill>
                <a:schemeClr val="dk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rPr>
            <a:t>изучаемого</a:t>
          </a:r>
          <a:r>
            <a:rPr lang="ru" dirty="0" smtClean="0">
              <a:solidFill>
                <a:schemeClr val="dk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rPr>
            <a:t> проекта:</a:t>
          </a:r>
          <a:endParaRPr lang="ru-RU" dirty="0"/>
        </a:p>
      </dgm:t>
    </dgm:pt>
    <dgm:pt modelId="{9889CE02-5885-409D-A78E-80B2F9D8F806}" type="parTrans" cxnId="{D44734B4-555A-47E5-AEBC-4D4CA90C888D}">
      <dgm:prSet/>
      <dgm:spPr/>
      <dgm:t>
        <a:bodyPr/>
        <a:lstStyle/>
        <a:p>
          <a:endParaRPr lang="ru-RU"/>
        </a:p>
      </dgm:t>
    </dgm:pt>
    <dgm:pt modelId="{07FB8B6C-23E3-472D-A5E3-F4B1B3576EE3}" type="sibTrans" cxnId="{D44734B4-555A-47E5-AEBC-4D4CA90C888D}">
      <dgm:prSet/>
      <dgm:spPr/>
      <dgm:t>
        <a:bodyPr/>
        <a:lstStyle/>
        <a:p>
          <a:endParaRPr lang="ru-RU"/>
        </a:p>
      </dgm:t>
    </dgm:pt>
    <dgm:pt modelId="{C5181FFC-9AF2-422A-919F-5CEB7B56DD3B}">
      <dgm:prSet phldrT="[Текст]"/>
      <dgm:spPr/>
      <dgm:t>
        <a:bodyPr/>
        <a:lstStyle/>
        <a:p>
          <a:r>
            <a:rPr lang="en-US" dirty="0" smtClean="0"/>
            <a:t>VK</a:t>
          </a:r>
          <a:r>
            <a:rPr lang="ru-RU" dirty="0" smtClean="0"/>
            <a:t>: старейшая сеть, больше нравится многим представителям поколения 35+) </a:t>
          </a:r>
          <a:endParaRPr lang="ru-RU" dirty="0"/>
        </a:p>
      </dgm:t>
    </dgm:pt>
    <dgm:pt modelId="{9A922E55-7884-432F-86ED-DEA1CEBBE676}" type="parTrans" cxnId="{36F058CF-CCF8-41B5-8FC0-78327FF98872}">
      <dgm:prSet/>
      <dgm:spPr/>
      <dgm:t>
        <a:bodyPr/>
        <a:lstStyle/>
        <a:p>
          <a:endParaRPr lang="ru-RU"/>
        </a:p>
      </dgm:t>
    </dgm:pt>
    <dgm:pt modelId="{2AEE4964-2C61-43E2-A050-A3F94031AF73}" type="sibTrans" cxnId="{36F058CF-CCF8-41B5-8FC0-78327FF98872}">
      <dgm:prSet/>
      <dgm:spPr/>
      <dgm:t>
        <a:bodyPr/>
        <a:lstStyle/>
        <a:p>
          <a:endParaRPr lang="ru-RU"/>
        </a:p>
      </dgm:t>
    </dgm:pt>
    <dgm:pt modelId="{59348067-0CA0-4709-891C-57D547D7CEAE}">
      <dgm:prSet phldrT="[Текст]"/>
      <dgm:spPr/>
      <dgm:t>
        <a:bodyPr/>
        <a:lstStyle/>
        <a:p>
          <a:r>
            <a:rPr lang="en-US" dirty="0" smtClean="0"/>
            <a:t>IG</a:t>
          </a:r>
          <a:r>
            <a:rPr lang="ru-RU" dirty="0" smtClean="0"/>
            <a:t>: набирает популярность, обычно используется для продвижения в самой среде </a:t>
          </a:r>
          <a:r>
            <a:rPr lang="ru-RU" dirty="0" err="1" smtClean="0"/>
            <a:t>хорека</a:t>
          </a:r>
          <a:endParaRPr lang="ru-RU" dirty="0"/>
        </a:p>
      </dgm:t>
    </dgm:pt>
    <dgm:pt modelId="{DED27D79-67D5-4BED-9F52-3AA1B9A06A94}" type="parTrans" cxnId="{5BF9B5D6-7D8A-4D02-9D00-364981A73288}">
      <dgm:prSet/>
      <dgm:spPr/>
      <dgm:t>
        <a:bodyPr/>
        <a:lstStyle/>
        <a:p>
          <a:endParaRPr lang="ru-RU"/>
        </a:p>
      </dgm:t>
    </dgm:pt>
    <dgm:pt modelId="{63373BF7-768D-4E50-BC85-43F857D8827E}" type="sibTrans" cxnId="{5BF9B5D6-7D8A-4D02-9D00-364981A73288}">
      <dgm:prSet/>
      <dgm:spPr/>
      <dgm:t>
        <a:bodyPr/>
        <a:lstStyle/>
        <a:p>
          <a:endParaRPr lang="ru-RU"/>
        </a:p>
      </dgm:t>
    </dgm:pt>
    <dgm:pt modelId="{EE5175F2-6BF4-478C-9AA8-AE221F92DA9D}" type="pres">
      <dgm:prSet presAssocID="{CA76EA38-DB89-4C37-ADB2-0932CBEB99D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61913619-7482-4BD9-AC5B-86E07710CABC}" type="pres">
      <dgm:prSet presAssocID="{30E565E6-832A-4AE7-AF58-3E9A0E0DDF55}" presName="hierRoot1" presStyleCnt="0">
        <dgm:presLayoutVars>
          <dgm:hierBranch val="init"/>
        </dgm:presLayoutVars>
      </dgm:prSet>
      <dgm:spPr/>
    </dgm:pt>
    <dgm:pt modelId="{59037FA1-1A87-45A1-8C86-D27A817AB204}" type="pres">
      <dgm:prSet presAssocID="{30E565E6-832A-4AE7-AF58-3E9A0E0DDF55}" presName="rootComposite1" presStyleCnt="0"/>
      <dgm:spPr/>
    </dgm:pt>
    <dgm:pt modelId="{03857C56-75C0-4293-9024-02CE403EC1F4}" type="pres">
      <dgm:prSet presAssocID="{30E565E6-832A-4AE7-AF58-3E9A0E0DDF55}" presName="rootText1" presStyleLbl="node0" presStyleIdx="0" presStyleCnt="1" custScaleX="362265" custScaleY="34021" custLinFactNeighborX="152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1659DBB-DAA9-4AF3-9B9E-0ADE9067E39F}" type="pres">
      <dgm:prSet presAssocID="{30E565E6-832A-4AE7-AF58-3E9A0E0DDF55}" presName="rootConnector1" presStyleLbl="node1" presStyleIdx="0" presStyleCnt="0"/>
      <dgm:spPr/>
      <dgm:t>
        <a:bodyPr/>
        <a:lstStyle/>
        <a:p>
          <a:endParaRPr lang="ru-RU"/>
        </a:p>
      </dgm:t>
    </dgm:pt>
    <dgm:pt modelId="{196913DF-A823-4F13-89C1-0844B33BCAF5}" type="pres">
      <dgm:prSet presAssocID="{30E565E6-832A-4AE7-AF58-3E9A0E0DDF55}" presName="hierChild2" presStyleCnt="0"/>
      <dgm:spPr/>
    </dgm:pt>
    <dgm:pt modelId="{44E426FF-F179-46F0-893A-2BF4C750A11F}" type="pres">
      <dgm:prSet presAssocID="{9A922E55-7884-432F-86ED-DEA1CEBBE676}" presName="Name37" presStyleLbl="parChTrans1D2" presStyleIdx="0" presStyleCnt="2"/>
      <dgm:spPr/>
      <dgm:t>
        <a:bodyPr/>
        <a:lstStyle/>
        <a:p>
          <a:endParaRPr lang="ru-RU"/>
        </a:p>
      </dgm:t>
    </dgm:pt>
    <dgm:pt modelId="{648B597D-4879-4B62-899A-627051E3D2A1}" type="pres">
      <dgm:prSet presAssocID="{C5181FFC-9AF2-422A-919F-5CEB7B56DD3B}" presName="hierRoot2" presStyleCnt="0">
        <dgm:presLayoutVars>
          <dgm:hierBranch val="init"/>
        </dgm:presLayoutVars>
      </dgm:prSet>
      <dgm:spPr/>
    </dgm:pt>
    <dgm:pt modelId="{E8543D02-6A50-4661-A4A2-8924B47786A9}" type="pres">
      <dgm:prSet presAssocID="{C5181FFC-9AF2-422A-919F-5CEB7B56DD3B}" presName="rootComposite" presStyleCnt="0"/>
      <dgm:spPr/>
    </dgm:pt>
    <dgm:pt modelId="{5047DB7B-C109-4E2A-8E01-2E56905086FE}" type="pres">
      <dgm:prSet presAssocID="{C5181FFC-9AF2-422A-919F-5CEB7B56DD3B}" presName="rootText" presStyleLbl="node2" presStyleIdx="0" presStyleCnt="2" custScaleX="312553" custLinFactNeighborX="5447" custLinFactNeighborY="1143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C626E34-A5B2-4126-B7E6-6657EB5EDD99}" type="pres">
      <dgm:prSet presAssocID="{C5181FFC-9AF2-422A-919F-5CEB7B56DD3B}" presName="rootConnector" presStyleLbl="node2" presStyleIdx="0" presStyleCnt="2"/>
      <dgm:spPr/>
      <dgm:t>
        <a:bodyPr/>
        <a:lstStyle/>
        <a:p>
          <a:endParaRPr lang="ru-RU"/>
        </a:p>
      </dgm:t>
    </dgm:pt>
    <dgm:pt modelId="{CBD86E90-2225-4333-AC33-C7157DF43BDA}" type="pres">
      <dgm:prSet presAssocID="{C5181FFC-9AF2-422A-919F-5CEB7B56DD3B}" presName="hierChild4" presStyleCnt="0"/>
      <dgm:spPr/>
    </dgm:pt>
    <dgm:pt modelId="{AC3C4D9F-192B-451B-8DCD-9E2FE937C797}" type="pres">
      <dgm:prSet presAssocID="{C5181FFC-9AF2-422A-919F-5CEB7B56DD3B}" presName="hierChild5" presStyleCnt="0"/>
      <dgm:spPr/>
    </dgm:pt>
    <dgm:pt modelId="{8A702F42-F98E-4435-8DD3-7E74385E5611}" type="pres">
      <dgm:prSet presAssocID="{DED27D79-67D5-4BED-9F52-3AA1B9A06A94}" presName="Name37" presStyleLbl="parChTrans1D2" presStyleIdx="1" presStyleCnt="2"/>
      <dgm:spPr/>
      <dgm:t>
        <a:bodyPr/>
        <a:lstStyle/>
        <a:p>
          <a:endParaRPr lang="ru-RU"/>
        </a:p>
      </dgm:t>
    </dgm:pt>
    <dgm:pt modelId="{71635427-B310-46EA-8EC8-CC00DF094DA1}" type="pres">
      <dgm:prSet presAssocID="{59348067-0CA0-4709-891C-57D547D7CEAE}" presName="hierRoot2" presStyleCnt="0">
        <dgm:presLayoutVars>
          <dgm:hierBranch val="init"/>
        </dgm:presLayoutVars>
      </dgm:prSet>
      <dgm:spPr/>
    </dgm:pt>
    <dgm:pt modelId="{648151A1-C919-4ECD-B0AB-D2F2DCCE4694}" type="pres">
      <dgm:prSet presAssocID="{59348067-0CA0-4709-891C-57D547D7CEAE}" presName="rootComposite" presStyleCnt="0"/>
      <dgm:spPr/>
    </dgm:pt>
    <dgm:pt modelId="{FFA7365A-4F51-4064-915A-5A3A9BC84AFD}" type="pres">
      <dgm:prSet presAssocID="{59348067-0CA0-4709-891C-57D547D7CEAE}" presName="rootText" presStyleLbl="node2" presStyleIdx="1" presStyleCnt="2" custScaleX="354932" custLinFactNeighborY="1199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FF67E3A-87EF-4E96-BFF1-D39C153465C4}" type="pres">
      <dgm:prSet presAssocID="{59348067-0CA0-4709-891C-57D547D7CEAE}" presName="rootConnector" presStyleLbl="node2" presStyleIdx="1" presStyleCnt="2"/>
      <dgm:spPr/>
      <dgm:t>
        <a:bodyPr/>
        <a:lstStyle/>
        <a:p>
          <a:endParaRPr lang="ru-RU"/>
        </a:p>
      </dgm:t>
    </dgm:pt>
    <dgm:pt modelId="{2C1A4487-BDB1-4527-81A3-27B37EFEFB57}" type="pres">
      <dgm:prSet presAssocID="{59348067-0CA0-4709-891C-57D547D7CEAE}" presName="hierChild4" presStyleCnt="0"/>
      <dgm:spPr/>
    </dgm:pt>
    <dgm:pt modelId="{4C871EEC-146D-42A0-ABE7-F51024A944D9}" type="pres">
      <dgm:prSet presAssocID="{59348067-0CA0-4709-891C-57D547D7CEAE}" presName="hierChild5" presStyleCnt="0"/>
      <dgm:spPr/>
    </dgm:pt>
    <dgm:pt modelId="{62459CD1-7920-4621-B31C-E147F8DA0969}" type="pres">
      <dgm:prSet presAssocID="{30E565E6-832A-4AE7-AF58-3E9A0E0DDF55}" presName="hierChild3" presStyleCnt="0"/>
      <dgm:spPr/>
    </dgm:pt>
  </dgm:ptLst>
  <dgm:cxnLst>
    <dgm:cxn modelId="{36F058CF-CCF8-41B5-8FC0-78327FF98872}" srcId="{30E565E6-832A-4AE7-AF58-3E9A0E0DDF55}" destId="{C5181FFC-9AF2-422A-919F-5CEB7B56DD3B}" srcOrd="0" destOrd="0" parTransId="{9A922E55-7884-432F-86ED-DEA1CEBBE676}" sibTransId="{2AEE4964-2C61-43E2-A050-A3F94031AF73}"/>
    <dgm:cxn modelId="{7EA25870-9C5F-43A7-9F35-D3CB0A0578B7}" type="presOf" srcId="{30E565E6-832A-4AE7-AF58-3E9A0E0DDF55}" destId="{81659DBB-DAA9-4AF3-9B9E-0ADE9067E39F}" srcOrd="1" destOrd="0" presId="urn:microsoft.com/office/officeart/2005/8/layout/orgChart1"/>
    <dgm:cxn modelId="{0D18DE75-535C-4BA6-9C65-F39D3B76BE76}" type="presOf" srcId="{DED27D79-67D5-4BED-9F52-3AA1B9A06A94}" destId="{8A702F42-F98E-4435-8DD3-7E74385E5611}" srcOrd="0" destOrd="0" presId="urn:microsoft.com/office/officeart/2005/8/layout/orgChart1"/>
    <dgm:cxn modelId="{DBDB1C29-F97B-4309-ABA8-FA422BA2F4D2}" type="presOf" srcId="{CA76EA38-DB89-4C37-ADB2-0932CBEB99D9}" destId="{EE5175F2-6BF4-478C-9AA8-AE221F92DA9D}" srcOrd="0" destOrd="0" presId="urn:microsoft.com/office/officeart/2005/8/layout/orgChart1"/>
    <dgm:cxn modelId="{AA519996-9490-47EC-9179-5C03F77E55EA}" type="presOf" srcId="{9A922E55-7884-432F-86ED-DEA1CEBBE676}" destId="{44E426FF-F179-46F0-893A-2BF4C750A11F}" srcOrd="0" destOrd="0" presId="urn:microsoft.com/office/officeart/2005/8/layout/orgChart1"/>
    <dgm:cxn modelId="{D15B5DE1-8FD4-4A25-B6FF-ECCC0C00D39E}" type="presOf" srcId="{C5181FFC-9AF2-422A-919F-5CEB7B56DD3B}" destId="{5047DB7B-C109-4E2A-8E01-2E56905086FE}" srcOrd="0" destOrd="0" presId="urn:microsoft.com/office/officeart/2005/8/layout/orgChart1"/>
    <dgm:cxn modelId="{61E64268-576B-42BF-AD97-22FE41F682C1}" type="presOf" srcId="{59348067-0CA0-4709-891C-57D547D7CEAE}" destId="{FFA7365A-4F51-4064-915A-5A3A9BC84AFD}" srcOrd="0" destOrd="0" presId="urn:microsoft.com/office/officeart/2005/8/layout/orgChart1"/>
    <dgm:cxn modelId="{F25E68D3-85C1-463F-BED9-37BE8A78172E}" type="presOf" srcId="{59348067-0CA0-4709-891C-57D547D7CEAE}" destId="{1FF67E3A-87EF-4E96-BFF1-D39C153465C4}" srcOrd="1" destOrd="0" presId="urn:microsoft.com/office/officeart/2005/8/layout/orgChart1"/>
    <dgm:cxn modelId="{5BF9B5D6-7D8A-4D02-9D00-364981A73288}" srcId="{30E565E6-832A-4AE7-AF58-3E9A0E0DDF55}" destId="{59348067-0CA0-4709-891C-57D547D7CEAE}" srcOrd="1" destOrd="0" parTransId="{DED27D79-67D5-4BED-9F52-3AA1B9A06A94}" sibTransId="{63373BF7-768D-4E50-BC85-43F857D8827E}"/>
    <dgm:cxn modelId="{064566E6-3BCB-4C9F-8BF0-9E857FDDBF0A}" type="presOf" srcId="{C5181FFC-9AF2-422A-919F-5CEB7B56DD3B}" destId="{5C626E34-A5B2-4126-B7E6-6657EB5EDD99}" srcOrd="1" destOrd="0" presId="urn:microsoft.com/office/officeart/2005/8/layout/orgChart1"/>
    <dgm:cxn modelId="{D44734B4-555A-47E5-AEBC-4D4CA90C888D}" srcId="{CA76EA38-DB89-4C37-ADB2-0932CBEB99D9}" destId="{30E565E6-832A-4AE7-AF58-3E9A0E0DDF55}" srcOrd="0" destOrd="0" parTransId="{9889CE02-5885-409D-A78E-80B2F9D8F806}" sibTransId="{07FB8B6C-23E3-472D-A5E3-F4B1B3576EE3}"/>
    <dgm:cxn modelId="{1A9EDD11-EEDD-46D7-A7CC-156E804ED99D}" type="presOf" srcId="{30E565E6-832A-4AE7-AF58-3E9A0E0DDF55}" destId="{03857C56-75C0-4293-9024-02CE403EC1F4}" srcOrd="0" destOrd="0" presId="urn:microsoft.com/office/officeart/2005/8/layout/orgChart1"/>
    <dgm:cxn modelId="{F98F200C-EB2D-401A-99DB-54579FBD5FBA}" type="presParOf" srcId="{EE5175F2-6BF4-478C-9AA8-AE221F92DA9D}" destId="{61913619-7482-4BD9-AC5B-86E07710CABC}" srcOrd="0" destOrd="0" presId="urn:microsoft.com/office/officeart/2005/8/layout/orgChart1"/>
    <dgm:cxn modelId="{BADA731B-BE6C-4716-B268-74ED864616F0}" type="presParOf" srcId="{61913619-7482-4BD9-AC5B-86E07710CABC}" destId="{59037FA1-1A87-45A1-8C86-D27A817AB204}" srcOrd="0" destOrd="0" presId="urn:microsoft.com/office/officeart/2005/8/layout/orgChart1"/>
    <dgm:cxn modelId="{0A9BFBBB-F3F9-4AF9-A0C6-498BF62C3E67}" type="presParOf" srcId="{59037FA1-1A87-45A1-8C86-D27A817AB204}" destId="{03857C56-75C0-4293-9024-02CE403EC1F4}" srcOrd="0" destOrd="0" presId="urn:microsoft.com/office/officeart/2005/8/layout/orgChart1"/>
    <dgm:cxn modelId="{34CB3B55-54DD-4DD9-BDEB-0E5F66864A43}" type="presParOf" srcId="{59037FA1-1A87-45A1-8C86-D27A817AB204}" destId="{81659DBB-DAA9-4AF3-9B9E-0ADE9067E39F}" srcOrd="1" destOrd="0" presId="urn:microsoft.com/office/officeart/2005/8/layout/orgChart1"/>
    <dgm:cxn modelId="{761301D4-F893-4E2C-890C-3A9D8382FFB4}" type="presParOf" srcId="{61913619-7482-4BD9-AC5B-86E07710CABC}" destId="{196913DF-A823-4F13-89C1-0844B33BCAF5}" srcOrd="1" destOrd="0" presId="urn:microsoft.com/office/officeart/2005/8/layout/orgChart1"/>
    <dgm:cxn modelId="{3FBF23D2-A261-4AD9-A3A8-559BF83D4D9C}" type="presParOf" srcId="{196913DF-A823-4F13-89C1-0844B33BCAF5}" destId="{44E426FF-F179-46F0-893A-2BF4C750A11F}" srcOrd="0" destOrd="0" presId="urn:microsoft.com/office/officeart/2005/8/layout/orgChart1"/>
    <dgm:cxn modelId="{9D1E4291-A63E-4A50-B09C-128E0FDC1815}" type="presParOf" srcId="{196913DF-A823-4F13-89C1-0844B33BCAF5}" destId="{648B597D-4879-4B62-899A-627051E3D2A1}" srcOrd="1" destOrd="0" presId="urn:microsoft.com/office/officeart/2005/8/layout/orgChart1"/>
    <dgm:cxn modelId="{CB43991F-9715-4900-A018-E0B5A935272A}" type="presParOf" srcId="{648B597D-4879-4B62-899A-627051E3D2A1}" destId="{E8543D02-6A50-4661-A4A2-8924B47786A9}" srcOrd="0" destOrd="0" presId="urn:microsoft.com/office/officeart/2005/8/layout/orgChart1"/>
    <dgm:cxn modelId="{BB0EFB71-A5E5-4C7E-9F59-4048C324CA26}" type="presParOf" srcId="{E8543D02-6A50-4661-A4A2-8924B47786A9}" destId="{5047DB7B-C109-4E2A-8E01-2E56905086FE}" srcOrd="0" destOrd="0" presId="urn:microsoft.com/office/officeart/2005/8/layout/orgChart1"/>
    <dgm:cxn modelId="{9EBE2BA7-1D72-47EA-A02B-5D4CDBFA6557}" type="presParOf" srcId="{E8543D02-6A50-4661-A4A2-8924B47786A9}" destId="{5C626E34-A5B2-4126-B7E6-6657EB5EDD99}" srcOrd="1" destOrd="0" presId="urn:microsoft.com/office/officeart/2005/8/layout/orgChart1"/>
    <dgm:cxn modelId="{102FD457-3D1C-478F-A654-2A84D4B0756C}" type="presParOf" srcId="{648B597D-4879-4B62-899A-627051E3D2A1}" destId="{CBD86E90-2225-4333-AC33-C7157DF43BDA}" srcOrd="1" destOrd="0" presId="urn:microsoft.com/office/officeart/2005/8/layout/orgChart1"/>
    <dgm:cxn modelId="{153CA5AA-F501-4CAA-9736-30B773C245F2}" type="presParOf" srcId="{648B597D-4879-4B62-899A-627051E3D2A1}" destId="{AC3C4D9F-192B-451B-8DCD-9E2FE937C797}" srcOrd="2" destOrd="0" presId="urn:microsoft.com/office/officeart/2005/8/layout/orgChart1"/>
    <dgm:cxn modelId="{D2FC6D9F-082E-484B-B7A0-AE5170688435}" type="presParOf" srcId="{196913DF-A823-4F13-89C1-0844B33BCAF5}" destId="{8A702F42-F98E-4435-8DD3-7E74385E5611}" srcOrd="2" destOrd="0" presId="urn:microsoft.com/office/officeart/2005/8/layout/orgChart1"/>
    <dgm:cxn modelId="{F9C7E6DF-4C38-4BE5-B933-E82395BB5582}" type="presParOf" srcId="{196913DF-A823-4F13-89C1-0844B33BCAF5}" destId="{71635427-B310-46EA-8EC8-CC00DF094DA1}" srcOrd="3" destOrd="0" presId="urn:microsoft.com/office/officeart/2005/8/layout/orgChart1"/>
    <dgm:cxn modelId="{387A680A-6CB2-41A3-9EA4-BAA0EF7B89B6}" type="presParOf" srcId="{71635427-B310-46EA-8EC8-CC00DF094DA1}" destId="{648151A1-C919-4ECD-B0AB-D2F2DCCE4694}" srcOrd="0" destOrd="0" presId="urn:microsoft.com/office/officeart/2005/8/layout/orgChart1"/>
    <dgm:cxn modelId="{D6BD9261-0687-4945-9053-A27E585DDB3D}" type="presParOf" srcId="{648151A1-C919-4ECD-B0AB-D2F2DCCE4694}" destId="{FFA7365A-4F51-4064-915A-5A3A9BC84AFD}" srcOrd="0" destOrd="0" presId="urn:microsoft.com/office/officeart/2005/8/layout/orgChart1"/>
    <dgm:cxn modelId="{CE425456-1820-46A7-8D7A-14C03B8D310D}" type="presParOf" srcId="{648151A1-C919-4ECD-B0AB-D2F2DCCE4694}" destId="{1FF67E3A-87EF-4E96-BFF1-D39C153465C4}" srcOrd="1" destOrd="0" presId="urn:microsoft.com/office/officeart/2005/8/layout/orgChart1"/>
    <dgm:cxn modelId="{8E37168E-30A1-489B-B46C-E50C701FEA14}" type="presParOf" srcId="{71635427-B310-46EA-8EC8-CC00DF094DA1}" destId="{2C1A4487-BDB1-4527-81A3-27B37EFEFB57}" srcOrd="1" destOrd="0" presId="urn:microsoft.com/office/officeart/2005/8/layout/orgChart1"/>
    <dgm:cxn modelId="{9869A8FC-B51A-475B-BB90-CED330EA9D1F}" type="presParOf" srcId="{71635427-B310-46EA-8EC8-CC00DF094DA1}" destId="{4C871EEC-146D-42A0-ABE7-F51024A944D9}" srcOrd="2" destOrd="0" presId="urn:microsoft.com/office/officeart/2005/8/layout/orgChart1"/>
    <dgm:cxn modelId="{D6AD2F76-72B2-4E90-B830-AB86198B3B6E}" type="presParOf" srcId="{61913619-7482-4BD9-AC5B-86E07710CABC}" destId="{62459CD1-7920-4621-B31C-E147F8DA096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7543B-A767-441A-9446-7C0AE23D8DB6}">
      <dsp:nvSpPr>
        <dsp:cNvPr id="0" name=""/>
        <dsp:cNvSpPr/>
      </dsp:nvSpPr>
      <dsp:spPr>
        <a:xfrm>
          <a:off x="0" y="0"/>
          <a:ext cx="6058598" cy="727072"/>
        </a:xfrm>
        <a:prstGeom prst="nonIsoscelesTrapezoid">
          <a:avLst>
            <a:gd name="adj1" fmla="val 0"/>
            <a:gd name="adj2" fmla="val 65284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2000" kern="120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0" i="0" u="none" kern="1200" dirty="0" smtClean="0"/>
            <a:t>позиция сайта, показы, </a:t>
          </a:r>
          <a:r>
            <a:rPr lang="de-DE" sz="2000" b="0" i="0" u="none" kern="1200" dirty="0" smtClean="0"/>
            <a:t>CPM</a:t>
          </a:r>
          <a:endParaRPr lang="de-DE" sz="2000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2000" kern="1200"/>
        </a:p>
      </dsp:txBody>
      <dsp:txXfrm>
        <a:off x="0" y="0"/>
        <a:ext cx="5583936" cy="727072"/>
      </dsp:txXfrm>
    </dsp:sp>
    <dsp:sp modelId="{DB518832-73ED-4349-A5FC-77B4AF6E3496}">
      <dsp:nvSpPr>
        <dsp:cNvPr id="0" name=""/>
        <dsp:cNvSpPr/>
      </dsp:nvSpPr>
      <dsp:spPr>
        <a:xfrm rot="10800000">
          <a:off x="5583936" y="0"/>
          <a:ext cx="11865863" cy="727072"/>
        </a:xfrm>
        <a:prstGeom prst="trapezoid">
          <a:avLst>
            <a:gd name="adj" fmla="val 65284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solidFill>
                <a:schemeClr val="bg1"/>
              </a:solidFill>
            </a:rPr>
            <a:t>Увидел сайт в каналах продвижения: нашел объявление поиском</a:t>
          </a:r>
          <a:endParaRPr lang="ru-RU" sz="2400" kern="1200" dirty="0">
            <a:solidFill>
              <a:schemeClr val="bg1"/>
            </a:solidFill>
          </a:endParaRPr>
        </a:p>
      </dsp:txBody>
      <dsp:txXfrm rot="-10800000">
        <a:off x="7660462" y="0"/>
        <a:ext cx="7712811" cy="727072"/>
      </dsp:txXfrm>
    </dsp:sp>
    <dsp:sp modelId="{DF188201-CC17-424F-A945-16FC378AE398}">
      <dsp:nvSpPr>
        <dsp:cNvPr id="0" name=""/>
        <dsp:cNvSpPr/>
      </dsp:nvSpPr>
      <dsp:spPr>
        <a:xfrm>
          <a:off x="0" y="727072"/>
          <a:ext cx="6453227" cy="604479"/>
        </a:xfrm>
        <a:prstGeom prst="nonIsoscelesTrapezoid">
          <a:avLst>
            <a:gd name="adj1" fmla="val 0"/>
            <a:gd name="adj2" fmla="val 65284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-4444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2000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0" i="0" u="none" kern="1200" dirty="0" smtClean="0"/>
            <a:t>клики, </a:t>
          </a:r>
          <a:r>
            <a:rPr lang="de-DE" sz="2000" b="0" i="0" u="none" kern="1200" dirty="0" smtClean="0"/>
            <a:t>CTR, CPC</a:t>
          </a:r>
          <a:endParaRPr lang="de-DE" sz="2000" kern="1200" dirty="0"/>
        </a:p>
      </dsp:txBody>
      <dsp:txXfrm>
        <a:off x="0" y="727072"/>
        <a:ext cx="6058598" cy="604479"/>
      </dsp:txXfrm>
    </dsp:sp>
    <dsp:sp modelId="{6C4ED806-6012-4782-B901-9E0C93562D84}">
      <dsp:nvSpPr>
        <dsp:cNvPr id="0" name=""/>
        <dsp:cNvSpPr/>
      </dsp:nvSpPr>
      <dsp:spPr>
        <a:xfrm rot="10800000">
          <a:off x="6058598" y="727072"/>
          <a:ext cx="10916538" cy="604479"/>
        </a:xfrm>
        <a:prstGeom prst="trapezoid">
          <a:avLst>
            <a:gd name="adj" fmla="val 65284"/>
          </a:avLst>
        </a:prstGeom>
        <a:solidFill>
          <a:schemeClr val="accent1">
            <a:alpha val="90000"/>
            <a:hueOff val="0"/>
            <a:satOff val="0"/>
            <a:lumOff val="0"/>
            <a:alphaOff val="-4444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solidFill>
                <a:schemeClr val="bg1"/>
              </a:solidFill>
            </a:rPr>
            <a:t>Кликнул на объявление</a:t>
          </a:r>
          <a:endParaRPr lang="ru-RU" sz="2400" kern="1200" dirty="0">
            <a:solidFill>
              <a:schemeClr val="bg1"/>
            </a:solidFill>
          </a:endParaRPr>
        </a:p>
      </dsp:txBody>
      <dsp:txXfrm rot="-10800000">
        <a:off x="7968992" y="727072"/>
        <a:ext cx="7095750" cy="604479"/>
      </dsp:txXfrm>
    </dsp:sp>
    <dsp:sp modelId="{65B4D48E-40E0-4611-9395-99AFE73CB083}">
      <dsp:nvSpPr>
        <dsp:cNvPr id="0" name=""/>
        <dsp:cNvSpPr/>
      </dsp:nvSpPr>
      <dsp:spPr>
        <a:xfrm>
          <a:off x="0" y="1331551"/>
          <a:ext cx="6918211" cy="712246"/>
        </a:xfrm>
        <a:prstGeom prst="nonIsoscelesTrapezoid">
          <a:avLst>
            <a:gd name="adj1" fmla="val 0"/>
            <a:gd name="adj2" fmla="val 65284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-8889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2000" kern="120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0" i="0" u="none" kern="1200" dirty="0" smtClean="0"/>
            <a:t>визиты, доля новых посетителей, BR и </a:t>
          </a:r>
          <a:r>
            <a:rPr lang="ru-RU" sz="2000" b="0" i="0" u="none" kern="1200" dirty="0" err="1" smtClean="0"/>
            <a:t>drop-off</a:t>
          </a:r>
          <a:endParaRPr lang="ru-RU" sz="2000" kern="1200" dirty="0"/>
        </a:p>
      </dsp:txBody>
      <dsp:txXfrm>
        <a:off x="0" y="1331551"/>
        <a:ext cx="6453227" cy="712246"/>
      </dsp:txXfrm>
    </dsp:sp>
    <dsp:sp modelId="{4DB1D146-9937-44BC-A100-87FE9DE49163}">
      <dsp:nvSpPr>
        <dsp:cNvPr id="0" name=""/>
        <dsp:cNvSpPr/>
      </dsp:nvSpPr>
      <dsp:spPr>
        <a:xfrm rot="10800000">
          <a:off x="6453227" y="1331551"/>
          <a:ext cx="10127280" cy="712246"/>
        </a:xfrm>
        <a:prstGeom prst="trapezoid">
          <a:avLst>
            <a:gd name="adj" fmla="val 65284"/>
          </a:avLst>
        </a:prstGeom>
        <a:solidFill>
          <a:schemeClr val="accent1">
            <a:alpha val="90000"/>
            <a:hueOff val="0"/>
            <a:satOff val="0"/>
            <a:lumOff val="0"/>
            <a:alphaOff val="-8889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0" i="0" u="none" kern="1200" dirty="0" smtClean="0">
              <a:solidFill>
                <a:schemeClr val="bg1"/>
              </a:solidFill>
            </a:rPr>
            <a:t>Перешёл на сайт </a:t>
          </a:r>
          <a:endParaRPr lang="ru-RU" sz="2400" kern="1200" dirty="0">
            <a:solidFill>
              <a:schemeClr val="bg1"/>
            </a:solidFill>
          </a:endParaRPr>
        </a:p>
      </dsp:txBody>
      <dsp:txXfrm rot="-10800000">
        <a:off x="8225501" y="1331551"/>
        <a:ext cx="6582732" cy="712246"/>
      </dsp:txXfrm>
    </dsp:sp>
    <dsp:sp modelId="{E32300C7-D63A-410D-9C41-3E883F256932}">
      <dsp:nvSpPr>
        <dsp:cNvPr id="0" name=""/>
        <dsp:cNvSpPr/>
      </dsp:nvSpPr>
      <dsp:spPr>
        <a:xfrm>
          <a:off x="0" y="2043797"/>
          <a:ext cx="7458645" cy="827818"/>
        </a:xfrm>
        <a:prstGeom prst="nonIsoscelesTrapezoid">
          <a:avLst>
            <a:gd name="adj1" fmla="val 0"/>
            <a:gd name="adj2" fmla="val 65284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0" i="0" u="none" kern="1200" dirty="0" smtClean="0"/>
            <a:t>глубина просмотра (PPV), время на сайте (TSS), просмотр определенной страницы/число визитов</a:t>
          </a:r>
          <a:endParaRPr lang="ru-RU" sz="2000" kern="1200" dirty="0"/>
        </a:p>
      </dsp:txBody>
      <dsp:txXfrm>
        <a:off x="0" y="2043797"/>
        <a:ext cx="6918211" cy="827818"/>
      </dsp:txXfrm>
    </dsp:sp>
    <dsp:sp modelId="{62C9885C-B4A8-477A-9D8B-0AD4EB0216C1}">
      <dsp:nvSpPr>
        <dsp:cNvPr id="0" name=""/>
        <dsp:cNvSpPr/>
      </dsp:nvSpPr>
      <dsp:spPr>
        <a:xfrm rot="10800000">
          <a:off x="6918211" y="2043797"/>
          <a:ext cx="9197313" cy="827818"/>
        </a:xfrm>
        <a:prstGeom prst="trapezoid">
          <a:avLst>
            <a:gd name="adj" fmla="val 65284"/>
          </a:avLst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0" i="0" u="none" kern="1200" dirty="0" smtClean="0">
              <a:solidFill>
                <a:schemeClr val="bg1"/>
              </a:solidFill>
            </a:rPr>
            <a:t>Изучал сайт</a:t>
          </a:r>
          <a:endParaRPr lang="ru-RU" sz="2400" kern="1200" dirty="0">
            <a:solidFill>
              <a:schemeClr val="bg1"/>
            </a:solidFill>
          </a:endParaRPr>
        </a:p>
      </dsp:txBody>
      <dsp:txXfrm rot="-10800000">
        <a:off x="8527741" y="2043797"/>
        <a:ext cx="5978253" cy="827818"/>
      </dsp:txXfrm>
    </dsp:sp>
    <dsp:sp modelId="{3E411E35-1832-485F-ABDF-449919EA5F63}">
      <dsp:nvSpPr>
        <dsp:cNvPr id="0" name=""/>
        <dsp:cNvSpPr/>
      </dsp:nvSpPr>
      <dsp:spPr>
        <a:xfrm>
          <a:off x="0" y="2871615"/>
          <a:ext cx="8089343" cy="966081"/>
        </a:xfrm>
        <a:prstGeom prst="nonIsoscelesTrapezoid">
          <a:avLst>
            <a:gd name="adj1" fmla="val 0"/>
            <a:gd name="adj2" fmla="val 65284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-17778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2000" kern="120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0" i="0" u="none" kern="1200" dirty="0" smtClean="0"/>
            <a:t>CR по брошенным формам = начали/отправили</a:t>
          </a:r>
          <a:endParaRPr lang="ru-RU" sz="2000" kern="1200" dirty="0"/>
        </a:p>
      </dsp:txBody>
      <dsp:txXfrm>
        <a:off x="0" y="2871615"/>
        <a:ext cx="7458645" cy="966081"/>
      </dsp:txXfrm>
    </dsp:sp>
    <dsp:sp modelId="{2995D32F-9652-43A6-AD36-50BD0BACBDDA}">
      <dsp:nvSpPr>
        <dsp:cNvPr id="0" name=""/>
        <dsp:cNvSpPr/>
      </dsp:nvSpPr>
      <dsp:spPr>
        <a:xfrm rot="10800000">
          <a:off x="7458645" y="2871615"/>
          <a:ext cx="8116444" cy="966081"/>
        </a:xfrm>
        <a:prstGeom prst="trapezoid">
          <a:avLst>
            <a:gd name="adj" fmla="val 65284"/>
          </a:avLst>
        </a:prstGeom>
        <a:solidFill>
          <a:schemeClr val="accent1">
            <a:alpha val="90000"/>
            <a:hueOff val="0"/>
            <a:satOff val="0"/>
            <a:lumOff val="0"/>
            <a:alphaOff val="-17778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0" i="0" u="none" kern="1200" dirty="0" smtClean="0">
              <a:solidFill>
                <a:schemeClr val="bg1"/>
              </a:solidFill>
            </a:rPr>
            <a:t>Начал оставлять заявку / регистрацию</a:t>
          </a:r>
          <a:endParaRPr lang="ru-RU" sz="2400" kern="1200" dirty="0">
            <a:solidFill>
              <a:schemeClr val="bg1"/>
            </a:solidFill>
          </a:endParaRPr>
        </a:p>
      </dsp:txBody>
      <dsp:txXfrm rot="-10800000">
        <a:off x="8879023" y="2871615"/>
        <a:ext cx="5275689" cy="966081"/>
      </dsp:txXfrm>
    </dsp:sp>
    <dsp:sp modelId="{19406B13-2244-4184-AC99-413045396E2B}">
      <dsp:nvSpPr>
        <dsp:cNvPr id="0" name=""/>
        <dsp:cNvSpPr/>
      </dsp:nvSpPr>
      <dsp:spPr>
        <a:xfrm>
          <a:off x="0" y="3837697"/>
          <a:ext cx="8829970" cy="1105223"/>
        </a:xfrm>
        <a:prstGeom prst="nonIsoscelesTrapezoid">
          <a:avLst>
            <a:gd name="adj1" fmla="val 0"/>
            <a:gd name="adj2" fmla="val 65284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-22222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число </a:t>
          </a:r>
          <a:r>
            <a:rPr lang="ru-RU" sz="2000" kern="1200" dirty="0" err="1" smtClean="0"/>
            <a:t>лидов</a:t>
          </a:r>
          <a:r>
            <a:rPr lang="ru-RU" sz="2000" kern="1200" dirty="0" smtClean="0"/>
            <a:t> </a:t>
          </a:r>
          <a:r>
            <a:rPr lang="en-US" sz="2000" kern="1200" dirty="0" smtClean="0"/>
            <a:t>(leads) </a:t>
          </a:r>
          <a:r>
            <a:rPr lang="ru-RU" sz="2000" kern="1200" dirty="0" smtClean="0"/>
            <a:t>общее и по видам, CR = </a:t>
          </a:r>
          <a:r>
            <a:rPr lang="ru-RU" sz="2000" kern="1200" smtClean="0"/>
            <a:t>лиды/визиты</a:t>
          </a:r>
          <a:endParaRPr lang="ru-RU" sz="2000" kern="1200" dirty="0"/>
        </a:p>
      </dsp:txBody>
      <dsp:txXfrm>
        <a:off x="0" y="3837697"/>
        <a:ext cx="8108434" cy="1105223"/>
      </dsp:txXfrm>
    </dsp:sp>
    <dsp:sp modelId="{1F4B01A3-27E5-440F-9E32-2027B47ED184}">
      <dsp:nvSpPr>
        <dsp:cNvPr id="0" name=""/>
        <dsp:cNvSpPr/>
      </dsp:nvSpPr>
      <dsp:spPr>
        <a:xfrm rot="10800000">
          <a:off x="8108434" y="3837697"/>
          <a:ext cx="6816866" cy="1105223"/>
        </a:xfrm>
        <a:prstGeom prst="trapezoid">
          <a:avLst>
            <a:gd name="adj" fmla="val 65284"/>
          </a:avLst>
        </a:prstGeom>
        <a:solidFill>
          <a:schemeClr val="accent1">
            <a:alpha val="90000"/>
            <a:hueOff val="0"/>
            <a:satOff val="0"/>
            <a:lumOff val="0"/>
            <a:alphaOff val="-22222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solidFill>
                <a:schemeClr val="bg1"/>
              </a:solidFill>
            </a:rPr>
            <a:t>Лид: отправил заявку / подписался на рассылку / позвонил / зарегистрировался</a:t>
          </a:r>
          <a:endParaRPr lang="ru-RU" sz="2400" kern="1200" dirty="0">
            <a:solidFill>
              <a:schemeClr val="bg1"/>
            </a:solidFill>
          </a:endParaRPr>
        </a:p>
      </dsp:txBody>
      <dsp:txXfrm rot="-10800000">
        <a:off x="9301386" y="3837697"/>
        <a:ext cx="4430963" cy="1105223"/>
      </dsp:txXfrm>
    </dsp:sp>
    <dsp:sp modelId="{891A14B1-C9EB-4A07-BC63-9A6ABC720228}">
      <dsp:nvSpPr>
        <dsp:cNvPr id="0" name=""/>
        <dsp:cNvSpPr/>
      </dsp:nvSpPr>
      <dsp:spPr>
        <a:xfrm>
          <a:off x="0" y="4942920"/>
          <a:ext cx="9576019" cy="1172016"/>
        </a:xfrm>
        <a:prstGeom prst="nonIsoscelesTrapezoid">
          <a:avLst>
            <a:gd name="adj1" fmla="val 0"/>
            <a:gd name="adj2" fmla="val 65284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2000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% брошенных корзин, макро-</a:t>
          </a:r>
          <a:r>
            <a:rPr lang="ru-RU" sz="2000" kern="1200" dirty="0" err="1" smtClean="0"/>
            <a:t>лиды</a:t>
          </a:r>
          <a:r>
            <a:rPr lang="ru-RU" sz="2000" kern="1200" dirty="0" smtClean="0"/>
            <a:t>/все </a:t>
          </a:r>
          <a:r>
            <a:rPr lang="ru-RU" sz="2000" kern="1200" dirty="0" err="1" smtClean="0"/>
            <a:t>лиды</a:t>
          </a:r>
          <a:endParaRPr lang="ru-RU" sz="2000" kern="1200" dirty="0"/>
        </a:p>
      </dsp:txBody>
      <dsp:txXfrm>
        <a:off x="0" y="4942920"/>
        <a:ext cx="8810878" cy="1172016"/>
      </dsp:txXfrm>
    </dsp:sp>
    <dsp:sp modelId="{E8742692-E439-475C-B531-393598E646F7}">
      <dsp:nvSpPr>
        <dsp:cNvPr id="0" name=""/>
        <dsp:cNvSpPr/>
      </dsp:nvSpPr>
      <dsp:spPr>
        <a:xfrm rot="10800000">
          <a:off x="8810878" y="4942920"/>
          <a:ext cx="5411978" cy="1172016"/>
        </a:xfrm>
        <a:prstGeom prst="trapezoid">
          <a:avLst>
            <a:gd name="adj" fmla="val 65284"/>
          </a:avLst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solidFill>
                <a:schemeClr val="bg1"/>
              </a:solidFill>
            </a:rPr>
            <a:t>Макро-Лид: собрал корзину и отправил заказ</a:t>
          </a:r>
          <a:endParaRPr lang="ru-RU" sz="2400" kern="1200" dirty="0">
            <a:solidFill>
              <a:schemeClr val="bg1"/>
            </a:solidFill>
          </a:endParaRPr>
        </a:p>
      </dsp:txBody>
      <dsp:txXfrm rot="-10800000">
        <a:off x="9757975" y="4942920"/>
        <a:ext cx="3517785" cy="1172016"/>
      </dsp:txXfrm>
    </dsp:sp>
    <dsp:sp modelId="{95253EDD-D0E4-4D50-8C70-ED1EF7B337AE}">
      <dsp:nvSpPr>
        <dsp:cNvPr id="0" name=""/>
        <dsp:cNvSpPr/>
      </dsp:nvSpPr>
      <dsp:spPr>
        <a:xfrm>
          <a:off x="0" y="6114936"/>
          <a:ext cx="10173694" cy="915497"/>
        </a:xfrm>
        <a:prstGeom prst="nonIsoscelesTrapezoid">
          <a:avLst>
            <a:gd name="adj1" fmla="val 0"/>
            <a:gd name="adj2" fmla="val 65284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-31111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2000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заказы (</a:t>
          </a:r>
          <a:r>
            <a:rPr lang="ru-RU" sz="2000" kern="1200" dirty="0" err="1" smtClean="0"/>
            <a:t>order</a:t>
          </a:r>
          <a:r>
            <a:rPr lang="en-US" sz="2000" kern="1200" dirty="0" smtClean="0"/>
            <a:t>s</a:t>
          </a:r>
          <a:r>
            <a:rPr lang="ru-RU" sz="2000" kern="1200" dirty="0" smtClean="0"/>
            <a:t>), CR = заказы/визиты, CAC</a:t>
          </a:r>
          <a:endParaRPr lang="ru-RU" sz="2000" kern="1200" dirty="0"/>
        </a:p>
      </dsp:txBody>
      <dsp:txXfrm>
        <a:off x="0" y="6114936"/>
        <a:ext cx="9576019" cy="915497"/>
      </dsp:txXfrm>
    </dsp:sp>
    <dsp:sp modelId="{207A9EBD-7351-443B-8F69-9DAE2BB33D0C}">
      <dsp:nvSpPr>
        <dsp:cNvPr id="0" name=""/>
        <dsp:cNvSpPr/>
      </dsp:nvSpPr>
      <dsp:spPr>
        <a:xfrm rot="10800000">
          <a:off x="9576019" y="6114936"/>
          <a:ext cx="3881696" cy="915497"/>
        </a:xfrm>
        <a:prstGeom prst="trapezoid">
          <a:avLst>
            <a:gd name="adj" fmla="val 65284"/>
          </a:avLst>
        </a:prstGeom>
        <a:solidFill>
          <a:schemeClr val="accent1">
            <a:alpha val="90000"/>
            <a:hueOff val="0"/>
            <a:satOff val="0"/>
            <a:lumOff val="0"/>
            <a:alphaOff val="-31111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0" i="0" u="none" kern="1200" dirty="0" smtClean="0">
              <a:solidFill>
                <a:schemeClr val="bg1"/>
              </a:solidFill>
            </a:rPr>
            <a:t>Подтвердил заказ / заключил договор</a:t>
          </a:r>
          <a:endParaRPr lang="ru-RU" sz="2400" kern="1200" dirty="0">
            <a:solidFill>
              <a:schemeClr val="bg1"/>
            </a:solidFill>
          </a:endParaRPr>
        </a:p>
      </dsp:txBody>
      <dsp:txXfrm rot="-10800000">
        <a:off x="10255316" y="6114936"/>
        <a:ext cx="2523102" cy="915497"/>
      </dsp:txXfrm>
    </dsp:sp>
    <dsp:sp modelId="{3FBDCDB6-73FA-4813-9345-EDE69D70B279}">
      <dsp:nvSpPr>
        <dsp:cNvPr id="0" name=""/>
        <dsp:cNvSpPr/>
      </dsp:nvSpPr>
      <dsp:spPr>
        <a:xfrm>
          <a:off x="0" y="7030434"/>
          <a:ext cx="10751727" cy="885411"/>
        </a:xfrm>
        <a:prstGeom prst="nonIsoscelesTrapezoid">
          <a:avLst>
            <a:gd name="adj1" fmla="val 0"/>
            <a:gd name="adj2" fmla="val 65284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-35556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2000" kern="120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продажи (</a:t>
          </a:r>
          <a:r>
            <a:rPr lang="ru-RU" sz="2000" kern="1200" dirty="0" err="1" smtClean="0"/>
            <a:t>sales</a:t>
          </a:r>
          <a:r>
            <a:rPr lang="ru-RU" sz="2000" kern="1200" dirty="0" smtClean="0"/>
            <a:t>), CR = покупки/визиты, CPS, средний чек (AOV), ROMI</a:t>
          </a:r>
          <a:endParaRPr lang="ru-RU" sz="2000" kern="1200" dirty="0"/>
        </a:p>
      </dsp:txBody>
      <dsp:txXfrm>
        <a:off x="0" y="7030434"/>
        <a:ext cx="10173694" cy="885411"/>
      </dsp:txXfrm>
    </dsp:sp>
    <dsp:sp modelId="{8A7CF145-CC20-4EBD-97F5-66B5549C6A89}">
      <dsp:nvSpPr>
        <dsp:cNvPr id="0" name=""/>
        <dsp:cNvSpPr/>
      </dsp:nvSpPr>
      <dsp:spPr>
        <a:xfrm rot="10800000">
          <a:off x="10173694" y="7030434"/>
          <a:ext cx="2686347" cy="885411"/>
        </a:xfrm>
        <a:prstGeom prst="trapezoid">
          <a:avLst>
            <a:gd name="adj" fmla="val 65284"/>
          </a:avLst>
        </a:prstGeom>
        <a:solidFill>
          <a:schemeClr val="accent1">
            <a:alpha val="90000"/>
            <a:hueOff val="0"/>
            <a:satOff val="0"/>
            <a:lumOff val="0"/>
            <a:alphaOff val="-35556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solidFill>
                <a:schemeClr val="bg1"/>
              </a:solidFill>
            </a:rPr>
            <a:t>Купил и оплатил</a:t>
          </a:r>
          <a:endParaRPr lang="ru-RU" sz="2400" kern="1200" dirty="0">
            <a:solidFill>
              <a:schemeClr val="bg1"/>
            </a:solidFill>
          </a:endParaRPr>
        </a:p>
      </dsp:txBody>
      <dsp:txXfrm rot="-10800000">
        <a:off x="10643804" y="7030434"/>
        <a:ext cx="1746126" cy="885411"/>
      </dsp:txXfrm>
    </dsp:sp>
    <dsp:sp modelId="{AF8033B3-1294-4518-9578-26D5CBA24ED0}">
      <dsp:nvSpPr>
        <dsp:cNvPr id="0" name=""/>
        <dsp:cNvSpPr/>
      </dsp:nvSpPr>
      <dsp:spPr>
        <a:xfrm>
          <a:off x="0" y="7915845"/>
          <a:ext cx="11516868" cy="1172016"/>
        </a:xfrm>
        <a:prstGeom prst="nonIsoscelesTrapezoid">
          <a:avLst>
            <a:gd name="adj1" fmla="val 0"/>
            <a:gd name="adj2" fmla="val 65284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CRR, время между покупками (OGA), LTV</a:t>
          </a:r>
          <a:endParaRPr lang="ru-RU" sz="2000" kern="1200" dirty="0"/>
        </a:p>
      </dsp:txBody>
      <dsp:txXfrm>
        <a:off x="0" y="7915845"/>
        <a:ext cx="10751727" cy="1172016"/>
      </dsp:txXfrm>
    </dsp:sp>
    <dsp:sp modelId="{3E215E76-B597-449C-B357-FFD2B2E2AC7A}">
      <dsp:nvSpPr>
        <dsp:cNvPr id="0" name=""/>
        <dsp:cNvSpPr/>
      </dsp:nvSpPr>
      <dsp:spPr>
        <a:xfrm rot="10800000">
          <a:off x="10751727" y="7915845"/>
          <a:ext cx="1530281" cy="1172016"/>
        </a:xfrm>
        <a:prstGeom prst="trapezoid">
          <a:avLst>
            <a:gd name="adj" fmla="val 65284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Купил повторно</a:t>
          </a:r>
          <a:endParaRPr lang="ru-RU" sz="2400" kern="1200" dirty="0"/>
        </a:p>
      </dsp:txBody>
      <dsp:txXfrm rot="-10800000">
        <a:off x="10751727" y="7915845"/>
        <a:ext cx="1530281" cy="1172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702F42-F98E-4435-8DD3-7E74385E5611}">
      <dsp:nvSpPr>
        <dsp:cNvPr id="0" name=""/>
        <dsp:cNvSpPr/>
      </dsp:nvSpPr>
      <dsp:spPr>
        <a:xfrm>
          <a:off x="8659667" y="640735"/>
          <a:ext cx="4134808" cy="675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2829"/>
              </a:lnTo>
              <a:lnTo>
                <a:pt x="4134808" y="412829"/>
              </a:lnTo>
              <a:lnTo>
                <a:pt x="4134808" y="67555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426FF-F179-46F0-893A-2BF4C750A11F}">
      <dsp:nvSpPr>
        <dsp:cNvPr id="0" name=""/>
        <dsp:cNvSpPr/>
      </dsp:nvSpPr>
      <dsp:spPr>
        <a:xfrm>
          <a:off x="4054593" y="640735"/>
          <a:ext cx="4605074" cy="668485"/>
        </a:xfrm>
        <a:custGeom>
          <a:avLst/>
          <a:gdLst/>
          <a:ahLst/>
          <a:cxnLst/>
          <a:rect l="0" t="0" r="0" b="0"/>
          <a:pathLst>
            <a:path>
              <a:moveTo>
                <a:pt x="4605074" y="0"/>
              </a:moveTo>
              <a:lnTo>
                <a:pt x="4605074" y="405760"/>
              </a:lnTo>
              <a:lnTo>
                <a:pt x="0" y="405760"/>
              </a:lnTo>
              <a:lnTo>
                <a:pt x="0" y="66848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857C56-75C0-4293-9024-02CE403EC1F4}">
      <dsp:nvSpPr>
        <dsp:cNvPr id="0" name=""/>
        <dsp:cNvSpPr/>
      </dsp:nvSpPr>
      <dsp:spPr>
        <a:xfrm>
          <a:off x="4127468" y="215108"/>
          <a:ext cx="9064399" cy="4256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" sz="2900" kern="1200" dirty="0" smtClean="0">
              <a:solidFill>
                <a:schemeClr val="dk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rPr>
            <a:t>Площадки для продвижения</a:t>
          </a:r>
          <a:r>
            <a:rPr lang="en-US" sz="2900" kern="1200" dirty="0" smtClean="0">
              <a:solidFill>
                <a:schemeClr val="dk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rPr>
            <a:t> </a:t>
          </a:r>
          <a:r>
            <a:rPr lang="ru-RU" sz="2900" kern="1200" dirty="0" smtClean="0">
              <a:solidFill>
                <a:schemeClr val="dk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rPr>
            <a:t>изучаемого</a:t>
          </a:r>
          <a:r>
            <a:rPr lang="ru" sz="2900" kern="1200" dirty="0" smtClean="0">
              <a:solidFill>
                <a:schemeClr val="dk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rPr>
            <a:t> проекта:</a:t>
          </a:r>
          <a:endParaRPr lang="ru-RU" sz="2900" kern="1200" dirty="0"/>
        </a:p>
      </dsp:txBody>
      <dsp:txXfrm>
        <a:off x="4127468" y="215108"/>
        <a:ext cx="9064399" cy="425627"/>
      </dsp:txXfrm>
    </dsp:sp>
    <dsp:sp modelId="{5047DB7B-C109-4E2A-8E01-2E56905086FE}">
      <dsp:nvSpPr>
        <dsp:cNvPr id="0" name=""/>
        <dsp:cNvSpPr/>
      </dsp:nvSpPr>
      <dsp:spPr>
        <a:xfrm>
          <a:off x="144326" y="1309221"/>
          <a:ext cx="7820532" cy="12510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VK</a:t>
          </a:r>
          <a:r>
            <a:rPr lang="ru-RU" sz="2900" kern="1200" dirty="0" smtClean="0"/>
            <a:t>: старейшая сеть, больше нравится многим представителям поколения 35+) </a:t>
          </a:r>
          <a:endParaRPr lang="ru-RU" sz="2900" kern="1200" dirty="0"/>
        </a:p>
      </dsp:txBody>
      <dsp:txXfrm>
        <a:off x="144326" y="1309221"/>
        <a:ext cx="7820532" cy="1251073"/>
      </dsp:txXfrm>
    </dsp:sp>
    <dsp:sp modelId="{FFA7365A-4F51-4064-915A-5A3A9BC84AFD}">
      <dsp:nvSpPr>
        <dsp:cNvPr id="0" name=""/>
        <dsp:cNvSpPr/>
      </dsp:nvSpPr>
      <dsp:spPr>
        <a:xfrm>
          <a:off x="8354018" y="1316290"/>
          <a:ext cx="8880917" cy="12510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IG</a:t>
          </a:r>
          <a:r>
            <a:rPr lang="ru-RU" sz="2900" kern="1200" dirty="0" smtClean="0"/>
            <a:t>: набирает популярность, обычно используется для продвижения в самой среде </a:t>
          </a:r>
          <a:r>
            <a:rPr lang="ru-RU" sz="2900" kern="1200" dirty="0" err="1" smtClean="0"/>
            <a:t>хорека</a:t>
          </a:r>
          <a:endParaRPr lang="ru-RU" sz="2900" kern="1200" dirty="0"/>
        </a:p>
      </dsp:txBody>
      <dsp:txXfrm>
        <a:off x="8354018" y="1316290"/>
        <a:ext cx="8880917" cy="1251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816907c59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816907c59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c19071468_0_48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6c19071468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c19071468_0_48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6c19071468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9396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c19071468_0_48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6c19071468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0638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c19071468_0_4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6c19071468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c19071468_0_45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6c19071468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c19071468_0_47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6c19071468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c19071468_0_5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6c19071468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c19071468_0_5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6c19071468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7368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c19071468_0_49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6c19071468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c19071468_0_5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6c19071468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c19071468_0_2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6c19071468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880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c19071468_0_48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6c19071468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c19071468_0_50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6c19071468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c19071468_0_50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6c19071468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c19071468_0_5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6c19071468_0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e1d61e220_7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7e1d61e220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1206d3443_0_1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51206d3443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c19071468_0_40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g6c19071468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c19071468_0_4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6c19071468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c19071468_0_4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6c19071468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c19071468_0_4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6c19071468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8429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c19071468_0_4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6c19071468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c19071468_0_4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6c19071468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6517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c19071468_0_4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6c19071468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1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FD9-7C2B-4F10-AD1C-727E08D2E2FC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60E8-156C-43BA-A80F-1539245DF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231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FD9-7C2B-4F10-AD1C-727E08D2E2FC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60E8-156C-43BA-A80F-1539245DF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4114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FD9-7C2B-4F10-AD1C-727E08D2E2FC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60E8-156C-43BA-A80F-1539245DFFE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03858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FD9-7C2B-4F10-AD1C-727E08D2E2FC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60E8-156C-43BA-A80F-1539245DF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1537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FD9-7C2B-4F10-AD1C-727E08D2E2FC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60E8-156C-43BA-A80F-1539245DFFE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70101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FD9-7C2B-4F10-AD1C-727E08D2E2FC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60E8-156C-43BA-A80F-1539245DF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6654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FD9-7C2B-4F10-AD1C-727E08D2E2FC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60E8-156C-43BA-A80F-1539245DF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2362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FD9-7C2B-4F10-AD1C-727E08D2E2FC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60E8-156C-43BA-A80F-1539245DF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6254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1">
  <p:cSld name="Пустой 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275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FD9-7C2B-4F10-AD1C-727E08D2E2FC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60E8-156C-43BA-A80F-1539245DF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78492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FD9-7C2B-4F10-AD1C-727E08D2E2FC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60E8-156C-43BA-A80F-1539245DF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5781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FD9-7C2B-4F10-AD1C-727E08D2E2FC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60E8-156C-43BA-A80F-1539245DF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904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5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FD9-7C2B-4F10-AD1C-727E08D2E2FC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60E8-156C-43BA-A80F-1539245DF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7294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FD9-7C2B-4F10-AD1C-727E08D2E2FC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60E8-156C-43BA-A80F-1539245DF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7601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FD9-7C2B-4F10-AD1C-727E08D2E2FC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60E8-156C-43BA-A80F-1539245DF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14975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7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FD9-7C2B-4F10-AD1C-727E08D2E2FC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60E8-156C-43BA-A80F-1539245DF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2596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FD9-7C2B-4F10-AD1C-727E08D2E2FC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60E8-156C-43BA-A80F-1539245DF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84558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15FD9-7C2B-4F10-AD1C-727E08D2E2FC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fld id="{2E8560E8-156C-43BA-A80F-1539245DF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19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</p:sldLayoutIdLst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prof.alidi.ru/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www.prof.alidi.ru/" TargetMode="External"/><Relationship Id="rId5" Type="http://schemas.openxmlformats.org/officeDocument/2006/relationships/hyperlink" Target="http://prof.alidi.ru/" TargetMode="External"/><Relationship Id="rId4" Type="http://schemas.openxmlformats.org/officeDocument/2006/relationships/hyperlink" Target="https://www.prof.alidi.ru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f.alidi.r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utt.ly/PiCo8Lx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tagram.com/defagroup/" TargetMode="External"/><Relationship Id="rId3" Type="http://schemas.openxmlformats.org/officeDocument/2006/relationships/hyperlink" Target="http://www.prof.alidi.ru/" TargetMode="External"/><Relationship Id="rId7" Type="http://schemas.openxmlformats.org/officeDocument/2006/relationships/hyperlink" Target="https://www.instagram.com/eastfood.spb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://www.instagram.com/alidi_prof_horeca" TargetMode="External"/><Relationship Id="rId9" Type="http://schemas.openxmlformats.org/officeDocument/2006/relationships/hyperlink" Target="https://instagram.com/alidi_prof_horeca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f.alidi.ru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www.instagram.com/p/B_PtKRwjKVd/" TargetMode="External"/><Relationship Id="rId4" Type="http://schemas.openxmlformats.org/officeDocument/2006/relationships/hyperlink" Target="http://www.instagram.com/alidi_prof_horeca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emiranunuka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://www.linkedin.com/in/mvavdonin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ws.ru/" TargetMode="External"/><Relationship Id="rId3" Type="http://schemas.openxmlformats.org/officeDocument/2006/relationships/hyperlink" Target="http://www.prof.alidi.ru/" TargetMode="External"/><Relationship Id="rId7" Type="http://schemas.openxmlformats.org/officeDocument/2006/relationships/hyperlink" Target="http://www.marr.ru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www.efspb.ru/" TargetMode="External"/><Relationship Id="rId11" Type="http://schemas.openxmlformats.org/officeDocument/2006/relationships/hyperlink" Target="http://www.arosa-market.ru/" TargetMode="External"/><Relationship Id="rId5" Type="http://schemas.openxmlformats.org/officeDocument/2006/relationships/hyperlink" Target="http://www.food-servis.com/" TargetMode="External"/><Relationship Id="rId10" Type="http://schemas.openxmlformats.org/officeDocument/2006/relationships/hyperlink" Target="http://www.b2b.arosa.ru/" TargetMode="External"/><Relationship Id="rId4" Type="http://schemas.openxmlformats.org/officeDocument/2006/relationships/hyperlink" Target="http://www.bakaleon.ru/" TargetMode="External"/><Relationship Id="rId9" Type="http://schemas.openxmlformats.org/officeDocument/2006/relationships/hyperlink" Target="http://www.arosa.ru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rosa-market.ru/" TargetMode="External"/><Relationship Id="rId3" Type="http://schemas.openxmlformats.org/officeDocument/2006/relationships/hyperlink" Target="http://www.prof.alidi.ru/" TargetMode="External"/><Relationship Id="rId7" Type="http://schemas.openxmlformats.org/officeDocument/2006/relationships/hyperlink" Target="http://www.ews.ru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www.efspb.ru/" TargetMode="External"/><Relationship Id="rId5" Type="http://schemas.openxmlformats.org/officeDocument/2006/relationships/hyperlink" Target="http://www.food-servis.com/" TargetMode="External"/><Relationship Id="rId4" Type="http://schemas.openxmlformats.org/officeDocument/2006/relationships/hyperlink" Target="http://www.bakaleon.ru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1263267" y="3276833"/>
            <a:ext cx="13968024" cy="4047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r>
              <a:rPr lang="ru-RU" sz="4800" dirty="0">
                <a:latin typeface="Proxima Nova Extrabold"/>
                <a:ea typeface="Proxima Nova Extrabold"/>
                <a:cs typeface="Proxima Nova Extrabold"/>
              </a:rPr>
              <a:t>Маркетинговый анализ онлайн активности поставщика продуктов для </a:t>
            </a:r>
            <a:r>
              <a:rPr lang="ru-RU" sz="4800" dirty="0" err="1">
                <a:latin typeface="Proxima Nova Extrabold"/>
                <a:ea typeface="Proxima Nova Extrabold"/>
                <a:cs typeface="Proxima Nova Extrabold"/>
              </a:rPr>
              <a:t>HoReCa</a:t>
            </a:r>
            <a:r>
              <a:rPr lang="ru-RU" sz="4800" dirty="0">
                <a:latin typeface="Proxima Nova Extrabold"/>
                <a:ea typeface="Proxima Nova Extrabold"/>
                <a:cs typeface="Proxima Nova Extrabold"/>
              </a:rPr>
              <a:t> и разработка стратегии продвижения в </a:t>
            </a:r>
            <a:r>
              <a:rPr lang="ru-RU" sz="4800" dirty="0" smtClean="0">
                <a:latin typeface="Proxima Nova Extrabold"/>
                <a:ea typeface="Proxima Nova Extrabold"/>
                <a:cs typeface="Proxima Nova Extrabold"/>
              </a:rPr>
              <a:t>сети </a:t>
            </a:r>
            <a:r>
              <a:rPr lang="ru" sz="4800" dirty="0" smtClean="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сайта </a:t>
            </a:r>
            <a:r>
              <a:rPr lang="de-DE" sz="4800" b="1" dirty="0" smtClean="0">
                <a:solidFill>
                  <a:srgbClr val="0000FF"/>
                </a:solidFill>
                <a:latin typeface="Proxima Nova"/>
                <a:ea typeface="Proxima Nova Extrabold"/>
                <a:cs typeface="Proxima Nova Extrabold"/>
                <a:sym typeface="Proxima Nova"/>
              </a:rPr>
              <a:t>www.</a:t>
            </a:r>
            <a:r>
              <a:rPr lang="de-DE" sz="4800" b="1" dirty="0" smtClean="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prof.alidi.ru</a:t>
            </a:r>
            <a:endParaRPr sz="4800" dirty="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dirty="0" smtClean="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Курс </a:t>
            </a:r>
            <a:r>
              <a:rPr lang="ru-RU" sz="4800" b="1" dirty="0" err="1" smtClean="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Нетологии</a:t>
            </a:r>
            <a:r>
              <a:rPr lang="ru-RU" sz="4800" b="1" dirty="0" smtClean="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4800" b="1" smtClean="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«</a:t>
            </a:r>
            <a:r>
              <a:rPr lang="ru-RU" sz="4800" b="1" smtClean="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Интернет-маркетинг»</a:t>
            </a:r>
            <a:endParaRPr sz="4800" b="1" dirty="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1364930" y="7430275"/>
            <a:ext cx="8270388" cy="28567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3459356" y="7637162"/>
            <a:ext cx="5166029" cy="2544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Дипломная </a:t>
            </a:r>
            <a:r>
              <a:rPr lang="ru" sz="40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работа </a:t>
            </a:r>
            <a:endParaRPr lang="en-US" sz="4000" dirty="0" smtClean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lnSpc>
                <a:spcPct val="120000"/>
              </a:lnSpc>
            </a:pPr>
            <a:r>
              <a:rPr lang="ru" sz="40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Марии Авдониной </a:t>
            </a:r>
            <a:endParaRPr lang="ru" sz="4000" dirty="0" smtClean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lnSpc>
                <a:spcPct val="120000"/>
              </a:lnSpc>
            </a:pPr>
            <a:r>
              <a:rPr lang="ru" sz="40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группа ИМ-93</a:t>
            </a:r>
            <a:endParaRPr sz="400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783592" y="22445"/>
            <a:ext cx="10311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" sz="3200" b="1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SMART цели и инструменты</a:t>
            </a:r>
            <a:endParaRPr lang="ru" sz="3200" b="1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" name="Google Shape;153;p26"/>
          <p:cNvSpPr txBox="1"/>
          <p:nvPr/>
        </p:nvSpPr>
        <p:spPr>
          <a:xfrm>
            <a:off x="444048" y="851060"/>
            <a:ext cx="17508672" cy="3187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457200" lvl="0" indent="-412750">
              <a:lnSpc>
                <a:spcPct val="115000"/>
              </a:lnSpc>
              <a:buClr>
                <a:schemeClr val="dk1"/>
              </a:buClr>
              <a:buSzPts val="2900"/>
              <a:buFont typeface="Proxima Nova"/>
              <a:buChar char="●"/>
            </a:pPr>
            <a:endParaRPr lang="ru" sz="2900" dirty="0" smtClean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84074"/>
              </p:ext>
            </p:extLst>
          </p:nvPr>
        </p:nvGraphicFramePr>
        <p:xfrm>
          <a:off x="272143" y="737849"/>
          <a:ext cx="17358360" cy="9346677"/>
        </p:xfrm>
        <a:graphic>
          <a:graphicData uri="http://schemas.openxmlformats.org/drawingml/2006/table">
            <a:tbl>
              <a:tblPr firstRow="1" bandRow="1">
                <a:tableStyleId>{8AF28CF0-2FFD-4A0D-A129-6D5006EDCEF5}</a:tableStyleId>
              </a:tblPr>
              <a:tblGrid>
                <a:gridCol w="5397137">
                  <a:extLst>
                    <a:ext uri="{9D8B030D-6E8A-4147-A177-3AD203B41FA5}">
                      <a16:colId xmlns:a16="http://schemas.microsoft.com/office/drawing/2014/main" val="742437423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484090717"/>
                    </a:ext>
                  </a:extLst>
                </a:gridCol>
                <a:gridCol w="4232366">
                  <a:extLst>
                    <a:ext uri="{9D8B030D-6E8A-4147-A177-3AD203B41FA5}">
                      <a16:colId xmlns:a16="http://schemas.microsoft.com/office/drawing/2014/main" val="877810168"/>
                    </a:ext>
                  </a:extLst>
                </a:gridCol>
                <a:gridCol w="3598817">
                  <a:extLst>
                    <a:ext uri="{9D8B030D-6E8A-4147-A177-3AD203B41FA5}">
                      <a16:colId xmlns:a16="http://schemas.microsoft.com/office/drawing/2014/main" val="3594861801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2143445514"/>
                    </a:ext>
                  </a:extLst>
                </a:gridCol>
              </a:tblGrid>
              <a:tr h="568437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Цель</a:t>
                      </a:r>
                      <a:r>
                        <a:rPr lang="ru-RU" sz="20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по </a:t>
                      </a:r>
                      <a:r>
                        <a:rPr lang="en-US" sz="20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SMART</a:t>
                      </a:r>
                      <a:endParaRPr lang="ru-RU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KPI</a:t>
                      </a:r>
                      <a:endParaRPr lang="ru-RU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Что</a:t>
                      </a:r>
                      <a:r>
                        <a:rPr lang="ru-RU" sz="20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нужно</a:t>
                      </a:r>
                      <a:endParaRPr lang="ru-RU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Инструменты</a:t>
                      </a:r>
                      <a:r>
                        <a:rPr lang="ru-RU" sz="20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Срок</a:t>
                      </a:r>
                      <a:endParaRPr lang="ru-RU" sz="2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883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Увеличить</a:t>
                      </a:r>
                      <a:r>
                        <a:rPr lang="ru-RU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ежемесячную </a:t>
                      </a:r>
                      <a:r>
                        <a:rPr lang="ru-RU" sz="2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конверсионность</a:t>
                      </a:r>
                      <a:r>
                        <a:rPr lang="ru-RU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сайта в 3 раза за полгода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Лиды</a:t>
                      </a:r>
                      <a:endParaRPr lang="en-US" sz="200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Продажи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de-DE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Конверсии</a:t>
                      </a:r>
                    </a:p>
                    <a:p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CPA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Удобный интерфейс</a:t>
                      </a:r>
                      <a:r>
                        <a:rPr lang="ru-RU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и личный кабинет пользователя, грамотные тексты и формы захвата </a:t>
                      </a:r>
                      <a:r>
                        <a:rPr lang="ru-RU" sz="2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лидов</a:t>
                      </a:r>
                      <a:r>
                        <a:rPr lang="ru-RU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конкурентные условия и цены, оптимизация под мобильные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Настройка аналитики, исследование</a:t>
                      </a:r>
                      <a:r>
                        <a:rPr lang="ru-RU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ЦА</a:t>
                      </a:r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ru-RU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юзабилити</a:t>
                      </a:r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-аудит и тестирования, конкурентный анализ, 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SEO, SEM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lang="ru-RU" sz="20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месяцев</a:t>
                      </a:r>
                      <a:endParaRPr lang="ru-RU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502279"/>
                  </a:ext>
                </a:extLst>
              </a:tr>
              <a:tr h="191826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Вывести сайт в ТОП-10 в органической выдаче по основным общим поисковым</a:t>
                      </a:r>
                      <a:r>
                        <a:rPr lang="en-US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 </a:t>
                      </a:r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запросам</a:t>
                      </a:r>
                      <a:r>
                        <a:rPr lang="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 в Яндексе на ключевых</a:t>
                      </a:r>
                      <a:r>
                        <a:rPr lang="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 фразах </a:t>
                      </a:r>
                      <a:r>
                        <a:rPr lang="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«продукты ресторан», «продукты столовая», «продукты кафе» с грамотными</a:t>
                      </a:r>
                      <a:r>
                        <a:rPr lang="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 </a:t>
                      </a:r>
                      <a:r>
                        <a:rPr lang="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сниппетами</a:t>
                      </a:r>
                      <a:r>
                        <a:rPr lang="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 за полгода</a:t>
                      </a:r>
                      <a:endParaRPr lang="ru-RU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Позиции</a:t>
                      </a:r>
                      <a:r>
                        <a:rPr lang="de-DE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 </a:t>
                      </a:r>
                      <a:r>
                        <a:rPr lang="ru-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по конкретным запросам, общая видимость в поиске</a:t>
                      </a:r>
                      <a:endParaRPr lang="ru" sz="20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Структура</a:t>
                      </a:r>
                      <a:r>
                        <a:rPr lang="ru-RU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сайта, грамотные заголовки, грамотные тексты, устранение 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SEO-</a:t>
                      </a:r>
                      <a:r>
                        <a:rPr lang="ru-RU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ошибок, оптимизация под мобильные</a:t>
                      </a:r>
                      <a:endParaRPr lang="ru-RU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Юзабилити</a:t>
                      </a:r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-аудит, 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SEO, SEM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lang="ru-RU" sz="20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месяцев</a:t>
                      </a:r>
                      <a:endParaRPr lang="ru-RU" sz="2000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ru-RU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4156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Создать и нарастить трафик на сайт из органического поиска за вычетом бренд. запросов +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 </a:t>
                      </a:r>
                      <a:r>
                        <a:rPr lang="ru-RU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новых уникальных посетителей каждый </a:t>
                      </a:r>
                      <a:r>
                        <a:rPr lang="ru-RU" sz="2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мес</a:t>
                      </a:r>
                      <a:r>
                        <a:rPr lang="ru-RU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 4го по 6й месяц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CTR</a:t>
                      </a:r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ru-RU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в</a:t>
                      </a:r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изиты, 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UA, drop-off</a:t>
                      </a:r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Грамотные </a:t>
                      </a:r>
                      <a:r>
                        <a:rPr lang="ru-RU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сниппеты</a:t>
                      </a:r>
                      <a:r>
                        <a:rPr lang="ru-RU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скорость сайта, оптимизация под мобильные</a:t>
                      </a:r>
                      <a:endParaRPr lang="ru-RU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SEO, SEM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lang="ru-RU" sz="20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месяцев</a:t>
                      </a:r>
                      <a:endParaRPr lang="ru-RU" sz="2000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231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Увеличить</a:t>
                      </a:r>
                      <a:r>
                        <a:rPr lang="ru-RU" sz="2000" kern="12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 ежемесячный трафик из </a:t>
                      </a:r>
                      <a:r>
                        <a:rPr lang="en-US" sz="2000" kern="12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email </a:t>
                      </a:r>
                      <a:r>
                        <a:rPr lang="ru-RU" sz="2000" kern="12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на сайт в 5 раз за 5 месяца</a:t>
                      </a:r>
                      <a:endParaRPr lang="ru-RU" sz="20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Численность базы, доставляемость,</a:t>
                      </a:r>
                      <a:r>
                        <a:rPr lang="ru-RU" sz="2000" kern="12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000" kern="1200" baseline="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открываемость</a:t>
                      </a:r>
                      <a:r>
                        <a:rPr lang="ru-RU" sz="2000" kern="12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2000" kern="12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CTOR, </a:t>
                      </a:r>
                      <a:r>
                        <a:rPr lang="de-DE" sz="2000" kern="12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RPME</a:t>
                      </a:r>
                      <a:endParaRPr lang="ru-RU" sz="20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Актуализированная </a:t>
                      </a:r>
                      <a:r>
                        <a:rPr lang="en-US" sz="2000" kern="12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email </a:t>
                      </a:r>
                      <a:r>
                        <a:rPr lang="ru-RU" sz="2000" kern="12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база, настройка триггеров, стиль и тон компании в рассылках, разный контент для разных сегментов, контент-план, план акций</a:t>
                      </a:r>
                      <a:endParaRPr lang="ru-RU" sz="20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Изучение ЦА, контент маркетинг, </a:t>
                      </a:r>
                      <a:r>
                        <a:rPr lang="en-US" sz="2000" kern="12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email </a:t>
                      </a:r>
                      <a:r>
                        <a:rPr lang="ru-RU" sz="2000" kern="12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маркетинг, аналитика</a:t>
                      </a:r>
                      <a:endParaRPr lang="ru-RU" sz="20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5 месяцев</a:t>
                      </a:r>
                      <a:endParaRPr lang="ru-RU" sz="20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606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Увеличить</a:t>
                      </a:r>
                      <a:r>
                        <a:rPr lang="ru-RU" sz="2000" kern="12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 ежемесячный трафик из </a:t>
                      </a:r>
                      <a:r>
                        <a:rPr lang="ru-RU" sz="2000" kern="1200" baseline="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соцсетей</a:t>
                      </a:r>
                      <a:r>
                        <a:rPr lang="ru-RU" sz="2000" kern="12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 на сайт в 3 раз за 3 месяца</a:t>
                      </a:r>
                      <a:endParaRPr lang="ru-RU" sz="2000" kern="12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  <a:p>
                      <a:endParaRPr lang="ru-RU" sz="20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Прирост подписчиков, охват,</a:t>
                      </a:r>
                      <a:r>
                        <a:rPr lang="ru-RU" sz="2000" kern="12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 просмотры, переходы</a:t>
                      </a:r>
                      <a:endParaRPr lang="ru-RU" sz="20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Развитие группы в </a:t>
                      </a:r>
                      <a:r>
                        <a:rPr lang="en-US" sz="2000" kern="12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IG,</a:t>
                      </a:r>
                      <a:r>
                        <a:rPr lang="en-US" sz="2000" kern="12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000" kern="12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создание и развитие группы в </a:t>
                      </a:r>
                      <a:r>
                        <a:rPr lang="en-US" sz="2000" kern="12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VK</a:t>
                      </a:r>
                      <a:r>
                        <a:rPr lang="ru-RU" sz="2000" kern="12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, контент-план, план акций, видео-контент</a:t>
                      </a:r>
                      <a:endParaRPr lang="ru-RU" sz="20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Конкурентный</a:t>
                      </a:r>
                      <a:r>
                        <a:rPr lang="ru-RU" sz="2000" kern="12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 анализ, </a:t>
                      </a:r>
                      <a:r>
                        <a:rPr lang="en-US" sz="2000" kern="12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SMM</a:t>
                      </a:r>
                      <a:r>
                        <a:rPr lang="ru-RU" sz="2000" kern="12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,</a:t>
                      </a:r>
                      <a:r>
                        <a:rPr lang="ru-RU" sz="2000" kern="12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 контент-маркетинг, аналитика</a:t>
                      </a:r>
                      <a:endParaRPr lang="ru-RU" sz="20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месяца</a:t>
                      </a:r>
                      <a:endParaRPr lang="ru-RU" sz="2000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ru-RU" sz="20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22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kern="12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Провести минимум по 2 пробные РК в </a:t>
                      </a:r>
                      <a:r>
                        <a:rPr lang="ru-RU" sz="2000" kern="1200" baseline="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соцсетях</a:t>
                      </a:r>
                      <a:r>
                        <a:rPr lang="ru-RU" sz="2000" kern="12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kern="12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VK </a:t>
                      </a:r>
                      <a:r>
                        <a:rPr lang="ru-RU" sz="2000" kern="12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и </a:t>
                      </a:r>
                      <a:r>
                        <a:rPr lang="de-DE" sz="2000" kern="12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IG</a:t>
                      </a:r>
                      <a:r>
                        <a:rPr lang="ru-RU" sz="2000" kern="12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, и 1-2 пробные РК в контексте в течение 6 месяцев</a:t>
                      </a:r>
                      <a:endParaRPr lang="ru-RU" sz="20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CPC/CPM,</a:t>
                      </a:r>
                      <a:r>
                        <a:rPr lang="en-US" sz="2000" kern="12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 CPS</a:t>
                      </a:r>
                      <a:endParaRPr lang="ru-RU" sz="20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Увидеть</a:t>
                      </a:r>
                      <a:r>
                        <a:rPr lang="ru-RU" sz="2000" kern="12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 реальную статистику и дальше думать</a:t>
                      </a:r>
                      <a:endParaRPr lang="ru-RU" sz="20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Аналитика,</a:t>
                      </a:r>
                      <a:r>
                        <a:rPr lang="ru-RU" sz="2000" kern="12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000" kern="1200" baseline="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т</a:t>
                      </a:r>
                      <a:r>
                        <a:rPr lang="ru-RU" sz="2000" kern="120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аргет</a:t>
                      </a:r>
                      <a:r>
                        <a:rPr lang="ru-RU" sz="2000" kern="12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,</a:t>
                      </a:r>
                      <a:r>
                        <a:rPr lang="ru-RU" sz="2000" kern="12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 контекст</a:t>
                      </a:r>
                      <a:endParaRPr lang="ru-RU" sz="20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lang="ru-RU" sz="20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месяцев</a:t>
                      </a:r>
                      <a:endParaRPr lang="ru-RU" sz="2000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93566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26"/>
          <p:cNvGraphicFramePr/>
          <p:nvPr>
            <p:extLst>
              <p:ext uri="{D42A27DB-BD31-4B8C-83A1-F6EECF244321}">
                <p14:modId xmlns:p14="http://schemas.microsoft.com/office/powerpoint/2010/main" val="3438222915"/>
              </p:ext>
            </p:extLst>
          </p:nvPr>
        </p:nvGraphicFramePr>
        <p:xfrm>
          <a:off x="295028" y="826890"/>
          <a:ext cx="17783966" cy="8595030"/>
        </p:xfrm>
        <a:graphic>
          <a:graphicData uri="http://schemas.openxmlformats.org/drawingml/2006/table">
            <a:tbl>
              <a:tblPr>
                <a:noFill/>
                <a:tableStyleId>{8AF28CF0-2FFD-4A0D-A129-6D5006EDCEF5}</a:tableStyleId>
              </a:tblPr>
              <a:tblGrid>
                <a:gridCol w="624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9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5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Инструмент</a:t>
                      </a:r>
                      <a:endParaRPr sz="1600" b="1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Сроки </a:t>
                      </a:r>
                      <a:r>
                        <a:rPr lang="ru" sz="1600" b="1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внедрения</a:t>
                      </a:r>
                      <a:endParaRPr sz="1600" b="1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Обоснование: с какой целью внедряем, чего планируем достичь</a:t>
                      </a:r>
                      <a:endParaRPr sz="1600" b="1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Аналитика:</a:t>
                      </a:r>
                      <a:r>
                        <a:rPr lang="ru-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 счетчики, настройка целей, установка пикселей, создание базы по </a:t>
                      </a:r>
                      <a:r>
                        <a:rPr lang="en-US" sz="2000" baseline="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utm</a:t>
                      </a:r>
                      <a:r>
                        <a:rPr lang="ru-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-меткам</a:t>
                      </a:r>
                      <a:endParaRPr sz="20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1я </a:t>
                      </a:r>
                      <a:r>
                        <a:rPr lang="ru-RU" sz="20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нед</a:t>
                      </a:r>
                      <a:endParaRPr lang="ru-RU" sz="20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Начать собирать статистику</a:t>
                      </a:r>
                      <a:r>
                        <a:rPr lang="ru-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 для дальнейшего анализа</a:t>
                      </a:r>
                      <a:endParaRPr sz="20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386277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Аналитика: сбор уже накопленной статистики</a:t>
                      </a:r>
                      <a:endParaRPr sz="20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1я - 3я </a:t>
                      </a:r>
                      <a:r>
                        <a:rPr lang="ru-RU" sz="20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нед</a:t>
                      </a:r>
                      <a:endParaRPr sz="20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Сформировать общую базу, проанализировать, выделить ключевые моменты</a:t>
                      </a:r>
                      <a:r>
                        <a:rPr lang="ru-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 по показателям сайта, реальным покупателям, структуре и объемам продаж</a:t>
                      </a:r>
                      <a:endParaRPr sz="20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52526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Исследования</a:t>
                      </a:r>
                      <a:r>
                        <a:rPr lang="ru-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 ЦА: работа с командой продаж, техподдержкой, анализ имеющейся статистики, общение с реальными клиентами (интервью, возможно, количественные исследования)</a:t>
                      </a:r>
                      <a:endParaRPr sz="20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2я - 5я </a:t>
                      </a:r>
                      <a:r>
                        <a:rPr lang="ru-RU" sz="20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нед</a:t>
                      </a:r>
                      <a:endParaRPr sz="20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Увидеть, услышать и понять боли и потребности реальных представителей ЦА, выделить реальные сегменты для дальнейшей работы</a:t>
                      </a:r>
                      <a:endParaRPr sz="20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26824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SEM</a:t>
                      </a: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 </a:t>
                      </a:r>
                      <a:r>
                        <a:rPr lang="ru-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аудит сайта по </a:t>
                      </a:r>
                      <a:r>
                        <a:rPr lang="ru-RU" sz="2000" baseline="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юзабилити</a:t>
                      </a:r>
                      <a:r>
                        <a:rPr lang="ru-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 и </a:t>
                      </a:r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коммерческим</a:t>
                      </a:r>
                      <a:r>
                        <a:rPr lang="ru-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 факторам</a:t>
                      </a:r>
                      <a:endParaRPr lang="ru-RU" sz="20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2я - 5я </a:t>
                      </a:r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нед</a:t>
                      </a:r>
                      <a:endParaRPr lang="ru-RU" sz="200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Выявить</a:t>
                      </a:r>
                      <a:r>
                        <a:rPr lang="ru-RU" sz="2000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слабые</a:t>
                      </a:r>
                      <a:r>
                        <a:rPr lang="en-US" sz="20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места</a:t>
                      </a:r>
                      <a:r>
                        <a:rPr lang="ru-RU" sz="20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 сайта</a:t>
                      </a:r>
                      <a:r>
                        <a:rPr lang="en-US" sz="20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 и </a:t>
                      </a:r>
                      <a:r>
                        <a:rPr lang="en-US" sz="20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составить</a:t>
                      </a:r>
                      <a:r>
                        <a:rPr lang="en-US" sz="20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план</a:t>
                      </a:r>
                      <a:r>
                        <a:rPr lang="en-US" sz="20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по</a:t>
                      </a:r>
                      <a:r>
                        <a:rPr lang="en-US" sz="20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улучшению</a:t>
                      </a:r>
                      <a:r>
                        <a:rPr lang="en-US" sz="20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интерфейса</a:t>
                      </a:r>
                      <a:r>
                        <a:rPr lang="ru-RU" sz="20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, работе с поведенческими факторами</a:t>
                      </a:r>
                      <a:r>
                        <a:rPr lang="ru-RU" sz="2000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 и</a:t>
                      </a:r>
                      <a:r>
                        <a:rPr lang="ru-RU" sz="20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 конверсиями</a:t>
                      </a:r>
                      <a:endParaRPr sz="20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17997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Конкурентный анализ</a:t>
                      </a:r>
                      <a:endParaRPr sz="20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2я - 5я </a:t>
                      </a:r>
                      <a:r>
                        <a:rPr lang="ru-RU" sz="20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нед</a:t>
                      </a:r>
                      <a:endParaRPr lang="ru-RU" sz="20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Выявить лучши</a:t>
                      </a:r>
                      <a:r>
                        <a:rPr lang="ru-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е решения на сайтах и в личных кабинетах, в </a:t>
                      </a:r>
                      <a:r>
                        <a:rPr lang="ru-RU" sz="2000" baseline="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соцсетях</a:t>
                      </a:r>
                      <a:r>
                        <a:rPr lang="ru-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 и методах продвижения. Подписаться на мониторинг конкурентов</a:t>
                      </a:r>
                      <a:endParaRPr sz="20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396556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Юзабилити</a:t>
                      </a:r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 тестирования</a:t>
                      </a:r>
                      <a:r>
                        <a:rPr lang="ru-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 среди своих покупателей</a:t>
                      </a:r>
                      <a:endParaRPr sz="20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4я</a:t>
                      </a:r>
                      <a:r>
                        <a:rPr lang="ru-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 - 5я </a:t>
                      </a:r>
                      <a:r>
                        <a:rPr lang="ru-RU" sz="2000" baseline="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нед</a:t>
                      </a:r>
                      <a:endParaRPr sz="20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При необходимости проверить</a:t>
                      </a:r>
                      <a:r>
                        <a:rPr lang="ru-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 в</a:t>
                      </a:r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ыявленные на основе </a:t>
                      </a:r>
                      <a:r>
                        <a:rPr lang="ru-RU" sz="20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юзабилити</a:t>
                      </a:r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-аудита</a:t>
                      </a:r>
                      <a:r>
                        <a:rPr lang="ru-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 спорные/сложные элементы / процессы на сайте</a:t>
                      </a:r>
                      <a:endParaRPr sz="20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355947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Четкий план изменений на сайте</a:t>
                      </a:r>
                      <a:endParaRPr sz="20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6я </a:t>
                      </a:r>
                      <a:r>
                        <a:rPr lang="ru-RU" sz="20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нед</a:t>
                      </a:r>
                      <a:endParaRPr sz="20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Составить</a:t>
                      </a:r>
                      <a:r>
                        <a:rPr lang="ru-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 на основе полученных данных д</a:t>
                      </a:r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ля</a:t>
                      </a:r>
                      <a:r>
                        <a:rPr lang="ru-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 дальнейшего внедрения</a:t>
                      </a:r>
                      <a:endParaRPr sz="20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911247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Разработчики: проведение</a:t>
                      </a:r>
                      <a:r>
                        <a:rPr lang="ru-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 1-х изменений на сайте</a:t>
                      </a:r>
                      <a:endParaRPr sz="20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7я - 8я </a:t>
                      </a:r>
                      <a:r>
                        <a:rPr lang="ru-RU" sz="20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нед</a:t>
                      </a:r>
                      <a:endParaRPr lang="ru-RU" sz="20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Улучшить структуру сайта и сформировать грамотные посадочные страницы и грамотные </a:t>
                      </a:r>
                      <a:r>
                        <a:rPr lang="ru-RU" sz="2000" baseline="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сниппеты</a:t>
                      </a:r>
                      <a:r>
                        <a:rPr lang="ru-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, увеличивать выдачу, посещаемость и </a:t>
                      </a:r>
                      <a:r>
                        <a:rPr lang="ru-RU" sz="2000" baseline="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конверсионность</a:t>
                      </a:r>
                      <a:endParaRPr sz="20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23616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SEO-</a:t>
                      </a:r>
                      <a:r>
                        <a:rPr lang="ru-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оптимизация и продвижение</a:t>
                      </a:r>
                      <a:endParaRPr lang="ru-RU" sz="20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7я-16я </a:t>
                      </a:r>
                      <a:r>
                        <a:rPr lang="ru-RU" sz="20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нед</a:t>
                      </a:r>
                      <a:endParaRPr lang="ru-RU" sz="20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008463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C</a:t>
                      </a:r>
                      <a:r>
                        <a:rPr lang="ru-RU" sz="2000" baseline="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оздание</a:t>
                      </a:r>
                      <a:r>
                        <a:rPr lang="ru-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 контент-стратегии</a:t>
                      </a:r>
                      <a:endParaRPr sz="20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9я</a:t>
                      </a:r>
                      <a:r>
                        <a:rPr lang="ru-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 </a:t>
                      </a:r>
                      <a:r>
                        <a:rPr lang="ru-RU" sz="2000" baseline="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нед</a:t>
                      </a:r>
                      <a:endParaRPr sz="20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</a:rPr>
                        <a:t>Сформулировать опорную идею контент-маркетинга, вербализировать основные посылы, которые хотим долгосрочно транслировать аудитории, наметить первичный контент-план</a:t>
                      </a:r>
                      <a:endParaRPr lang="ru-RU" sz="2000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9133326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783592" y="22445"/>
            <a:ext cx="85514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Инструменты </a:t>
            </a:r>
            <a:r>
              <a:rPr lang="ru-RU" sz="3200" dirty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и </a:t>
            </a:r>
            <a:r>
              <a:rPr lang="ru-RU" sz="3200" dirty="0" smtClean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приоритеты_1</a:t>
            </a:r>
            <a:endParaRPr lang="ru-RU" sz="3200" dirty="0">
              <a:solidFill>
                <a:schemeClr val="dk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7273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26"/>
          <p:cNvGraphicFramePr/>
          <p:nvPr>
            <p:extLst>
              <p:ext uri="{D42A27DB-BD31-4B8C-83A1-F6EECF244321}">
                <p14:modId xmlns:p14="http://schemas.microsoft.com/office/powerpoint/2010/main" val="4290925431"/>
              </p:ext>
            </p:extLst>
          </p:nvPr>
        </p:nvGraphicFramePr>
        <p:xfrm>
          <a:off x="295028" y="826890"/>
          <a:ext cx="17783966" cy="8046330"/>
        </p:xfrm>
        <a:graphic>
          <a:graphicData uri="http://schemas.openxmlformats.org/drawingml/2006/table">
            <a:tbl>
              <a:tblPr>
                <a:noFill/>
                <a:tableStyleId>{8AF28CF0-2FFD-4A0D-A129-6D5006EDCEF5}</a:tableStyleId>
              </a:tblPr>
              <a:tblGrid>
                <a:gridCol w="7464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7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2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Инструмент</a:t>
                      </a:r>
                      <a:endParaRPr sz="1600" b="1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Сроки </a:t>
                      </a:r>
                      <a:r>
                        <a:rPr lang="ru" sz="1600" b="1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внедрения</a:t>
                      </a:r>
                      <a:endParaRPr sz="1600" b="1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Обоснование: с какой целью внедряем, чего планируем достичь</a:t>
                      </a:r>
                      <a:endParaRPr sz="1600" b="1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Email </a:t>
                      </a:r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маркетинг:</a:t>
                      </a:r>
                      <a:r>
                        <a:rPr lang="ru-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 актуализация базы подписчиков, создание политик, настройка триггеров, контент-план для рассылок</a:t>
                      </a:r>
                      <a:endParaRPr sz="20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9я</a:t>
                      </a:r>
                      <a:r>
                        <a:rPr lang="en-US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 – 10</a:t>
                      </a:r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я</a:t>
                      </a:r>
                      <a:r>
                        <a:rPr lang="ru-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 </a:t>
                      </a:r>
                      <a:r>
                        <a:rPr lang="ru-RU" sz="2000" baseline="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нед</a:t>
                      </a:r>
                      <a:endParaRPr sz="20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Начать работу с имеющимися</a:t>
                      </a:r>
                      <a:r>
                        <a:rPr lang="ru-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 клиентами через </a:t>
                      </a:r>
                      <a:r>
                        <a:rPr lang="ru-RU" sz="2000" baseline="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имейл</a:t>
                      </a:r>
                      <a:r>
                        <a:rPr lang="ru-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-канал</a:t>
                      </a:r>
                      <a:endParaRPr sz="20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386277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Email</a:t>
                      </a: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 </a:t>
                      </a:r>
                      <a:r>
                        <a:rPr lang="ru-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рассылки раз в неделю</a:t>
                      </a:r>
                      <a:endParaRPr sz="20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10я - 26я </a:t>
                      </a:r>
                      <a:r>
                        <a:rPr lang="ru-RU" sz="20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нед</a:t>
                      </a:r>
                      <a:endParaRPr lang="ru-RU" sz="20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Привлекать</a:t>
                      </a:r>
                      <a:r>
                        <a:rPr lang="ru-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 аудиторию на сайт </a:t>
                      </a:r>
                      <a:endParaRPr sz="20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52526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SMM:</a:t>
                      </a: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 </a:t>
                      </a:r>
                      <a:r>
                        <a:rPr lang="ru-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контент-план для </a:t>
                      </a: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IG </a:t>
                      </a:r>
                      <a:r>
                        <a:rPr lang="ru-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и </a:t>
                      </a: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VK</a:t>
                      </a:r>
                      <a:r>
                        <a:rPr lang="ru-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, создание группы в </a:t>
                      </a:r>
                      <a:r>
                        <a:rPr lang="en-US" sz="2000" baseline="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vk</a:t>
                      </a:r>
                      <a:r>
                        <a:rPr lang="ru-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, привлечение подписчиков из числа реальных клиентов</a:t>
                      </a:r>
                      <a:endParaRPr sz="20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1</a:t>
                      </a:r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я – 12я </a:t>
                      </a:r>
                      <a:r>
                        <a:rPr lang="ru-RU" sz="20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нед</a:t>
                      </a:r>
                      <a:endParaRPr sz="20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Начать активизацию работы с аудиторией через </a:t>
                      </a:r>
                      <a:r>
                        <a:rPr lang="ru-RU" sz="20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соцсети</a:t>
                      </a:r>
                      <a:endParaRPr sz="20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26824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SMM </a:t>
                      </a:r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работа</a:t>
                      </a:r>
                      <a:endParaRPr lang="ru-RU" sz="20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12я – 26я </a:t>
                      </a:r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нед</a:t>
                      </a:r>
                      <a:endParaRPr lang="ru-RU" sz="200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Привлекать</a:t>
                      </a:r>
                      <a:r>
                        <a:rPr lang="ru-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 аудиторию на сайт </a:t>
                      </a:r>
                      <a:endParaRPr lang="ru-RU" sz="20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17997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Таргетированная</a:t>
                      </a:r>
                      <a:r>
                        <a:rPr lang="ru-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 реклама в </a:t>
                      </a: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VK</a:t>
                      </a:r>
                      <a:endParaRPr sz="20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13я - 26я </a:t>
                      </a:r>
                      <a:r>
                        <a:rPr lang="ru-RU" sz="20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нед</a:t>
                      </a:r>
                      <a:endParaRPr sz="20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Привлекать</a:t>
                      </a:r>
                      <a:r>
                        <a:rPr lang="ru-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 аудиторию на сайт </a:t>
                      </a:r>
                      <a:endParaRPr lang="ru-RU" sz="20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911247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Таргетированная</a:t>
                      </a:r>
                      <a:r>
                        <a:rPr lang="ru-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 реклама в </a:t>
                      </a:r>
                      <a:r>
                        <a:rPr lang="de-DE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IG</a:t>
                      </a:r>
                      <a:endParaRPr sz="20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13я - 26я нед</a:t>
                      </a:r>
                      <a:endParaRPr kumimoji="0" lang="ru-RU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Привлекать</a:t>
                      </a:r>
                      <a:r>
                        <a:rPr lang="ru-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 аудиторию на сайт </a:t>
                      </a:r>
                      <a:endParaRPr lang="ru-RU" sz="20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23616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Контекстная</a:t>
                      </a:r>
                      <a:r>
                        <a:rPr lang="ru-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 реклама в Яндексе</a:t>
                      </a:r>
                      <a:endParaRPr lang="ru-RU" sz="20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13я - 26я </a:t>
                      </a:r>
                      <a:r>
                        <a:rPr kumimoji="0" lang="ru-RU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нед</a:t>
                      </a:r>
                      <a:endParaRPr kumimoji="0" lang="ru-RU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Привлекать</a:t>
                      </a:r>
                      <a:r>
                        <a:rPr lang="ru-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 аудиторию на сайт </a:t>
                      </a:r>
                      <a:endParaRPr lang="ru-RU" sz="20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008463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Анализ статистики за предыдущий период</a:t>
                      </a:r>
                      <a:endParaRPr sz="20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16я</a:t>
                      </a:r>
                      <a:r>
                        <a:rPr lang="ru-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 </a:t>
                      </a:r>
                      <a:r>
                        <a:rPr lang="ru-RU" sz="2000" baseline="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нед</a:t>
                      </a:r>
                      <a:endParaRPr sz="20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Смотреть</a:t>
                      </a:r>
                      <a:r>
                        <a:rPr lang="ru-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 первые результаты, анализировать, делать корректировки</a:t>
                      </a:r>
                      <a:endParaRPr sz="20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563809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SERM</a:t>
                      </a:r>
                      <a:endParaRPr sz="20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17я - 26я </a:t>
                      </a:r>
                      <a:r>
                        <a:rPr kumimoji="0" lang="ru-RU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нед</a:t>
                      </a:r>
                      <a:endParaRPr kumimoji="0" lang="ru-RU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Начать</a:t>
                      </a:r>
                      <a:r>
                        <a:rPr lang="ru-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 следить за отзывами, упоминаниями, репутацией</a:t>
                      </a:r>
                      <a:endParaRPr sz="20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414402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Изучение возможных</a:t>
                      </a:r>
                      <a:r>
                        <a:rPr lang="ru-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 площадок для </a:t>
                      </a:r>
                      <a:r>
                        <a:rPr lang="ru-RU" sz="2000" baseline="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нативной</a:t>
                      </a:r>
                      <a:r>
                        <a:rPr lang="ru-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 рекламы, баннеров и др.</a:t>
                      </a:r>
                      <a:endParaRPr sz="20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17я - 26я </a:t>
                      </a:r>
                      <a:r>
                        <a:rPr kumimoji="0" lang="ru-RU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нед</a:t>
                      </a:r>
                      <a:endParaRPr kumimoji="0" lang="ru-RU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Изучать</a:t>
                      </a:r>
                      <a:r>
                        <a:rPr lang="ru-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 возможности каналов привлечения трафика</a:t>
                      </a:r>
                      <a:endParaRPr sz="20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951663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Конкурентный</a:t>
                      </a:r>
                      <a:r>
                        <a:rPr lang="ru-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 анализ: продолжать </a:t>
                      </a:r>
                      <a:r>
                        <a:rPr lang="ru-RU" sz="2000" baseline="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мониторить</a:t>
                      </a:r>
                      <a:r>
                        <a:rPr lang="ru-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 знакомых и исследовать других/новых конкурентов</a:t>
                      </a:r>
                      <a:endParaRPr sz="20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17я - 26я </a:t>
                      </a:r>
                      <a:r>
                        <a:rPr kumimoji="0" lang="ru-RU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нед</a:t>
                      </a:r>
                      <a:endParaRPr kumimoji="0" lang="ru-RU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Следить</a:t>
                      </a:r>
                      <a:r>
                        <a:rPr lang="ru-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 за ситуацией на рынке</a:t>
                      </a:r>
                      <a:endParaRPr sz="20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123841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Анализ статистики за первые полгода</a:t>
                      </a:r>
                      <a:endParaRPr sz="20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26я</a:t>
                      </a:r>
                      <a:r>
                        <a:rPr lang="ru-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 </a:t>
                      </a:r>
                      <a:r>
                        <a:rPr lang="ru-RU" sz="2000" baseline="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нед</a:t>
                      </a:r>
                      <a:endParaRPr sz="20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Проанализировать</a:t>
                      </a:r>
                      <a:r>
                        <a:rPr lang="ru-RU" sz="20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 результаты и сделать выводы для дальнейшей работы</a:t>
                      </a:r>
                      <a:endParaRPr sz="20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9133326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783592" y="22445"/>
            <a:ext cx="85514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Инструменты </a:t>
            </a:r>
            <a:r>
              <a:rPr lang="ru-RU" sz="3200" dirty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и </a:t>
            </a:r>
            <a:r>
              <a:rPr lang="ru-RU" sz="3200" dirty="0" smtClean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приоритеты_2</a:t>
            </a:r>
            <a:endParaRPr lang="ru-RU" sz="3200" dirty="0">
              <a:solidFill>
                <a:schemeClr val="dk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16460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/>
        </p:nvSpPr>
        <p:spPr>
          <a:xfrm>
            <a:off x="356521" y="6814379"/>
            <a:ext cx="17382838" cy="3314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ru-RU" sz="2000" dirty="0"/>
              <a:t>Параметры приняты как постоянные: конверсия в покупки = 50%, средний чек = 30000 руб., </a:t>
            </a:r>
            <a:r>
              <a:rPr lang="ru-RU" sz="2000" dirty="0" err="1"/>
              <a:t>маржинальность</a:t>
            </a:r>
            <a:r>
              <a:rPr lang="ru-RU" sz="2000" dirty="0"/>
              <a:t> взята как 6%.</a:t>
            </a:r>
          </a:p>
          <a:p>
            <a:pPr>
              <a:spcAft>
                <a:spcPts val="600"/>
              </a:spcAft>
            </a:pPr>
            <a:r>
              <a:rPr lang="ru-RU" sz="2000" dirty="0" smtClean="0"/>
              <a:t>В </a:t>
            </a:r>
            <a:r>
              <a:rPr lang="ru-RU" sz="2000" dirty="0"/>
              <a:t>первый месяц работает один маркетолог, изучает рынок, ЦА, конкурентов. Рекламных кампаний не проводится. Трафик 4000 визитов в </a:t>
            </a:r>
            <a:r>
              <a:rPr lang="ru-RU" sz="2000" dirty="0" err="1"/>
              <a:t>мес</a:t>
            </a:r>
            <a:r>
              <a:rPr lang="ru-RU" sz="2000" dirty="0"/>
              <a:t>, конверсия в </a:t>
            </a:r>
            <a:r>
              <a:rPr lang="ru-RU" sz="2000" dirty="0" err="1"/>
              <a:t>лиды</a:t>
            </a:r>
            <a:r>
              <a:rPr lang="ru-RU" sz="2000" dirty="0"/>
              <a:t> = 2%. Прибыль едва покрывает зарплату маркетолога. </a:t>
            </a:r>
            <a:r>
              <a:rPr lang="en-US" sz="2000" dirty="0"/>
              <a:t>ROI = </a:t>
            </a:r>
            <a:r>
              <a:rPr lang="de-DE" sz="2000" dirty="0"/>
              <a:t>13</a:t>
            </a:r>
            <a:r>
              <a:rPr lang="de-DE" sz="2000" dirty="0" smtClean="0"/>
              <a:t>%</a:t>
            </a:r>
            <a:endParaRPr lang="ru-RU" sz="2000" dirty="0"/>
          </a:p>
          <a:p>
            <a:r>
              <a:rPr lang="ru-RU" sz="2000" dirty="0"/>
              <a:t>Со второго месяца по четвертый месяц подключается </a:t>
            </a:r>
            <a:r>
              <a:rPr lang="en-US" sz="2000" dirty="0"/>
              <a:t>SEO</a:t>
            </a:r>
            <a:r>
              <a:rPr lang="ru-RU" sz="2000" dirty="0"/>
              <a:t>-специалист, проводит аудит, оптимизацию сайта. Маркетолог начинает </a:t>
            </a:r>
            <a:r>
              <a:rPr lang="ru-RU" sz="2000" dirty="0" err="1"/>
              <a:t>имейл</a:t>
            </a:r>
            <a:r>
              <a:rPr lang="ru-RU" sz="2000" dirty="0"/>
              <a:t> рассылки и активность в </a:t>
            </a:r>
            <a:r>
              <a:rPr lang="ru-RU" sz="2000" dirty="0" err="1"/>
              <a:t>соцсетях</a:t>
            </a:r>
            <a:r>
              <a:rPr lang="ru-RU" sz="2000" dirty="0"/>
              <a:t>. С третьего месяца трафик на сайт начинает расти. В 5м и 6м месяце проводятся пробные РК в </a:t>
            </a:r>
            <a:r>
              <a:rPr lang="ru-RU" sz="2000" dirty="0" err="1"/>
              <a:t>соцсетях</a:t>
            </a:r>
            <a:r>
              <a:rPr lang="ru-RU" sz="2000" dirty="0"/>
              <a:t> и Яндексе. К шестому месяцу трафик достигает 7500 визитов в месяц. С четвертого месяца </a:t>
            </a:r>
            <a:r>
              <a:rPr lang="ru-RU" sz="2000" dirty="0" err="1"/>
              <a:t>конверсионность</a:t>
            </a:r>
            <a:r>
              <a:rPr lang="ru-RU" sz="2000" dirty="0"/>
              <a:t> из визитов в </a:t>
            </a:r>
            <a:r>
              <a:rPr lang="ru-RU" sz="2000" dirty="0" err="1"/>
              <a:t>лиды</a:t>
            </a:r>
            <a:r>
              <a:rPr lang="ru-RU" sz="2000" dirty="0"/>
              <a:t> (заказы) начинает расти и в шестом месяце достигает 5%. Так как второй, третий и четвертый месяц сайт работает в убыток, посчитаны совокупные показатели за пять месяцев, со второго по шестой: </a:t>
            </a:r>
            <a:r>
              <a:rPr lang="en-US" sz="2000" dirty="0"/>
              <a:t>ROI </a:t>
            </a:r>
            <a:r>
              <a:rPr lang="ru-RU" sz="2000" dirty="0"/>
              <a:t>за этот период = 32%. Налицо улучшения, но есть к чему стремиться дальше: в случае ограничения в дальнейшем возможном росте трафика, нужно прикладывать усилия, чтобы улучшить </a:t>
            </a:r>
            <a:r>
              <a:rPr lang="ru-RU" sz="2000" dirty="0" err="1"/>
              <a:t>конверсионность</a:t>
            </a:r>
            <a:r>
              <a:rPr lang="ru-RU" sz="2000" dirty="0"/>
              <a:t> (привлекательность сайта, формы, </a:t>
            </a:r>
            <a:r>
              <a:rPr lang="ru-RU" sz="2000" dirty="0" err="1"/>
              <a:t>попапы</a:t>
            </a:r>
            <a:r>
              <a:rPr lang="ru-RU" sz="2000" dirty="0"/>
              <a:t>), увеличить средний чек (</a:t>
            </a:r>
            <a:r>
              <a:rPr lang="ru-RU" sz="2000" dirty="0" smtClean="0"/>
              <a:t>рекомендуемые товары), </a:t>
            </a:r>
            <a:r>
              <a:rPr lang="ru-RU" sz="2000" dirty="0"/>
              <a:t>увеличить </a:t>
            </a:r>
            <a:r>
              <a:rPr lang="ru-RU" sz="2000" dirty="0" err="1"/>
              <a:t>маржинальность</a:t>
            </a:r>
            <a:r>
              <a:rPr lang="ru-RU" sz="2000" dirty="0"/>
              <a:t> (вопрос к закупке).</a:t>
            </a:r>
          </a:p>
          <a:p>
            <a:pPr marL="444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</a:pPr>
            <a:endParaRPr sz="20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83592" y="22445"/>
            <a:ext cx="85514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DE" sz="3200" dirty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UNIT-</a:t>
            </a:r>
            <a:r>
              <a:rPr lang="ru-RU" sz="3200" dirty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экономика </a:t>
            </a:r>
            <a:r>
              <a:rPr lang="ru-RU" sz="3200" dirty="0" smtClean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проекта</a:t>
            </a:r>
            <a:endParaRPr lang="ru-RU" sz="3200" dirty="0">
              <a:solidFill>
                <a:schemeClr val="dk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21" y="902867"/>
            <a:ext cx="15005399" cy="577130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/>
        </p:nvSpPr>
        <p:spPr>
          <a:xfrm>
            <a:off x="300250" y="607220"/>
            <a:ext cx="17924736" cy="9679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44450">
              <a:lnSpc>
                <a:spcPct val="115000"/>
              </a:lnSpc>
              <a:buClr>
                <a:schemeClr val="dk1"/>
              </a:buClr>
              <a:buSzPts val="2900"/>
            </a:pPr>
            <a:r>
              <a:rPr lang="ru-RU" sz="2400" dirty="0" smtClean="0">
                <a:solidFill>
                  <a:schemeClr val="dk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Цель </a:t>
            </a:r>
            <a:r>
              <a:rPr lang="ru-RU" sz="2400" dirty="0">
                <a:solidFill>
                  <a:schemeClr val="dk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сайта: </a:t>
            </a:r>
            <a:r>
              <a:rPr lang="ru-RU" sz="2400" dirty="0" err="1" smtClean="0">
                <a:solidFill>
                  <a:schemeClr val="dk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лидогенерация</a:t>
            </a:r>
            <a:endParaRPr lang="ru-RU" sz="2400" dirty="0" smtClean="0">
              <a:solidFill>
                <a:schemeClr val="dk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</a:endParaRPr>
          </a:p>
          <a:p>
            <a:pPr marL="44450" lvl="0">
              <a:lnSpc>
                <a:spcPct val="115000"/>
              </a:lnSpc>
              <a:buClr>
                <a:schemeClr val="dk1"/>
              </a:buClr>
              <a:buSzPts val="2900"/>
            </a:pPr>
            <a:endParaRPr lang="ru" sz="2400" dirty="0" smtClean="0">
              <a:solidFill>
                <a:schemeClr val="dk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  <a:p>
            <a:pPr marL="44450" lvl="0">
              <a:lnSpc>
                <a:spcPct val="115000"/>
              </a:lnSpc>
              <a:buClr>
                <a:schemeClr val="dk1"/>
              </a:buClr>
              <a:buSzPts val="2900"/>
            </a:pPr>
            <a:endParaRPr lang="ru" sz="2400" dirty="0">
              <a:solidFill>
                <a:schemeClr val="dk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  <a:p>
            <a:pPr marL="44450" lvl="0">
              <a:lnSpc>
                <a:spcPct val="115000"/>
              </a:lnSpc>
              <a:buClr>
                <a:schemeClr val="dk1"/>
              </a:buClr>
              <a:buSzPts val="2900"/>
            </a:pPr>
            <a:endParaRPr lang="ru" sz="2400" dirty="0" smtClean="0">
              <a:solidFill>
                <a:schemeClr val="dk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  <a:p>
            <a:pPr marL="44450" lvl="0">
              <a:lnSpc>
                <a:spcPct val="115000"/>
              </a:lnSpc>
              <a:buClr>
                <a:schemeClr val="dk1"/>
              </a:buClr>
              <a:buSzPts val="2900"/>
            </a:pPr>
            <a:endParaRPr lang="ru" sz="2400" dirty="0">
              <a:solidFill>
                <a:schemeClr val="dk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  <a:p>
            <a:pPr marL="44450" lvl="0">
              <a:lnSpc>
                <a:spcPct val="115000"/>
              </a:lnSpc>
              <a:buClr>
                <a:schemeClr val="dk1"/>
              </a:buClr>
              <a:buSzPts val="2900"/>
            </a:pPr>
            <a:endParaRPr lang="ru" sz="2400" dirty="0" smtClean="0">
              <a:solidFill>
                <a:schemeClr val="dk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  <a:p>
            <a:pPr marL="44450" lvl="0">
              <a:lnSpc>
                <a:spcPct val="115000"/>
              </a:lnSpc>
              <a:buClr>
                <a:schemeClr val="dk1"/>
              </a:buClr>
              <a:buSzPts val="2900"/>
            </a:pPr>
            <a:endParaRPr lang="ru" sz="2400" dirty="0">
              <a:solidFill>
                <a:schemeClr val="dk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  <a:p>
            <a:pPr marL="44450" lvl="0">
              <a:lnSpc>
                <a:spcPct val="115000"/>
              </a:lnSpc>
              <a:buClr>
                <a:schemeClr val="dk1"/>
              </a:buClr>
              <a:buSzPts val="2900"/>
            </a:pPr>
            <a:endParaRPr lang="ru" sz="2400" dirty="0" smtClean="0">
              <a:solidFill>
                <a:schemeClr val="dk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  <a:p>
            <a:pPr marL="44450" lvl="0">
              <a:lnSpc>
                <a:spcPct val="115000"/>
              </a:lnSpc>
              <a:buClr>
                <a:schemeClr val="dk1"/>
              </a:buClr>
              <a:buSzPts val="2900"/>
            </a:pPr>
            <a:endParaRPr lang="ru" sz="2400" dirty="0">
              <a:solidFill>
                <a:schemeClr val="dk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  <a:p>
            <a:pPr marL="44450" lvl="0">
              <a:lnSpc>
                <a:spcPct val="115000"/>
              </a:lnSpc>
              <a:buClr>
                <a:schemeClr val="dk1"/>
              </a:buClr>
              <a:buSzPts val="2900"/>
            </a:pPr>
            <a:endParaRPr lang="ru" sz="2400" dirty="0" smtClean="0">
              <a:solidFill>
                <a:schemeClr val="dk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  <a:p>
            <a:pPr marL="44450" lvl="0">
              <a:lnSpc>
                <a:spcPct val="115000"/>
              </a:lnSpc>
              <a:buClr>
                <a:schemeClr val="dk1"/>
              </a:buClr>
              <a:buSzPts val="2900"/>
            </a:pPr>
            <a:endParaRPr lang="ru" sz="2400" dirty="0">
              <a:solidFill>
                <a:schemeClr val="dk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  <a:p>
            <a:pPr marL="44450" lvl="0">
              <a:lnSpc>
                <a:spcPct val="115000"/>
              </a:lnSpc>
              <a:buClr>
                <a:schemeClr val="dk1"/>
              </a:buClr>
              <a:buSzPts val="2900"/>
            </a:pPr>
            <a:endParaRPr lang="ru" sz="2400" dirty="0" smtClean="0">
              <a:solidFill>
                <a:schemeClr val="dk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  <a:p>
            <a:pPr marL="44450" lvl="0">
              <a:lnSpc>
                <a:spcPct val="115000"/>
              </a:lnSpc>
              <a:buClr>
                <a:schemeClr val="dk1"/>
              </a:buClr>
              <a:buSzPts val="2900"/>
            </a:pPr>
            <a:endParaRPr lang="ru" sz="2400" dirty="0">
              <a:solidFill>
                <a:schemeClr val="dk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83592" y="22445"/>
            <a:ext cx="126652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Аналитика</a:t>
            </a:r>
            <a:endParaRPr lang="ru-RU" sz="3200" dirty="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618921"/>
              </p:ext>
            </p:extLst>
          </p:nvPr>
        </p:nvGraphicFramePr>
        <p:xfrm>
          <a:off x="423080" y="1140300"/>
          <a:ext cx="13961660" cy="2682240"/>
        </p:xfrm>
        <a:graphic>
          <a:graphicData uri="http://schemas.openxmlformats.org/drawingml/2006/table">
            <a:tbl>
              <a:tblPr firstRow="1" bandRow="1">
                <a:tableStyleId>{8AF28CF0-2FFD-4A0D-A129-6D5006EDCEF5}</a:tableStyleId>
              </a:tblPr>
              <a:tblGrid>
                <a:gridCol w="2921209">
                  <a:extLst>
                    <a:ext uri="{9D8B030D-6E8A-4147-A177-3AD203B41FA5}">
                      <a16:colId xmlns:a16="http://schemas.microsoft.com/office/drawing/2014/main" val="869117422"/>
                    </a:ext>
                  </a:extLst>
                </a:gridCol>
                <a:gridCol w="11040451">
                  <a:extLst>
                    <a:ext uri="{9D8B030D-6E8A-4147-A177-3AD203B41FA5}">
                      <a16:colId xmlns:a16="http://schemas.microsoft.com/office/drawing/2014/main" val="1022531615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ru-RU" sz="2000" dirty="0" smtClean="0"/>
                        <a:t>Макро-конверсии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Отправка заявки "Купить продукцию"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5146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Отправка заполненной формы заказа из Корзины “Подтвердить заказ”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09116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ru-RU" sz="2000" dirty="0" smtClean="0"/>
                        <a:t>Микро-конверсии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Просмотр страницы "Доставка и оплата"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4618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Регистрация на сайте до перехода в Корзину (составная):</a:t>
                      </a:r>
                    </a:p>
                    <a:p>
                      <a:r>
                        <a:rPr lang="ru-RU" sz="20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1) Клик по кнопке «Зарегистрироваться» + 2) Отправка заполненной формы регистрации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2704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Переход в Корзину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7227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Клик на “Оформить заказ”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580720"/>
                  </a:ext>
                </a:extLst>
              </a:tr>
            </a:tbl>
          </a:graphicData>
        </a:graphic>
      </p:graphicFrame>
      <p:grpSp>
        <p:nvGrpSpPr>
          <p:cNvPr id="21" name="Группа 20"/>
          <p:cNvGrpSpPr/>
          <p:nvPr/>
        </p:nvGrpSpPr>
        <p:grpSpPr>
          <a:xfrm>
            <a:off x="300250" y="3896929"/>
            <a:ext cx="7962900" cy="6127291"/>
            <a:chOff x="300250" y="3896929"/>
            <a:chExt cx="7962900" cy="6127291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250" y="3896929"/>
              <a:ext cx="7962900" cy="5391150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0250" y="9288079"/>
              <a:ext cx="7629099" cy="736141"/>
            </a:xfrm>
            <a:prstGeom prst="rect">
              <a:avLst/>
            </a:prstGeom>
          </p:spPr>
        </p:pic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58903" y="7309328"/>
            <a:ext cx="3080476" cy="182102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6078" y="3894342"/>
            <a:ext cx="3475112" cy="284556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24118" y="3894342"/>
            <a:ext cx="2938927" cy="294490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36180" y="314832"/>
            <a:ext cx="3303199" cy="3468653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616751" y="3894342"/>
            <a:ext cx="3554529" cy="3105536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25775" y="7324680"/>
            <a:ext cx="3305592" cy="2720285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81190" y="7324680"/>
            <a:ext cx="3327890" cy="27202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5;p16"/>
          <p:cNvSpPr txBox="1"/>
          <p:nvPr/>
        </p:nvSpPr>
        <p:spPr>
          <a:xfrm>
            <a:off x="714741" y="0"/>
            <a:ext cx="9166238" cy="60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4000">
                <a:latin typeface="Arial" panose="020B0604020202020204" pitchFamily="34" charset="0"/>
                <a:ea typeface="Proxima Nova Extrabold"/>
                <a:cs typeface="Arial" panose="020B0604020202020204" pitchFamily="34" charset="0"/>
              </a:defRPr>
            </a:lvl1pPr>
          </a:lstStyle>
          <a:p>
            <a:r>
              <a:rPr lang="ru-RU" sz="3200" b="1" dirty="0" err="1" smtClean="0">
                <a:latin typeface="Proxima Nova" panose="020B0604020202020204" charset="0"/>
                <a:ea typeface="Proxima Nova"/>
                <a:cs typeface="Myanmar Text" panose="020B0502040204020203" pitchFamily="34" charset="0"/>
                <a:sym typeface="Proxima Nova Extrabold"/>
              </a:rPr>
              <a:t>Юзабилити</a:t>
            </a:r>
            <a:r>
              <a:rPr lang="ru-RU" sz="3200" b="1" dirty="0" smtClean="0">
                <a:latin typeface="Proxima Nova" panose="020B0604020202020204" charset="0"/>
                <a:ea typeface="Proxima Nova"/>
                <a:cs typeface="Myanmar Text" panose="020B0502040204020203" pitchFamily="34" charset="0"/>
                <a:sym typeface="Proxima Nova Extrabold"/>
              </a:rPr>
              <a:t>-тестирование сайта</a:t>
            </a:r>
            <a:endParaRPr lang="ru-RU" sz="3200" dirty="0">
              <a:latin typeface="+mj-lt"/>
              <a:ea typeface="Proxima Nova"/>
              <a:cs typeface="Myanmar Text" panose="020B0502040204020203" pitchFamily="34" charset="0"/>
              <a:sym typeface="Proxima Nova Extrabold"/>
            </a:endParaRPr>
          </a:p>
          <a:p>
            <a:endParaRPr sz="3200" dirty="0">
              <a:latin typeface="+mj-lt"/>
              <a:ea typeface="Proxima Nova"/>
              <a:cs typeface="Myanmar Text" panose="020B0502040204020203" pitchFamily="34" charset="0"/>
              <a:sym typeface="Proxima Nova Extrabold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694108"/>
              </p:ext>
            </p:extLst>
          </p:nvPr>
        </p:nvGraphicFramePr>
        <p:xfrm>
          <a:off x="615142" y="1405096"/>
          <a:ext cx="17307098" cy="3209781"/>
        </p:xfrm>
        <a:graphic>
          <a:graphicData uri="http://schemas.openxmlformats.org/drawingml/2006/table">
            <a:tbl>
              <a:tblPr>
                <a:tableStyleId>{8AF28CF0-2FFD-4A0D-A129-6D5006EDCEF5}</a:tableStyleId>
              </a:tblPr>
              <a:tblGrid>
                <a:gridCol w="2404852">
                  <a:extLst>
                    <a:ext uri="{9D8B030D-6E8A-4147-A177-3AD203B41FA5}">
                      <a16:colId xmlns:a16="http://schemas.microsoft.com/office/drawing/2014/main" val="3919318679"/>
                    </a:ext>
                  </a:extLst>
                </a:gridCol>
                <a:gridCol w="3332259">
                  <a:extLst>
                    <a:ext uri="{9D8B030D-6E8A-4147-A177-3AD203B41FA5}">
                      <a16:colId xmlns:a16="http://schemas.microsoft.com/office/drawing/2014/main" val="3528331455"/>
                    </a:ext>
                  </a:extLst>
                </a:gridCol>
                <a:gridCol w="6555672">
                  <a:extLst>
                    <a:ext uri="{9D8B030D-6E8A-4147-A177-3AD203B41FA5}">
                      <a16:colId xmlns:a16="http://schemas.microsoft.com/office/drawing/2014/main" val="2816106811"/>
                    </a:ext>
                  </a:extLst>
                </a:gridCol>
                <a:gridCol w="5014315">
                  <a:extLst>
                    <a:ext uri="{9D8B030D-6E8A-4147-A177-3AD203B41FA5}">
                      <a16:colId xmlns:a16="http://schemas.microsoft.com/office/drawing/2014/main" val="3703900416"/>
                    </a:ext>
                  </a:extLst>
                </a:gridCol>
              </a:tblGrid>
              <a:tr h="387416">
                <a:tc rowSpan="2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Респондент</a:t>
                      </a:r>
                    </a:p>
                  </a:txBody>
                  <a:tcPr marL="40787" marR="40787" marT="40787" marB="407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Гипотезы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787" marR="40787" marT="40787" marB="407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896950"/>
                  </a:ext>
                </a:extLst>
              </a:tr>
              <a:tr h="137771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Гипотеза №1: Пользователю нужна возможность немедленной онлайн связи с </a:t>
                      </a:r>
                      <a:r>
                        <a:rPr lang="ru-RU" sz="1800" dirty="0" smtClean="0">
                          <a:effectLst/>
                        </a:rPr>
                        <a:t>компанией</a:t>
                      </a:r>
                      <a:endParaRPr lang="ru-RU" sz="1800" dirty="0">
                        <a:effectLst/>
                      </a:endParaRPr>
                    </a:p>
                  </a:txBody>
                  <a:tcPr marL="40787" marR="40787" marT="40787" marB="407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Гипотеза №2: Пользователь не сможет без ошибок найти онлайн способа обратной связи с компанией. Пользователь будет долго тыкаться в разные разделы и может вообще не найти форму заявки на перезвон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787" marR="40787" marT="40787" marB="407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Гипотеза №3: По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льзователь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не сможет без </a:t>
                      </a:r>
                      <a:r>
                        <a:rPr lang="ru-RU" sz="1800" dirty="0">
                          <a:effectLst/>
                        </a:rPr>
                        <a:t>ошибок найти раз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дел, где находится нужный </a:t>
                      </a:r>
                      <a:r>
                        <a:rPr lang="ru-RU" sz="1800" dirty="0">
                          <a:effectLst/>
                        </a:rPr>
                        <a:t>товар. Будет ориен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тироваться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на картинки и </a:t>
                      </a:r>
                      <a:r>
                        <a:rPr lang="ru-RU" sz="1800" dirty="0">
                          <a:effectLst/>
                        </a:rPr>
                        <a:t>ошибаться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787" marR="40787" marT="40787" marB="407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44028"/>
                  </a:ext>
                </a:extLst>
              </a:tr>
              <a:tr h="717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Ольга</a:t>
                      </a:r>
                    </a:p>
                  </a:txBody>
                  <a:tcPr marL="40787" marR="40787" marT="40787" marB="407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подтвердилась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787" marR="40787" marT="40787" marB="407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подтвердилась частично, не нашла форму заявки на перезвон - но нашла способ задать вопрос в Комментарии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787" marR="40787" marT="40787" marB="407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не подтвердилась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787" marR="40787" marT="40787" marB="407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422990"/>
                  </a:ext>
                </a:extLst>
              </a:tr>
              <a:tr h="717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Светлана</a:t>
                      </a:r>
                    </a:p>
                  </a:txBody>
                  <a:tcPr marL="40787" marR="40787" marT="40787" marB="407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подтвердилась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787" marR="40787" marT="40787" marB="407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подтвердилась: заявку на перезвон нашла, но не посчитала ее подходящей формой связи с компанией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787" marR="40787" marT="40787" marB="407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не подтвердилась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787" marR="40787" marT="40787" marB="407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484045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615142" y="4877048"/>
            <a:ext cx="17307098" cy="5152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ru-RU" sz="2400" kern="1200" dirty="0"/>
              <a:t>В</a:t>
            </a:r>
            <a:r>
              <a:rPr lang="ru-RU" sz="2400" kern="1200" dirty="0" smtClean="0"/>
              <a:t>ыводы </a:t>
            </a:r>
            <a:r>
              <a:rPr lang="ru-RU" sz="2400" kern="1200" dirty="0"/>
              <a:t>по результатам тестирования</a:t>
            </a:r>
            <a:r>
              <a:rPr lang="ru-RU" sz="2400" kern="1200" dirty="0" smtClean="0"/>
              <a:t>:</a:t>
            </a:r>
          </a:p>
          <a:p>
            <a:pPr>
              <a:lnSpc>
                <a:spcPct val="115000"/>
              </a:lnSpc>
            </a:pPr>
            <a:r>
              <a:rPr lang="ru-RU" sz="2400" dirty="0" smtClean="0"/>
              <a:t>1. Нужна немедленная онлайн связь </a:t>
            </a:r>
            <a:r>
              <a:rPr lang="ru-RU" sz="2400" dirty="0"/>
              <a:t>с </a:t>
            </a:r>
            <a:r>
              <a:rPr lang="ru-RU" sz="2400" dirty="0" smtClean="0"/>
              <a:t>компанией.</a:t>
            </a:r>
            <a:endParaRPr lang="ru-RU" sz="2400" dirty="0"/>
          </a:p>
          <a:p>
            <a:pPr>
              <a:lnSpc>
                <a:spcPct val="115000"/>
              </a:lnSpc>
            </a:pPr>
            <a:r>
              <a:rPr lang="ru-RU" sz="2400" dirty="0" smtClean="0"/>
              <a:t>2. Есть </a:t>
            </a:r>
            <a:r>
              <a:rPr lang="ru-RU" sz="2400" dirty="0"/>
              <a:t>трудности </a:t>
            </a:r>
            <a:r>
              <a:rPr lang="ru-RU" sz="2400" dirty="0" smtClean="0"/>
              <a:t>при поиске форм обратной связи, и существующие формы и их нахождение не вполне удобны.</a:t>
            </a:r>
          </a:p>
          <a:p>
            <a:r>
              <a:rPr lang="ru-RU" sz="2400" dirty="0" smtClean="0"/>
              <a:t>3. Изображения на картинках не сбивают пользователя при поиске.</a:t>
            </a:r>
          </a:p>
          <a:p>
            <a:endParaRPr lang="ru-RU" sz="2400" dirty="0" smtClean="0"/>
          </a:p>
          <a:p>
            <a:pPr>
              <a:spcAft>
                <a:spcPts val="600"/>
              </a:spcAft>
            </a:pPr>
            <a:r>
              <a:rPr lang="ru-RU" sz="2400" dirty="0" smtClean="0"/>
              <a:t>Исправить:</a:t>
            </a:r>
          </a:p>
          <a:p>
            <a:pPr lvl="0">
              <a:spcAft>
                <a:spcPts val="600"/>
              </a:spcAft>
            </a:pPr>
            <a:r>
              <a:rPr lang="ru-RU" sz="2400" dirty="0" smtClean="0"/>
              <a:t>1</a:t>
            </a:r>
            <a:r>
              <a:rPr lang="ru-RU" sz="2400" dirty="0"/>
              <a:t>. Добавить онлайн чат для немедленной связи с компанией </a:t>
            </a:r>
            <a:r>
              <a:rPr lang="ru-RU" sz="2400" dirty="0" smtClean="0"/>
              <a:t>(добавили +).</a:t>
            </a:r>
            <a:endParaRPr lang="ru-RU" sz="2400" dirty="0"/>
          </a:p>
          <a:p>
            <a:pPr lvl="0">
              <a:spcAft>
                <a:spcPts val="600"/>
              </a:spcAft>
            </a:pPr>
            <a:r>
              <a:rPr lang="ru-RU" sz="2400" dirty="0"/>
              <a:t>2. При продаже упаковками сохранять логику – при цене за упаковку выставлять количество в упаковках.</a:t>
            </a:r>
          </a:p>
          <a:p>
            <a:pPr lvl="0">
              <a:spcAft>
                <a:spcPts val="600"/>
              </a:spcAft>
            </a:pPr>
            <a:r>
              <a:rPr lang="ru-RU" sz="2400" dirty="0"/>
              <a:t>3. </a:t>
            </a:r>
            <a:r>
              <a:rPr lang="ru-RU" sz="2400" dirty="0" smtClean="0"/>
              <a:t>Позволить пользователю </a:t>
            </a:r>
            <a:r>
              <a:rPr lang="ru-RU" sz="2400" dirty="0"/>
              <a:t>легко выставлять любое нужное количество товара при выборе из Каталога.</a:t>
            </a:r>
          </a:p>
          <a:p>
            <a:pPr lvl="0">
              <a:spcAft>
                <a:spcPts val="600"/>
              </a:spcAft>
            </a:pPr>
            <a:r>
              <a:rPr lang="ru-RU" sz="2400" dirty="0"/>
              <a:t>4. Увеличить ширину </a:t>
            </a:r>
            <a:r>
              <a:rPr lang="ru-RU" sz="2400" dirty="0" smtClean="0"/>
              <a:t>бегунков (сделали +).</a:t>
            </a:r>
            <a:endParaRPr lang="ru-RU" sz="2400" dirty="0"/>
          </a:p>
          <a:p>
            <a:pPr lvl="0">
              <a:spcAft>
                <a:spcPts val="600"/>
              </a:spcAft>
            </a:pPr>
            <a:r>
              <a:rPr lang="ru-RU" sz="2400" dirty="0"/>
              <a:t>5. Форму заявки на обратную связь </a:t>
            </a:r>
            <a:r>
              <a:rPr lang="ru-RU" sz="2400" dirty="0" smtClean="0"/>
              <a:t>/</a:t>
            </a:r>
            <a:r>
              <a:rPr lang="ru-RU" sz="2400" dirty="0"/>
              <a:t> </a:t>
            </a:r>
            <a:r>
              <a:rPr lang="ru-RU" sz="2400" dirty="0" smtClean="0"/>
              <a:t>обратный звонок </a:t>
            </a:r>
            <a:r>
              <a:rPr lang="ru-RU" sz="2400" dirty="0"/>
              <a:t>сделать хорошо видной с </a:t>
            </a:r>
            <a:r>
              <a:rPr lang="ru-RU" sz="2400" dirty="0" smtClean="0"/>
              <a:t>любого места любой </a:t>
            </a:r>
            <a:r>
              <a:rPr lang="ru-RU" sz="2400" dirty="0"/>
              <a:t>страницы </a:t>
            </a:r>
            <a:r>
              <a:rPr lang="ru-RU" sz="2400" dirty="0" smtClean="0"/>
              <a:t>сайта.</a:t>
            </a:r>
            <a:endParaRPr lang="ru-RU" sz="2400" dirty="0"/>
          </a:p>
          <a:p>
            <a:endParaRPr lang="ru-RU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83592" y="22446"/>
            <a:ext cx="70802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Инструменты. </a:t>
            </a:r>
            <a:r>
              <a:rPr lang="de-DE" sz="3200" dirty="0" smtClean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SEO</a:t>
            </a:r>
            <a:r>
              <a:rPr lang="ru-RU" sz="3200" dirty="0" smtClean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_1</a:t>
            </a:r>
            <a:endParaRPr lang="ru-RU" sz="3200" dirty="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722057"/>
              </p:ext>
            </p:extLst>
          </p:nvPr>
        </p:nvGraphicFramePr>
        <p:xfrm>
          <a:off x="468573" y="779249"/>
          <a:ext cx="17423643" cy="7680960"/>
        </p:xfrm>
        <a:graphic>
          <a:graphicData uri="http://schemas.openxmlformats.org/drawingml/2006/table">
            <a:tbl>
              <a:tblPr firstRow="1" bandRow="1">
                <a:tableStyleId>{8AF28CF0-2FFD-4A0D-A129-6D5006EDCEF5}</a:tableStyleId>
              </a:tblPr>
              <a:tblGrid>
                <a:gridCol w="1810603">
                  <a:extLst>
                    <a:ext uri="{9D8B030D-6E8A-4147-A177-3AD203B41FA5}">
                      <a16:colId xmlns:a16="http://schemas.microsoft.com/office/drawing/2014/main" val="1529564458"/>
                    </a:ext>
                  </a:extLst>
                </a:gridCol>
                <a:gridCol w="6523630">
                  <a:extLst>
                    <a:ext uri="{9D8B030D-6E8A-4147-A177-3AD203B41FA5}">
                      <a16:colId xmlns:a16="http://schemas.microsoft.com/office/drawing/2014/main" val="1447050177"/>
                    </a:ext>
                  </a:extLst>
                </a:gridCol>
                <a:gridCol w="9089410">
                  <a:extLst>
                    <a:ext uri="{9D8B030D-6E8A-4147-A177-3AD203B41FA5}">
                      <a16:colId xmlns:a16="http://schemas.microsoft.com/office/drawing/2014/main" val="2197366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800" b="1" dirty="0" smtClean="0"/>
                        <a:t>Ошибки</a:t>
                      </a:r>
                      <a:r>
                        <a:rPr lang="ru-RU" sz="1800" b="1" baseline="0" dirty="0" smtClean="0"/>
                        <a:t> в заголовках</a:t>
                      </a:r>
                      <a:endParaRPr lang="ru-RU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Результаты</a:t>
                      </a:r>
                      <a:r>
                        <a:rPr lang="ru-RU" sz="1800" baseline="0" dirty="0" smtClean="0"/>
                        <a:t> проверки</a:t>
                      </a:r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Рекомендации</a:t>
                      </a:r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61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дубли 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Title</a:t>
                      </a:r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24 страницы с дублями заголовков </a:t>
                      </a:r>
                      <a:r>
                        <a:rPr lang="ru-RU" sz="1800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Title</a:t>
                      </a: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. Все - индексируемые. Часть - одинаковые заголовки на страницах одного товара в разной упаковке,</a:t>
                      </a:r>
                      <a:r>
                        <a:rPr lang="ru-RU" sz="1800" kern="1200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др</a:t>
                      </a: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угая часть - порядковые страницы какой-либо категории товаров в каталоге. </a:t>
                      </a:r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Всем страницам, указанным в отчете, дать отличающиеся заголовки. Проверить все категории каталога - сделать отличающиеся заголовки для каждой страницы каждой категории. Убрать слово “оптом”, формулировать 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Titles</a:t>
                      </a: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в соответствии с поисковыми запросами пользователей. Для порядковых страниц категорий товаров можно к общему заголовку категории добавить порядковый номер стр.</a:t>
                      </a:r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34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пустые/отсутствующие </a:t>
                      </a:r>
                      <a:r>
                        <a:rPr lang="ru-RU" sz="1800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Title</a:t>
                      </a:r>
                      <a:endParaRPr lang="ru-RU" sz="1800" kern="12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Весь раздел “Помощь”, в котором 9 страниц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не имеет </a:t>
                      </a:r>
                      <a:r>
                        <a:rPr lang="ru-RU" sz="1800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Title</a:t>
                      </a: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. </a:t>
                      </a:r>
                    </a:p>
                    <a:p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Раздел является группой коммерческих факторов Сервис. </a:t>
                      </a:r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Прописать заголовки </a:t>
                      </a:r>
                      <a:r>
                        <a:rPr lang="ru-RU" sz="1800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Title</a:t>
                      </a: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на всех этих стр. Формулировать 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Titles</a:t>
                      </a: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в соответствии с поисковыми запросами пользователей.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4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Длинные</a:t>
                      </a:r>
                      <a:r>
                        <a:rPr lang="en-US" sz="1800" kern="1200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Title</a:t>
                      </a:r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Заголовки </a:t>
                      </a:r>
                      <a:r>
                        <a:rPr lang="ru-RU" sz="1800" b="0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Title</a:t>
                      </a:r>
                      <a:r>
                        <a:rPr lang="ru-RU" sz="1800" b="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более </a:t>
                      </a:r>
                      <a:r>
                        <a:rPr lang="ru-RU" sz="1800" b="0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более</a:t>
                      </a:r>
                      <a:r>
                        <a:rPr lang="ru-RU" sz="1800" b="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80 символов – на 82 стр. </a:t>
                      </a:r>
                    </a:p>
                    <a:p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уменьшить длинные заголовки </a:t>
                      </a:r>
                      <a:r>
                        <a:rPr lang="ru-RU" sz="1800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Title</a:t>
                      </a: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, чтобы длина заголовка была не более 75-80 символов, но заголовок был понятным и естественным.</a:t>
                      </a:r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7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дубли 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h</a:t>
                      </a: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1 </a:t>
                      </a:r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 пары страниц с одинаковыми заголовками h1 - карточки товара в разной упаковке. </a:t>
                      </a:r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Сделать различающиеся уникальные h1</a:t>
                      </a:r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338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совпадающие </a:t>
                      </a:r>
                      <a:r>
                        <a:rPr lang="ru-RU" sz="1800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Title</a:t>
                      </a: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и 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h</a:t>
                      </a: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3 стр. с совпадающими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de-DE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Title </a:t>
                      </a: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и </a:t>
                      </a:r>
                      <a:r>
                        <a:rPr lang="de-DE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h1</a:t>
                      </a: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на них </a:t>
                      </a:r>
                      <a:r>
                        <a:rPr lang="ru-RU" sz="1800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Title</a:t>
                      </a: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менее 30 символов.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сделать отличающиеся друг от друга заголовки </a:t>
                      </a:r>
                      <a:r>
                        <a:rPr lang="ru-RU" sz="1800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Title</a:t>
                      </a: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и h1 - заголовок </a:t>
                      </a:r>
                      <a:r>
                        <a:rPr lang="ru-RU" sz="1800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Title</a:t>
                      </a: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можно расписать более длинно, чем h1, но понятно и естественно для пользователя.</a:t>
                      </a:r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70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пустые/отсутствующие 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h</a:t>
                      </a: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71 стр. не имеет h1.</a:t>
                      </a:r>
                    </a:p>
                    <a:p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прописать понятные и естественные уникальные для каждой страницы заголовки h1 на каждой индексируемой стр.</a:t>
                      </a:r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7935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длинные 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h</a:t>
                      </a: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16 стр.</a:t>
                      </a:r>
                      <a:r>
                        <a:rPr lang="ru-RU" sz="1800" kern="1200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с </a:t>
                      </a:r>
                      <a:r>
                        <a:rPr lang="en-US" sz="1800" kern="1200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h1 </a:t>
                      </a:r>
                      <a:r>
                        <a:rPr lang="ru-RU" sz="1800" kern="1200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б</a:t>
                      </a: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олее 70 символов.</a:t>
                      </a:r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попытаться сделать уникальные заголовки h1 длиной не более 70 символов, но при этом понятные и естественные для пользователя.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425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multiple</a:t>
                      </a: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h1 </a:t>
                      </a:r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 стр. с ошибкой </a:t>
                      </a:r>
                      <a:r>
                        <a:rPr lang="ru-RU" sz="1800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multiple</a:t>
                      </a: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, в h1 по два заголовка h1-1 и h1-2. Это страницы с важными коммерческими факторами группы Сервис.</a:t>
                      </a:r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проверить разделы «Помощь» и «Юридическая информация» - указать h1 как название подраздела. В разделе «Помощь» страницы должны иметь разные h1: </a:t>
                      </a:r>
                    </a:p>
                    <a:p>
                      <a:pPr lvl="0"/>
                      <a:r>
                        <a:rPr lang="ru-RU" sz="180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Обратная связь, Как стать клиентом и т.д., </a:t>
                      </a: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а в h2 можно прописать Помощь. </a:t>
                      </a:r>
                    </a:p>
                    <a:p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Раздел «Юридическая информация» необходимо разбить на несколько отдельных страниц - там разная и важная для пользователя информация - и называть соответствующе по темам.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906321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787868"/>
              </p:ext>
            </p:extLst>
          </p:nvPr>
        </p:nvGraphicFramePr>
        <p:xfrm>
          <a:off x="468572" y="8632237"/>
          <a:ext cx="17423643" cy="640080"/>
        </p:xfrm>
        <a:graphic>
          <a:graphicData uri="http://schemas.openxmlformats.org/drawingml/2006/table">
            <a:tbl>
              <a:tblPr firstRow="1" bandRow="1">
                <a:tableStyleId>{8AF28CF0-2FFD-4A0D-A129-6D5006EDCEF5}</a:tableStyleId>
              </a:tblPr>
              <a:tblGrid>
                <a:gridCol w="3202676">
                  <a:extLst>
                    <a:ext uri="{9D8B030D-6E8A-4147-A177-3AD203B41FA5}">
                      <a16:colId xmlns:a16="http://schemas.microsoft.com/office/drawing/2014/main" val="3165701555"/>
                    </a:ext>
                  </a:extLst>
                </a:gridCol>
                <a:gridCol w="5540991">
                  <a:extLst>
                    <a:ext uri="{9D8B030D-6E8A-4147-A177-3AD203B41FA5}">
                      <a16:colId xmlns:a16="http://schemas.microsoft.com/office/drawing/2014/main" val="1356126779"/>
                    </a:ext>
                  </a:extLst>
                </a:gridCol>
                <a:gridCol w="8679976">
                  <a:extLst>
                    <a:ext uri="{9D8B030D-6E8A-4147-A177-3AD203B41FA5}">
                      <a16:colId xmlns:a16="http://schemas.microsoft.com/office/drawing/2014/main" val="639203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панель </a:t>
                      </a:r>
                      <a:r>
                        <a:rPr lang="ru-RU" sz="1800" b="1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Яндекс.Вебмастер</a:t>
                      </a:r>
                      <a:r>
                        <a:rPr lang="ru-RU" sz="1800" b="1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endParaRPr lang="ru-RU" sz="1800" b="1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«Анализ robots.txt» - ошибок не найдено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«Анализ файлов </a:t>
                      </a:r>
                      <a:r>
                        <a:rPr lang="ru-RU" sz="1800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Sitemap</a:t>
                      </a: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» - ошибок не найдено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800" kern="12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2535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83592" y="22446"/>
            <a:ext cx="66491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Инструменты. </a:t>
            </a:r>
            <a:r>
              <a:rPr lang="de-DE" sz="3200" dirty="0" smtClean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SEO</a:t>
            </a:r>
            <a:r>
              <a:rPr lang="ru-RU" sz="3200" dirty="0" smtClean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_2</a:t>
            </a:r>
          </a:p>
          <a:p>
            <a:endParaRPr lang="ru-RU" sz="3200" dirty="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708517"/>
              </p:ext>
            </p:extLst>
          </p:nvPr>
        </p:nvGraphicFramePr>
        <p:xfrm>
          <a:off x="468571" y="560797"/>
          <a:ext cx="17423644" cy="3749040"/>
        </p:xfrm>
        <a:graphic>
          <a:graphicData uri="http://schemas.openxmlformats.org/drawingml/2006/table">
            <a:tbl>
              <a:tblPr firstRow="1" bandRow="1">
                <a:tableStyleId>{8AF28CF0-2FFD-4A0D-A129-6D5006EDCEF5}</a:tableStyleId>
              </a:tblPr>
              <a:tblGrid>
                <a:gridCol w="2660392">
                  <a:extLst>
                    <a:ext uri="{9D8B030D-6E8A-4147-A177-3AD203B41FA5}">
                      <a16:colId xmlns:a16="http://schemas.microsoft.com/office/drawing/2014/main" val="1529564458"/>
                    </a:ext>
                  </a:extLst>
                </a:gridCol>
                <a:gridCol w="7693711">
                  <a:extLst>
                    <a:ext uri="{9D8B030D-6E8A-4147-A177-3AD203B41FA5}">
                      <a16:colId xmlns:a16="http://schemas.microsoft.com/office/drawing/2014/main" val="1447050177"/>
                    </a:ext>
                  </a:extLst>
                </a:gridCol>
                <a:gridCol w="7069541">
                  <a:extLst>
                    <a:ext uri="{9D8B030D-6E8A-4147-A177-3AD203B41FA5}">
                      <a16:colId xmlns:a16="http://schemas.microsoft.com/office/drawing/2014/main" val="2197366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800" b="1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Ответы сервера и настройка .</a:t>
                      </a:r>
                      <a:r>
                        <a:rPr lang="ru-RU" sz="1800" b="1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htaccess</a:t>
                      </a:r>
                      <a:endParaRPr lang="ru-RU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Результаты</a:t>
                      </a:r>
                      <a:r>
                        <a:rPr lang="ru-RU" sz="1800" baseline="0" dirty="0" smtClean="0"/>
                        <a:t> проверки</a:t>
                      </a:r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Рекомендации</a:t>
                      </a:r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61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редиректы</a:t>
                      </a:r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u="sng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hlinkClick r:id="rId3"/>
                        </a:rPr>
                        <a:t>https://prof.alidi.ru/</a:t>
                      </a: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- основное зеркало, технические зеркала </a:t>
                      </a:r>
                      <a:r>
                        <a:rPr lang="ru-RU" sz="1800" u="sng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hlinkClick r:id="rId4"/>
                        </a:rPr>
                        <a:t>https://</a:t>
                      </a:r>
                      <a:r>
                        <a:rPr lang="en-US" sz="1800" u="sng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hlinkClick r:id="rId4"/>
                        </a:rPr>
                        <a:t>www</a:t>
                      </a:r>
                      <a:r>
                        <a:rPr lang="ru-RU" sz="1800" u="sng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hlinkClick r:id="rId4"/>
                        </a:rPr>
                        <a:t>.prof.alidi.ru/</a:t>
                      </a:r>
                      <a:r>
                        <a:rPr lang="ru-RU" sz="1800" u="sng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и </a:t>
                      </a:r>
                      <a:r>
                        <a:rPr lang="ru-RU" sz="1800" u="sng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hlinkClick r:id="rId5"/>
                        </a:rPr>
                        <a:t>http://prof.alidi.ru/</a:t>
                      </a: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делают переадресацию, но не дают ответ 301. Техническое зеркало </a:t>
                      </a:r>
                      <a:r>
                        <a:rPr lang="ru-RU" sz="1800" u="sng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hlinkClick r:id="rId6"/>
                        </a:rPr>
                        <a:t>http://</a:t>
                      </a:r>
                      <a:r>
                        <a:rPr lang="en-US" sz="1800" u="sng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hlinkClick r:id="rId6"/>
                        </a:rPr>
                        <a:t>www</a:t>
                      </a:r>
                      <a:r>
                        <a:rPr lang="ru-RU" sz="1800" u="sng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hlinkClick r:id="rId6"/>
                        </a:rPr>
                        <a:t>.prof.alidi.ru/</a:t>
                      </a: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выдает 301, но делает переадресацию через цепочку из 2 </a:t>
                      </a:r>
                      <a:r>
                        <a:rPr lang="ru-RU" sz="1800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редиректов</a:t>
                      </a:r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прописать ответ 301 на втором и третьем зеркале, для четвертого  - настроить один </a:t>
                      </a:r>
                      <a:r>
                        <a:rPr lang="ru-RU" sz="1800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редирект</a:t>
                      </a: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сразу на основное зеркало.</a:t>
                      </a:r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34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страницы со «/» и без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все страницы сайта имеют технические дубли с / и без /. Ошибка. </a:t>
                      </a:r>
                    </a:p>
                    <a:p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сделать </a:t>
                      </a:r>
                      <a:r>
                        <a:rPr lang="ru-RU" sz="1800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редирект</a:t>
                      </a: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со всех страниц без / на страницы с / и прописать ответ 301.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4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буквы верхнего /нижнего регистра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Нет технических ошибок, но желательно настроить </a:t>
                      </a:r>
                      <a:r>
                        <a:rPr lang="ru-RU" sz="1800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редирект</a:t>
                      </a: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сделать </a:t>
                      </a:r>
                      <a:r>
                        <a:rPr lang="ru-RU" sz="1800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редирект</a:t>
                      </a: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со страницы с верхним регистром на вариант с нижним регистром и ответ 301.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7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ответ 404 для несуществующих </a:t>
                      </a:r>
                      <a:r>
                        <a:rPr lang="ru-RU" sz="1800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стр</a:t>
                      </a:r>
                      <a:endParaRPr lang="ru-RU" sz="1800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Нет ошибок - все хорошо.</a:t>
                      </a:r>
                    </a:p>
                    <a:p>
                      <a:endParaRPr lang="ru-RU" sz="1800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338515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518192"/>
              </p:ext>
            </p:extLst>
          </p:nvPr>
        </p:nvGraphicFramePr>
        <p:xfrm>
          <a:off x="468571" y="4429126"/>
          <a:ext cx="17423648" cy="642938"/>
        </p:xfrm>
        <a:graphic>
          <a:graphicData uri="http://schemas.openxmlformats.org/drawingml/2006/table">
            <a:tbl>
              <a:tblPr firstRow="1" bandRow="1">
                <a:tableStyleId>{8AF28CF0-2FFD-4A0D-A129-6D5006EDCEF5}</a:tableStyleId>
              </a:tblPr>
              <a:tblGrid>
                <a:gridCol w="2660392">
                  <a:extLst>
                    <a:ext uri="{9D8B030D-6E8A-4147-A177-3AD203B41FA5}">
                      <a16:colId xmlns:a16="http://schemas.microsoft.com/office/drawing/2014/main" val="3165701555"/>
                    </a:ext>
                  </a:extLst>
                </a:gridCol>
                <a:gridCol w="9186862">
                  <a:extLst>
                    <a:ext uri="{9D8B030D-6E8A-4147-A177-3AD203B41FA5}">
                      <a16:colId xmlns:a16="http://schemas.microsoft.com/office/drawing/2014/main" val="1356126779"/>
                    </a:ext>
                  </a:extLst>
                </a:gridCol>
                <a:gridCol w="5576394">
                  <a:extLst>
                    <a:ext uri="{9D8B030D-6E8A-4147-A177-3AD203B41FA5}">
                      <a16:colId xmlns:a16="http://schemas.microsoft.com/office/drawing/2014/main" val="639203236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Анализ скорости загрузки</a:t>
                      </a:r>
                      <a:endParaRPr lang="ru-RU" sz="1800" b="1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для компьютеров: в </a:t>
                      </a:r>
                      <a:r>
                        <a:rPr lang="ru-RU" sz="1800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теч.последних</a:t>
                      </a: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30 дней </a:t>
                      </a:r>
                      <a:r>
                        <a:rPr lang="ru-RU" sz="1800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стр</a:t>
                      </a: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загружалась на средней скорости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для </a:t>
                      </a:r>
                      <a:r>
                        <a:rPr lang="ru-RU" sz="1800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моб.устройств</a:t>
                      </a: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: в </a:t>
                      </a:r>
                      <a:r>
                        <a:rPr lang="ru-RU" sz="1800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теч</a:t>
                      </a: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. последних 30 дней </a:t>
                      </a:r>
                      <a:r>
                        <a:rPr lang="ru-RU" sz="1800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стр</a:t>
                      </a: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загружалась на средней скорости</a:t>
                      </a:r>
                      <a:endParaRPr lang="ru-RU" sz="1800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Внедрять рекомендации от 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Google </a:t>
                      </a: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по увеличению скорости</a:t>
                      </a:r>
                      <a:r>
                        <a:rPr lang="de-DE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загрузки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25354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734947"/>
              </p:ext>
            </p:extLst>
          </p:nvPr>
        </p:nvGraphicFramePr>
        <p:xfrm>
          <a:off x="468570" y="5191353"/>
          <a:ext cx="17423644" cy="640080"/>
        </p:xfrm>
        <a:graphic>
          <a:graphicData uri="http://schemas.openxmlformats.org/drawingml/2006/table">
            <a:tbl>
              <a:tblPr firstRow="1" bandRow="1">
                <a:tableStyleId>{8AF28CF0-2FFD-4A0D-A129-6D5006EDCEF5}</a:tableStyleId>
              </a:tblPr>
              <a:tblGrid>
                <a:gridCol w="2646105">
                  <a:extLst>
                    <a:ext uri="{9D8B030D-6E8A-4147-A177-3AD203B41FA5}">
                      <a16:colId xmlns:a16="http://schemas.microsoft.com/office/drawing/2014/main" val="1027247928"/>
                    </a:ext>
                  </a:extLst>
                </a:gridCol>
                <a:gridCol w="9215438">
                  <a:extLst>
                    <a:ext uri="{9D8B030D-6E8A-4147-A177-3AD203B41FA5}">
                      <a16:colId xmlns:a16="http://schemas.microsoft.com/office/drawing/2014/main" val="3631840923"/>
                    </a:ext>
                  </a:extLst>
                </a:gridCol>
                <a:gridCol w="5562101">
                  <a:extLst>
                    <a:ext uri="{9D8B030D-6E8A-4147-A177-3AD203B41FA5}">
                      <a16:colId xmlns:a16="http://schemas.microsoft.com/office/drawing/2014/main" val="1250809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Анализ оптимизации под </a:t>
                      </a:r>
                      <a:r>
                        <a:rPr lang="ru-RU" sz="1800" b="1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моб.устройства</a:t>
                      </a:r>
                      <a:endParaRPr lang="ru-RU" sz="1800" b="1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выявлены проблемы при загрузке страниц,</a:t>
                      </a:r>
                      <a:r>
                        <a:rPr lang="ru-RU" sz="1800" kern="1200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в</a:t>
                      </a: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се проверенные страницы не оптимизированы для мобильных устройств.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Оптимизировать для мобильных устройств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57043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4822454" y="6112511"/>
            <a:ext cx="13069760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/>
              <a:t>Рекомендации </a:t>
            </a:r>
            <a:r>
              <a:rPr lang="ru-RU" sz="1800" b="1" dirty="0" smtClean="0"/>
              <a:t>по формированию</a:t>
            </a:r>
            <a:r>
              <a:rPr lang="ru-RU" sz="1800" b="1" dirty="0" smtClean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ru-RU" sz="1800" b="1" dirty="0" err="1">
                <a:latin typeface="Arial" panose="020B0604020202020204" pitchFamily="34" charset="0"/>
                <a:ea typeface="Arial" panose="020B0604020202020204" pitchFamily="34" charset="0"/>
              </a:rPr>
              <a:t>сниппета</a:t>
            </a:r>
            <a:r>
              <a:rPr lang="ru-RU" sz="1800" b="1" dirty="0">
                <a:latin typeface="Arial" panose="020B0604020202020204" pitchFamily="34" charset="0"/>
                <a:ea typeface="Arial" panose="020B0604020202020204" pitchFamily="34" charset="0"/>
              </a:rPr>
              <a:t> главной страницы </a:t>
            </a:r>
            <a:r>
              <a:rPr lang="ru-RU" sz="1800" b="1" dirty="0" smtClean="0">
                <a:latin typeface="Arial" panose="020B0604020202020204" pitchFamily="34" charset="0"/>
                <a:ea typeface="Arial" panose="020B0604020202020204" pitchFamily="34" charset="0"/>
              </a:rPr>
              <a:t>сайта</a:t>
            </a:r>
            <a:r>
              <a:rPr lang="ru-RU" sz="1800" b="1" dirty="0" smtClean="0"/>
              <a:t>:</a:t>
            </a:r>
            <a:endParaRPr lang="ru-RU" sz="1800" dirty="0"/>
          </a:p>
          <a:p>
            <a:r>
              <a:rPr lang="ru-RU" sz="1800" b="1" dirty="0"/>
              <a:t> </a:t>
            </a:r>
            <a:endParaRPr lang="ru-RU" sz="1800" dirty="0"/>
          </a:p>
          <a:p>
            <a:pPr lvl="0">
              <a:spcAft>
                <a:spcPts val="600"/>
              </a:spcAft>
            </a:pPr>
            <a:r>
              <a:rPr lang="ru-RU" sz="1800" dirty="0" smtClean="0"/>
              <a:t>- Изменить </a:t>
            </a:r>
            <a:r>
              <a:rPr lang="ru-RU" sz="1800" dirty="0" err="1"/>
              <a:t>Title</a:t>
            </a:r>
            <a:r>
              <a:rPr lang="ru-RU" sz="1800" dirty="0"/>
              <a:t> на главной странице: Продукты для ресторана кафе бара столовой кулинарии пекарни - </a:t>
            </a:r>
            <a:r>
              <a:rPr lang="ru-RU" sz="1800" dirty="0" err="1"/>
              <a:t>Алиди</a:t>
            </a:r>
            <a:r>
              <a:rPr lang="ru-RU" sz="1800" dirty="0"/>
              <a:t> </a:t>
            </a:r>
            <a:r>
              <a:rPr lang="ru-RU" sz="1800" dirty="0" err="1"/>
              <a:t>Проф</a:t>
            </a:r>
            <a:endParaRPr lang="ru-RU" sz="1800" dirty="0"/>
          </a:p>
          <a:p>
            <a:pPr>
              <a:spcAft>
                <a:spcPts val="600"/>
              </a:spcAft>
            </a:pPr>
            <a:r>
              <a:rPr lang="ru-RU" sz="1800" dirty="0" smtClean="0"/>
              <a:t>- Изменить </a:t>
            </a:r>
            <a:r>
              <a:rPr lang="ru-RU" sz="1800" dirty="0" err="1"/>
              <a:t>Description</a:t>
            </a:r>
            <a:r>
              <a:rPr lang="ru-RU" sz="1800" dirty="0"/>
              <a:t> на главной странице: Закажите продукты на сайте и примите доставку на следующий день. Надежный поставщик ALIDI PROF - всё для </a:t>
            </a:r>
            <a:r>
              <a:rPr lang="ru-RU" sz="1800" dirty="0" err="1"/>
              <a:t>ХоРеКа</a:t>
            </a:r>
            <a:endParaRPr lang="ru-RU" sz="1800" dirty="0"/>
          </a:p>
          <a:p>
            <a:pPr lvl="0">
              <a:spcAft>
                <a:spcPts val="600"/>
              </a:spcAft>
            </a:pPr>
            <a:r>
              <a:rPr lang="ru-RU" sz="1800" dirty="0" smtClean="0"/>
              <a:t>- Вывести </a:t>
            </a:r>
            <a:r>
              <a:rPr lang="ru-RU" sz="1800" dirty="0"/>
              <a:t>на первые места на главной странице разделы c наиболее </a:t>
            </a:r>
            <a:r>
              <a:rPr lang="ru-RU" sz="1800" dirty="0" err="1"/>
              <a:t>чекообразующими</a:t>
            </a:r>
            <a:r>
              <a:rPr lang="ru-RU" sz="1800" dirty="0"/>
              <a:t> товарами - п</a:t>
            </a:r>
            <a:r>
              <a:rPr lang="ru-RU" sz="1800" dirty="0" smtClean="0"/>
              <a:t>роанализировать </a:t>
            </a:r>
            <a:r>
              <a:rPr lang="ru-RU" sz="1800" dirty="0"/>
              <a:t>статистику продаж.</a:t>
            </a:r>
          </a:p>
          <a:p>
            <a:pPr lvl="0">
              <a:spcAft>
                <a:spcPts val="600"/>
              </a:spcAft>
            </a:pPr>
            <a:r>
              <a:rPr lang="ru-RU" sz="1800" dirty="0" smtClean="0"/>
              <a:t>- Для </a:t>
            </a:r>
            <a:r>
              <a:rPr lang="ru-RU" sz="1800" dirty="0"/>
              <a:t>страницы “Доставка”: </a:t>
            </a:r>
            <a:r>
              <a:rPr lang="en-US" sz="1800" dirty="0"/>
              <a:t>T</a:t>
            </a:r>
            <a:r>
              <a:rPr lang="ru-RU" sz="1800" dirty="0" err="1"/>
              <a:t>itle</a:t>
            </a:r>
            <a:r>
              <a:rPr lang="ru-RU" sz="1800" dirty="0"/>
              <a:t> совпадает с h1 - исправить. В </a:t>
            </a:r>
            <a:r>
              <a:rPr lang="en-US" sz="1800" dirty="0"/>
              <a:t>D</a:t>
            </a:r>
            <a:r>
              <a:rPr lang="ru-RU" sz="1800" dirty="0" err="1"/>
              <a:t>escription</a:t>
            </a:r>
            <a:r>
              <a:rPr lang="ru-RU" sz="1800" dirty="0"/>
              <a:t> написать: Бесплатно доставляем заказы от 2000 руб. по СПб и ЛО - на следующий день после заказа.</a:t>
            </a:r>
          </a:p>
          <a:p>
            <a:pPr lvl="0">
              <a:spcAft>
                <a:spcPts val="600"/>
              </a:spcAft>
            </a:pPr>
            <a:r>
              <a:rPr lang="ru-RU" sz="1800" dirty="0" smtClean="0"/>
              <a:t>- Для </a:t>
            </a:r>
            <a:r>
              <a:rPr lang="ru-RU" sz="1800" dirty="0" err="1"/>
              <a:t>стр</a:t>
            </a:r>
            <a:r>
              <a:rPr lang="ru-RU" sz="1800" dirty="0"/>
              <a:t> “О компании” в </a:t>
            </a:r>
            <a:r>
              <a:rPr lang="en-US" sz="1800" dirty="0"/>
              <a:t>D</a:t>
            </a:r>
            <a:r>
              <a:rPr lang="ru-RU" sz="1800" dirty="0" err="1"/>
              <a:t>escription</a:t>
            </a:r>
            <a:r>
              <a:rPr lang="ru-RU" sz="1800" dirty="0"/>
              <a:t> написать: Надежный поставщик для сегмента </a:t>
            </a:r>
            <a:r>
              <a:rPr lang="ru-RU" sz="1800" dirty="0" err="1"/>
              <a:t>HoReCa</a:t>
            </a:r>
            <a:r>
              <a:rPr lang="ru-RU" sz="1800" dirty="0"/>
              <a:t> - ключевое направление компании АЛИДИ с 2016 года.</a:t>
            </a:r>
          </a:p>
          <a:p>
            <a:pPr lvl="0">
              <a:spcAft>
                <a:spcPts val="600"/>
              </a:spcAft>
            </a:pPr>
            <a:r>
              <a:rPr lang="ru-RU" sz="1800" dirty="0" smtClean="0"/>
              <a:t>- Прописать </a:t>
            </a:r>
            <a:r>
              <a:rPr lang="ru-RU" sz="1800" dirty="0"/>
              <a:t>h1 на главной странице: Доставка продуктов для столовых и ресторанов, </a:t>
            </a:r>
            <a:r>
              <a:rPr lang="ru-RU" sz="1800" dirty="0" err="1"/>
              <a:t>HoReCa</a:t>
            </a:r>
            <a:r>
              <a:rPr lang="ru-RU" sz="1800" dirty="0"/>
              <a:t> и общепита</a:t>
            </a:r>
            <a:r>
              <a:rPr lang="ru-RU" sz="1800" dirty="0" smtClean="0"/>
              <a:t>.</a:t>
            </a:r>
            <a:endParaRPr lang="ru-RU" sz="1800" dirty="0"/>
          </a:p>
        </p:txBody>
      </p:sp>
      <p:pic>
        <p:nvPicPr>
          <p:cNvPr id="8" name="image22.png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0" y="5950722"/>
            <a:ext cx="4629150" cy="2650480"/>
          </a:xfrm>
          <a:prstGeom prst="rect">
            <a:avLst/>
          </a:prstGeom>
          <a:ln/>
        </p:spPr>
      </p:pic>
      <p:pic>
        <p:nvPicPr>
          <p:cNvPr id="9" name="image21.png"/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0" y="8720491"/>
            <a:ext cx="4629150" cy="151633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91065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83591" y="22446"/>
            <a:ext cx="87425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Инструменты. </a:t>
            </a:r>
            <a:r>
              <a:rPr lang="en-US" sz="3200" dirty="0" smtClean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E-mail-</a:t>
            </a:r>
            <a:r>
              <a:rPr lang="ru-RU" sz="3200" dirty="0" smtClean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маркетинг</a:t>
            </a:r>
            <a:endParaRPr lang="ru-RU" sz="3200" dirty="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1038" y="170493"/>
            <a:ext cx="7069539" cy="10005256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03661" y="723052"/>
            <a:ext cx="5289663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" lvl="0">
              <a:lnSpc>
                <a:spcPct val="115000"/>
              </a:lnSpc>
              <a:buClr>
                <a:schemeClr val="dk1"/>
              </a:buClr>
              <a:buSzPts val="2900"/>
            </a:pPr>
            <a:r>
              <a:rPr lang="ru-RU" sz="2000" b="1" dirty="0" smtClean="0">
                <a:solidFill>
                  <a:schemeClr val="dk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Список триггерных коммуникаций</a:t>
            </a:r>
            <a:endParaRPr lang="ru-RU" sz="2000" b="1" dirty="0">
              <a:solidFill>
                <a:schemeClr val="dk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699128"/>
              </p:ext>
            </p:extLst>
          </p:nvPr>
        </p:nvGraphicFramePr>
        <p:xfrm>
          <a:off x="303110" y="1240265"/>
          <a:ext cx="10580428" cy="2702609"/>
        </p:xfrm>
        <a:graphic>
          <a:graphicData uri="http://schemas.openxmlformats.org/drawingml/2006/table">
            <a:tbl>
              <a:tblPr>
                <a:tableStyleId>{8AF28CF0-2FFD-4A0D-A129-6D5006EDCEF5}</a:tableStyleId>
              </a:tblPr>
              <a:tblGrid>
                <a:gridCol w="1048760">
                  <a:extLst>
                    <a:ext uri="{9D8B030D-6E8A-4147-A177-3AD203B41FA5}">
                      <a16:colId xmlns:a16="http://schemas.microsoft.com/office/drawing/2014/main" val="3677282883"/>
                    </a:ext>
                  </a:extLst>
                </a:gridCol>
                <a:gridCol w="4379639">
                  <a:extLst>
                    <a:ext uri="{9D8B030D-6E8A-4147-A177-3AD203B41FA5}">
                      <a16:colId xmlns:a16="http://schemas.microsoft.com/office/drawing/2014/main" val="1635211770"/>
                    </a:ext>
                  </a:extLst>
                </a:gridCol>
                <a:gridCol w="5152029">
                  <a:extLst>
                    <a:ext uri="{9D8B030D-6E8A-4147-A177-3AD203B41FA5}">
                      <a16:colId xmlns:a16="http://schemas.microsoft.com/office/drawing/2014/main" val="2754928379"/>
                    </a:ext>
                  </a:extLst>
                </a:gridCol>
              </a:tblGrid>
              <a:tr h="346182">
                <a:tc grid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0" i="1" dirty="0" err="1" smtClean="0">
                          <a:effectLst/>
                        </a:rPr>
                        <a:t>Welcome</a:t>
                      </a:r>
                      <a:r>
                        <a:rPr lang="ru-RU" sz="1800" b="0" i="1" dirty="0" smtClean="0">
                          <a:effectLst/>
                        </a:rPr>
                        <a:t>-цепочка</a:t>
                      </a:r>
                      <a:r>
                        <a:rPr lang="ru-RU" sz="1800" b="1" dirty="0" smtClean="0">
                          <a:effectLst/>
                        </a:rPr>
                        <a:t> </a:t>
                      </a:r>
                      <a:endParaRPr lang="ru-RU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326" marR="11326" marT="11326" marB="11326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326" marR="11326" marT="11326" marB="11326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326" marR="11326" marT="11326" marB="11326"/>
                </a:tc>
                <a:extLst>
                  <a:ext uri="{0D108BD9-81ED-4DB2-BD59-A6C34878D82A}">
                    <a16:rowId xmlns:a16="http://schemas.microsoft.com/office/drawing/2014/main" val="2000146043"/>
                  </a:ext>
                </a:extLst>
              </a:tr>
              <a:tr h="99165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письмо 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326" marR="11326" marT="11326" marB="11326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r>
                        <a:rPr lang="ru-RU" sz="1800" dirty="0" smtClean="0">
                          <a:effectLst/>
                        </a:rPr>
                        <a:t>Зарегистрировался на сайте через кнопку «Зарегистрироваться» (аналог: </a:t>
                      </a:r>
                      <a:r>
                        <a:rPr lang="ru-RU" sz="1800" dirty="0">
                          <a:effectLst/>
                        </a:rPr>
                        <a:t>Дал </a:t>
                      </a:r>
                      <a:r>
                        <a:rPr lang="ru-RU" sz="1800" dirty="0" err="1">
                          <a:effectLst/>
                        </a:rPr>
                        <a:t>имейл</a:t>
                      </a:r>
                      <a:r>
                        <a:rPr lang="ru-RU" sz="1800" dirty="0">
                          <a:effectLst/>
                        </a:rPr>
                        <a:t> в форме “Оставить заявку”)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326" marR="11326" marT="11326" marB="1132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Подтвердите </a:t>
                      </a:r>
                      <a:r>
                        <a:rPr lang="ru-RU" sz="1800" dirty="0">
                          <a:effectLst/>
                        </a:rPr>
                        <a:t>регистрацию на </a:t>
                      </a:r>
                      <a:r>
                        <a:rPr lang="ru-RU" sz="1800" dirty="0" err="1" smtClean="0">
                          <a:effectLst/>
                        </a:rPr>
                        <a:t>Алиди.Проф</a:t>
                      </a:r>
                      <a:endParaRPr lang="ru-RU" sz="1800" dirty="0">
                        <a:effectLst/>
                      </a:endParaRPr>
                    </a:p>
                  </a:txBody>
                  <a:tcPr marL="11326" marR="11326" marT="11326" marB="11326"/>
                </a:tc>
                <a:extLst>
                  <a:ext uri="{0D108BD9-81ED-4DB2-BD59-A6C34878D82A}">
                    <a16:rowId xmlns:a16="http://schemas.microsoft.com/office/drawing/2014/main" val="4101085750"/>
                  </a:ext>
                </a:extLst>
              </a:tr>
              <a:tr h="6488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письмо 2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326" marR="11326" marT="11326" marB="1132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Подтвердил регистрацию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326" marR="11326" marT="11326" marB="1132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Спасибо </a:t>
                      </a:r>
                      <a:r>
                        <a:rPr lang="ru-RU" sz="1800" dirty="0">
                          <a:effectLst/>
                        </a:rPr>
                        <a:t>за регистрацию на </a:t>
                      </a:r>
                      <a:r>
                        <a:rPr lang="ru-RU" sz="1800" dirty="0" err="1">
                          <a:effectLst/>
                        </a:rPr>
                        <a:t>Алиди.Проф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Бесплатная </a:t>
                      </a:r>
                      <a:r>
                        <a:rPr lang="ru-RU" sz="1800" dirty="0">
                          <a:effectLst/>
                        </a:rPr>
                        <a:t>доставка от 2000 руб</a:t>
                      </a:r>
                      <a:r>
                        <a:rPr lang="ru-RU" sz="1800" dirty="0" smtClean="0">
                          <a:effectLst/>
                        </a:rPr>
                        <a:t>.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326" marR="11326" marT="11326" marB="11326"/>
                </a:tc>
                <a:extLst>
                  <a:ext uri="{0D108BD9-81ED-4DB2-BD59-A6C34878D82A}">
                    <a16:rowId xmlns:a16="http://schemas.microsoft.com/office/drawing/2014/main" val="902231903"/>
                  </a:ext>
                </a:extLst>
              </a:tr>
              <a:tr h="7111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письмо 3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326" marR="11326" marT="11326" marB="1132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Не сделал заказ через 3 суток</a:t>
                      </a:r>
                      <a:endParaRPr lang="ru-RU" sz="1800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11326" marR="11326" marT="11326" marB="1132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Качественные </a:t>
                      </a:r>
                      <a:r>
                        <a:rPr lang="ru-RU" sz="1800" dirty="0">
                          <a:effectLst/>
                        </a:rPr>
                        <a:t>продукты для Вашей кухни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Скидка </a:t>
                      </a:r>
                      <a:r>
                        <a:rPr lang="ru-RU" sz="1800" dirty="0">
                          <a:effectLst/>
                        </a:rPr>
                        <a:t>на первый </a:t>
                      </a:r>
                      <a:r>
                        <a:rPr lang="ru-RU" sz="1800" dirty="0" smtClean="0">
                          <a:effectLst/>
                        </a:rPr>
                        <a:t>заказ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326" marR="11326" marT="11326" marB="11326"/>
                </a:tc>
                <a:extLst>
                  <a:ext uri="{0D108BD9-81ED-4DB2-BD59-A6C34878D82A}">
                    <a16:rowId xmlns:a16="http://schemas.microsoft.com/office/drawing/2014/main" val="3941361128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52483"/>
              </p:ext>
            </p:extLst>
          </p:nvPr>
        </p:nvGraphicFramePr>
        <p:xfrm>
          <a:off x="303110" y="4126122"/>
          <a:ext cx="10580428" cy="1653358"/>
        </p:xfrm>
        <a:graphic>
          <a:graphicData uri="http://schemas.openxmlformats.org/drawingml/2006/table">
            <a:tbl>
              <a:tblPr>
                <a:tableStyleId>{8AF28CF0-2FFD-4A0D-A129-6D5006EDCEF5}</a:tableStyleId>
              </a:tblPr>
              <a:tblGrid>
                <a:gridCol w="1048760">
                  <a:extLst>
                    <a:ext uri="{9D8B030D-6E8A-4147-A177-3AD203B41FA5}">
                      <a16:colId xmlns:a16="http://schemas.microsoft.com/office/drawing/2014/main" val="3677282883"/>
                    </a:ext>
                  </a:extLst>
                </a:gridCol>
                <a:gridCol w="4338695">
                  <a:extLst>
                    <a:ext uri="{9D8B030D-6E8A-4147-A177-3AD203B41FA5}">
                      <a16:colId xmlns:a16="http://schemas.microsoft.com/office/drawing/2014/main" val="1635211770"/>
                    </a:ext>
                  </a:extLst>
                </a:gridCol>
                <a:gridCol w="5192973">
                  <a:extLst>
                    <a:ext uri="{9D8B030D-6E8A-4147-A177-3AD203B41FA5}">
                      <a16:colId xmlns:a16="http://schemas.microsoft.com/office/drawing/2014/main" val="2754928379"/>
                    </a:ext>
                  </a:extLst>
                </a:gridCol>
              </a:tblGrid>
              <a:tr h="346182">
                <a:tc grid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0" i="1" dirty="0" smtClean="0">
                          <a:effectLst/>
                        </a:rPr>
                        <a:t>Бросил-цепочка</a:t>
                      </a:r>
                      <a:endParaRPr lang="ru-RU" sz="1800" b="0" i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326" marR="11326" marT="11326" marB="11326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326" marR="11326" marT="11326" marB="11326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326" marR="11326" marT="11326" marB="11326"/>
                </a:tc>
                <a:extLst>
                  <a:ext uri="{0D108BD9-81ED-4DB2-BD59-A6C34878D82A}">
                    <a16:rowId xmlns:a16="http://schemas.microsoft.com/office/drawing/2014/main" val="2000146043"/>
                  </a:ext>
                </a:extLst>
              </a:tr>
              <a:tr h="640983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письмо 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326" marR="11326" marT="11326" marB="1132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r>
                        <a:rPr lang="ru-RU" sz="1800" dirty="0" smtClean="0">
                          <a:effectLst/>
                        </a:rPr>
                        <a:t>Начал набирать, но бросил корзину – через</a:t>
                      </a:r>
                      <a:r>
                        <a:rPr lang="ru-RU" sz="1800" baseline="0" dirty="0" smtClean="0">
                          <a:effectLst/>
                        </a:rPr>
                        <a:t> 45 мин</a:t>
                      </a:r>
                      <a:endParaRPr lang="ru-RU" sz="1800" dirty="0">
                        <a:effectLst/>
                      </a:endParaRPr>
                    </a:p>
                  </a:txBody>
                  <a:tcPr marL="11326" marR="11326" marT="11326" marB="1132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Мы сохранили Вашу корзину,</a:t>
                      </a:r>
                      <a:r>
                        <a:rPr lang="ru-RU" sz="1800" baseline="0" dirty="0" smtClean="0">
                          <a:effectLst/>
                        </a:rPr>
                        <a:t> </a:t>
                      </a:r>
                      <a:r>
                        <a:rPr lang="ru-RU" sz="1800" dirty="0" smtClean="0">
                          <a:effectLst/>
                        </a:rPr>
                        <a:t>чтобы Вы могли завершить заказ</a:t>
                      </a:r>
                      <a:endParaRPr lang="ru-RU" sz="1800" dirty="0">
                        <a:effectLst/>
                      </a:endParaRPr>
                    </a:p>
                  </a:txBody>
                  <a:tcPr marL="11326" marR="11326" marT="11326" marB="11326"/>
                </a:tc>
                <a:extLst>
                  <a:ext uri="{0D108BD9-81ED-4DB2-BD59-A6C34878D82A}">
                    <a16:rowId xmlns:a16="http://schemas.microsoft.com/office/drawing/2014/main" val="4101085750"/>
                  </a:ext>
                </a:extLst>
              </a:tr>
              <a:tr h="5459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письмо 2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326" marR="11326" marT="11326" marB="1132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Так и не сделал заказ</a:t>
                      </a:r>
                      <a:r>
                        <a:rPr lang="ru-RU" sz="1800" baseline="0" dirty="0" smtClean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к 9 утра на следующий день. Условие: 1 раз /3 </a:t>
                      </a:r>
                      <a:r>
                        <a:rPr lang="ru-RU" sz="1800" baseline="0" dirty="0" err="1" smtClean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мес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326" marR="11326" marT="11326" marB="11326"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Ваша скидка 5% на заказ,</a:t>
                      </a:r>
                      <a:r>
                        <a:rPr lang="ru-RU" sz="1800" kern="1200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если закажете сегодня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326" marR="11326" marT="11326" marB="11326"/>
                </a:tc>
                <a:extLst>
                  <a:ext uri="{0D108BD9-81ED-4DB2-BD59-A6C34878D82A}">
                    <a16:rowId xmlns:a16="http://schemas.microsoft.com/office/drawing/2014/main" val="902231903"/>
                  </a:ext>
                </a:extLst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654187"/>
              </p:ext>
            </p:extLst>
          </p:nvPr>
        </p:nvGraphicFramePr>
        <p:xfrm>
          <a:off x="303110" y="5947737"/>
          <a:ext cx="10580428" cy="1371811"/>
        </p:xfrm>
        <a:graphic>
          <a:graphicData uri="http://schemas.openxmlformats.org/drawingml/2006/table">
            <a:tbl>
              <a:tblPr>
                <a:tableStyleId>{8AF28CF0-2FFD-4A0D-A129-6D5006EDCEF5}</a:tableStyleId>
              </a:tblPr>
              <a:tblGrid>
                <a:gridCol w="1048760">
                  <a:extLst>
                    <a:ext uri="{9D8B030D-6E8A-4147-A177-3AD203B41FA5}">
                      <a16:colId xmlns:a16="http://schemas.microsoft.com/office/drawing/2014/main" val="3677282883"/>
                    </a:ext>
                  </a:extLst>
                </a:gridCol>
                <a:gridCol w="3383903">
                  <a:extLst>
                    <a:ext uri="{9D8B030D-6E8A-4147-A177-3AD203B41FA5}">
                      <a16:colId xmlns:a16="http://schemas.microsoft.com/office/drawing/2014/main" val="1635211770"/>
                    </a:ext>
                  </a:extLst>
                </a:gridCol>
                <a:gridCol w="6147765">
                  <a:extLst>
                    <a:ext uri="{9D8B030D-6E8A-4147-A177-3AD203B41FA5}">
                      <a16:colId xmlns:a16="http://schemas.microsoft.com/office/drawing/2014/main" val="2754928379"/>
                    </a:ext>
                  </a:extLst>
                </a:gridCol>
              </a:tblGrid>
              <a:tr h="346182">
                <a:tc gridSpan="3">
                  <a:txBody>
                    <a:bodyPr/>
                    <a:lstStyle/>
                    <a:p>
                      <a:r>
                        <a:rPr lang="ru-RU" sz="1800" b="0" i="1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Сервисная заказ-цепочка</a:t>
                      </a:r>
                      <a:endParaRPr lang="ru-RU" sz="1800" b="0" i="1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11326" marR="11326" marT="11326" marB="11326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326" marR="11326" marT="11326" marB="11326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326" marR="11326" marT="11326" marB="11326"/>
                </a:tc>
                <a:extLst>
                  <a:ext uri="{0D108BD9-81ED-4DB2-BD59-A6C34878D82A}">
                    <a16:rowId xmlns:a16="http://schemas.microsoft.com/office/drawing/2014/main" val="2000146043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письмо 1</a:t>
                      </a:r>
                    </a:p>
                  </a:txBody>
                  <a:tcPr marL="11326" marR="11326" marT="11326" marB="11326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Заказал на сайте с доставкой</a:t>
                      </a:r>
                    </a:p>
                  </a:txBody>
                  <a:tcPr marL="11326" marR="11326" marT="11326" marB="11326"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Ваш заказ &lt;№&gt; на </a:t>
                      </a:r>
                      <a:r>
                        <a:rPr lang="ru-RU" sz="1800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Алиди.Проф</a:t>
                      </a: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принят в работу</a:t>
                      </a:r>
                    </a:p>
                  </a:txBody>
                  <a:tcPr marL="11326" marR="11326" marT="11326" marB="11326"/>
                </a:tc>
                <a:extLst>
                  <a:ext uri="{0D108BD9-81ED-4DB2-BD59-A6C34878D82A}">
                    <a16:rowId xmlns:a16="http://schemas.microsoft.com/office/drawing/2014/main" val="4101085750"/>
                  </a:ext>
                </a:extLst>
              </a:tr>
              <a:tr h="5459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письмо 2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326" marR="11326" marT="11326" marB="11326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В 9 утра в день доставки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11326" marR="11326" marT="11326" marB="11326"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Заказ &lt;№&gt; на доставке сегодня. Телефон водителя на всякий случай</a:t>
                      </a:r>
                      <a:endParaRPr lang="ru-RU" sz="1800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11326" marR="11326" marT="11326" marB="11326"/>
                </a:tc>
                <a:extLst>
                  <a:ext uri="{0D108BD9-81ED-4DB2-BD59-A6C34878D82A}">
                    <a16:rowId xmlns:a16="http://schemas.microsoft.com/office/drawing/2014/main" val="902231903"/>
                  </a:ext>
                </a:extLst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759422"/>
              </p:ext>
            </p:extLst>
          </p:nvPr>
        </p:nvGraphicFramePr>
        <p:xfrm>
          <a:off x="303110" y="7502700"/>
          <a:ext cx="10580428" cy="338120"/>
        </p:xfrm>
        <a:graphic>
          <a:graphicData uri="http://schemas.openxmlformats.org/drawingml/2006/table">
            <a:tbl>
              <a:tblPr>
                <a:tableStyleId>{8AF28CF0-2FFD-4A0D-A129-6D5006EDCEF5}</a:tableStyleId>
              </a:tblPr>
              <a:tblGrid>
                <a:gridCol w="4227396">
                  <a:extLst>
                    <a:ext uri="{9D8B030D-6E8A-4147-A177-3AD203B41FA5}">
                      <a16:colId xmlns:a16="http://schemas.microsoft.com/office/drawing/2014/main" val="3677282883"/>
                    </a:ext>
                  </a:extLst>
                </a:gridCol>
                <a:gridCol w="6353032">
                  <a:extLst>
                    <a:ext uri="{9D8B030D-6E8A-4147-A177-3AD203B41FA5}">
                      <a16:colId xmlns:a16="http://schemas.microsoft.com/office/drawing/2014/main" val="2754928379"/>
                    </a:ext>
                  </a:extLst>
                </a:gridCol>
              </a:tblGrid>
              <a:tr h="33605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Забрал заказ/получил доставку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326" marR="11326" marT="11326" marB="11326"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Оцените </a:t>
                      </a:r>
                      <a:r>
                        <a:rPr lang="ru-RU" sz="1800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Алиди.Проф</a:t>
                      </a: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lang="ru-RU" sz="1800" kern="1200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чтобы мы становились лучше</a:t>
                      </a:r>
                      <a:endParaRPr lang="ru-RU" sz="1800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11326" marR="11326" marT="11326" marB="11326"/>
                </a:tc>
                <a:extLst>
                  <a:ext uri="{0D108BD9-81ED-4DB2-BD59-A6C34878D82A}">
                    <a16:rowId xmlns:a16="http://schemas.microsoft.com/office/drawing/2014/main" val="4101085750"/>
                  </a:ext>
                </a:extLst>
              </a:tr>
            </a:tbl>
          </a:graphicData>
        </a:graphic>
      </p:graphicFrame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432812"/>
              </p:ext>
            </p:extLst>
          </p:nvPr>
        </p:nvGraphicFramePr>
        <p:xfrm>
          <a:off x="303110" y="8021902"/>
          <a:ext cx="10580428" cy="1653358"/>
        </p:xfrm>
        <a:graphic>
          <a:graphicData uri="http://schemas.openxmlformats.org/drawingml/2006/table">
            <a:tbl>
              <a:tblPr>
                <a:tableStyleId>{8AF28CF0-2FFD-4A0D-A129-6D5006EDCEF5}</a:tableStyleId>
              </a:tblPr>
              <a:tblGrid>
                <a:gridCol w="1048760">
                  <a:extLst>
                    <a:ext uri="{9D8B030D-6E8A-4147-A177-3AD203B41FA5}">
                      <a16:colId xmlns:a16="http://schemas.microsoft.com/office/drawing/2014/main" val="3677282883"/>
                    </a:ext>
                  </a:extLst>
                </a:gridCol>
                <a:gridCol w="3998052">
                  <a:extLst>
                    <a:ext uri="{9D8B030D-6E8A-4147-A177-3AD203B41FA5}">
                      <a16:colId xmlns:a16="http://schemas.microsoft.com/office/drawing/2014/main" val="1635211770"/>
                    </a:ext>
                  </a:extLst>
                </a:gridCol>
                <a:gridCol w="5533616">
                  <a:extLst>
                    <a:ext uri="{9D8B030D-6E8A-4147-A177-3AD203B41FA5}">
                      <a16:colId xmlns:a16="http://schemas.microsoft.com/office/drawing/2014/main" val="2754928379"/>
                    </a:ext>
                  </a:extLst>
                </a:gridCol>
              </a:tblGrid>
              <a:tr h="346182">
                <a:tc gridSpan="3">
                  <a:txBody>
                    <a:bodyPr/>
                    <a:lstStyle/>
                    <a:p>
                      <a:r>
                        <a:rPr lang="ru-RU" sz="1800" b="0" i="1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Пропавший-цепочка</a:t>
                      </a:r>
                      <a:endParaRPr lang="ru-RU" sz="1800" b="0" i="1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11326" marR="11326" marT="11326" marB="11326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326" marR="11326" marT="11326" marB="11326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326" marR="11326" marT="11326" marB="11326"/>
                </a:tc>
                <a:extLst>
                  <a:ext uri="{0D108BD9-81ED-4DB2-BD59-A6C34878D82A}">
                    <a16:rowId xmlns:a16="http://schemas.microsoft.com/office/drawing/2014/main" val="2000146043"/>
                  </a:ext>
                </a:extLst>
              </a:tr>
              <a:tr h="640983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письмо 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326" marR="11326" marT="11326" marB="11326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Не заходил на сайт 1 месяц</a:t>
                      </a:r>
                      <a:endParaRPr lang="ru-RU" sz="1800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11326" marR="11326" marT="11326" marB="11326"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Вы давно к нам не заходили,</a:t>
                      </a:r>
                      <a:r>
                        <a:rPr lang="ru-RU" sz="1800" kern="1200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а у нас отличные предложения</a:t>
                      </a:r>
                      <a:endParaRPr lang="ru-RU" sz="1800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11326" marR="11326" marT="11326" marB="11326"/>
                </a:tc>
                <a:extLst>
                  <a:ext uri="{0D108BD9-81ED-4DB2-BD59-A6C34878D82A}">
                    <a16:rowId xmlns:a16="http://schemas.microsoft.com/office/drawing/2014/main" val="4101085750"/>
                  </a:ext>
                </a:extLst>
              </a:tr>
              <a:tr h="5459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письмо 2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326" marR="11326" marT="11326" marB="11326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если так и не зашел на сайт через 3 суток после письма 1 </a:t>
                      </a:r>
                      <a:endParaRPr lang="ru-RU" sz="1800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11326" marR="11326" marT="11326" marB="11326"/>
                </a:tc>
                <a:tc>
                  <a:txBody>
                    <a:bodyPr/>
                    <a:lstStyle/>
                    <a:p>
                      <a:r>
                        <a:rPr lang="ru-RU" sz="1800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Промокод</a:t>
                      </a: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и теплый прием, чтобы Вам хотелось возвращаться </a:t>
                      </a:r>
                      <a:endParaRPr lang="ru-RU" sz="1800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11326" marR="11326" marT="11326" marB="11326"/>
                </a:tc>
                <a:extLst>
                  <a:ext uri="{0D108BD9-81ED-4DB2-BD59-A6C34878D82A}">
                    <a16:rowId xmlns:a16="http://schemas.microsoft.com/office/drawing/2014/main" val="9022319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83592" y="22446"/>
            <a:ext cx="93703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Инструменты</a:t>
            </a:r>
            <a:r>
              <a:rPr lang="ru-RU" sz="3200" dirty="0" smtClean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. </a:t>
            </a:r>
            <a:r>
              <a:rPr lang="ru" sz="3200" dirty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Контекстная </a:t>
            </a:r>
            <a:r>
              <a:rPr lang="ru" sz="3200" dirty="0" smtClean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реклама</a:t>
            </a:r>
          </a:p>
          <a:p>
            <a:endParaRPr lang="ru-RU" sz="3200" dirty="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7" name="image27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09425" y="6296085"/>
            <a:ext cx="8310292" cy="3990915"/>
          </a:xfrm>
          <a:prstGeom prst="rect">
            <a:avLst/>
          </a:prstGeom>
          <a:ln/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3159" y="6442536"/>
            <a:ext cx="6847253" cy="2601956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77552"/>
              </p:ext>
            </p:extLst>
          </p:nvPr>
        </p:nvGraphicFramePr>
        <p:xfrm>
          <a:off x="311153" y="874014"/>
          <a:ext cx="10554967" cy="5029200"/>
        </p:xfrm>
        <a:graphic>
          <a:graphicData uri="http://schemas.openxmlformats.org/drawingml/2006/table">
            <a:tbl>
              <a:tblPr firstRow="1" bandRow="1">
                <a:tableStyleId>{8AF28CF0-2FFD-4A0D-A129-6D5006EDCEF5}</a:tableStyleId>
              </a:tblPr>
              <a:tblGrid>
                <a:gridCol w="7735567">
                  <a:extLst>
                    <a:ext uri="{9D8B030D-6E8A-4147-A177-3AD203B41FA5}">
                      <a16:colId xmlns:a16="http://schemas.microsoft.com/office/drawing/2014/main" val="205185524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118635949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600" dirty="0" smtClean="0"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</a:rPr>
                        <a:t>Базис: продукты ресторан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45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600" kern="12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</a:rPr>
                        <a:t>Ключевые фразы</a:t>
                      </a:r>
                      <a:endParaRPr lang="ru-RU" sz="26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600" dirty="0" smtClean="0"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</a:rPr>
                        <a:t>Минус-слова: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615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600" dirty="0" smtClean="0"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</a:rPr>
                        <a:t>продукты для </a:t>
                      </a:r>
                      <a:r>
                        <a:rPr lang="ru-RU" sz="2600" b="0" dirty="0" smtClean="0"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</a:rPr>
                        <a:t>ресторана -доставка -снабжение </a:t>
                      </a:r>
                    </a:p>
                    <a:p>
                      <a:r>
                        <a:rPr lang="ru-RU" sz="2600" b="0" dirty="0" smtClean="0"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</a:rPr>
                        <a:t>доставка продуктов в рестораны и кафе </a:t>
                      </a:r>
                    </a:p>
                    <a:p>
                      <a:r>
                        <a:rPr lang="ru-RU" sz="2600" b="0" dirty="0" smtClean="0"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</a:rPr>
                        <a:t>доставка в рестораны продуктов -кафе </a:t>
                      </a:r>
                    </a:p>
                    <a:p>
                      <a:r>
                        <a:rPr lang="ru-RU" sz="2600" b="0" dirty="0" smtClean="0"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</a:rPr>
                        <a:t>поставка продуктов в рестораны </a:t>
                      </a:r>
                    </a:p>
                    <a:p>
                      <a:r>
                        <a:rPr lang="ru-RU" sz="2600" b="0" dirty="0" smtClean="0"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</a:rPr>
                        <a:t>поставщики продуктов для ресторанов </a:t>
                      </a:r>
                    </a:p>
                    <a:p>
                      <a:r>
                        <a:rPr lang="ru-RU" sz="2600" b="0" dirty="0" smtClean="0"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</a:rPr>
                        <a:t>продукты для ресторанов и кафе </a:t>
                      </a:r>
                    </a:p>
                    <a:p>
                      <a:r>
                        <a:rPr lang="ru-RU" sz="2600" b="0" dirty="0" smtClean="0"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</a:rPr>
                        <a:t>продукты для ресторанов </a:t>
                      </a:r>
                      <a:r>
                        <a:rPr lang="ru-RU" sz="2600" b="0" dirty="0" err="1" smtClean="0"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</a:rPr>
                        <a:t>спб</a:t>
                      </a:r>
                      <a:r>
                        <a:rPr lang="ru-RU" sz="2600" b="0" dirty="0" smtClean="0"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r>
                        <a:rPr lang="ru-RU" sz="2600" b="0" dirty="0" smtClean="0"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</a:rPr>
                        <a:t>продукты питания для ресторанов </a:t>
                      </a:r>
                    </a:p>
                    <a:p>
                      <a:r>
                        <a:rPr lang="ru-RU" sz="2600" dirty="0" smtClean="0"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</a:rPr>
                        <a:t>продукты </a:t>
                      </a:r>
                      <a:r>
                        <a:rPr lang="ru-RU" sz="2600" dirty="0" err="1" smtClean="0"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</a:rPr>
                        <a:t>хорека</a:t>
                      </a:r>
                      <a:r>
                        <a:rPr lang="ru-RU" sz="2600" dirty="0" smtClean="0"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</a:rPr>
                        <a:t> для ресторанов </a:t>
                      </a:r>
                    </a:p>
                    <a:p>
                      <a:r>
                        <a:rPr lang="ru-RU" sz="2600" dirty="0" smtClean="0"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</a:rPr>
                        <a:t>снабжение ресторана продуктами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600" dirty="0" smtClean="0"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</a:rPr>
                        <a:t>блюдо</a:t>
                      </a:r>
                    </a:p>
                    <a:p>
                      <a:r>
                        <a:rPr lang="ru-RU" sz="2600" dirty="0" smtClean="0"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</a:rPr>
                        <a:t>готовая</a:t>
                      </a:r>
                    </a:p>
                    <a:p>
                      <a:r>
                        <a:rPr lang="ru-RU" sz="2600" dirty="0" smtClean="0"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</a:rPr>
                        <a:t>дом</a:t>
                      </a:r>
                    </a:p>
                    <a:p>
                      <a:r>
                        <a:rPr lang="ru-RU" sz="2600" dirty="0" smtClean="0"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</a:rPr>
                        <a:t>домашняя</a:t>
                      </a:r>
                    </a:p>
                    <a:p>
                      <a:r>
                        <a:rPr lang="ru-RU" sz="2600" dirty="0" smtClean="0"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</a:rPr>
                        <a:t>еда</a:t>
                      </a:r>
                    </a:p>
                    <a:p>
                      <a:endParaRPr lang="ru-RU" sz="2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873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1219710" y="1663237"/>
            <a:ext cx="13347512" cy="8504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44450" lvl="0" algn="ctr">
              <a:lnSpc>
                <a:spcPct val="120000"/>
              </a:lnSpc>
              <a:buSzPts val="2900"/>
            </a:pPr>
            <a:r>
              <a:rPr lang="en-US" sz="4000" b="1" dirty="0" smtClean="0">
                <a:latin typeface="Trebuchet MS" panose="020B0603020202020204" pitchFamily="34" charset="0"/>
                <a:ea typeface="Proxima Nova"/>
                <a:cs typeface="Proxima Nova"/>
                <a:sym typeface="Proxima Nova"/>
                <a:hlinkClick r:id="rId3"/>
              </a:rPr>
              <a:t>www.prof.alidi.ru</a:t>
            </a:r>
            <a:r>
              <a:rPr lang="ru-RU" sz="4000" dirty="0" smtClean="0">
                <a:latin typeface="Trebuchet MS" panose="020B0603020202020204" pitchFamily="34" charset="0"/>
                <a:ea typeface="Proxima Nova"/>
                <a:cs typeface="Proxima Nova"/>
                <a:sym typeface="Proxima Nova"/>
              </a:rPr>
              <a:t> </a:t>
            </a:r>
            <a:endParaRPr lang="en-US" sz="4000" dirty="0">
              <a:solidFill>
                <a:srgbClr val="0070C0"/>
              </a:solidFill>
              <a:latin typeface="Trebuchet MS" panose="020B0603020202020204" pitchFamily="34" charset="0"/>
              <a:ea typeface="Proxima Nova"/>
              <a:cs typeface="Proxima Nova"/>
              <a:sym typeface="Proxima Nova"/>
            </a:endParaRPr>
          </a:p>
          <a:p>
            <a:endParaRPr lang="ru-RU" sz="2900" dirty="0" smtClean="0">
              <a:latin typeface="Trebuchet MS" panose="020B0603020202020204" pitchFamily="34" charset="0"/>
              <a:ea typeface="Proxima Nova"/>
              <a:cs typeface="Proxima Nova"/>
            </a:endParaRPr>
          </a:p>
          <a:p>
            <a:pPr>
              <a:lnSpc>
                <a:spcPct val="150000"/>
              </a:lnSpc>
            </a:pPr>
            <a:r>
              <a:rPr lang="ru-RU" sz="2900" dirty="0" smtClean="0"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ALIDI </a:t>
            </a:r>
            <a:r>
              <a:rPr lang="ru-RU" sz="2900" dirty="0"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RPOF </a:t>
            </a:r>
            <a:r>
              <a:rPr lang="ru-RU" sz="2900" dirty="0" smtClean="0"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– поставщик-</a:t>
            </a:r>
            <a:r>
              <a:rPr lang="ru-RU" sz="2900" dirty="0" err="1" smtClean="0"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агрегатор</a:t>
            </a:r>
            <a:r>
              <a:rPr lang="ru-RU" sz="2900" dirty="0" smtClean="0"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* продуктов </a:t>
            </a:r>
            <a:r>
              <a:rPr lang="ru-RU" sz="2900" dirty="0"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питания, упаковки и расходных материалов, профессиональной и бытовой химии на предприятия общепита и </a:t>
            </a:r>
            <a:r>
              <a:rPr lang="en-US" sz="2900" dirty="0" err="1" smtClean="0"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HoReCa</a:t>
            </a:r>
            <a:r>
              <a:rPr lang="ru-RU" sz="2900" dirty="0" smtClean="0"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 </a:t>
            </a:r>
            <a:r>
              <a:rPr lang="ru-RU" sz="2900" dirty="0"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в </a:t>
            </a:r>
            <a:r>
              <a:rPr lang="ru-RU" sz="2900" dirty="0" smtClean="0"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Санкт-Петербурге</a:t>
            </a:r>
            <a:r>
              <a:rPr lang="ru-RU" sz="2900" dirty="0"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 </a:t>
            </a:r>
            <a:r>
              <a:rPr lang="ru-RU" sz="2900" dirty="0" smtClean="0"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и Ленинградской области: </a:t>
            </a:r>
          </a:p>
          <a:p>
            <a:pPr>
              <a:lnSpc>
                <a:spcPct val="150000"/>
              </a:lnSpc>
            </a:pPr>
            <a:r>
              <a:rPr lang="ru-RU" sz="2900" dirty="0" smtClean="0"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в </a:t>
            </a:r>
            <a:r>
              <a:rPr lang="ru-RU" sz="2900" dirty="0"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сетевые рестораны, бары, кафе, </a:t>
            </a:r>
            <a:r>
              <a:rPr lang="ru-RU" sz="2900" dirty="0" smtClean="0"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столовые и пункты питания </a:t>
            </a:r>
            <a:r>
              <a:rPr lang="ru-RU" sz="2900" dirty="0"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на производствах и в бизнес-центрах, пиццерии, пекарни, производства-кулинарии, </a:t>
            </a:r>
            <a:r>
              <a:rPr lang="ru-RU" sz="2900" dirty="0" err="1"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кейтеринг</a:t>
            </a:r>
            <a:r>
              <a:rPr lang="ru-RU" sz="2900" dirty="0"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 и службы </a:t>
            </a:r>
            <a:r>
              <a:rPr lang="ru-RU" sz="2900" dirty="0" smtClean="0"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доставки.</a:t>
            </a:r>
          </a:p>
          <a:p>
            <a:pPr marL="44450" lvl="0">
              <a:lnSpc>
                <a:spcPct val="150000"/>
              </a:lnSpc>
              <a:buSzPts val="2900"/>
            </a:pPr>
            <a:r>
              <a:rPr lang="ru-RU" sz="2900" dirty="0" smtClean="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Специализация: </a:t>
            </a:r>
            <a:r>
              <a:rPr lang="ru" sz="2900" dirty="0" smtClean="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B2B</a:t>
            </a:r>
            <a:r>
              <a:rPr lang="en-US" sz="2900" dirty="0" smtClean="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.</a:t>
            </a:r>
            <a:endParaRPr lang="ru-RU" sz="2900" dirty="0" smtClean="0"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  <a:p>
            <a:pPr marL="44450" lvl="0">
              <a:lnSpc>
                <a:spcPct val="150000"/>
              </a:lnSpc>
              <a:buSzPts val="2900"/>
            </a:pPr>
            <a:endParaRPr lang="ru-RU" sz="2900" dirty="0" smtClean="0"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  <a:p>
            <a:pPr lvl="0"/>
            <a:r>
              <a:rPr lang="ru-RU" sz="2900" dirty="0" smtClean="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*</a:t>
            </a:r>
            <a:r>
              <a:rPr lang="ru-RU" sz="2400" dirty="0" err="1" smtClean="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Агрегатор</a:t>
            </a:r>
            <a:r>
              <a:rPr lang="ru-RU" sz="2400" dirty="0" smtClean="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 -</a:t>
            </a:r>
            <a:r>
              <a:rPr lang="ru-RU" sz="2400" dirty="0"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поставщик-дистрибьютор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который торгует широким ассортиментом 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продуктов питания;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как правило, сам ничего не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производит.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714742" y="1"/>
            <a:ext cx="5945366" cy="70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4000">
                <a:latin typeface="Arial" panose="020B0604020202020204" pitchFamily="34" charset="0"/>
                <a:ea typeface="Proxima Nova Extrabold"/>
                <a:cs typeface="Arial" panose="020B0604020202020204" pitchFamily="34" charset="0"/>
              </a:defRPr>
            </a:lvl1pPr>
          </a:lstStyle>
          <a:p>
            <a:r>
              <a:rPr lang="ru" sz="3200" b="1" dirty="0">
                <a:latin typeface="Proxima Nova" panose="020B0604020202020204" charset="0"/>
                <a:ea typeface="Proxima Nova"/>
                <a:cs typeface="Myanmar Text" panose="020B0502040204020203" pitchFamily="34" charset="0"/>
                <a:sym typeface="Proxima Nova Extrabold"/>
              </a:rPr>
              <a:t>Описание</a:t>
            </a:r>
            <a:r>
              <a:rPr lang="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" panose="020B0604020202020204" charset="0"/>
                <a:ea typeface="Proxima Nova"/>
                <a:cs typeface="Myanmar Text" panose="020B0502040204020203" pitchFamily="34" charset="0"/>
                <a:sym typeface="Proxima Nova Extrabold"/>
              </a:rPr>
              <a:t> </a:t>
            </a:r>
            <a:r>
              <a:rPr lang="ru" sz="3200" b="1" dirty="0" smtClean="0">
                <a:latin typeface="Proxima Nova" panose="020B0604020202020204" charset="0"/>
                <a:ea typeface="Proxima Nova"/>
                <a:cs typeface="Myanmar Text" panose="020B0502040204020203" pitchFamily="34" charset="0"/>
                <a:sym typeface="Proxima Nova Extrabold"/>
              </a:rPr>
              <a:t>проекта</a:t>
            </a:r>
            <a:endParaRPr sz="3200" b="1" dirty="0">
              <a:latin typeface="Proxima Nova" panose="020B0604020202020204" charset="0"/>
              <a:ea typeface="Proxima Nova"/>
              <a:cs typeface="Myanmar Text" panose="020B0502040204020203" pitchFamily="34" charset="0"/>
              <a:sym typeface="Proxima Nova Extra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26" y="1362986"/>
            <a:ext cx="2438812" cy="162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0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/>
        </p:nvSpPr>
        <p:spPr>
          <a:xfrm>
            <a:off x="378822" y="822960"/>
            <a:ext cx="16655144" cy="879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44450" lvl="0">
              <a:lnSpc>
                <a:spcPct val="115000"/>
              </a:lnSpc>
              <a:buClr>
                <a:schemeClr val="dk1"/>
              </a:buClr>
              <a:buSzPts val="2900"/>
            </a:pPr>
            <a:r>
              <a:rPr lang="ru" sz="2400" dirty="0">
                <a:solidFill>
                  <a:schemeClr val="dk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Коммуникационный </a:t>
            </a:r>
            <a:r>
              <a:rPr lang="ru" sz="2400" dirty="0" smtClean="0">
                <a:solidFill>
                  <a:schemeClr val="dk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посыл: </a:t>
            </a:r>
          </a:p>
          <a:p>
            <a:pPr marL="44450" lvl="0">
              <a:lnSpc>
                <a:spcPct val="115000"/>
              </a:lnSpc>
              <a:buClr>
                <a:schemeClr val="dk1"/>
              </a:buClr>
              <a:buSzPts val="2900"/>
            </a:pPr>
            <a:r>
              <a:rPr lang="ru" sz="24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Proxima Nova"/>
              </a:rPr>
              <a:t>	</a:t>
            </a:r>
            <a:r>
              <a:rPr lang="ru" sz="2400" b="1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Proxima Nova"/>
              </a:rPr>
              <a:t>	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Ответы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на ежедневные вопросы управляющих общепитом в России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4450" lvl="0">
              <a:lnSpc>
                <a:spcPct val="115000"/>
              </a:lnSpc>
              <a:buClr>
                <a:schemeClr val="dk1"/>
              </a:buClr>
              <a:buSzPts val="2900"/>
            </a:pPr>
            <a:endParaRPr lang="ru-RU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" lvl="0">
              <a:lnSpc>
                <a:spcPct val="115000"/>
              </a:lnSpc>
              <a:buClr>
                <a:schemeClr val="dk1"/>
              </a:buClr>
              <a:buSzPts val="2900"/>
            </a:pPr>
            <a:endParaRPr lang="ru-RU" sz="2400" dirty="0">
              <a:solidFill>
                <a:schemeClr val="dk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  <a:p>
            <a:pPr marL="44450" lvl="0">
              <a:lnSpc>
                <a:spcPct val="115000"/>
              </a:lnSpc>
              <a:buClr>
                <a:schemeClr val="dk1"/>
              </a:buClr>
              <a:buSzPts val="2900"/>
            </a:pPr>
            <a:r>
              <a:rPr lang="ru" sz="2400" dirty="0" smtClean="0">
                <a:solidFill>
                  <a:schemeClr val="dk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 </a:t>
            </a:r>
            <a:endParaRPr lang="en-US" sz="2400" dirty="0" smtClean="0">
              <a:solidFill>
                <a:schemeClr val="dk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  <a:p>
            <a:pPr marL="44450" lvl="0">
              <a:lnSpc>
                <a:spcPct val="115000"/>
              </a:lnSpc>
              <a:buClr>
                <a:schemeClr val="dk1"/>
              </a:buClr>
              <a:buSzPts val="2900"/>
            </a:pP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  <a:p>
            <a:endParaRPr lang="en-US" sz="2400" dirty="0" smtClean="0">
              <a:solidFill>
                <a:schemeClr val="dk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</a:endParaRPr>
          </a:p>
          <a:p>
            <a:pPr marL="4445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</a:pPr>
            <a:endParaRPr lang="ru-RU" sz="2400" dirty="0" smtClean="0">
              <a:solidFill>
                <a:schemeClr val="dk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  <a:p>
            <a:pPr marL="4445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</a:pPr>
            <a:endParaRPr lang="ru-RU" sz="2400" dirty="0">
              <a:solidFill>
                <a:schemeClr val="dk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  <a:p>
            <a:pPr marL="4445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</a:pPr>
            <a:endParaRPr lang="ru-RU" sz="2400" dirty="0" smtClean="0">
              <a:solidFill>
                <a:schemeClr val="dk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  <a:p>
            <a:pPr marL="4445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</a:pPr>
            <a:endParaRPr lang="ru-RU" sz="2400" dirty="0">
              <a:solidFill>
                <a:schemeClr val="dk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  <a:p>
            <a:pPr marL="44450" lvl="0" algn="just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900"/>
            </a:pPr>
            <a:r>
              <a:rPr lang="en-US" sz="2400" dirty="0" smtClean="0">
                <a:solidFill>
                  <a:schemeClr val="dk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KPI </a:t>
            </a:r>
            <a:r>
              <a:rPr lang="ru" sz="2400" dirty="0" smtClean="0">
                <a:solidFill>
                  <a:schemeClr val="dk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для оценки эффективности контент-маркетинга:</a:t>
            </a:r>
          </a:p>
          <a:p>
            <a:r>
              <a:rPr lang="ru-RU" sz="2400" dirty="0" smtClean="0">
                <a:solidFill>
                  <a:schemeClr val="dk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- Рост ежемесячного трафика </a:t>
            </a:r>
            <a:r>
              <a:rPr lang="ru-RU" sz="2400" dirty="0">
                <a:solidFill>
                  <a:schemeClr val="dk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из </a:t>
            </a:r>
            <a:r>
              <a:rPr lang="ru-RU" sz="2400" dirty="0" err="1">
                <a:solidFill>
                  <a:schemeClr val="dk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соцсетей</a:t>
            </a:r>
            <a:r>
              <a:rPr lang="ru-RU" sz="2400" dirty="0">
                <a:solidFill>
                  <a:schemeClr val="dk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 на сайт в 3 раза за 3 </a:t>
            </a:r>
            <a:r>
              <a:rPr lang="ru-RU" sz="2400" dirty="0" smtClean="0">
                <a:solidFill>
                  <a:schemeClr val="dk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месяца.</a:t>
            </a:r>
            <a:endParaRPr lang="ru-RU" sz="2400" dirty="0">
              <a:solidFill>
                <a:schemeClr val="dk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</a:endParaRPr>
          </a:p>
          <a:p>
            <a:r>
              <a:rPr lang="ru-RU" sz="2400" dirty="0" smtClean="0">
                <a:solidFill>
                  <a:schemeClr val="dk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- Рост </a:t>
            </a:r>
            <a:r>
              <a:rPr lang="ru-RU" sz="2400" dirty="0">
                <a:solidFill>
                  <a:schemeClr val="dk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ежемесячного </a:t>
            </a:r>
            <a:r>
              <a:rPr lang="ru-RU" sz="2400" dirty="0" smtClean="0">
                <a:solidFill>
                  <a:schemeClr val="dk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трафика </a:t>
            </a:r>
            <a:r>
              <a:rPr lang="ru-RU" sz="2400" dirty="0">
                <a:solidFill>
                  <a:schemeClr val="dk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из 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email</a:t>
            </a:r>
            <a:r>
              <a:rPr lang="ru-RU" sz="2400" dirty="0">
                <a:solidFill>
                  <a:schemeClr val="dk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 на сайт в 5 раз за 5 </a:t>
            </a:r>
            <a:r>
              <a:rPr lang="ru-RU" sz="2400" dirty="0" smtClean="0">
                <a:solidFill>
                  <a:schemeClr val="dk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месяцев.</a:t>
            </a:r>
            <a:endParaRPr lang="ru-RU" sz="2400" dirty="0">
              <a:solidFill>
                <a:schemeClr val="dk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</a:endParaRPr>
          </a:p>
          <a:p>
            <a:r>
              <a:rPr lang="ru-RU" sz="2400" dirty="0" smtClean="0">
                <a:solidFill>
                  <a:schemeClr val="dk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- Конверсия </a:t>
            </a:r>
            <a:r>
              <a:rPr lang="ru-RU" sz="2400" dirty="0">
                <a:solidFill>
                  <a:schemeClr val="dk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в переход на статью в блоге из рассылки 50% (каждый второй переходит</a:t>
            </a:r>
            <a:r>
              <a:rPr lang="ru-RU" sz="2400" dirty="0" smtClean="0">
                <a:solidFill>
                  <a:schemeClr val="dk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)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.</a:t>
            </a:r>
            <a:endParaRPr lang="ru-RU" sz="2400" dirty="0">
              <a:solidFill>
                <a:schemeClr val="dk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</a:endParaRPr>
          </a:p>
          <a:p>
            <a:r>
              <a:rPr lang="ru-RU" sz="2400" dirty="0" smtClean="0">
                <a:solidFill>
                  <a:schemeClr val="dk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- Вовлеченность </a:t>
            </a:r>
            <a:r>
              <a:rPr lang="ru-RU" sz="2400" dirty="0">
                <a:solidFill>
                  <a:schemeClr val="dk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в </a:t>
            </a:r>
            <a:r>
              <a:rPr lang="ru-RU" sz="2400" dirty="0" err="1">
                <a:solidFill>
                  <a:schemeClr val="dk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соцсетях</a:t>
            </a:r>
            <a:r>
              <a:rPr lang="ru-RU" sz="2400" dirty="0">
                <a:solidFill>
                  <a:schemeClr val="dk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: просмотры, лайки, </a:t>
            </a:r>
            <a:r>
              <a:rPr lang="ru-RU" sz="2400" dirty="0" err="1">
                <a:solidFill>
                  <a:schemeClr val="dk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комменты</a:t>
            </a:r>
            <a:r>
              <a:rPr lang="ru-RU" sz="2400" dirty="0">
                <a:solidFill>
                  <a:schemeClr val="dk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 – рост среднего 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ER </a:t>
            </a:r>
            <a:r>
              <a:rPr lang="ru-RU" sz="2400" dirty="0">
                <a:solidFill>
                  <a:schemeClr val="dk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на 100%.</a:t>
            </a:r>
          </a:p>
          <a:p>
            <a:pPr marL="4445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</a:pP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  <a:p>
            <a:r>
              <a:rPr lang="ru" sz="2400" dirty="0" smtClean="0">
                <a:solidFill>
                  <a:schemeClr val="dk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Контент-план </a:t>
            </a:r>
            <a:r>
              <a:rPr lang="ru" sz="2400" dirty="0">
                <a:solidFill>
                  <a:schemeClr val="dk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на 1 </a:t>
            </a:r>
            <a:r>
              <a:rPr lang="ru" sz="2400" dirty="0" smtClean="0">
                <a:solidFill>
                  <a:schemeClr val="dk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месяц: </a:t>
            </a:r>
            <a:r>
              <a:rPr lang="ru-RU" sz="2400" dirty="0" smtClean="0">
                <a:solidFill>
                  <a:schemeClr val="dk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Таблицы_к_диплому_ИМ-93_Авдонина_МВ.xls</a:t>
            </a:r>
            <a:r>
              <a:rPr lang="ru-RU" sz="2400" dirty="0">
                <a:solidFill>
                  <a:schemeClr val="dk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, вкладка «Контент-план», </a:t>
            </a:r>
            <a:r>
              <a:rPr lang="ru-RU" sz="2400" dirty="0">
                <a:solidFill>
                  <a:schemeClr val="dk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hlinkClick r:id="rId3"/>
              </a:rPr>
              <a:t>https://cutt.ly/PiCo8Lx</a:t>
            </a:r>
            <a:r>
              <a:rPr lang="ru-RU" sz="2400" dirty="0">
                <a:solidFill>
                  <a:schemeClr val="dk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83592" y="22446"/>
            <a:ext cx="89199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Инструменты. </a:t>
            </a:r>
            <a:r>
              <a:rPr lang="ru-RU" sz="3200" dirty="0" smtClean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Контент-маркетинг</a:t>
            </a:r>
            <a:endParaRPr lang="ru-RU" sz="3200" dirty="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29015"/>
              </p:ext>
            </p:extLst>
          </p:nvPr>
        </p:nvGraphicFramePr>
        <p:xfrm>
          <a:off x="378822" y="1981199"/>
          <a:ext cx="14486712" cy="3032503"/>
        </p:xfrm>
        <a:graphic>
          <a:graphicData uri="http://schemas.openxmlformats.org/drawingml/2006/table">
            <a:tbl>
              <a:tblPr firstRow="1" bandRow="1">
                <a:tableStyleId>{8AF28CF0-2FFD-4A0D-A129-6D5006EDCEF5}</a:tableStyleId>
              </a:tblPr>
              <a:tblGrid>
                <a:gridCol w="5525591">
                  <a:extLst>
                    <a:ext uri="{9D8B030D-6E8A-4147-A177-3AD203B41FA5}">
                      <a16:colId xmlns:a16="http://schemas.microsoft.com/office/drawing/2014/main" val="1514105229"/>
                    </a:ext>
                  </a:extLst>
                </a:gridCol>
                <a:gridCol w="8961121">
                  <a:extLst>
                    <a:ext uri="{9D8B030D-6E8A-4147-A177-3AD203B41FA5}">
                      <a16:colId xmlns:a16="http://schemas.microsoft.com/office/drawing/2014/main" val="2996067104"/>
                    </a:ext>
                  </a:extLst>
                </a:gridCol>
              </a:tblGrid>
              <a:tr h="161108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</a:rPr>
                        <a:t>Форматы и жанры: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</a:rPr>
                        <a:t>- </a:t>
                      </a:r>
                      <a:r>
                        <a:rPr lang="ru-RU" sz="24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</a:rPr>
                        <a:t>статьи в блоге на сайте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</a:rPr>
                        <a:t>- </a:t>
                      </a:r>
                      <a:r>
                        <a:rPr lang="ru-RU" sz="24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</a:rPr>
                        <a:t>сторителлинг</a:t>
                      </a:r>
                      <a:r>
                        <a:rPr lang="ru-RU" sz="24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</a:rPr>
                        <a:t> от имени клиента, поставщика, сотрудника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</a:rPr>
                        <a:t>- </a:t>
                      </a:r>
                      <a:r>
                        <a:rPr lang="ru-RU" sz="24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</a:rPr>
                        <a:t>мнение эксперта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</a:rPr>
                        <a:t>- </a:t>
                      </a:r>
                      <a:r>
                        <a:rPr lang="ru-RU" sz="24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</a:rPr>
                        <a:t>игры, конкурсы, голосования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398377"/>
                  </a:ext>
                </a:extLst>
              </a:tr>
              <a:tr h="142141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</a:rPr>
                        <a:t>Каналы распространения контента:</a:t>
                      </a:r>
                    </a:p>
                    <a:p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</a:rPr>
                        <a:t>- блог на сайте</a:t>
                      </a:r>
                    </a:p>
                    <a:p>
                      <a:r>
                        <a:rPr lang="ru-RU" sz="24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</a:rPr>
                        <a:t>- посты в </a:t>
                      </a:r>
                      <a:r>
                        <a:rPr lang="ru-RU" sz="24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</a:rPr>
                        <a:t>соцсетях</a:t>
                      </a:r>
                      <a:r>
                        <a:rPr lang="ru-RU" sz="24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</a:rPr>
                        <a:t>IG</a:t>
                      </a:r>
                      <a:r>
                        <a:rPr lang="ru-RU" sz="24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</a:rPr>
                        <a:t> и </a:t>
                      </a:r>
                      <a:r>
                        <a:rPr lang="en-US" sz="24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</a:rPr>
                        <a:t>VK</a:t>
                      </a:r>
                      <a:endParaRPr lang="ru-RU" sz="24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</a:endParaRPr>
                    </a:p>
                    <a:p>
                      <a:r>
                        <a:rPr lang="ru-RU" sz="24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</a:rPr>
                        <a:t>- упоминание в </a:t>
                      </a:r>
                      <a:r>
                        <a:rPr lang="en-US" sz="24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</a:rPr>
                        <a:t>email </a:t>
                      </a:r>
                      <a:r>
                        <a:rPr lang="ru-RU" sz="24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</a:rPr>
                        <a:t>рассылках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186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/>
        </p:nvSpPr>
        <p:spPr>
          <a:xfrm>
            <a:off x="313509" y="3239589"/>
            <a:ext cx="17334411" cy="651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44450" lvl="0">
              <a:lnSpc>
                <a:spcPct val="115000"/>
              </a:lnSpc>
              <a:buClr>
                <a:schemeClr val="dk1"/>
              </a:buClr>
              <a:buSzPts val="2900"/>
            </a:pPr>
            <a:r>
              <a:rPr lang="ru-RU" sz="2400" dirty="0"/>
              <a:t>Способы </a:t>
            </a:r>
            <a:r>
              <a:rPr lang="ru-RU" sz="2400" dirty="0" smtClean="0"/>
              <a:t>продвижения:</a:t>
            </a:r>
          </a:p>
          <a:p>
            <a:pPr marL="44450" lvl="0">
              <a:lnSpc>
                <a:spcPct val="115000"/>
              </a:lnSpc>
              <a:buClr>
                <a:schemeClr val="dk1"/>
              </a:buClr>
              <a:buSzPts val="2900"/>
            </a:pPr>
            <a:endParaRPr lang="ru-RU" dirty="0"/>
          </a:p>
          <a:p>
            <a:pPr marL="44450" lvl="0">
              <a:lnSpc>
                <a:spcPct val="115000"/>
              </a:lnSpc>
              <a:buClr>
                <a:schemeClr val="dk1"/>
              </a:buClr>
              <a:buSzPts val="2900"/>
            </a:pPr>
            <a:endParaRPr lang="ru-RU" dirty="0" smtClean="0"/>
          </a:p>
          <a:p>
            <a:pPr marL="44450" lvl="0">
              <a:lnSpc>
                <a:spcPct val="115000"/>
              </a:lnSpc>
              <a:buClr>
                <a:schemeClr val="dk1"/>
              </a:buClr>
              <a:buSzPts val="2900"/>
            </a:pPr>
            <a:endParaRPr lang="ru-RU" dirty="0"/>
          </a:p>
          <a:p>
            <a:pPr marL="44450" lvl="0">
              <a:lnSpc>
                <a:spcPct val="115000"/>
              </a:lnSpc>
              <a:buClr>
                <a:schemeClr val="dk1"/>
              </a:buClr>
              <a:buSzPts val="2900"/>
            </a:pPr>
            <a:endParaRPr lang="ru-RU" dirty="0" smtClean="0"/>
          </a:p>
          <a:p>
            <a:pPr marL="44450" lvl="0">
              <a:lnSpc>
                <a:spcPct val="115000"/>
              </a:lnSpc>
              <a:buClr>
                <a:schemeClr val="dk1"/>
              </a:buClr>
              <a:buSzPts val="2900"/>
            </a:pPr>
            <a:endParaRPr lang="ru-RU" dirty="0" smtClean="0"/>
          </a:p>
          <a:p>
            <a:pPr marL="44450" lvl="0">
              <a:lnSpc>
                <a:spcPct val="115000"/>
              </a:lnSpc>
              <a:buClr>
                <a:schemeClr val="dk1"/>
              </a:buClr>
              <a:buSzPts val="2900"/>
            </a:pPr>
            <a:endParaRPr lang="ru" sz="2000" dirty="0" smtClean="0">
              <a:solidFill>
                <a:schemeClr val="dk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Proxima Nova"/>
              <a:buChar char="●"/>
            </a:pPr>
            <a:endParaRPr lang="ru" sz="2000" dirty="0" smtClean="0">
              <a:solidFill>
                <a:schemeClr val="dk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Proxima Nova"/>
              <a:buChar char="●"/>
            </a:pPr>
            <a:endParaRPr lang="ru" sz="2000" dirty="0">
              <a:solidFill>
                <a:schemeClr val="dk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Proxima Nova"/>
              <a:buChar char="●"/>
            </a:pPr>
            <a:endParaRPr lang="ru" sz="2000" dirty="0" smtClean="0">
              <a:solidFill>
                <a:schemeClr val="dk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  <a:p>
            <a:r>
              <a:rPr lang="ru-RU" sz="2400" dirty="0"/>
              <a:t>Оценка эффективности и </a:t>
            </a:r>
            <a:r>
              <a:rPr lang="en-US" sz="2400" dirty="0"/>
              <a:t>KPI</a:t>
            </a:r>
            <a:r>
              <a:rPr lang="ru-RU" sz="2400" dirty="0"/>
              <a:t>:</a:t>
            </a:r>
          </a:p>
          <a:p>
            <a:r>
              <a:rPr lang="en-US" sz="2400" dirty="0"/>
              <a:t> </a:t>
            </a:r>
            <a:endParaRPr lang="ru-RU" sz="2400" dirty="0"/>
          </a:p>
          <a:p>
            <a:r>
              <a:rPr lang="ru-RU" sz="2400" dirty="0"/>
              <a:t>- рост числа подписчиков: в </a:t>
            </a:r>
            <a:r>
              <a:rPr lang="en-US" sz="2400" dirty="0"/>
              <a:t>VK </a:t>
            </a:r>
            <a:r>
              <a:rPr lang="ru-RU" sz="2400" dirty="0"/>
              <a:t>до 1200 за 6 месяцев; в </a:t>
            </a:r>
            <a:r>
              <a:rPr lang="en-US" sz="2400" dirty="0"/>
              <a:t>IG </a:t>
            </a:r>
            <a:r>
              <a:rPr lang="ru-RU" sz="2400" dirty="0"/>
              <a:t>– до 1500 за 6 месяцев.</a:t>
            </a:r>
          </a:p>
          <a:p>
            <a:r>
              <a:rPr lang="ru-RU" sz="2400" dirty="0"/>
              <a:t>- рост ежемесячного трафика из </a:t>
            </a:r>
            <a:r>
              <a:rPr lang="ru-RU" sz="2400" dirty="0" err="1"/>
              <a:t>соцсетей</a:t>
            </a:r>
            <a:r>
              <a:rPr lang="ru-RU" sz="2400" dirty="0"/>
              <a:t> на сайт в 3 раза за 3 месяца.</a:t>
            </a:r>
          </a:p>
          <a:p>
            <a:r>
              <a:rPr lang="ru-RU" sz="2400" dirty="0"/>
              <a:t>- рост вовлеченности в </a:t>
            </a:r>
            <a:r>
              <a:rPr lang="ru-RU" sz="2400" dirty="0" err="1"/>
              <a:t>соцсетях</a:t>
            </a:r>
            <a:r>
              <a:rPr lang="ru-RU" sz="2400" dirty="0"/>
              <a:t>: просмотры, лайки, </a:t>
            </a:r>
            <a:r>
              <a:rPr lang="ru-RU" sz="2400" dirty="0" err="1"/>
              <a:t>комменты</a:t>
            </a:r>
            <a:r>
              <a:rPr lang="ru-RU" sz="2400" dirty="0"/>
              <a:t> – рост среднего </a:t>
            </a:r>
            <a:r>
              <a:rPr lang="en-US" sz="2400" dirty="0"/>
              <a:t>ER </a:t>
            </a:r>
            <a:r>
              <a:rPr lang="ru-RU" sz="2400" dirty="0"/>
              <a:t>на 100</a:t>
            </a:r>
            <a:r>
              <a:rPr lang="ru-RU" sz="2400" dirty="0" smtClean="0"/>
              <a:t>%.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83592" y="22446"/>
            <a:ext cx="89199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Инструменты. </a:t>
            </a:r>
            <a:r>
              <a:rPr lang="en-US" sz="3200" dirty="0" smtClean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SMM</a:t>
            </a:r>
            <a:endParaRPr lang="ru-RU" sz="3200" dirty="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22304377"/>
              </p:ext>
            </p:extLst>
          </p:nvPr>
        </p:nvGraphicFramePr>
        <p:xfrm>
          <a:off x="130629" y="607221"/>
          <a:ext cx="17242970" cy="263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386372"/>
              </p:ext>
            </p:extLst>
          </p:nvPr>
        </p:nvGraphicFramePr>
        <p:xfrm>
          <a:off x="313509" y="3672342"/>
          <a:ext cx="17040262" cy="2491150"/>
        </p:xfrm>
        <a:graphic>
          <a:graphicData uri="http://schemas.openxmlformats.org/drawingml/2006/table">
            <a:tbl>
              <a:tblPr firstRow="1" firstCol="1" bandRow="1">
                <a:tableStyleId>{8AF28CF0-2FFD-4A0D-A129-6D5006EDCEF5}</a:tableStyleId>
              </a:tblPr>
              <a:tblGrid>
                <a:gridCol w="1555015">
                  <a:extLst>
                    <a:ext uri="{9D8B030D-6E8A-4147-A177-3AD203B41FA5}">
                      <a16:colId xmlns:a16="http://schemas.microsoft.com/office/drawing/2014/main" val="57822656"/>
                    </a:ext>
                  </a:extLst>
                </a:gridCol>
                <a:gridCol w="10038036">
                  <a:extLst>
                    <a:ext uri="{9D8B030D-6E8A-4147-A177-3AD203B41FA5}">
                      <a16:colId xmlns:a16="http://schemas.microsoft.com/office/drawing/2014/main" val="1511593657"/>
                    </a:ext>
                  </a:extLst>
                </a:gridCol>
                <a:gridCol w="5447211">
                  <a:extLst>
                    <a:ext uri="{9D8B030D-6E8A-4147-A177-3AD203B41FA5}">
                      <a16:colId xmlns:a16="http://schemas.microsoft.com/office/drawing/2014/main" val="189189930"/>
                    </a:ext>
                  </a:extLst>
                </a:gridCol>
              </a:tblGrid>
              <a:tr h="231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VK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IG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2303283"/>
                  </a:ext>
                </a:extLst>
              </a:tr>
              <a:tr h="470761"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Бесплатно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Максимально привлечь собственных клиентов: ссылки в подписях в </a:t>
                      </a:r>
                      <a:r>
                        <a:rPr lang="ru-RU" sz="2000" dirty="0" err="1">
                          <a:effectLst/>
                        </a:rPr>
                        <a:t>имейле</a:t>
                      </a:r>
                      <a:r>
                        <a:rPr lang="ru-RU" sz="2000" dirty="0">
                          <a:effectLst/>
                        </a:rPr>
                        <a:t>, ссылки на сайте, через торгпредов, призыв в почтовой рассылке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225494"/>
                  </a:ext>
                </a:extLst>
              </a:tr>
              <a:tr h="231586"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Партнерские активности с поставщиками и партнерами: бартер постами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423369"/>
                  </a:ext>
                </a:extLst>
              </a:tr>
              <a:tr h="231586"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Вирусное под ?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876962"/>
                  </a:ext>
                </a:extLst>
              </a:tr>
              <a:tr h="479470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Платно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Таргетированная</a:t>
                      </a:r>
                      <a:r>
                        <a:rPr lang="ru-RU" sz="2000" dirty="0">
                          <a:effectLst/>
                        </a:rPr>
                        <a:t> реклама на подписчиков тематических сообществ </a:t>
                      </a:r>
                      <a:r>
                        <a:rPr lang="ru-RU" sz="2000" dirty="0" smtClean="0">
                          <a:effectLst/>
                        </a:rPr>
                        <a:t>и</a:t>
                      </a:r>
                      <a:r>
                        <a:rPr lang="ru-RU" sz="2000" baseline="0" dirty="0" smtClean="0">
                          <a:effectLst/>
                        </a:rPr>
                        <a:t> </a:t>
                      </a:r>
                      <a:r>
                        <a:rPr lang="ru-RU" sz="2000" dirty="0" smtClean="0">
                          <a:effectLst/>
                        </a:rPr>
                        <a:t>конкурентов</a:t>
                      </a:r>
                      <a:endParaRPr lang="ru-RU" sz="20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Изучать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959268"/>
                  </a:ext>
                </a:extLst>
              </a:tr>
              <a:tr h="29005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effectLst/>
                        </a:rPr>
                        <a:t>Платные посевы публикаций в тематических сообществах - изучать</a:t>
                      </a:r>
                      <a:endParaRPr lang="ru-RU" sz="2000" dirty="0" smtClean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1829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/>
        </p:nvSpPr>
        <p:spPr>
          <a:xfrm>
            <a:off x="446837" y="1007450"/>
            <a:ext cx="14674883" cy="894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Цель рекламной кампании: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лидогенерация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Задачи: привлечение ЦА на сайт и увеличение конверсий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Решение: увеличение охвата, привлечение трафика на сайт</a:t>
            </a:r>
          </a:p>
          <a:p>
            <a:pPr>
              <a:spcAft>
                <a:spcPts val="600"/>
              </a:spcAft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Площадки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457200" lvl="0" indent="-412750">
              <a:lnSpc>
                <a:spcPct val="115000"/>
              </a:lnSpc>
              <a:spcAft>
                <a:spcPts val="600"/>
              </a:spcAft>
              <a:buClr>
                <a:schemeClr val="dk1"/>
              </a:buClr>
              <a:buSzPts val="2900"/>
              <a:buFont typeface="Proxima Nova"/>
              <a:buChar char="●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VK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(но своей группы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вк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пока нет)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старгетироваться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на подписчиков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конкурентов и на подписчиков тематических сообществ.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Инструменты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 промо-пост с кнопкой, карусель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На будущее еще: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сторис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ретаргетинг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0" indent="-412750">
              <a:lnSpc>
                <a:spcPct val="115000"/>
              </a:lnSpc>
              <a:spcAft>
                <a:spcPts val="1200"/>
              </a:spcAft>
              <a:buClr>
                <a:schemeClr val="dk1"/>
              </a:buClr>
              <a:buSzPts val="2900"/>
              <a:buFont typeface="Proxima Nova"/>
              <a:buChar char="●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 будущее: найти способ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старгетироваться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 подписчиков конкурентов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тематических сообществ. Инструменты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 промо-пост с кнопкой,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карусель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12750">
              <a:lnSpc>
                <a:spcPct val="115000"/>
              </a:lnSpc>
              <a:spcAft>
                <a:spcPts val="1200"/>
              </a:spcAft>
              <a:buClr>
                <a:schemeClr val="dk1"/>
              </a:buClr>
              <a:buSzPts val="2900"/>
              <a:buFont typeface="Proxima Nova"/>
              <a:buChar char="●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Техническое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задание на создание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креативов для компании </a:t>
            </a:r>
            <a:r>
              <a:rPr lang="ru-RU" sz="2000" dirty="0" err="1" smtClean="0"/>
              <a:t>Алиди</a:t>
            </a:r>
            <a:r>
              <a:rPr lang="ru-RU" sz="2000" dirty="0" smtClean="0"/>
              <a:t> </a:t>
            </a:r>
            <a:r>
              <a:rPr lang="ru-RU" sz="2000" dirty="0" err="1" smtClean="0"/>
              <a:t>Проф</a:t>
            </a:r>
            <a:r>
              <a:rPr lang="ru-RU" sz="2000" dirty="0" smtClean="0"/>
              <a:t>: </a:t>
            </a:r>
            <a:r>
              <a:rPr lang="en-US" sz="1600" u="sng" dirty="0" smtClean="0">
                <a:hlinkClick r:id="rId3"/>
              </a:rPr>
              <a:t>www.prof.alidi.ru</a:t>
            </a:r>
            <a:r>
              <a:rPr lang="ru-RU" sz="1600" u="sng" dirty="0" smtClean="0"/>
              <a:t>, </a:t>
            </a:r>
            <a:r>
              <a:rPr lang="de-DE" sz="1600" u="sng" dirty="0" smtClean="0">
                <a:hlinkClick r:id="rId4"/>
              </a:rPr>
              <a:t>www.instagram.com/alidi_prof_horeca</a:t>
            </a:r>
            <a:r>
              <a:rPr lang="ru-RU" sz="1600" u="sng" dirty="0" smtClean="0"/>
              <a:t> </a:t>
            </a:r>
            <a:endParaRPr lang="ru-RU" sz="1600" dirty="0"/>
          </a:p>
          <a:p>
            <a:pPr lvl="0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83591" y="22446"/>
            <a:ext cx="103393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Инструменты. </a:t>
            </a:r>
            <a:r>
              <a:rPr lang="ru-RU" sz="3200" dirty="0" err="1" smtClean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Таргетированная</a:t>
            </a:r>
            <a:r>
              <a:rPr lang="ru-RU" sz="3200" dirty="0" smtClean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реклама</a:t>
            </a:r>
            <a:endParaRPr lang="ru-RU" sz="3200" dirty="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23876" y="4933878"/>
            <a:ext cx="2803405" cy="446942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23876" y="178345"/>
            <a:ext cx="2803405" cy="4634775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719294"/>
              </p:ext>
            </p:extLst>
          </p:nvPr>
        </p:nvGraphicFramePr>
        <p:xfrm>
          <a:off x="185796" y="5095991"/>
          <a:ext cx="15037002" cy="4725328"/>
        </p:xfrm>
        <a:graphic>
          <a:graphicData uri="http://schemas.openxmlformats.org/drawingml/2006/table">
            <a:tbl>
              <a:tblPr>
                <a:tableStyleId>{8AF28CF0-2FFD-4A0D-A129-6D5006EDCEF5}</a:tableStyleId>
              </a:tblPr>
              <a:tblGrid>
                <a:gridCol w="5315844">
                  <a:extLst>
                    <a:ext uri="{9D8B030D-6E8A-4147-A177-3AD203B41FA5}">
                      <a16:colId xmlns:a16="http://schemas.microsoft.com/office/drawing/2014/main" val="2754093949"/>
                    </a:ext>
                  </a:extLst>
                </a:gridCol>
                <a:gridCol w="1735399">
                  <a:extLst>
                    <a:ext uri="{9D8B030D-6E8A-4147-A177-3AD203B41FA5}">
                      <a16:colId xmlns:a16="http://schemas.microsoft.com/office/drawing/2014/main" val="802928036"/>
                    </a:ext>
                  </a:extLst>
                </a:gridCol>
                <a:gridCol w="2470841">
                  <a:extLst>
                    <a:ext uri="{9D8B030D-6E8A-4147-A177-3AD203B41FA5}">
                      <a16:colId xmlns:a16="http://schemas.microsoft.com/office/drawing/2014/main" val="2445071102"/>
                    </a:ext>
                  </a:extLst>
                </a:gridCol>
                <a:gridCol w="3564199">
                  <a:extLst>
                    <a:ext uri="{9D8B030D-6E8A-4147-A177-3AD203B41FA5}">
                      <a16:colId xmlns:a16="http://schemas.microsoft.com/office/drawing/2014/main" val="2053258411"/>
                    </a:ext>
                  </a:extLst>
                </a:gridCol>
                <a:gridCol w="1950719">
                  <a:extLst>
                    <a:ext uri="{9D8B030D-6E8A-4147-A177-3AD203B41FA5}">
                      <a16:colId xmlns:a16="http://schemas.microsoft.com/office/drawing/2014/main" val="2703492084"/>
                    </a:ext>
                  </a:extLst>
                </a:gridCol>
              </a:tblGrid>
              <a:tr h="4971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Материалов по компании нет</a:t>
                      </a:r>
                      <a:endParaRPr lang="ru-RU" sz="1800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28822" marR="28822" marT="28822" marB="28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err="1" smtClean="0">
                          <a:effectLst/>
                        </a:rPr>
                        <a:t>Соцсети</a:t>
                      </a:r>
                      <a:r>
                        <a:rPr lang="ru-RU" sz="1800" dirty="0" smtClean="0">
                          <a:effectLst/>
                        </a:rPr>
                        <a:t>: </a:t>
                      </a:r>
                      <a:r>
                        <a:rPr lang="en-US" sz="1800" dirty="0" smtClean="0">
                          <a:effectLst/>
                        </a:rPr>
                        <a:t>VK, </a:t>
                      </a:r>
                      <a:r>
                        <a:rPr lang="en-US" sz="1800" baseline="0" dirty="0" smtClean="0">
                          <a:effectLst/>
                        </a:rPr>
                        <a:t>IG</a:t>
                      </a:r>
                      <a:endParaRPr lang="ru-RU" sz="1800" dirty="0" smtClean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r>
                        <a:rPr lang="ru-RU" sz="1800" dirty="0" smtClean="0">
                          <a:effectLst/>
                        </a:rPr>
                        <a:t>Срок: 08.05.20 к</a:t>
                      </a:r>
                      <a:r>
                        <a:rPr lang="ru-RU" sz="1800" baseline="0" dirty="0" smtClean="0">
                          <a:effectLst/>
                        </a:rPr>
                        <a:t> </a:t>
                      </a:r>
                      <a:r>
                        <a:rPr lang="ru-RU" sz="1800" dirty="0" smtClean="0">
                          <a:effectLst/>
                        </a:rPr>
                        <a:t>12ч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Призыв к действию: в магазин</a:t>
                      </a:r>
                      <a:endParaRPr lang="ru-RU" sz="1800" dirty="0" smtClean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55237"/>
                  </a:ext>
                </a:extLst>
              </a:tr>
              <a:tr h="27127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Необходим креатив на: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lang="ru-RU" sz="1800" dirty="0">
                          <a:effectLst/>
                        </a:rPr>
                        <a:t>) Конкретные продукты по отдельности: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r>
                        <a:rPr lang="ru-RU" sz="1800" dirty="0" smtClean="0">
                          <a:effectLst/>
                        </a:rPr>
                        <a:t>рыба; сыры; сливочное </a:t>
                      </a:r>
                      <a:r>
                        <a:rPr lang="ru-RU" sz="1800" dirty="0">
                          <a:effectLst/>
                        </a:rPr>
                        <a:t>масло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r>
                        <a:rPr lang="ru-RU" sz="1800" dirty="0" smtClean="0">
                          <a:effectLst/>
                        </a:rPr>
                        <a:t>2</a:t>
                      </a:r>
                      <a:r>
                        <a:rPr lang="ru-RU" sz="1800" dirty="0">
                          <a:effectLst/>
                        </a:rPr>
                        <a:t>) наборы продуктов на одной картинке вместе: сырое мясо, рыба, яйца, молоко, мука, сыр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r>
                        <a:rPr lang="ru-RU" sz="1800" dirty="0" smtClean="0">
                          <a:effectLst/>
                        </a:rPr>
                        <a:t>3</a:t>
                      </a:r>
                      <a:r>
                        <a:rPr lang="ru-RU" sz="1800" dirty="0">
                          <a:effectLst/>
                        </a:rPr>
                        <a:t>) транспорт с логотипом и курьер в форме </a:t>
                      </a:r>
                      <a:r>
                        <a:rPr lang="ru-RU" sz="1800" dirty="0" smtClean="0">
                          <a:effectLst/>
                        </a:rPr>
                        <a:t>на доставке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822" marR="28822" marT="28822" marB="28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Количество:</a:t>
                      </a:r>
                    </a:p>
                    <a:p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1) по 3 варианта каждого</a:t>
                      </a:r>
                    </a:p>
                    <a:p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2) 5 вариантов</a:t>
                      </a:r>
                    </a:p>
                    <a:p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3) 5 вариантов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Ключевые качества продукта: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свежие, сочные, вкусные продукты питания;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 современный транспорт и приветливый курьер</a:t>
                      </a:r>
                      <a:endParaRPr lang="ru-RU" sz="1800" dirty="0" smtClean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Целевая аудитория: взрослая </a:t>
                      </a:r>
                      <a:r>
                        <a:rPr lang="ru-RU" sz="1800" dirty="0" smtClean="0">
                          <a:effectLst/>
                        </a:rPr>
                        <a:t>аудитория от 22 лет, пол - не важен, доход - выше среднего, образование - среднее специальное и высшее.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Шеф-повара, рестораторы, директора и закупщики ресторанов и кафе</a:t>
                      </a:r>
                      <a:endParaRPr lang="ru-RU" sz="1800" dirty="0" smtClean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Задачи и эффект: Нужно, чтобы зритель увидел </a:t>
                      </a:r>
                      <a:r>
                        <a:rPr lang="ru-RU" sz="1800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промопост</a:t>
                      </a: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и захотел перейти на сайт и купить -</a:t>
                      </a:r>
                    </a:p>
                    <a:p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привлечение на сайт</a:t>
                      </a:r>
                      <a:endParaRPr lang="ru-RU" sz="1800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473468"/>
                  </a:ext>
                </a:extLst>
              </a:tr>
              <a:tr h="116573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Размеры: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Изображения размером больше 537x240 пикселей, в формате JPG, GIF или PNG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822" marR="28822" marT="28822" marB="28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Текст на креативе: </a:t>
                      </a:r>
                      <a:r>
                        <a:rPr lang="ru-RU" sz="1800" dirty="0" smtClean="0">
                          <a:effectLst/>
                        </a:rPr>
                        <a:t>логотип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Стиль: современная надежная компания-партнер</a:t>
                      </a:r>
                      <a:endParaRPr lang="ru-RU" sz="1800" dirty="0" smtClean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Хорошие примеры: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u="sng" dirty="0" smtClean="0">
                          <a:effectLst/>
                          <a:hlinkClick r:id="rId7"/>
                        </a:rPr>
                        <a:t>www.instagram.com/arosa_company</a:t>
                      </a:r>
                      <a:endParaRPr lang="ru-RU" sz="1600" u="sng" dirty="0" smtClean="0">
                        <a:effectLst/>
                        <a:hlinkClick r:id="rId7"/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sng" dirty="0" smtClean="0">
                          <a:effectLst/>
                          <a:hlinkClick r:id="rId7"/>
                        </a:rPr>
                        <a:t>www.instagram.com/eastfood.spb/</a:t>
                      </a:r>
                      <a:endParaRPr lang="ru-RU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u="sng" dirty="0" smtClean="0">
                          <a:effectLst/>
                          <a:hlinkClick r:id="rId8"/>
                        </a:rPr>
                        <a:t>www.instagram.com/defagroup/</a:t>
                      </a:r>
                      <a:r>
                        <a:rPr lang="ru-RU" sz="1800" dirty="0" smtClean="0">
                          <a:effectLst/>
                        </a:rPr>
                        <a:t> -есть общий стиль</a:t>
                      </a:r>
                      <a:endParaRPr lang="ru-RU" sz="1800" dirty="0"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Плохой пример: </a:t>
                      </a:r>
                      <a:endParaRPr lang="ru-RU" sz="1800" u="sng" dirty="0" smtClean="0">
                        <a:hlinkClick r:id="rId9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u="sng" dirty="0" smtClean="0">
                          <a:hlinkClick r:id="rId4"/>
                        </a:rPr>
                        <a:t>www.instagram.com/alidi_prof_horeca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54403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83592" y="22446"/>
            <a:ext cx="93703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Инструменты</a:t>
            </a:r>
            <a:r>
              <a:rPr lang="ru-RU" sz="3200" dirty="0" smtClean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. </a:t>
            </a:r>
            <a:r>
              <a:rPr lang="ru" sz="3200" dirty="0" smtClean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Медийная реклама</a:t>
            </a:r>
            <a:endParaRPr lang="ru-RU" sz="3200" dirty="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20040" y="890506"/>
            <a:ext cx="17419320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 ТЗ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для дизайнера на создание баннеров для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медийной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кампании в поисковике Яндекс для компании </a:t>
            </a:r>
            <a:r>
              <a:rPr lang="ru-RU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Алиди</a:t>
            </a:r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</a:t>
            </a:r>
            <a:r>
              <a:rPr lang="ru-RU" dirty="0">
                <a:solidFill>
                  <a:schemeClr val="bg1"/>
                </a:solidFill>
              </a:rPr>
              <a:t>:</a:t>
            </a:r>
            <a:r>
              <a:rPr lang="ru-RU" dirty="0"/>
              <a:t> </a:t>
            </a:r>
            <a:r>
              <a:rPr lang="en-US" sz="2000" u="sng" dirty="0">
                <a:hlinkClick r:id="rId3"/>
              </a:rPr>
              <a:t>www.prof.alidi.ru</a:t>
            </a:r>
            <a:r>
              <a:rPr lang="ru-RU" sz="2000" u="sng" dirty="0"/>
              <a:t>, </a:t>
            </a:r>
            <a:r>
              <a:rPr lang="de-DE" sz="2000" u="sng" dirty="0" smtClean="0">
                <a:hlinkClick r:id="rId4"/>
              </a:rPr>
              <a:t>www.instagram.com/alidi_prof_horeca</a:t>
            </a:r>
            <a:endParaRPr lang="ru-RU" sz="2000" u="sng" dirty="0" smtClean="0"/>
          </a:p>
          <a:p>
            <a:pPr>
              <a:spcAft>
                <a:spcPts val="600"/>
              </a:spcAft>
            </a:pPr>
            <a:endParaRPr lang="ru-RU" sz="20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222510"/>
              </p:ext>
            </p:extLst>
          </p:nvPr>
        </p:nvGraphicFramePr>
        <p:xfrm>
          <a:off x="289560" y="1584959"/>
          <a:ext cx="17449800" cy="3649090"/>
        </p:xfrm>
        <a:graphic>
          <a:graphicData uri="http://schemas.openxmlformats.org/drawingml/2006/table">
            <a:tbl>
              <a:tblPr>
                <a:tableStyleId>{8AF28CF0-2FFD-4A0D-A129-6D5006EDCEF5}</a:tableStyleId>
              </a:tblPr>
              <a:tblGrid>
                <a:gridCol w="2237774">
                  <a:extLst>
                    <a:ext uri="{9D8B030D-6E8A-4147-A177-3AD203B41FA5}">
                      <a16:colId xmlns:a16="http://schemas.microsoft.com/office/drawing/2014/main" val="3074345004"/>
                    </a:ext>
                  </a:extLst>
                </a:gridCol>
                <a:gridCol w="15212026">
                  <a:extLst>
                    <a:ext uri="{9D8B030D-6E8A-4147-A177-3AD203B41FA5}">
                      <a16:colId xmlns:a16="http://schemas.microsoft.com/office/drawing/2014/main" val="1452480145"/>
                    </a:ext>
                  </a:extLst>
                </a:gridCol>
              </a:tblGrid>
              <a:tr h="259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Материалы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366" marR="18366" marT="18366" marB="18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предположим, что есть логотип в разных форматах/разрешениях и фото (все, какие есть на сайте) в хорошем разрешении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366" marR="18366" marT="18366" marB="18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193610"/>
                  </a:ext>
                </a:extLst>
              </a:tr>
              <a:tr h="10151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ru-RU" sz="1800" dirty="0">
                          <a:effectLst/>
                        </a:rPr>
                        <a:t>Продукт / </a:t>
                      </a:r>
                      <a:r>
                        <a:rPr lang="ru-RU" sz="1800" dirty="0" smtClean="0">
                          <a:effectLst/>
                        </a:rPr>
                        <a:t>услуга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366" marR="18366" marT="18366" marB="18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1) Конкретные продукты по отдельности</a:t>
                      </a:r>
                      <a:r>
                        <a:rPr lang="ru-RU" sz="1800" dirty="0" smtClean="0">
                          <a:effectLst/>
                        </a:rPr>
                        <a:t>: курица </a:t>
                      </a:r>
                      <a:r>
                        <a:rPr lang="ru-RU" sz="1800" dirty="0">
                          <a:effectLst/>
                        </a:rPr>
                        <a:t>суповой </a:t>
                      </a:r>
                      <a:r>
                        <a:rPr lang="ru-RU" sz="1800" dirty="0" smtClean="0">
                          <a:effectLst/>
                        </a:rPr>
                        <a:t>набор,  курица тушка, макароны пружинки, греча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 2) наборы продуктов на одной картинке вместе: сырое мясо, рыба, яйца, молоко, мука, сыр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r>
                        <a:rPr lang="ru-RU" sz="1800" dirty="0" smtClean="0">
                          <a:effectLst/>
                        </a:rPr>
                        <a:t>3</a:t>
                      </a:r>
                      <a:r>
                        <a:rPr lang="ru-RU" sz="1800" dirty="0">
                          <a:effectLst/>
                        </a:rPr>
                        <a:t>) транспорт с логотипом и экспедитор в форме в маске с документами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366" marR="18366" marT="18366" marB="18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904248"/>
                  </a:ext>
                </a:extLst>
              </a:tr>
              <a:tr h="12669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ru-RU" sz="1800" dirty="0">
                          <a:effectLst/>
                        </a:rPr>
                        <a:t>Целевая аудитория </a:t>
                      </a:r>
                      <a:r>
                        <a:rPr lang="ru-RU" sz="1800" dirty="0" smtClean="0">
                          <a:effectLst/>
                        </a:rPr>
                        <a:t>продукта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366" marR="18366" marT="18366" marB="18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Взрослая аудитория старше 24 лет. Подумать</a:t>
                      </a:r>
                      <a:r>
                        <a:rPr lang="ru-RU" sz="1800" dirty="0" smtClean="0">
                          <a:effectLst/>
                        </a:rPr>
                        <a:t>: - </a:t>
                      </a:r>
                      <a:r>
                        <a:rPr lang="ru-RU" sz="1800" u="none" strike="noStrike" dirty="0" smtClean="0">
                          <a:effectLst/>
                        </a:rPr>
                        <a:t>отдельно мужчины  -отдельно </a:t>
                      </a:r>
                      <a:r>
                        <a:rPr lang="ru-RU" sz="1800" u="none" strike="noStrike" dirty="0">
                          <a:effectLst/>
                        </a:rPr>
                        <a:t>женщины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Доход - средний и выше среднего. Образование - среднее специальное или высшее. Закупщики и руководители столовых и кулинарий. Принимают решения по своему бизнесу, чувствуют холодок от перспектив дальнейшего карантина и последствий по своим кредитам. Надеются, что их </a:t>
                      </a:r>
                      <a:r>
                        <a:rPr lang="ru-RU" sz="1800" dirty="0" smtClean="0">
                          <a:effectLst/>
                        </a:rPr>
                        <a:t>«</a:t>
                      </a:r>
                      <a:r>
                        <a:rPr lang="ru-RU" sz="1800" dirty="0" err="1" smtClean="0">
                          <a:effectLst/>
                        </a:rPr>
                        <a:t>накормительный</a:t>
                      </a:r>
                      <a:r>
                        <a:rPr lang="ru-RU" sz="1800" dirty="0" smtClean="0">
                          <a:effectLst/>
                        </a:rPr>
                        <a:t>» </a:t>
                      </a:r>
                      <a:r>
                        <a:rPr lang="ru-RU" sz="1800" dirty="0">
                          <a:effectLst/>
                        </a:rPr>
                        <a:t>бизнес выживет: “нужно же людям работать и кушать днем хоть в вирус, хоть без вируса”. Надеются, что </a:t>
                      </a:r>
                      <a:r>
                        <a:rPr lang="ru-RU" sz="1800" dirty="0" smtClean="0">
                          <a:effectLst/>
                        </a:rPr>
                        <a:t>«проскочат» </a:t>
                      </a:r>
                      <a:r>
                        <a:rPr lang="ru-RU" sz="1800" dirty="0">
                          <a:effectLst/>
                        </a:rPr>
                        <a:t>и продолжат работать без эксцессов.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366" marR="18366" marT="18366" marB="18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776142"/>
                  </a:ext>
                </a:extLst>
              </a:tr>
              <a:tr h="6060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ru-RU" sz="1800" dirty="0">
                          <a:effectLst/>
                        </a:rPr>
                        <a:t>Ключевые качества </a:t>
                      </a:r>
                      <a:r>
                        <a:rPr lang="ru-RU" sz="1800" dirty="0" smtClean="0">
                          <a:effectLst/>
                        </a:rPr>
                        <a:t>продукта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366" marR="18366" marT="18366" marB="18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бюджетные обычные каждодневные продукты, привычные и нормальные для обеда в столовке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современный </a:t>
                      </a:r>
                      <a:r>
                        <a:rPr lang="ru-RU" sz="1800" dirty="0">
                          <a:effectLst/>
                        </a:rPr>
                        <a:t>транспорт и спокойный экспедитор, который четко отзванивается по доставке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366" marR="18366" marT="18366" marB="18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692204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581358"/>
              </p:ext>
            </p:extLst>
          </p:nvPr>
        </p:nvGraphicFramePr>
        <p:xfrm>
          <a:off x="289560" y="5517503"/>
          <a:ext cx="17449800" cy="1378753"/>
        </p:xfrm>
        <a:graphic>
          <a:graphicData uri="http://schemas.openxmlformats.org/drawingml/2006/table">
            <a:tbl>
              <a:tblPr>
                <a:tableStyleId>{8AF28CF0-2FFD-4A0D-A129-6D5006EDCEF5}</a:tableStyleId>
              </a:tblPr>
              <a:tblGrid>
                <a:gridCol w="1386840">
                  <a:extLst>
                    <a:ext uri="{9D8B030D-6E8A-4147-A177-3AD203B41FA5}">
                      <a16:colId xmlns:a16="http://schemas.microsoft.com/office/drawing/2014/main" val="3098433147"/>
                    </a:ext>
                  </a:extLst>
                </a:gridCol>
                <a:gridCol w="3288130">
                  <a:extLst>
                    <a:ext uri="{9D8B030D-6E8A-4147-A177-3AD203B41FA5}">
                      <a16:colId xmlns:a16="http://schemas.microsoft.com/office/drawing/2014/main" val="4249825543"/>
                    </a:ext>
                  </a:extLst>
                </a:gridCol>
                <a:gridCol w="2637163">
                  <a:extLst>
                    <a:ext uri="{9D8B030D-6E8A-4147-A177-3AD203B41FA5}">
                      <a16:colId xmlns:a16="http://schemas.microsoft.com/office/drawing/2014/main" val="2477609908"/>
                    </a:ext>
                  </a:extLst>
                </a:gridCol>
                <a:gridCol w="4126989">
                  <a:extLst>
                    <a:ext uri="{9D8B030D-6E8A-4147-A177-3AD203B41FA5}">
                      <a16:colId xmlns:a16="http://schemas.microsoft.com/office/drawing/2014/main" val="145122627"/>
                    </a:ext>
                  </a:extLst>
                </a:gridCol>
                <a:gridCol w="2842656">
                  <a:extLst>
                    <a:ext uri="{9D8B030D-6E8A-4147-A177-3AD203B41FA5}">
                      <a16:colId xmlns:a16="http://schemas.microsoft.com/office/drawing/2014/main" val="38026907"/>
                    </a:ext>
                  </a:extLst>
                </a:gridCol>
                <a:gridCol w="3168022">
                  <a:extLst>
                    <a:ext uri="{9D8B030D-6E8A-4147-A177-3AD203B41FA5}">
                      <a16:colId xmlns:a16="http://schemas.microsoft.com/office/drawing/2014/main" val="2348371926"/>
                    </a:ext>
                  </a:extLst>
                </a:gridCol>
              </a:tblGrid>
              <a:tr h="3956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Площадка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366" marR="18366" marT="18366" marB="18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Яндекc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366" marR="18366" marT="18366" marB="18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Срок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366" marR="18366" marT="18366" marB="18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29.05.20 к 12ч</a:t>
                      </a:r>
                      <a:endParaRPr lang="ru-RU" sz="1800" dirty="0" smtClean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366" marR="18366" marT="18366" marB="18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Хорошие примеры</a:t>
                      </a:r>
                      <a:endParaRPr lang="ru-RU" sz="1800" dirty="0" smtClean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366" marR="18366" marT="18366" marB="18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пока нет</a:t>
                      </a:r>
                      <a:endParaRPr lang="ru-RU" sz="1800" dirty="0" smtClean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366" marR="18366" marT="18366" marB="18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54226"/>
                  </a:ext>
                </a:extLst>
              </a:tr>
              <a:tr h="26391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Количество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366" marR="18366" marT="18366" marB="18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1) по 3 варианта каждого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2) 5 вариантов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3) 2 варианта</a:t>
                      </a:r>
                      <a:endParaRPr lang="ru-RU" sz="1800" dirty="0" smtClean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366" marR="18366" marT="18366" marB="18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Размеры и форматы</a:t>
                      </a:r>
                      <a:endParaRPr lang="ru-RU" sz="1800" dirty="0" smtClean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366" marR="18366" marT="18366" marB="18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300x300px, 300x500px, 240x600px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форматы JPG, GIF или PNG</a:t>
                      </a:r>
                      <a:endParaRPr lang="ru-RU" sz="1800" dirty="0" smtClean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366" marR="18366" marT="18366" marB="18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Плохие примеры</a:t>
                      </a:r>
                      <a:endParaRPr lang="ru-RU" sz="1800" dirty="0" smtClean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dirty="0" smtClean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366" marR="18366" marT="18366" marB="18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sng" dirty="0" smtClean="0">
                          <a:effectLst/>
                          <a:hlinkClick r:id="rId5"/>
                        </a:rPr>
                        <a:t>https://www.instagram.com/p/B_PtKRwjKVd/</a:t>
                      </a:r>
                      <a:endParaRPr lang="ru-RU" sz="1800" dirty="0" smtClean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dirty="0" smtClean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366" marR="18366" marT="18366" marB="18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417648"/>
                  </a:ext>
                </a:extLst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020068"/>
              </p:ext>
            </p:extLst>
          </p:nvPr>
        </p:nvGraphicFramePr>
        <p:xfrm>
          <a:off x="289560" y="6896256"/>
          <a:ext cx="17449800" cy="3063829"/>
        </p:xfrm>
        <a:graphic>
          <a:graphicData uri="http://schemas.openxmlformats.org/drawingml/2006/table">
            <a:tbl>
              <a:tblPr>
                <a:tableStyleId>{8AF28CF0-2FFD-4A0D-A129-6D5006EDCEF5}</a:tableStyleId>
              </a:tblPr>
              <a:tblGrid>
                <a:gridCol w="1398416">
                  <a:extLst>
                    <a:ext uri="{9D8B030D-6E8A-4147-A177-3AD203B41FA5}">
                      <a16:colId xmlns:a16="http://schemas.microsoft.com/office/drawing/2014/main" val="959499828"/>
                    </a:ext>
                  </a:extLst>
                </a:gridCol>
                <a:gridCol w="833710">
                  <a:extLst>
                    <a:ext uri="{9D8B030D-6E8A-4147-A177-3AD203B41FA5}">
                      <a16:colId xmlns:a16="http://schemas.microsoft.com/office/drawing/2014/main" val="156082457"/>
                    </a:ext>
                  </a:extLst>
                </a:gridCol>
                <a:gridCol w="15217674">
                  <a:extLst>
                    <a:ext uri="{9D8B030D-6E8A-4147-A177-3AD203B41FA5}">
                      <a16:colId xmlns:a16="http://schemas.microsoft.com/office/drawing/2014/main" val="4002543670"/>
                    </a:ext>
                  </a:extLst>
                </a:gridCol>
              </a:tblGrid>
              <a:tr h="7638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ru-RU" sz="1800" dirty="0">
                          <a:effectLst/>
                        </a:rPr>
                        <a:t>Задачи и </a:t>
                      </a:r>
                      <a:r>
                        <a:rPr lang="ru-RU" sz="1800" dirty="0" smtClean="0">
                          <a:effectLst/>
                        </a:rPr>
                        <a:t>эффект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366" marR="18366" marT="18366" marB="18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Взгляд нашего целевого представителя должен зацепиться за продукты, которые он на будущую неделю собирается включить в меню. Эффект:  ощущение возврата к нормальной обыденности и спокойной работе. Смысл: «Вы продолжаете готовить - мы продолжаем поставлять</a:t>
                      </a:r>
                      <a:r>
                        <a:rPr lang="ru-RU" sz="1800" dirty="0" smtClean="0">
                          <a:effectLst/>
                        </a:rPr>
                        <a:t>».</a:t>
                      </a:r>
                      <a:r>
                        <a:rPr lang="ru-RU" sz="1800" baseline="0" dirty="0" smtClean="0">
                          <a:effectLst/>
                        </a:rPr>
                        <a:t> </a:t>
                      </a:r>
                      <a:r>
                        <a:rPr lang="ru-RU" sz="1800" dirty="0" smtClean="0">
                          <a:effectLst/>
                        </a:rPr>
                        <a:t>Нужно</a:t>
                      </a:r>
                      <a:r>
                        <a:rPr lang="ru-RU" sz="1800" dirty="0">
                          <a:effectLst/>
                        </a:rPr>
                        <a:t>, чтобы представитель ЦА захотел перейти на сайт и купить.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366" marR="18366" marT="18366" marB="18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150068"/>
                  </a:ext>
                </a:extLst>
              </a:tr>
              <a:tr h="4298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Призыв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366" marR="18366" marT="18366" marB="18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перейди на сайт и закажи: кнопка «Заказать онлайн»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366" marR="18366" marT="18366" marB="18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061906"/>
                  </a:ext>
                </a:extLst>
              </a:tr>
              <a:tr h="12669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ru-RU" sz="1800" dirty="0">
                          <a:effectLst/>
                        </a:rPr>
                        <a:t>Текст </a:t>
                      </a:r>
                      <a:r>
                        <a:rPr lang="ru-RU" sz="1800" dirty="0" smtClean="0">
                          <a:effectLst/>
                        </a:rPr>
                        <a:t>креативов</a:t>
                      </a:r>
                      <a:endParaRPr lang="ru-RU" sz="1800" dirty="0">
                        <a:effectLst/>
                      </a:endParaRPr>
                    </a:p>
                  </a:txBody>
                  <a:tcPr marL="18366" marR="18366" marT="18366" marB="18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текст не должен быть на </a:t>
                      </a:r>
                      <a:r>
                        <a:rPr lang="ru-RU" sz="1800" dirty="0" smtClean="0">
                          <a:effectLst/>
                        </a:rPr>
                        <a:t>картинке, должен присутствовать логотип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текст: Продукты </a:t>
                      </a:r>
                      <a:r>
                        <a:rPr lang="ru-RU" sz="1800" dirty="0">
                          <a:effectLst/>
                        </a:rPr>
                        <a:t>для столовых, которые </a:t>
                      </a:r>
                      <a:r>
                        <a:rPr lang="ru-RU" sz="1800" dirty="0" smtClean="0">
                          <a:effectLst/>
                        </a:rPr>
                        <a:t>работают, либо Продукты </a:t>
                      </a:r>
                      <a:r>
                        <a:rPr lang="ru-RU" sz="1800" dirty="0">
                          <a:effectLst/>
                        </a:rPr>
                        <a:t>для кафе, которые </a:t>
                      </a:r>
                      <a:r>
                        <a:rPr lang="ru-RU" sz="1800" dirty="0" smtClean="0">
                          <a:effectLst/>
                        </a:rPr>
                        <a:t>работают +</a:t>
                      </a:r>
                      <a:r>
                        <a:rPr lang="ru-RU" sz="1800" baseline="0" dirty="0" smtClean="0">
                          <a:effectLst/>
                        </a:rPr>
                        <a:t> </a:t>
                      </a:r>
                      <a:r>
                        <a:rPr lang="ru-RU" sz="1800" dirty="0" smtClean="0">
                          <a:effectLst/>
                        </a:rPr>
                        <a:t>Жизнь </a:t>
                      </a:r>
                      <a:r>
                        <a:rPr lang="ru-RU" sz="1800" dirty="0">
                          <a:effectLst/>
                        </a:rPr>
                        <a:t>продолжается: мы привозим - вы готовите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* Уважаемый </a:t>
                      </a:r>
                      <a:r>
                        <a:rPr lang="ru-RU" sz="1800" dirty="0">
                          <a:effectLst/>
                        </a:rPr>
                        <a:t>дизайнер, нужно созвониться и обговорить - ставим текст на креатив сразу, или получаем от вас картинку и дальше нам нужна помощь в конструкторе </a:t>
                      </a:r>
                      <a:r>
                        <a:rPr lang="ru-RU" sz="1800" dirty="0" err="1">
                          <a:effectLst/>
                        </a:rPr>
                        <a:t>Я.Директа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366" marR="18366" marT="18366" marB="18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605654"/>
                  </a:ext>
                </a:extLst>
              </a:tr>
              <a:tr h="259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Стиль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366" marR="18366" marT="18366" marB="18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обычные русские </a:t>
                      </a:r>
                      <a:r>
                        <a:rPr lang="ru-RU" sz="1800" dirty="0" smtClean="0">
                          <a:effectLst/>
                        </a:rPr>
                        <a:t>обеды,</a:t>
                      </a:r>
                      <a:r>
                        <a:rPr lang="ru-RU" sz="1800" baseline="0" dirty="0" smtClean="0">
                          <a:effectLst/>
                        </a:rPr>
                        <a:t> </a:t>
                      </a:r>
                      <a:r>
                        <a:rPr lang="ru-RU" sz="1800" dirty="0" smtClean="0">
                          <a:effectLst/>
                        </a:rPr>
                        <a:t>надежная </a:t>
                      </a:r>
                      <a:r>
                        <a:rPr lang="ru-RU" sz="1800" dirty="0">
                          <a:effectLst/>
                        </a:rPr>
                        <a:t>доставка продуктов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366" marR="18366" marT="18366" marB="18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6820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/>
        </p:nvSpPr>
        <p:spPr>
          <a:xfrm>
            <a:off x="477030" y="750645"/>
            <a:ext cx="14016210" cy="4239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900" dirty="0" smtClean="0">
                <a:solidFill>
                  <a:schemeClr val="dk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Применяя </a:t>
            </a:r>
            <a:r>
              <a:rPr lang="ru-RU" sz="2900" dirty="0">
                <a:solidFill>
                  <a:schemeClr val="dk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рекомендуемые конверсионные коэффициенты на имеющейся в </a:t>
            </a:r>
            <a:r>
              <a:rPr lang="ru-RU" sz="2900" dirty="0" err="1">
                <a:solidFill>
                  <a:schemeClr val="dk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соцсетях</a:t>
            </a:r>
            <a:r>
              <a:rPr lang="ru-RU" sz="2900" dirty="0">
                <a:solidFill>
                  <a:schemeClr val="dk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 и ищущей в поиске сейчас целевой аудитории </a:t>
            </a:r>
            <a:r>
              <a:rPr lang="ru-RU" sz="2900" dirty="0" smtClean="0">
                <a:solidFill>
                  <a:schemeClr val="dk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заключаю, что </a:t>
            </a:r>
            <a:r>
              <a:rPr lang="ru-RU" sz="2900" dirty="0">
                <a:solidFill>
                  <a:schemeClr val="dk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реклама на ЦА </a:t>
            </a:r>
            <a:r>
              <a:rPr lang="ru-RU" sz="2900" dirty="0" err="1">
                <a:solidFill>
                  <a:schemeClr val="dk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Хорека</a:t>
            </a:r>
            <a:r>
              <a:rPr lang="ru-RU" sz="2900" dirty="0">
                <a:solidFill>
                  <a:schemeClr val="dk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 сейчас - практически не </a:t>
            </a:r>
            <a:r>
              <a:rPr lang="ru-RU" sz="2900" dirty="0" smtClean="0">
                <a:solidFill>
                  <a:schemeClr val="dk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целесообразна. Нужен доступ к реальной статистике, чтобы делать более реальные расчеты.</a:t>
            </a:r>
            <a:endParaRPr sz="2900" dirty="0">
              <a:solidFill>
                <a:schemeClr val="dk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83592" y="22446"/>
            <a:ext cx="93703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Инструменты</a:t>
            </a:r>
            <a:r>
              <a:rPr lang="ru-RU" sz="3200" dirty="0" smtClean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. </a:t>
            </a:r>
            <a:r>
              <a:rPr lang="ru" sz="3200" dirty="0" smtClean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Медиапланирование</a:t>
            </a:r>
            <a:endParaRPr lang="ru-RU" sz="3200" dirty="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/>
        </p:nvSpPr>
        <p:spPr>
          <a:xfrm>
            <a:off x="1306353" y="5479737"/>
            <a:ext cx="12252960" cy="429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"/>
              <a:buNone/>
            </a:pPr>
            <a:r>
              <a:rPr lang="ru" sz="4800" b="1" dirty="0" smtClean="0">
                <a:latin typeface="Proxima Nova"/>
                <a:ea typeface="Proxima Nova"/>
                <a:cs typeface="Proxima Nova"/>
                <a:sym typeface="Proxima Nova"/>
              </a:rPr>
              <a:t>Мария Авдонина,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"/>
              <a:buNone/>
            </a:pPr>
            <a:r>
              <a:rPr lang="ru" sz="4800" b="1" dirty="0" smtClean="0">
                <a:latin typeface="Proxima Nova"/>
                <a:ea typeface="Proxima Nova"/>
                <a:cs typeface="Proxima Nova"/>
                <a:sym typeface="Proxima Nova"/>
              </a:rPr>
              <a:t>маркетинговый аналитик</a:t>
            </a:r>
          </a:p>
          <a:p>
            <a:pPr lvl="0">
              <a:lnSpc>
                <a:spcPct val="120000"/>
              </a:lnSpc>
              <a:buSzPts val="4300"/>
            </a:pPr>
            <a:r>
              <a:rPr lang="ru-RU" sz="4800" b="1" dirty="0" smtClean="0">
                <a:latin typeface="Proxima Nova"/>
                <a:ea typeface="Proxima Nova"/>
                <a:cs typeface="Proxima Nova"/>
                <a:hlinkClick r:id="rId3"/>
              </a:rPr>
              <a:t>     </a:t>
            </a:r>
            <a:r>
              <a:rPr lang="en-US" sz="4800" b="1" dirty="0" err="1" smtClean="0">
                <a:latin typeface="Proxima Nova"/>
                <a:ea typeface="Proxima Nova"/>
                <a:cs typeface="Proxima Nova"/>
                <a:hlinkClick r:id="rId3"/>
              </a:rPr>
              <a:t>emiranunuka</a:t>
            </a:r>
            <a:endParaRPr lang="ru" sz="48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lnSpc>
                <a:spcPct val="120000"/>
              </a:lnSpc>
              <a:buSzPts val="4300"/>
            </a:pPr>
            <a:r>
              <a:rPr lang="ru" sz="4800" b="1" dirty="0" smtClean="0">
                <a:latin typeface="Proxima Nova"/>
                <a:ea typeface="Proxima Nova"/>
                <a:cs typeface="Proxima Nova"/>
                <a:sym typeface="Proxima Nova"/>
              </a:rPr>
              <a:t>     </a:t>
            </a:r>
            <a:r>
              <a:rPr lang="en-US" sz="4800" b="1" dirty="0" err="1" smtClean="0">
                <a:latin typeface="Proxima Nova"/>
                <a:ea typeface="Proxima Nova"/>
                <a:cs typeface="Proxima Nova"/>
                <a:hlinkClick r:id="rId4"/>
              </a:rPr>
              <a:t>mvavdonina</a:t>
            </a:r>
            <a:endParaRPr lang="ru" sz="4800" b="1" dirty="0" smtClean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5" name="Google Shape;235;p36"/>
          <p:cNvSpPr txBox="1"/>
          <p:nvPr/>
        </p:nvSpPr>
        <p:spPr>
          <a:xfrm>
            <a:off x="1058158" y="4215960"/>
            <a:ext cx="85386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lang="ru" sz="6000" i="0" u="none" strike="noStrike" cap="none" dirty="0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Спасибо за внимание!</a:t>
            </a:r>
            <a:endParaRPr sz="1100" dirty="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1028" name="Picture 4" descr="icons8-телеграмма-app-5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401" y="7924178"/>
            <a:ext cx="492343" cy="49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 descr="icons8-линкедин-3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712" y="8702298"/>
            <a:ext cx="595719" cy="59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1074750" y="1187355"/>
            <a:ext cx="12240300" cy="50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Proxima Nova"/>
              <a:buChar char="●"/>
            </a:pPr>
            <a:endParaRPr sz="29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979216" y="0"/>
            <a:ext cx="7195793" cy="81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Целевая </a:t>
            </a:r>
            <a:r>
              <a:rPr lang="ru" sz="3200" dirty="0" smtClean="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аудитория</a:t>
            </a:r>
            <a:endParaRPr sz="3200" dirty="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023097"/>
              </p:ext>
            </p:extLst>
          </p:nvPr>
        </p:nvGraphicFramePr>
        <p:xfrm>
          <a:off x="668741" y="982639"/>
          <a:ext cx="11709778" cy="8911987"/>
        </p:xfrm>
        <a:graphic>
          <a:graphicData uri="http://schemas.openxmlformats.org/drawingml/2006/table">
            <a:tbl>
              <a:tblPr>
                <a:tableStyleId>{8AF28CF0-2FFD-4A0D-A129-6D5006EDCEF5}</a:tableStyleId>
              </a:tblPr>
              <a:tblGrid>
                <a:gridCol w="1160060">
                  <a:extLst>
                    <a:ext uri="{9D8B030D-6E8A-4147-A177-3AD203B41FA5}">
                      <a16:colId xmlns:a16="http://schemas.microsoft.com/office/drawing/2014/main" val="1746179657"/>
                    </a:ext>
                  </a:extLst>
                </a:gridCol>
                <a:gridCol w="1265043">
                  <a:extLst>
                    <a:ext uri="{9D8B030D-6E8A-4147-A177-3AD203B41FA5}">
                      <a16:colId xmlns:a16="http://schemas.microsoft.com/office/drawing/2014/main" val="991663316"/>
                    </a:ext>
                  </a:extLst>
                </a:gridCol>
                <a:gridCol w="2979410">
                  <a:extLst>
                    <a:ext uri="{9D8B030D-6E8A-4147-A177-3AD203B41FA5}">
                      <a16:colId xmlns:a16="http://schemas.microsoft.com/office/drawing/2014/main" val="2041395300"/>
                    </a:ext>
                  </a:extLst>
                </a:gridCol>
                <a:gridCol w="942325">
                  <a:extLst>
                    <a:ext uri="{9D8B030D-6E8A-4147-A177-3AD203B41FA5}">
                      <a16:colId xmlns:a16="http://schemas.microsoft.com/office/drawing/2014/main" val="3591594670"/>
                    </a:ext>
                  </a:extLst>
                </a:gridCol>
                <a:gridCol w="5362940">
                  <a:extLst>
                    <a:ext uri="{9D8B030D-6E8A-4147-A177-3AD203B41FA5}">
                      <a16:colId xmlns:a16="http://schemas.microsoft.com/office/drawing/2014/main" val="2110597960"/>
                    </a:ext>
                  </a:extLst>
                </a:gridCol>
              </a:tblGrid>
              <a:tr h="596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сегменты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057" marR="35057" marT="35057" marB="350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как поделила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057" marR="35057" marT="35057" marB="350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кто это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057" marR="35057" marT="35057" marB="350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закупка в нед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057" marR="35057" marT="35057" marB="350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потребности и боли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057" marR="35057" marT="35057" marB="350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657618"/>
                  </a:ext>
                </a:extLst>
              </a:tr>
              <a:tr h="2188902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“горячие”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057" marR="35057" marT="35057" marB="350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основной объем закупки через </a:t>
                      </a:r>
                      <a:r>
                        <a:rPr lang="ru-RU" sz="1600" dirty="0" err="1">
                          <a:effectLst/>
                        </a:rPr>
                        <a:t>агрегаторов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057" marR="35057" marT="35057" marB="350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мелкие бизнесы, у которых нет отдельного сотрудника на закупку и приемку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057" marR="35057" marT="35057" marB="350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1-2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057" marR="35057" marT="35057" marB="350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-соотношение цена-качество;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-достаточный ассортимент;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-не может брать коробками: нужно поштучно, по кг;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-нужна доставка при небольшой сумме заказа;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-важна длина отсрочки;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-</a:t>
                      </a:r>
                      <a:r>
                        <a:rPr lang="ru-RU" sz="1600" dirty="0">
                          <a:effectLst/>
                        </a:rPr>
                        <a:t>должно быть понятно и просто заказывать онлайн;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-все равно нужен “свой” менеджер, чтобы, в случае чего </a:t>
                      </a:r>
                      <a:r>
                        <a:rPr lang="ru-RU" sz="1600" dirty="0" smtClean="0">
                          <a:effectLst/>
                        </a:rPr>
                        <a:t>позвонить</a:t>
                      </a:r>
                      <a:r>
                        <a:rPr lang="ru-RU" sz="1600" dirty="0">
                          <a:effectLst/>
                        </a:rPr>
                        <a:t>.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057" marR="35057" marT="35057" marB="350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095573"/>
                  </a:ext>
                </a:extLst>
              </a:tr>
              <a:tr h="192358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средние и сетевые бизнесы, которых устраивает ассортимент и условия  </a:t>
                      </a:r>
                      <a:r>
                        <a:rPr lang="ru-RU" sz="1600" dirty="0" err="1">
                          <a:effectLst/>
                        </a:rPr>
                        <a:t>агрегатора</a:t>
                      </a:r>
                      <a:r>
                        <a:rPr lang="ru-RU" sz="1600" dirty="0">
                          <a:effectLst/>
                        </a:rPr>
                        <a:t>, и нет принципиальной важности купить у производителя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057" marR="35057" marT="35057" marB="350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2-5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057" marR="35057" marT="35057" marB="350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-соотношение цена-качество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-широкий ассортимент;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-нужно иногда купить на небольшую сумму;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-удобство при онлайн заказе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-удобный личный кабинет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-сохранить индивидуальную скидку при онлайн заказе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</a:t>
                      </a:r>
                      <a:r>
                        <a:rPr lang="ru-RU" sz="1600" dirty="0" smtClean="0">
                          <a:effectLst/>
                        </a:rPr>
                        <a:t>отсрочка</a:t>
                      </a:r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057" marR="35057" marT="35057" marB="350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1554718"/>
                  </a:ext>
                </a:extLst>
              </a:tr>
              <a:tr h="1658262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“теплые”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057" marR="35057" marT="35057" marB="350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значительную часть закупок (&gt;=40%) делают у </a:t>
                      </a:r>
                      <a:r>
                        <a:rPr lang="ru-RU" sz="1600" dirty="0" err="1">
                          <a:effectLst/>
                        </a:rPr>
                        <a:t>специализаторов</a:t>
                      </a:r>
                      <a:r>
                        <a:rPr lang="ru-RU" sz="1600" dirty="0">
                          <a:effectLst/>
                        </a:rPr>
                        <a:t>, часть - у </a:t>
                      </a:r>
                      <a:r>
                        <a:rPr lang="ru-RU" sz="1600" dirty="0" err="1">
                          <a:effectLst/>
                        </a:rPr>
                        <a:t>агрегаторов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057" marR="35057" marT="35057" marB="350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Любые бизнесы, которые предпочитают брать у разных </a:t>
                      </a:r>
                      <a:r>
                        <a:rPr lang="ru-RU" sz="1600" dirty="0" err="1">
                          <a:effectLst/>
                        </a:rPr>
                        <a:t>специализаторов</a:t>
                      </a:r>
                      <a:r>
                        <a:rPr lang="ru-RU" sz="1600" dirty="0">
                          <a:effectLst/>
                        </a:rPr>
                        <a:t>, но часть продуктов готовы / вынуждены купить у </a:t>
                      </a:r>
                      <a:r>
                        <a:rPr lang="ru-RU" sz="1600" dirty="0" err="1">
                          <a:effectLst/>
                        </a:rPr>
                        <a:t>агрегаторов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057" marR="35057" marT="35057" marB="350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2-5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057" marR="35057" marT="35057" marB="350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-качество и свежесть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-широкий ассортимент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-справедливая цена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-иногда нужно поштучно и на развес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-иногда нужна доставка при небольшой сумме заказа и </a:t>
                      </a:r>
                      <a:r>
                        <a:rPr lang="ru-RU" sz="1600" dirty="0" smtClean="0">
                          <a:effectLst/>
                        </a:rPr>
                        <a:t>быстро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057" marR="35057" marT="35057" marB="350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684956"/>
                  </a:ext>
                </a:extLst>
              </a:tr>
              <a:tr h="112762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бизнесы, у которых есть </a:t>
                      </a:r>
                      <a:r>
                        <a:rPr lang="ru-RU" sz="1600" dirty="0" err="1">
                          <a:effectLst/>
                        </a:rPr>
                        <a:t>спецтребования</a:t>
                      </a:r>
                      <a:r>
                        <a:rPr lang="ru-RU" sz="1600" dirty="0">
                          <a:effectLst/>
                        </a:rPr>
                        <a:t> к продуктам или им делают на заказ – покупают у </a:t>
                      </a:r>
                      <a:r>
                        <a:rPr lang="ru-RU" sz="1600" dirty="0" err="1">
                          <a:effectLst/>
                        </a:rPr>
                        <a:t>специализаторов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057" marR="35057" marT="35057" marB="350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057" marR="35057" marT="35057" marB="350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-индивидуальные требования к продуктам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057" marR="35057" marT="35057" marB="350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95303"/>
                  </a:ext>
                </a:extLst>
              </a:tr>
              <a:tr h="9901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“холодные”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057" marR="35057" marT="35057" marB="350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Не покупают у </a:t>
                      </a:r>
                      <a:r>
                        <a:rPr lang="ru-RU" sz="1600" dirty="0" err="1">
                          <a:effectLst/>
                        </a:rPr>
                        <a:t>агрегаторов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057" marR="35057" marT="35057" marB="350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говорят, что закупают всё “напрямую у производителей” - нужно изучать подробнее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057" marR="35057" marT="35057" marB="350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057" marR="35057" marT="35057" marB="350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057" marR="35057" marT="35057" marB="350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097417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028155"/>
              </p:ext>
            </p:extLst>
          </p:nvPr>
        </p:nvGraphicFramePr>
        <p:xfrm>
          <a:off x="12784528" y="982640"/>
          <a:ext cx="5244165" cy="8911986"/>
        </p:xfrm>
        <a:graphic>
          <a:graphicData uri="http://schemas.openxmlformats.org/drawingml/2006/table">
            <a:tbl>
              <a:tblPr firstRow="1" firstCol="1" bandRow="1">
                <a:tableStyleId>{8AF28CF0-2FFD-4A0D-A129-6D5006EDCEF5}</a:tableStyleId>
              </a:tblPr>
              <a:tblGrid>
                <a:gridCol w="1395496">
                  <a:extLst>
                    <a:ext uri="{9D8B030D-6E8A-4147-A177-3AD203B41FA5}">
                      <a16:colId xmlns:a16="http://schemas.microsoft.com/office/drawing/2014/main" val="4116642403"/>
                    </a:ext>
                  </a:extLst>
                </a:gridCol>
                <a:gridCol w="1924334">
                  <a:extLst>
                    <a:ext uri="{9D8B030D-6E8A-4147-A177-3AD203B41FA5}">
                      <a16:colId xmlns:a16="http://schemas.microsoft.com/office/drawing/2014/main" val="3076027775"/>
                    </a:ext>
                  </a:extLst>
                </a:gridCol>
                <a:gridCol w="1924335">
                  <a:extLst>
                    <a:ext uri="{9D8B030D-6E8A-4147-A177-3AD203B41FA5}">
                      <a16:colId xmlns:a16="http://schemas.microsoft.com/office/drawing/2014/main" val="3069528558"/>
                    </a:ext>
                  </a:extLst>
                </a:gridCol>
              </a:tblGrid>
              <a:tr h="360285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сегменты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062844"/>
                  </a:ext>
                </a:extLst>
              </a:tr>
              <a:tr h="30023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</a:rPr>
                        <a:t>«Скептики»</a:t>
                      </a:r>
                      <a:endParaRPr lang="ru-RU" sz="16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</a:rPr>
                        <a:t>«Старая гвардия»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chemeClr val="bg1"/>
                          </a:solidFill>
                          <a:effectLst/>
                        </a:rPr>
                        <a:t>«Технологичные»</a:t>
                      </a:r>
                      <a:endParaRPr lang="ru-RU" sz="1600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713041"/>
                  </a:ext>
                </a:extLst>
              </a:tr>
              <a:tr h="825146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</a:rPr>
                        <a:t>Скептически относятся к нововведениям и начинают пользоваться новыми продуктами / решениями / инструментами, когда это уже мощный тренд и уже есть у знакомых и коллег</a:t>
                      </a:r>
                      <a:endParaRPr lang="ru-RU" sz="16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</a:rPr>
                        <a:t>Боятся «всех этих новшеств», любят «по старинке», телефон – надежнее,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email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</a:rPr>
                        <a:t> освоили, а «</a:t>
                      </a:r>
                      <a:r>
                        <a:rPr lang="ru-RU" sz="1600" dirty="0" err="1" smtClean="0">
                          <a:solidFill>
                            <a:schemeClr val="tx1"/>
                          </a:solidFill>
                          <a:effectLst/>
                        </a:rPr>
                        <a:t>соцсети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</a:rPr>
                        <a:t> – баловство, и некогда»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chemeClr val="bg1"/>
                          </a:solidFill>
                          <a:effectLst/>
                        </a:rPr>
                        <a:t>Очень любят всё цифровое и онлайн, готовы быстро внедрять новые решения, живут в движении, работают на ходу</a:t>
                      </a:r>
                      <a:endParaRPr lang="ru-RU" sz="1600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81133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67857" y="0"/>
            <a:ext cx="85514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Целевая </a:t>
            </a:r>
            <a:r>
              <a:rPr lang="ru-RU" sz="3200" dirty="0" smtClean="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аудитория – портреты</a:t>
            </a:r>
            <a:endParaRPr lang="ru-RU" sz="3200" dirty="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626032"/>
              </p:ext>
            </p:extLst>
          </p:nvPr>
        </p:nvGraphicFramePr>
        <p:xfrm>
          <a:off x="611103" y="820169"/>
          <a:ext cx="13876191" cy="8635778"/>
        </p:xfrm>
        <a:graphic>
          <a:graphicData uri="http://schemas.openxmlformats.org/drawingml/2006/table">
            <a:tbl>
              <a:tblPr firstRow="1" bandRow="1">
                <a:tableStyleId>{8AF28CF0-2FFD-4A0D-A129-6D5006EDCEF5}</a:tableStyleId>
              </a:tblPr>
              <a:tblGrid>
                <a:gridCol w="5168154">
                  <a:extLst>
                    <a:ext uri="{9D8B030D-6E8A-4147-A177-3AD203B41FA5}">
                      <a16:colId xmlns:a16="http://schemas.microsoft.com/office/drawing/2014/main" val="3554454740"/>
                    </a:ext>
                  </a:extLst>
                </a:gridCol>
                <a:gridCol w="8708037">
                  <a:extLst>
                    <a:ext uri="{9D8B030D-6E8A-4147-A177-3AD203B41FA5}">
                      <a16:colId xmlns:a16="http://schemas.microsoft.com/office/drawing/2014/main" val="3079262584"/>
                    </a:ext>
                  </a:extLst>
                </a:gridCol>
              </a:tblGrid>
              <a:tr h="378945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6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представитель “горячего” сегмента, «технологичный»:</a:t>
                      </a:r>
                    </a:p>
                    <a:p>
                      <a:r>
                        <a:rPr lang="ru-RU" sz="26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 </a:t>
                      </a:r>
                    </a:p>
                    <a:p>
                      <a:r>
                        <a:rPr lang="ru-RU" sz="26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Роман – управляющий сети ресторанов СПб</a:t>
                      </a:r>
                    </a:p>
                    <a:p>
                      <a:r>
                        <a:rPr lang="ru-RU" sz="26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27 лет</a:t>
                      </a:r>
                    </a:p>
                    <a:p>
                      <a:r>
                        <a:rPr lang="ru-RU" sz="26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образование высшее экономическое, стажировки за рубежом, доход от 80 </a:t>
                      </a:r>
                      <a:r>
                        <a:rPr lang="ru-RU" sz="2600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тр</a:t>
                      </a:r>
                      <a:r>
                        <a:rPr lang="ru-RU" sz="26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+ бонусы</a:t>
                      </a:r>
                    </a:p>
                    <a:p>
                      <a:r>
                        <a:rPr lang="ru-RU" sz="26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не женат, детей нет</a:t>
                      </a:r>
                    </a:p>
                    <a:p>
                      <a:r>
                        <a:rPr lang="ru-RU" sz="26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активно пользуется </a:t>
                      </a:r>
                      <a:r>
                        <a:rPr lang="ru-RU" sz="2600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соцсетями</a:t>
                      </a:r>
                      <a:r>
                        <a:rPr lang="ru-RU" sz="26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, </a:t>
                      </a:r>
                      <a:r>
                        <a:rPr lang="en-US" sz="2600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insta</a:t>
                      </a:r>
                      <a:r>
                        <a:rPr lang="ru-RU" sz="26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, </a:t>
                      </a:r>
                      <a:r>
                        <a:rPr lang="de-DE" sz="2600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tg</a:t>
                      </a:r>
                      <a:r>
                        <a:rPr lang="ru-RU" sz="26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, читает </a:t>
                      </a:r>
                      <a:r>
                        <a:rPr lang="ru-RU" sz="2600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vc</a:t>
                      </a:r>
                      <a:endParaRPr lang="ru-RU" sz="2600" kern="12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  <a:p>
                      <a:r>
                        <a:rPr lang="ru-RU" sz="26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поиск - </a:t>
                      </a:r>
                      <a:r>
                        <a:rPr lang="ru-RU" sz="2600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Google</a:t>
                      </a:r>
                      <a:r>
                        <a:rPr lang="ru-RU" sz="26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и Яндекс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3855776"/>
                  </a:ext>
                </a:extLst>
              </a:tr>
              <a:tr h="3071467">
                <a:tc gridSpan="2">
                  <a:txBody>
                    <a:bodyPr/>
                    <a:lstStyle/>
                    <a:p>
                      <a:r>
                        <a:rPr lang="ru-RU" sz="26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Задача: все регулярные процессы, в том числе закупку, нужно максимально автоматизировать и оптимизировать - купить всё в одном месте максимально быстро и удобно. Лично для себя я все покупаю он-</a:t>
                      </a:r>
                      <a:r>
                        <a:rPr lang="ru-RU" sz="2600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лайн</a:t>
                      </a:r>
                      <a:r>
                        <a:rPr lang="ru-RU" sz="26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.</a:t>
                      </a:r>
                    </a:p>
                    <a:p>
                      <a:r>
                        <a:rPr lang="ru-RU" sz="26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 </a:t>
                      </a:r>
                    </a:p>
                    <a:p>
                      <a:r>
                        <a:rPr lang="ru-RU" sz="26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Проблема: не видел еще удобного инструмента для b2b закупки он-</a:t>
                      </a:r>
                      <a:r>
                        <a:rPr lang="ru-RU" sz="2600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лайн</a:t>
                      </a:r>
                      <a:r>
                        <a:rPr lang="ru-RU" sz="26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.</a:t>
                      </a:r>
                    </a:p>
                    <a:p>
                      <a:r>
                        <a:rPr lang="ru-RU" sz="26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 </a:t>
                      </a:r>
                    </a:p>
                    <a:p>
                      <a:r>
                        <a:rPr lang="ru-RU" sz="26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Решение: при регистрации на сайте нашего поставщика к моему </a:t>
                      </a:r>
                      <a:r>
                        <a:rPr lang="ru-RU" sz="2600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эккаунту</a:t>
                      </a:r>
                      <a:r>
                        <a:rPr lang="ru-RU" sz="26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по ИНН сразу </a:t>
                      </a:r>
                      <a:r>
                        <a:rPr lang="ru-RU" sz="2600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подгрузились</a:t>
                      </a:r>
                      <a:r>
                        <a:rPr lang="ru-RU" sz="26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все наши предыдущие </a:t>
                      </a:r>
                      <a:r>
                        <a:rPr lang="ru-RU" sz="2600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офф-лайн</a:t>
                      </a:r>
                      <a:r>
                        <a:rPr lang="ru-RU" sz="26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заказы, наша скидка и наша отсрочка, не нужно было ничего дополнительно звонить/настраивать.</a:t>
                      </a:r>
                    </a:p>
                    <a:p>
                      <a:r>
                        <a:rPr lang="ru-RU" sz="26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 </a:t>
                      </a:r>
                    </a:p>
                    <a:p>
                      <a:r>
                        <a:rPr lang="ru-RU" sz="2600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Job</a:t>
                      </a:r>
                      <a:r>
                        <a:rPr lang="ru-RU" sz="26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ru-RU" sz="2600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story</a:t>
                      </a:r>
                      <a:r>
                        <a:rPr lang="ru-RU" sz="26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: получил весь прежний сервис от поставщика в он-</a:t>
                      </a:r>
                      <a:r>
                        <a:rPr lang="ru-RU" sz="2600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лайн</a:t>
                      </a:r>
                      <a:r>
                        <a:rPr lang="ru-RU" sz="26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, и заказываю в любое удобное мне время.</a:t>
                      </a:r>
                      <a:endParaRPr lang="ru-RU" sz="2600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428195"/>
                  </a:ext>
                </a:extLst>
              </a:tr>
            </a:tbl>
          </a:graphicData>
        </a:graphic>
      </p:graphicFrame>
      <p:pic>
        <p:nvPicPr>
          <p:cNvPr id="15" name="image57.jp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1103" y="989988"/>
            <a:ext cx="4964204" cy="3257195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84236" y="0"/>
            <a:ext cx="85514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Анализ </a:t>
            </a:r>
            <a:r>
              <a:rPr lang="ru-RU" sz="3200" dirty="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конкурентов и изучаемого проекта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769333"/>
              </p:ext>
            </p:extLst>
          </p:nvPr>
        </p:nvGraphicFramePr>
        <p:xfrm>
          <a:off x="269527" y="1439115"/>
          <a:ext cx="17928608" cy="8146685"/>
        </p:xfrm>
        <a:graphic>
          <a:graphicData uri="http://schemas.openxmlformats.org/drawingml/2006/table">
            <a:tbl>
              <a:tblPr firstRow="1" bandRow="1">
                <a:tableStyleId>{8AF28CF0-2FFD-4A0D-A129-6D5006EDCEF5}</a:tableStyleId>
              </a:tblPr>
              <a:tblGrid>
                <a:gridCol w="3134435">
                  <a:extLst>
                    <a:ext uri="{9D8B030D-6E8A-4147-A177-3AD203B41FA5}">
                      <a16:colId xmlns:a16="http://schemas.microsoft.com/office/drawing/2014/main" val="3470401969"/>
                    </a:ext>
                  </a:extLst>
                </a:gridCol>
                <a:gridCol w="1494711">
                  <a:extLst>
                    <a:ext uri="{9D8B030D-6E8A-4147-A177-3AD203B41FA5}">
                      <a16:colId xmlns:a16="http://schemas.microsoft.com/office/drawing/2014/main" val="1631050461"/>
                    </a:ext>
                  </a:extLst>
                </a:gridCol>
                <a:gridCol w="1567938">
                  <a:extLst>
                    <a:ext uri="{9D8B030D-6E8A-4147-A177-3AD203B41FA5}">
                      <a16:colId xmlns:a16="http://schemas.microsoft.com/office/drawing/2014/main" val="1169968293"/>
                    </a:ext>
                  </a:extLst>
                </a:gridCol>
                <a:gridCol w="1637934">
                  <a:extLst>
                    <a:ext uri="{9D8B030D-6E8A-4147-A177-3AD203B41FA5}">
                      <a16:colId xmlns:a16="http://schemas.microsoft.com/office/drawing/2014/main" val="1956166238"/>
                    </a:ext>
                  </a:extLst>
                </a:gridCol>
                <a:gridCol w="1350563">
                  <a:extLst>
                    <a:ext uri="{9D8B030D-6E8A-4147-A177-3AD203B41FA5}">
                      <a16:colId xmlns:a16="http://schemas.microsoft.com/office/drawing/2014/main" val="2253342705"/>
                    </a:ext>
                  </a:extLst>
                </a:gridCol>
                <a:gridCol w="1463323">
                  <a:extLst>
                    <a:ext uri="{9D8B030D-6E8A-4147-A177-3AD203B41FA5}">
                      <a16:colId xmlns:a16="http://schemas.microsoft.com/office/drawing/2014/main" val="1707458665"/>
                    </a:ext>
                  </a:extLst>
                </a:gridCol>
                <a:gridCol w="1413943">
                  <a:extLst>
                    <a:ext uri="{9D8B030D-6E8A-4147-A177-3AD203B41FA5}">
                      <a16:colId xmlns:a16="http://schemas.microsoft.com/office/drawing/2014/main" val="167692991"/>
                    </a:ext>
                  </a:extLst>
                </a:gridCol>
                <a:gridCol w="825967">
                  <a:extLst>
                    <a:ext uri="{9D8B030D-6E8A-4147-A177-3AD203B41FA5}">
                      <a16:colId xmlns:a16="http://schemas.microsoft.com/office/drawing/2014/main" val="574209144"/>
                    </a:ext>
                  </a:extLst>
                </a:gridCol>
                <a:gridCol w="1385944">
                  <a:extLst>
                    <a:ext uri="{9D8B030D-6E8A-4147-A177-3AD203B41FA5}">
                      <a16:colId xmlns:a16="http://schemas.microsoft.com/office/drawing/2014/main" val="402217384"/>
                    </a:ext>
                  </a:extLst>
                </a:gridCol>
                <a:gridCol w="1251844">
                  <a:extLst>
                    <a:ext uri="{9D8B030D-6E8A-4147-A177-3AD203B41FA5}">
                      <a16:colId xmlns:a16="http://schemas.microsoft.com/office/drawing/2014/main" val="1852378074"/>
                    </a:ext>
                  </a:extLst>
                </a:gridCol>
                <a:gridCol w="1009935">
                  <a:extLst>
                    <a:ext uri="{9D8B030D-6E8A-4147-A177-3AD203B41FA5}">
                      <a16:colId xmlns:a16="http://schemas.microsoft.com/office/drawing/2014/main" val="4236036672"/>
                    </a:ext>
                  </a:extLst>
                </a:gridCol>
                <a:gridCol w="1392071">
                  <a:extLst>
                    <a:ext uri="{9D8B030D-6E8A-4147-A177-3AD203B41FA5}">
                      <a16:colId xmlns:a16="http://schemas.microsoft.com/office/drawing/2014/main" val="1956050015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rtl="0" fontAlgn="b"/>
                      <a:r>
                        <a:rPr lang="ru-RU" sz="18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Показатели /</a:t>
                      </a:r>
                      <a:r>
                        <a:rPr lang="ru-RU" sz="1800" b="0" i="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проекты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dirty="0" smtClean="0">
                          <a:effectLst/>
                        </a:rPr>
                        <a:t>Изучаемый</a:t>
                      </a:r>
                      <a:endParaRPr lang="ru-RU" sz="1800" dirty="0">
                        <a:effectLst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rtl="0" fontAlgn="b"/>
                      <a:r>
                        <a:rPr lang="ru-RU" sz="1800" dirty="0">
                          <a:effectLst/>
                        </a:rPr>
                        <a:t>Конкуренты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7163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>
                          <a:effectLst/>
                        </a:rPr>
                        <a:t>АЛИДИ Проф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ru-RU" sz="1800" dirty="0">
                          <a:effectLst/>
                        </a:rPr>
                        <a:t>ТД </a:t>
                      </a:r>
                      <a:r>
                        <a:rPr lang="ru-RU" sz="1800" dirty="0" err="1">
                          <a:effectLst/>
                        </a:rPr>
                        <a:t>Бакалеон</a:t>
                      </a:r>
                      <a:endParaRPr lang="ru-RU" sz="1800" dirty="0">
                        <a:effectLst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dirty="0" err="1">
                          <a:effectLst/>
                        </a:rPr>
                        <a:t>Фудсервис</a:t>
                      </a:r>
                      <a:endParaRPr lang="ru-RU" sz="1800" dirty="0">
                        <a:effectLst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dirty="0" err="1">
                          <a:effectLst/>
                        </a:rPr>
                        <a:t>Еврофудз</a:t>
                      </a:r>
                      <a:endParaRPr lang="ru-RU" sz="1800" dirty="0">
                        <a:effectLst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ru-RU" sz="1800" dirty="0" err="1">
                          <a:effectLst/>
                        </a:rPr>
                        <a:t>Марр</a:t>
                      </a:r>
                      <a:endParaRPr lang="ru-RU" sz="1800" dirty="0">
                        <a:effectLst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dirty="0">
                          <a:effectLst/>
                        </a:rPr>
                        <a:t>Восток-запад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ru-RU" sz="1800" dirty="0" err="1">
                          <a:solidFill>
                            <a:schemeClr val="bg1"/>
                          </a:solidFill>
                          <a:effectLst/>
                        </a:rPr>
                        <a:t>Ароса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7357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800" u="sng" baseline="0" dirty="0">
                          <a:solidFill>
                            <a:schemeClr val="accent1"/>
                          </a:solidFill>
                          <a:effectLst/>
                          <a:hlinkClick r:id="rId3"/>
                        </a:rPr>
                        <a:t>www.prof.alidi.ru</a:t>
                      </a:r>
                      <a:endParaRPr lang="de-DE" sz="1800" u="sng" baseline="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800" u="sng" baseline="0" dirty="0">
                          <a:solidFill>
                            <a:schemeClr val="accent1"/>
                          </a:solidFill>
                          <a:effectLst/>
                          <a:hlinkClick r:id="rId4"/>
                        </a:rPr>
                        <a:t>www.bakaleon.ru</a:t>
                      </a:r>
                      <a:endParaRPr lang="de-DE" sz="1800" u="sng" baseline="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800" u="sng" baseline="0" dirty="0">
                          <a:solidFill>
                            <a:schemeClr val="accent1"/>
                          </a:solidFill>
                          <a:effectLst/>
                          <a:hlinkClick r:id="rId4"/>
                        </a:rPr>
                        <a:t>www.bakaleon.online</a:t>
                      </a:r>
                      <a:endParaRPr lang="de-DE" sz="1800" u="sng" baseline="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800" u="sng" baseline="0" dirty="0">
                          <a:solidFill>
                            <a:schemeClr val="accent1"/>
                          </a:solidFill>
                          <a:effectLst/>
                          <a:hlinkClick r:id="rId5"/>
                        </a:rPr>
                        <a:t>www.food-servis.com</a:t>
                      </a:r>
                      <a:endParaRPr lang="de-DE" sz="1800" u="sng" baseline="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800" u="sng" baseline="0" dirty="0">
                          <a:solidFill>
                            <a:schemeClr val="accent1"/>
                          </a:solidFill>
                          <a:effectLst/>
                          <a:hlinkClick r:id="rId6"/>
                        </a:rPr>
                        <a:t>www.efspb.ru</a:t>
                      </a:r>
                      <a:endParaRPr lang="de-DE" sz="1800" u="sng" baseline="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800" u="sng" baseline="0" dirty="0">
                          <a:solidFill>
                            <a:schemeClr val="accent1"/>
                          </a:solidFill>
                          <a:effectLst/>
                          <a:hlinkClick r:id="rId7"/>
                        </a:rPr>
                        <a:t>www.marr.ru</a:t>
                      </a:r>
                      <a:endParaRPr lang="de-DE" sz="1800" u="sng" baseline="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800" u="sng" baseline="0" dirty="0">
                          <a:solidFill>
                            <a:schemeClr val="accent1"/>
                          </a:solidFill>
                          <a:effectLst/>
                        </a:rPr>
                        <a:t>www.</a:t>
                      </a:r>
                      <a:r>
                        <a:rPr lang="ru-RU" sz="1800" u="sng" baseline="0" dirty="0" err="1">
                          <a:solidFill>
                            <a:schemeClr val="accent1"/>
                          </a:solidFill>
                          <a:effectLst/>
                        </a:rPr>
                        <a:t>марр.рф</a:t>
                      </a:r>
                      <a:r>
                        <a:rPr lang="ru-RU" sz="1800" u="sng" baseline="0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800" u="sng" baseline="0">
                          <a:solidFill>
                            <a:schemeClr val="accent1"/>
                          </a:solidFill>
                          <a:effectLst/>
                          <a:hlinkClick r:id="rId8"/>
                        </a:rPr>
                        <a:t>www.ews.ru</a:t>
                      </a:r>
                      <a:endParaRPr lang="de-DE" sz="1800" u="sng" baseline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800" u="sng" baseline="0" dirty="0">
                          <a:solidFill>
                            <a:schemeClr val="accent1"/>
                          </a:solidFill>
                          <a:effectLst/>
                          <a:hlinkClick r:id="rId9"/>
                        </a:rPr>
                        <a:t>www.</a:t>
                      </a:r>
                      <a:r>
                        <a:rPr lang="de-DE" sz="1800" u="sng" baseline="0" dirty="0">
                          <a:solidFill>
                            <a:schemeClr val="bg1"/>
                          </a:solidFill>
                          <a:effectLst/>
                          <a:hlinkClick r:id="rId9"/>
                        </a:rPr>
                        <a:t>arosa</a:t>
                      </a:r>
                      <a:r>
                        <a:rPr lang="de-DE" sz="1800" u="sng" baseline="0" dirty="0">
                          <a:solidFill>
                            <a:schemeClr val="accent1"/>
                          </a:solidFill>
                          <a:effectLst/>
                          <a:hlinkClick r:id="rId9"/>
                        </a:rPr>
                        <a:t>.ru</a:t>
                      </a:r>
                      <a:endParaRPr lang="de-DE" sz="1800" u="sng" baseline="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800" u="sng" baseline="0" dirty="0">
                          <a:solidFill>
                            <a:schemeClr val="bg1"/>
                          </a:solidFill>
                          <a:effectLst/>
                          <a:hlinkClick r:id="rId10"/>
                        </a:rPr>
                        <a:t>www.b2b.arosa.ru</a:t>
                      </a:r>
                      <a:endParaRPr lang="de-DE" sz="1800" u="sng" baseline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800" u="sng" baseline="0" dirty="0">
                          <a:solidFill>
                            <a:schemeClr val="bg1"/>
                          </a:solidFill>
                          <a:effectLst/>
                          <a:hlinkClick r:id="rId11"/>
                        </a:rPr>
                        <a:t>www.arosa-market.ru</a:t>
                      </a:r>
                      <a:endParaRPr lang="de-DE" sz="1800" u="sng" baseline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878966"/>
                  </a:ext>
                </a:extLst>
              </a:tr>
              <a:tr h="456551">
                <a:tc>
                  <a:txBody>
                    <a:bodyPr/>
                    <a:lstStyle/>
                    <a:p>
                      <a:pPr rtl="0" fontAlgn="b"/>
                      <a:r>
                        <a:rPr lang="ru-RU" sz="18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Общее </a:t>
                      </a:r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количество </a:t>
                      </a:r>
                      <a:r>
                        <a:rPr lang="ru-RU" sz="18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визитов</a:t>
                      </a:r>
                      <a:endParaRPr lang="ru-RU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12571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dirty="0">
                          <a:effectLst/>
                        </a:rPr>
                        <a:t>&lt; 5,000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>
                          <a:effectLst/>
                        </a:rPr>
                        <a:t>900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>
                          <a:effectLst/>
                        </a:rPr>
                        <a:t>&lt; 5,000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>
                          <a:effectLst/>
                        </a:rPr>
                        <a:t>&lt; 5,000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20886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i="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N/A</a:t>
                      </a:r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dirty="0">
                          <a:effectLst/>
                        </a:rPr>
                        <a:t>28549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>
                          <a:effectLst/>
                        </a:rPr>
                        <a:t>9664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>
                          <a:solidFill>
                            <a:schemeClr val="bg1"/>
                          </a:solidFill>
                          <a:effectLst/>
                        </a:rPr>
                        <a:t>3600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>
                          <a:solidFill>
                            <a:schemeClr val="bg1"/>
                          </a:solidFill>
                          <a:effectLst/>
                        </a:rPr>
                        <a:t>11198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374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Десктоп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54.50%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dirty="0">
                          <a:effectLst/>
                        </a:rPr>
                        <a:t>65,73%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22.53%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33.13%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>
                          <a:effectLst/>
                        </a:rPr>
                        <a:t>74.62%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45.72%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>
                          <a:effectLst/>
                        </a:rPr>
                        <a:t>64.87%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>
                          <a:effectLst/>
                        </a:rPr>
                        <a:t>80.14%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>
                          <a:solidFill>
                            <a:schemeClr val="bg1"/>
                          </a:solidFill>
                          <a:effectLst/>
                        </a:rPr>
                        <a:t>100%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98,41%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291546"/>
                  </a:ext>
                </a:extLst>
              </a:tr>
              <a:tr h="488969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Мобильные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45.50%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>
                          <a:effectLst/>
                        </a:rPr>
                        <a:t>34,27%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77.47%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66.87%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>
                          <a:effectLst/>
                        </a:rPr>
                        <a:t>25.38%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54.28%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>
                          <a:effectLst/>
                        </a:rPr>
                        <a:t>35.13%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dirty="0">
                          <a:effectLst/>
                        </a:rPr>
                        <a:t>19.86%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>
                          <a:solidFill>
                            <a:schemeClr val="bg1"/>
                          </a:solidFill>
                          <a:effectLst/>
                        </a:rPr>
                        <a:t>1,59%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465647"/>
                  </a:ext>
                </a:extLst>
              </a:tr>
              <a:tr h="504967">
                <a:tc>
                  <a:txBody>
                    <a:bodyPr/>
                    <a:lstStyle/>
                    <a:p>
                      <a:pPr rtl="0" fontAlgn="b"/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Среднее </a:t>
                      </a:r>
                      <a:r>
                        <a:rPr lang="ru-RU" sz="18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время визита</a:t>
                      </a:r>
                      <a:endParaRPr lang="ru-RU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0:04:35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dirty="0">
                          <a:effectLst/>
                        </a:rPr>
                        <a:t>0:01:19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0:00:32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0:00:41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>
                          <a:effectLst/>
                        </a:rPr>
                        <a:t>0:03:02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0:01:38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dirty="0">
                          <a:effectLst/>
                        </a:rPr>
                        <a:t>0:03:25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>
                          <a:effectLst/>
                        </a:rPr>
                        <a:t>0:04:40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0:08:41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0:03:25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818912"/>
                  </a:ext>
                </a:extLst>
              </a:tr>
              <a:tr h="477671">
                <a:tc>
                  <a:txBody>
                    <a:bodyPr/>
                    <a:lstStyle/>
                    <a:p>
                      <a:pPr rtl="0" fontAlgn="b"/>
                      <a:r>
                        <a:rPr lang="ru-RU" sz="18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Среднее число </a:t>
                      </a:r>
                      <a:r>
                        <a:rPr lang="ru-RU" sz="1800" b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стр</a:t>
                      </a:r>
                      <a:r>
                        <a:rPr lang="ru-RU" sz="18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ru-RU" sz="1800" b="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за </a:t>
                      </a:r>
                      <a:r>
                        <a:rPr lang="ru-RU" sz="18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визит</a:t>
                      </a:r>
                      <a:endParaRPr lang="ru-RU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5.96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dirty="0">
                          <a:effectLst/>
                        </a:rPr>
                        <a:t>3.82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2.57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2.20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>
                          <a:effectLst/>
                        </a:rPr>
                        <a:t>2.68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03.06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dirty="0">
                          <a:effectLst/>
                        </a:rPr>
                        <a:t>5.60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>
                          <a:effectLst/>
                        </a:rPr>
                        <a:t>7.34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>
                          <a:solidFill>
                            <a:schemeClr val="bg1"/>
                          </a:solidFill>
                          <a:effectLst/>
                        </a:rPr>
                        <a:t>13.70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5.97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92428"/>
                  </a:ext>
                </a:extLst>
              </a:tr>
              <a:tr h="450376">
                <a:tc>
                  <a:txBody>
                    <a:bodyPr/>
                    <a:lstStyle/>
                    <a:p>
                      <a:pPr rtl="0" fontAlgn="b"/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Показатель </a:t>
                      </a:r>
                      <a:r>
                        <a:rPr lang="ru-RU" sz="18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отказов</a:t>
                      </a:r>
                      <a:endParaRPr lang="de-DE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48.79%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>
                          <a:effectLst/>
                        </a:rPr>
                        <a:t>21.94%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37.93%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67.30%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dirty="0">
                          <a:effectLst/>
                        </a:rPr>
                        <a:t>54.57%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57.77%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dirty="0">
                          <a:effectLst/>
                        </a:rPr>
                        <a:t>35.54%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dirty="0">
                          <a:effectLst/>
                        </a:rPr>
                        <a:t>40.96%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>
                          <a:solidFill>
                            <a:schemeClr val="bg1"/>
                          </a:solidFill>
                          <a:effectLst/>
                        </a:rPr>
                        <a:t>7.13%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39.89%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545646"/>
                  </a:ext>
                </a:extLst>
              </a:tr>
              <a:tr h="464024">
                <a:tc>
                  <a:txBody>
                    <a:bodyPr/>
                    <a:lstStyle/>
                    <a:p>
                      <a:pPr rtl="0" fontAlgn="b"/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Прямые </a:t>
                      </a:r>
                      <a:r>
                        <a:rPr lang="ru-RU" sz="18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заходы</a:t>
                      </a:r>
                      <a:endParaRPr lang="de-DE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47.28%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>
                          <a:effectLst/>
                        </a:rPr>
                        <a:t>21.47%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12.96%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9.90%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dirty="0">
                          <a:effectLst/>
                        </a:rPr>
                        <a:t>14.15%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25.71%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dirty="0">
                          <a:effectLst/>
                        </a:rPr>
                        <a:t>54.28%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dirty="0">
                          <a:effectLst/>
                        </a:rPr>
                        <a:t>67.75%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>
                          <a:solidFill>
                            <a:schemeClr val="bg1"/>
                          </a:solidFill>
                          <a:effectLst/>
                        </a:rPr>
                        <a:t>18.15%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11,21%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30483"/>
                  </a:ext>
                </a:extLst>
              </a:tr>
              <a:tr h="450376">
                <a:tc>
                  <a:txBody>
                    <a:bodyPr/>
                    <a:lstStyle/>
                    <a:p>
                      <a:pPr rtl="0" fontAlgn="b"/>
                      <a:r>
                        <a:rPr lang="ru-RU" sz="18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Рефералы</a:t>
                      </a:r>
                      <a:endParaRPr lang="de-DE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9.38%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5.02%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6.11%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0.62%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1.59%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80.41%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34,36%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20458"/>
                  </a:ext>
                </a:extLst>
              </a:tr>
              <a:tr h="491320"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ru-RU" sz="18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Трафик из </a:t>
                      </a:r>
                      <a:r>
                        <a:rPr lang="ru-RU" sz="1800" b="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органич.поиска</a:t>
                      </a:r>
                      <a:endParaRPr lang="ru-RU" sz="1800" b="0" kern="12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38.33%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70,09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47.77%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76.51%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62.68%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38.87%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25.36%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0.50%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8,56%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609886"/>
                  </a:ext>
                </a:extLst>
              </a:tr>
              <a:tr h="464024">
                <a:tc>
                  <a:txBody>
                    <a:bodyPr/>
                    <a:lstStyle/>
                    <a:p>
                      <a:pPr rtl="0" fontAlgn="b"/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Трафик из </a:t>
                      </a:r>
                      <a:r>
                        <a:rPr lang="ru-RU" sz="18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соц</a:t>
                      </a:r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ru-RU" sz="18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сетей</a:t>
                      </a:r>
                      <a:endParaRPr lang="ru-RU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3.08%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8,40%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39.27%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2.04%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2.78%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2.85%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0.66%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2,46%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082106"/>
                  </a:ext>
                </a:extLst>
              </a:tr>
              <a:tr h="423080">
                <a:tc>
                  <a:txBody>
                    <a:bodyPr/>
                    <a:lstStyle/>
                    <a:p>
                      <a:pPr rtl="0" fontAlgn="b"/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Трафик из </a:t>
                      </a:r>
                      <a:r>
                        <a:rPr lang="de-DE" sz="18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email</a:t>
                      </a:r>
                      <a:endParaRPr lang="de-DE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1.93%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20.05%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2.73%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3.37%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3.77%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0.94%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11,27%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624778"/>
                  </a:ext>
                </a:extLst>
              </a:tr>
              <a:tr h="464024">
                <a:tc>
                  <a:txBody>
                    <a:bodyPr/>
                    <a:lstStyle/>
                    <a:p>
                      <a:pPr rtl="0" fontAlgn="b"/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Трафик из рекламных </a:t>
                      </a:r>
                      <a:r>
                        <a:rPr lang="ru-RU" sz="18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сетей</a:t>
                      </a:r>
                      <a:endParaRPr lang="ru-RU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0.86%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27,42%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626410"/>
                  </a:ext>
                </a:extLst>
              </a:tr>
              <a:tr h="532263">
                <a:tc>
                  <a:txBody>
                    <a:bodyPr/>
                    <a:lstStyle/>
                    <a:p>
                      <a:pPr rtl="0" fontAlgn="b"/>
                      <a:r>
                        <a:rPr lang="ru-RU" sz="18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Трафик</a:t>
                      </a:r>
                      <a:r>
                        <a:rPr lang="ru-RU" sz="1800" b="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из п</a:t>
                      </a:r>
                      <a:r>
                        <a:rPr lang="ru-RU" sz="18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латного поиска</a:t>
                      </a:r>
                      <a:endParaRPr lang="de-DE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11.55%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4,73%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72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Соотношение </a:t>
                      </a:r>
                      <a:r>
                        <a:rPr lang="ru-RU" sz="18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органического </a:t>
                      </a:r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и платного </a:t>
                      </a:r>
                      <a:r>
                        <a:rPr lang="ru-RU" sz="18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поиска</a:t>
                      </a:r>
                      <a:endParaRPr lang="ru-RU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>
                          <a:effectLst/>
                        </a:rPr>
                        <a:t>100% / 0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>
                          <a:effectLst/>
                        </a:rPr>
                        <a:t>100% / 0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76.15% / 23.85%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>
                          <a:effectLst/>
                        </a:rPr>
                        <a:t>100% / 0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dirty="0">
                          <a:effectLst/>
                        </a:rPr>
                        <a:t>100% / 0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>
                          <a:effectLst/>
                        </a:rPr>
                        <a:t>100% / 0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>
                          <a:effectLst/>
                        </a:rPr>
                        <a:t>100% / 0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800" b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60.74% / 39.26%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661592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269527" y="827279"/>
            <a:ext cx="9780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>
                <a:latin typeface="Arial" panose="020B0604020202020204" pitchFamily="34" charset="0"/>
              </a:rPr>
              <a:t>Таб. «Посещаемость и источники </a:t>
            </a:r>
            <a:r>
              <a:rPr lang="ru-RU" sz="1800" b="1" dirty="0" smtClean="0">
                <a:latin typeface="Arial" panose="020B0604020202020204" pitchFamily="34" charset="0"/>
              </a:rPr>
              <a:t>трафика март-май 2020 согласно </a:t>
            </a:r>
            <a:r>
              <a:rPr lang="ru-RU" sz="1800" b="1" dirty="0" err="1" smtClean="0">
                <a:latin typeface="Arial" panose="020B0604020202020204" pitchFamily="34" charset="0"/>
              </a:rPr>
              <a:t>Similarweb</a:t>
            </a:r>
            <a:r>
              <a:rPr lang="ru-RU" sz="1800" b="1" dirty="0" smtClean="0">
                <a:latin typeface="Arial" panose="020B0604020202020204" pitchFamily="34" charset="0"/>
              </a:rPr>
              <a:t>»</a:t>
            </a:r>
            <a:endParaRPr lang="ru-RU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783592" y="22445"/>
            <a:ext cx="13023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err="1" smtClean="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Аализ</a:t>
            </a:r>
            <a:r>
              <a:rPr lang="ru-RU" sz="3200" dirty="0" smtClean="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конкурентов и изучаемого проекта</a:t>
            </a:r>
            <a:endParaRPr lang="ru-RU" sz="3200" dirty="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369877"/>
              </p:ext>
            </p:extLst>
          </p:nvPr>
        </p:nvGraphicFramePr>
        <p:xfrm>
          <a:off x="264418" y="1179807"/>
          <a:ext cx="17737541" cy="8658595"/>
        </p:xfrm>
        <a:graphic>
          <a:graphicData uri="http://schemas.openxmlformats.org/drawingml/2006/table">
            <a:tbl>
              <a:tblPr firstRow="1" bandRow="1">
                <a:tableStyleId>{8AF28CF0-2FFD-4A0D-A129-6D5006EDCEF5}</a:tableStyleId>
              </a:tblPr>
              <a:tblGrid>
                <a:gridCol w="2355952">
                  <a:extLst>
                    <a:ext uri="{9D8B030D-6E8A-4147-A177-3AD203B41FA5}">
                      <a16:colId xmlns:a16="http://schemas.microsoft.com/office/drawing/2014/main" val="3470401969"/>
                    </a:ext>
                  </a:extLst>
                </a:gridCol>
                <a:gridCol w="2183642">
                  <a:extLst>
                    <a:ext uri="{9D8B030D-6E8A-4147-A177-3AD203B41FA5}">
                      <a16:colId xmlns:a16="http://schemas.microsoft.com/office/drawing/2014/main" val="1631050461"/>
                    </a:ext>
                  </a:extLst>
                </a:gridCol>
                <a:gridCol w="2361063">
                  <a:extLst>
                    <a:ext uri="{9D8B030D-6E8A-4147-A177-3AD203B41FA5}">
                      <a16:colId xmlns:a16="http://schemas.microsoft.com/office/drawing/2014/main" val="1956166238"/>
                    </a:ext>
                  </a:extLst>
                </a:gridCol>
                <a:gridCol w="2251880">
                  <a:extLst>
                    <a:ext uri="{9D8B030D-6E8A-4147-A177-3AD203B41FA5}">
                      <a16:colId xmlns:a16="http://schemas.microsoft.com/office/drawing/2014/main" val="2253342705"/>
                    </a:ext>
                  </a:extLst>
                </a:gridCol>
                <a:gridCol w="2197290">
                  <a:extLst>
                    <a:ext uri="{9D8B030D-6E8A-4147-A177-3AD203B41FA5}">
                      <a16:colId xmlns:a16="http://schemas.microsoft.com/office/drawing/2014/main" val="1707458665"/>
                    </a:ext>
                  </a:extLst>
                </a:gridCol>
                <a:gridCol w="2129051">
                  <a:extLst>
                    <a:ext uri="{9D8B030D-6E8A-4147-A177-3AD203B41FA5}">
                      <a16:colId xmlns:a16="http://schemas.microsoft.com/office/drawing/2014/main" val="574209144"/>
                    </a:ext>
                  </a:extLst>
                </a:gridCol>
                <a:gridCol w="2006220">
                  <a:extLst>
                    <a:ext uri="{9D8B030D-6E8A-4147-A177-3AD203B41FA5}">
                      <a16:colId xmlns:a16="http://schemas.microsoft.com/office/drawing/2014/main" val="402217384"/>
                    </a:ext>
                  </a:extLst>
                </a:gridCol>
                <a:gridCol w="2252443">
                  <a:extLst>
                    <a:ext uri="{9D8B030D-6E8A-4147-A177-3AD203B41FA5}">
                      <a16:colId xmlns:a16="http://schemas.microsoft.com/office/drawing/2014/main" val="1956050015"/>
                    </a:ext>
                  </a:extLst>
                </a:gridCol>
              </a:tblGrid>
              <a:tr h="309544">
                <a:tc rowSpan="3">
                  <a:txBody>
                    <a:bodyPr/>
                    <a:lstStyle/>
                    <a:p>
                      <a:pPr rtl="0" fontAlgn="b"/>
                      <a:r>
                        <a:rPr lang="ru-RU" sz="18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Критерии /</a:t>
                      </a:r>
                      <a:r>
                        <a:rPr lang="ru-RU" sz="1800" b="0" i="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проекты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dirty="0" smtClean="0">
                          <a:effectLst/>
                        </a:rPr>
                        <a:t>Изучаемый</a:t>
                      </a:r>
                      <a:endParaRPr lang="ru-RU" sz="1800" dirty="0">
                        <a:effectLst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ru-RU" sz="1800" dirty="0">
                          <a:effectLst/>
                        </a:rPr>
                        <a:t>Конкуренты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7163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1" dirty="0">
                          <a:effectLst/>
                        </a:rPr>
                        <a:t>АЛИДИ </a:t>
                      </a:r>
                      <a:r>
                        <a:rPr lang="ru-RU" sz="1800" b="1" dirty="0" err="1">
                          <a:effectLst/>
                        </a:rPr>
                        <a:t>Проф</a:t>
                      </a:r>
                      <a:endParaRPr lang="ru-RU" sz="1800" b="1" dirty="0">
                        <a:effectLst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1" dirty="0">
                          <a:effectLst/>
                        </a:rPr>
                        <a:t>ТД </a:t>
                      </a:r>
                      <a:r>
                        <a:rPr lang="ru-RU" sz="1800" b="1" dirty="0" err="1">
                          <a:effectLst/>
                        </a:rPr>
                        <a:t>Бакалеон</a:t>
                      </a:r>
                      <a:endParaRPr lang="ru-RU" sz="1800" b="1" dirty="0">
                        <a:effectLst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1" dirty="0" err="1">
                          <a:effectLst/>
                        </a:rPr>
                        <a:t>Фудсервис</a:t>
                      </a:r>
                      <a:endParaRPr lang="ru-RU" sz="1800" b="1" dirty="0">
                        <a:effectLst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1" dirty="0" err="1">
                          <a:effectLst/>
                        </a:rPr>
                        <a:t>Еврофудз</a:t>
                      </a:r>
                      <a:endParaRPr lang="ru-RU" sz="1800" b="1" dirty="0">
                        <a:effectLst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1" dirty="0" err="1">
                          <a:effectLst/>
                        </a:rPr>
                        <a:t>Марр</a:t>
                      </a:r>
                      <a:endParaRPr lang="ru-RU" sz="1800" b="1" dirty="0">
                        <a:effectLst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1" dirty="0">
                          <a:effectLst/>
                        </a:rPr>
                        <a:t>Восто</a:t>
                      </a:r>
                      <a:r>
                        <a:rPr lang="ru-RU" sz="1800" b="1" dirty="0">
                          <a:solidFill>
                            <a:schemeClr val="bg1"/>
                          </a:solidFill>
                          <a:effectLst/>
                        </a:rPr>
                        <a:t>к-запад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1" dirty="0" err="1">
                          <a:solidFill>
                            <a:schemeClr val="bg1"/>
                          </a:solidFill>
                          <a:effectLst/>
                        </a:rPr>
                        <a:t>Ароса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7357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800" u="sng" baseline="0" dirty="0">
                          <a:solidFill>
                            <a:schemeClr val="accent1"/>
                          </a:solidFill>
                          <a:effectLst/>
                          <a:hlinkClick r:id="rId3"/>
                        </a:rPr>
                        <a:t>www.prof.alidi.ru</a:t>
                      </a:r>
                      <a:endParaRPr lang="de-DE" sz="1800" u="sng" baseline="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600" u="sng" baseline="0" dirty="0">
                          <a:solidFill>
                            <a:schemeClr val="accent1"/>
                          </a:solidFill>
                          <a:effectLst/>
                          <a:hlinkClick r:id="rId4"/>
                        </a:rPr>
                        <a:t>www.bakaleon.online</a:t>
                      </a:r>
                      <a:endParaRPr lang="de-DE" sz="1600" u="sng" baseline="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600" u="sng" baseline="0" dirty="0">
                          <a:solidFill>
                            <a:schemeClr val="accent1"/>
                          </a:solidFill>
                          <a:effectLst/>
                          <a:hlinkClick r:id="rId5"/>
                        </a:rPr>
                        <a:t>www.food-servis.com</a:t>
                      </a:r>
                      <a:endParaRPr lang="de-DE" sz="1600" u="sng" baseline="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800" u="sng" baseline="0" dirty="0">
                          <a:solidFill>
                            <a:schemeClr val="accent1"/>
                          </a:solidFill>
                          <a:effectLst/>
                          <a:hlinkClick r:id="rId6"/>
                        </a:rPr>
                        <a:t>www.efspb.ru</a:t>
                      </a:r>
                      <a:endParaRPr lang="de-DE" sz="1800" u="sng" baseline="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800" u="sng" baseline="0" dirty="0">
                          <a:solidFill>
                            <a:schemeClr val="accent1"/>
                          </a:solidFill>
                          <a:effectLst/>
                        </a:rPr>
                        <a:t>www.</a:t>
                      </a:r>
                      <a:r>
                        <a:rPr lang="ru-RU" sz="1800" u="sng" baseline="0" dirty="0" err="1">
                          <a:solidFill>
                            <a:schemeClr val="accent1"/>
                          </a:solidFill>
                          <a:effectLst/>
                        </a:rPr>
                        <a:t>марр.рф</a:t>
                      </a:r>
                      <a:r>
                        <a:rPr lang="ru-RU" sz="1800" u="sng" baseline="0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800" u="sng" baseline="0">
                          <a:solidFill>
                            <a:schemeClr val="accent1"/>
                          </a:solidFill>
                          <a:effectLst/>
                          <a:hlinkClick r:id="rId7"/>
                        </a:rPr>
                        <a:t>www.ews.ru</a:t>
                      </a:r>
                      <a:endParaRPr lang="de-DE" sz="1800" u="sng" baseline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800" u="sng" baseline="0" dirty="0">
                          <a:solidFill>
                            <a:schemeClr val="bg1"/>
                          </a:solidFill>
                          <a:effectLst/>
                          <a:hlinkClick r:id="rId8"/>
                        </a:rPr>
                        <a:t>www.arosa-market.ru</a:t>
                      </a:r>
                      <a:endParaRPr lang="de-DE" sz="1800" u="sng" baseline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878966"/>
                  </a:ext>
                </a:extLst>
              </a:tr>
              <a:tr h="934313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Отклик на поисковые запросы </a:t>
                      </a:r>
                      <a:endParaRPr lang="ru-RU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i="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Не присутствует на первых 100 стр. выдачи</a:t>
                      </a:r>
                      <a:endParaRPr lang="ru-RU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dirty="0" smtClean="0">
                          <a:effectLst/>
                        </a:rPr>
                        <a:t>Родитель: </a:t>
                      </a:r>
                      <a:r>
                        <a:rPr lang="ru-RU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Я-ТОП-10 по 4 </a:t>
                      </a:r>
                      <a:r>
                        <a:rPr lang="ru-RU" sz="18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запросам,новый</a:t>
                      </a:r>
                      <a:r>
                        <a:rPr lang="ru-RU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: не проиндексирован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Я-ТОП-1 по 1 запросу, Я-ТОП-10 по 11 запросам</a:t>
                      </a:r>
                      <a:endParaRPr lang="ru-RU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Я-ТОП-1 по 6 запросам, Я-ТОП-10 по 17 запросам</a:t>
                      </a:r>
                      <a:endParaRPr lang="ru-RU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Я-ТОП-1 по 4 запросам</a:t>
                      </a:r>
                      <a:r>
                        <a:rPr lang="ru-RU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, </a:t>
                      </a:r>
                      <a:r>
                        <a:rPr lang="ru-RU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Я-ТОП-10 по 9 запросам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Я-ТОП-50 </a:t>
                      </a:r>
                      <a:r>
                        <a:rPr lang="ru-RU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по 4 </a:t>
                      </a:r>
                      <a:r>
                        <a:rPr lang="ru-RU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запросам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Я-ТОП-100 по 1 запросу, еще не проиндексирован</a:t>
                      </a:r>
                      <a:endParaRPr lang="ru-RU" sz="1800" b="0" i="0" u="none" strike="noStrike" kern="12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374116"/>
                  </a:ext>
                </a:extLst>
              </a:tr>
              <a:tr h="1549234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dirty="0" smtClean="0"/>
                        <a:t>Общее впечатление от сайта</a:t>
                      </a:r>
                      <a:endParaRPr lang="ru-RU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i="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Дизайн 4-, тормозит</a:t>
                      </a:r>
                    </a:p>
                    <a:p>
                      <a:pPr algn="l" rtl="0" fontAlgn="b"/>
                      <a:r>
                        <a:rPr lang="ru-RU" sz="1800" i="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не уравновешены элементы по размеру, нужно много листать</a:t>
                      </a:r>
                      <a:endParaRPr lang="ru-RU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i="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Дизайн 4+</a:t>
                      </a:r>
                      <a:r>
                        <a:rPr lang="ru-RU" sz="1800" i="0" kern="1200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, тормозит,</a:t>
                      </a:r>
                      <a:r>
                        <a:rPr lang="ru-RU" sz="1800" i="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ru-RU" sz="1800" i="0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полэкрана</a:t>
                      </a:r>
                      <a:r>
                        <a:rPr lang="ru-RU" sz="1800" i="0" kern="1200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занимают с</a:t>
                      </a:r>
                      <a:r>
                        <a:rPr lang="ru-RU" sz="1800" i="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татичные элементы, нужно много листать</a:t>
                      </a:r>
                      <a:endParaRPr lang="ru-RU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i="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Привлекательный</a:t>
                      </a:r>
                      <a:r>
                        <a:rPr lang="ru-RU" sz="1800" i="0" kern="1200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ru-RU" sz="1800" i="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дизайн на 5+, </a:t>
                      </a:r>
                    </a:p>
                    <a:p>
                      <a:pPr algn="l" rtl="0" fontAlgn="b"/>
                      <a:r>
                        <a:rPr lang="ru-RU" sz="1800" i="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Быстрый, удобные меню и выдача каталога</a:t>
                      </a:r>
                      <a:endParaRPr lang="ru-RU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i="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Интересный и необычный дизайн на 5+, удобный быстрый современный сайт.</a:t>
                      </a:r>
                      <a:endParaRPr lang="ru-RU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i="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Дизайн на 5,</a:t>
                      </a:r>
                      <a:r>
                        <a:rPr lang="ru-RU" sz="1800" i="0" kern="1200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ru-RU" sz="1800" i="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современный быстрый сайт</a:t>
                      </a:r>
                      <a:endParaRPr lang="ru-RU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i="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Дизайн на 5,</a:t>
                      </a:r>
                      <a:r>
                        <a:rPr lang="ru-RU" sz="1800" i="0" kern="1200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ru-RU" sz="1800" i="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современный быстрый сайт</a:t>
                      </a:r>
                      <a:endParaRPr lang="ru-RU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i="0" kern="120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Дизайн на 5, хороший современный сайт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291546"/>
                  </a:ext>
                </a:extLst>
              </a:tr>
              <a:tr h="655092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dirty="0" smtClean="0"/>
                        <a:t>Контент (баллы 0-5)</a:t>
                      </a:r>
                      <a:endParaRPr lang="de-DE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Текст 1, Графика 4, Видео 1</a:t>
                      </a:r>
                      <a:endParaRPr lang="ru-RU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/>
                        </a:rPr>
                        <a:t>Текст 0, Графика 4+, Видео 0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/>
                        </a:rPr>
                        <a:t>Текст 4-, Графика 5, Видео 0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/>
                        </a:rPr>
                        <a:t>Текст 5, Графика 4, Видео 2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/>
                        </a:rPr>
                        <a:t>Текст 3, Графика 5, Видео 0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/>
                        </a:rPr>
                        <a:t>Текст 2, Графика 4, Видео 3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/>
                        </a:rPr>
                        <a:t>Текст 3, Графика 5, Видео 4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120619"/>
                  </a:ext>
                </a:extLst>
              </a:tr>
              <a:tr h="655093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dirty="0" smtClean="0"/>
                        <a:t>Ассортимент</a:t>
                      </a:r>
                      <a:endParaRPr lang="de-DE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Нет</a:t>
                      </a:r>
                      <a:r>
                        <a:rPr lang="ru-RU" sz="1800" b="0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 свежих овощей и фруктов</a:t>
                      </a:r>
                      <a:endParaRPr lang="ru-RU" sz="18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Средний</a:t>
                      </a:r>
                      <a:endParaRPr lang="ru-RU" sz="18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Широкий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Нет</a:t>
                      </a:r>
                      <a:r>
                        <a:rPr lang="ru-RU" sz="1800" b="0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 свежих овощей и фруктов</a:t>
                      </a:r>
                      <a:endParaRPr lang="ru-RU" sz="1800" b="0" kern="12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Широкий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Огромный</a:t>
                      </a:r>
                      <a:endParaRPr lang="ru-RU" sz="18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Широкий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465647"/>
                  </a:ext>
                </a:extLst>
              </a:tr>
              <a:tr h="464024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Онлайн заказ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есть</a:t>
                      </a:r>
                      <a:endParaRPr lang="ru-RU" sz="18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есть + оплата</a:t>
                      </a:r>
                      <a:r>
                        <a:rPr lang="ru-RU" sz="1800" b="0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 </a:t>
                      </a:r>
                      <a:r>
                        <a:rPr lang="ru-RU" sz="18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онлайн</a:t>
                      </a:r>
                      <a:endParaRPr lang="ru-RU" sz="18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есть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есть после регистр</a:t>
                      </a:r>
                      <a:endParaRPr lang="ru-RU" sz="18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есть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Сейчас нет</a:t>
                      </a:r>
                      <a:endParaRPr lang="ru-RU" sz="18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есть+оплата</a:t>
                      </a:r>
                      <a:r>
                        <a:rPr lang="ru-RU" sz="1800" b="0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 онлайн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92428"/>
                  </a:ext>
                </a:extLst>
              </a:tr>
              <a:tr h="409432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dirty="0" smtClean="0"/>
                        <a:t>Б/п доставка</a:t>
                      </a:r>
                      <a:r>
                        <a:rPr lang="ru-RU" sz="1800" baseline="0" dirty="0" smtClean="0"/>
                        <a:t> заказа</a:t>
                      </a:r>
                      <a:endParaRPr lang="ru-RU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СПб: 2</a:t>
                      </a:r>
                      <a:r>
                        <a:rPr lang="ru-RU" sz="1800" b="0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 </a:t>
                      </a:r>
                      <a:r>
                        <a:rPr lang="ru-RU" sz="1800" b="0" kern="1200" baseline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т</a:t>
                      </a:r>
                      <a:r>
                        <a:rPr lang="ru-RU" sz="1800" b="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р</a:t>
                      </a:r>
                      <a:r>
                        <a:rPr lang="ru-RU" sz="18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, ЛО: 3 </a:t>
                      </a:r>
                      <a:r>
                        <a:rPr lang="ru-RU" sz="1800" b="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т.р</a:t>
                      </a:r>
                      <a:r>
                        <a:rPr lang="ru-RU" sz="18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.</a:t>
                      </a:r>
                      <a:endParaRPr lang="ru-RU" sz="18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3 </a:t>
                      </a:r>
                      <a:r>
                        <a:rPr lang="ru-RU" sz="1800" b="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т.р</a:t>
                      </a:r>
                      <a:r>
                        <a:rPr lang="ru-RU" sz="18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. (иначе</a:t>
                      </a:r>
                      <a:r>
                        <a:rPr lang="ru-RU" sz="1800" b="0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 -</a:t>
                      </a:r>
                      <a:r>
                        <a:rPr lang="ru-RU" sz="18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 300р)</a:t>
                      </a:r>
                      <a:endParaRPr lang="ru-RU" sz="18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СПб: 5 </a:t>
                      </a:r>
                      <a:r>
                        <a:rPr lang="ru-RU" sz="1800" b="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тр</a:t>
                      </a:r>
                      <a:r>
                        <a:rPr lang="ru-RU" sz="18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, ЛО: 10 </a:t>
                      </a:r>
                      <a:r>
                        <a:rPr lang="ru-RU" sz="1800" b="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т.р</a:t>
                      </a:r>
                      <a:endParaRPr lang="ru-RU" sz="18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5 </a:t>
                      </a:r>
                      <a:r>
                        <a:rPr lang="ru-RU" sz="1800" b="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т.р</a:t>
                      </a:r>
                      <a:endParaRPr lang="ru-RU" sz="18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не ясно для СПБ</a:t>
                      </a:r>
                      <a:endParaRPr lang="ru-RU" sz="18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не указано</a:t>
                      </a:r>
                      <a:endParaRPr lang="ru-RU" sz="18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2 </a:t>
                      </a:r>
                      <a:r>
                        <a:rPr lang="ru-RU" sz="1800" b="0" kern="120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т.р</a:t>
                      </a:r>
                      <a:r>
                        <a:rPr lang="ru-RU" sz="1800" b="0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 (иначе - 200р)</a:t>
                      </a:r>
                      <a:endParaRPr lang="ru-RU" sz="1800" b="0" kern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626410"/>
                  </a:ext>
                </a:extLst>
              </a:tr>
              <a:tr h="1009935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dirty="0" smtClean="0"/>
                        <a:t>Формы захвата </a:t>
                      </a:r>
                      <a:r>
                        <a:rPr lang="ru-RU" sz="1800" dirty="0" err="1" smtClean="0"/>
                        <a:t>лидов</a:t>
                      </a:r>
                      <a:endParaRPr lang="ru-RU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Одну надо искать, другая после </a:t>
                      </a:r>
                      <a:r>
                        <a:rPr lang="ru-RU" sz="1800" b="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рег-</a:t>
                      </a:r>
                      <a:r>
                        <a:rPr lang="ru-RU" sz="1800" b="0" kern="1200" baseline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и</a:t>
                      </a:r>
                      <a:r>
                        <a:rPr lang="ru-RU" sz="1800" b="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и</a:t>
                      </a:r>
                      <a:r>
                        <a:rPr lang="ru-RU" sz="18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 </a:t>
                      </a:r>
                    </a:p>
                    <a:p>
                      <a:pPr algn="l" rtl="0" fontAlgn="b"/>
                      <a:r>
                        <a:rPr lang="ru-RU" sz="18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+ онлайн-чат</a:t>
                      </a:r>
                      <a:endParaRPr lang="ru-RU" sz="18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Хорошо видных нет, </a:t>
                      </a:r>
                      <a:r>
                        <a:rPr lang="ru-RU" sz="18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сообщение на стр. Контакты</a:t>
                      </a:r>
                      <a:r>
                        <a:rPr lang="ru-RU" sz="1800" dirty="0" smtClean="0"/>
                        <a:t>, чата - нет</a:t>
                      </a:r>
                      <a:endParaRPr lang="ru-RU" sz="18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dirty="0" smtClean="0"/>
                        <a:t>Одна форма - надо листать, чата - нет</a:t>
                      </a:r>
                      <a:endParaRPr lang="ru-RU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dirty="0" smtClean="0">
                          <a:effectLst/>
                        </a:rPr>
                        <a:t>Пять разных форм,</a:t>
                      </a:r>
                      <a:r>
                        <a:rPr lang="ru-RU" sz="1800" baseline="0" dirty="0" smtClean="0">
                          <a:effectLst/>
                        </a:rPr>
                        <a:t> чата – нет</a:t>
                      </a:r>
                      <a:endParaRPr lang="ru-RU" sz="1800" dirty="0">
                        <a:effectLst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Одна форма</a:t>
                      </a:r>
                      <a:r>
                        <a:rPr lang="ru-RU" sz="1800" baseline="0" dirty="0" smtClean="0"/>
                        <a:t> с двух разных кнопок</a:t>
                      </a:r>
                      <a:r>
                        <a:rPr lang="ru-RU" sz="1800" dirty="0" smtClean="0"/>
                        <a:t>, чата - нет</a:t>
                      </a:r>
                      <a:endParaRPr lang="ru-RU" sz="18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Две формы и </a:t>
                      </a:r>
                      <a:r>
                        <a:rPr lang="ru-RU" sz="18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сообщение на стр. Контакты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Форма авторизации и отправки смс-кода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, чата - нет</a:t>
                      </a:r>
                      <a:endParaRPr lang="ru-RU" sz="18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141622"/>
                  </a:ext>
                </a:extLst>
              </a:tr>
              <a:tr h="436728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dirty="0" smtClean="0"/>
                        <a:t>Форма </a:t>
                      </a:r>
                      <a:r>
                        <a:rPr lang="de-DE" sz="1800" dirty="0" smtClean="0"/>
                        <a:t>e-m</a:t>
                      </a:r>
                      <a:r>
                        <a:rPr lang="ru-RU" sz="1800" dirty="0" smtClean="0"/>
                        <a:t> подписки</a:t>
                      </a:r>
                      <a:endParaRPr lang="ru-RU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Специальной нет</a:t>
                      </a:r>
                      <a:endParaRPr lang="ru-RU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Специальной нет</a:t>
                      </a:r>
                      <a:endParaRPr lang="ru-RU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Специальной нет</a:t>
                      </a:r>
                      <a:endParaRPr lang="ru-RU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Есть</a:t>
                      </a:r>
                      <a:r>
                        <a:rPr lang="ru-RU" sz="1800" b="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ru-RU" sz="18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специальная</a:t>
                      </a:r>
                      <a:endParaRPr lang="ru-RU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Специальной нет</a:t>
                      </a:r>
                      <a:endParaRPr lang="ru-RU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Специальной нет</a:t>
                      </a:r>
                      <a:endParaRPr lang="ru-RU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Специальной нет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29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Элементы</a:t>
                      </a:r>
                      <a:r>
                        <a:rPr lang="ru-RU" sz="1800" kern="12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 доверия</a:t>
                      </a:r>
                      <a:endParaRPr lang="ru-RU" sz="1800" kern="12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dirty="0" smtClean="0">
                          <a:effectLst/>
                        </a:rPr>
                        <a:t>Указаны б</a:t>
                      </a:r>
                      <a:r>
                        <a:rPr lang="ru-RU" sz="1800" baseline="0" dirty="0" smtClean="0">
                          <a:effectLst/>
                        </a:rPr>
                        <a:t>ренды </a:t>
                      </a:r>
                      <a:r>
                        <a:rPr lang="ru-RU" sz="1800" baseline="0" dirty="0" err="1" smtClean="0">
                          <a:effectLst/>
                        </a:rPr>
                        <a:t>неск.поставщиков</a:t>
                      </a:r>
                      <a:endParaRPr lang="ru-RU" sz="1800" dirty="0">
                        <a:effectLst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Нет</a:t>
                      </a:r>
                      <a:endParaRPr lang="de-DE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Отзывы покупателей с фото</a:t>
                      </a:r>
                      <a:endParaRPr lang="ru-RU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dirty="0" smtClean="0">
                          <a:effectLst/>
                        </a:rPr>
                        <a:t>Много отзывов </a:t>
                      </a:r>
                      <a:r>
                        <a:rPr lang="ru-RU" sz="1800" baseline="0" dirty="0" smtClean="0">
                          <a:effectLst/>
                        </a:rPr>
                        <a:t>покупателей и поставщиков</a:t>
                      </a:r>
                      <a:endParaRPr lang="ru-RU" sz="1800" dirty="0">
                        <a:effectLst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Нет</a:t>
                      </a:r>
                      <a:endParaRPr lang="ru-RU" sz="18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dirty="0" smtClean="0">
                          <a:effectLst/>
                        </a:rPr>
                        <a:t>Нет</a:t>
                      </a:r>
                      <a:endParaRPr lang="ru-RU" sz="1800" dirty="0">
                        <a:effectLst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Нет</a:t>
                      </a:r>
                      <a:endParaRPr lang="ru-RU" sz="18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76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О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со</a:t>
                      </a:r>
                      <a:r>
                        <a:rPr lang="ru-RU" sz="1800" dirty="0" smtClean="0"/>
                        <a:t>бенности</a:t>
                      </a:r>
                      <a:endParaRPr lang="ru-RU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dirty="0" smtClean="0">
                          <a:effectLst/>
                        </a:rPr>
                        <a:t>Сайт</a:t>
                      </a:r>
                      <a:r>
                        <a:rPr lang="ru-RU" sz="1800" baseline="0" dirty="0" smtClean="0">
                          <a:effectLst/>
                        </a:rPr>
                        <a:t> в</a:t>
                      </a:r>
                      <a:r>
                        <a:rPr lang="ru-RU" sz="1800" dirty="0" smtClean="0">
                          <a:effectLst/>
                        </a:rPr>
                        <a:t> доработке</a:t>
                      </a:r>
                      <a:endParaRPr lang="ru-RU" sz="1800" dirty="0">
                        <a:effectLst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Нет</a:t>
                      </a:r>
                      <a:r>
                        <a:rPr lang="ru-RU" sz="1800" b="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п</a:t>
                      </a:r>
                      <a:r>
                        <a:rPr lang="ru-RU" sz="18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оиска. Недавно создан</a:t>
                      </a:r>
                      <a:endParaRPr lang="de-DE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Был отлично сделан пару лет назад</a:t>
                      </a:r>
                      <a:endParaRPr lang="ru-RU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dirty="0" smtClean="0">
                          <a:effectLst/>
                        </a:rPr>
                        <a:t>Грамотный диалог с пользователем</a:t>
                      </a:r>
                      <a:endParaRPr lang="ru-RU" sz="1800" dirty="0">
                        <a:effectLst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Обязат</a:t>
                      </a:r>
                      <a:r>
                        <a:rPr lang="ru-RU" sz="18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. минимум по </a:t>
                      </a:r>
                      <a:r>
                        <a:rPr lang="ru-RU" sz="1800" b="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нек</a:t>
                      </a:r>
                      <a:r>
                        <a:rPr lang="ru-RU" sz="1800" b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/>
                        </a:rPr>
                        <a:t> позициям</a:t>
                      </a:r>
                      <a:endParaRPr lang="ru-RU" sz="18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Личный кабинет – в разработке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Недавно создан</a:t>
                      </a:r>
                      <a:endParaRPr lang="ru-RU" sz="18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455285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264418" y="661080"/>
            <a:ext cx="9780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>
                <a:latin typeface="Arial" panose="020B0604020202020204" pitchFamily="34" charset="0"/>
              </a:rPr>
              <a:t>Таб. </a:t>
            </a:r>
            <a:r>
              <a:rPr lang="ru-RU" sz="1800" b="1" dirty="0" smtClean="0">
                <a:latin typeface="Arial" panose="020B0604020202020204" pitchFamily="34" charset="0"/>
              </a:rPr>
              <a:t>«Сравнение конкурентов»</a:t>
            </a: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88388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4289232066"/>
              </p:ext>
            </p:extLst>
          </p:nvPr>
        </p:nvGraphicFramePr>
        <p:xfrm>
          <a:off x="423081" y="759144"/>
          <a:ext cx="17278065" cy="9361291"/>
        </p:xfrm>
        <a:graphic>
          <a:graphicData uri="http://schemas.openxmlformats.org/drawingml/2006/table">
            <a:tbl>
              <a:tblPr>
                <a:noFill/>
                <a:tableStyleId>{8AF28CF0-2FFD-4A0D-A129-6D5006EDCEF5}</a:tableStyleId>
              </a:tblPr>
              <a:tblGrid>
                <a:gridCol w="8656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2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811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de-DE" sz="3600" dirty="0" smtClean="0"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S</a:t>
                      </a:r>
                      <a:r>
                        <a:rPr lang="ru" sz="3600" dirty="0" smtClean="0"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trengths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endParaRPr lang="ru" sz="1600" dirty="0" smtClean="0"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  <a:p>
                      <a:pPr marL="457200" marR="0" lvl="0" indent="-41275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900"/>
                        <a:buFont typeface="Proxima Nova"/>
                        <a:buChar char="●"/>
                        <a:tabLst/>
                        <a:defRPr/>
                      </a:pPr>
                      <a:r>
                        <a:rPr lang="ru-RU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уверенная позиция и известность бренда на </a:t>
                      </a:r>
                      <a:r>
                        <a:rPr lang="ru-RU" sz="2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оффлайн</a:t>
                      </a:r>
                      <a:r>
                        <a:rPr lang="ru-RU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-рынке -</a:t>
                      </a:r>
                      <a:r>
                        <a:rPr lang="ru-RU" sz="24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ru-RU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трафик</a:t>
                      </a:r>
                      <a:r>
                        <a:rPr lang="ru-RU" sz="24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из </a:t>
                      </a:r>
                      <a:r>
                        <a:rPr lang="ru-RU" sz="2400" b="0" i="0" u="none" strike="noStrike" kern="1200" baseline="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директа</a:t>
                      </a:r>
                      <a:r>
                        <a:rPr lang="ru-RU" sz="24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и прямых запросов</a:t>
                      </a:r>
                      <a:endParaRPr lang="ru-RU" sz="2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  <a:p>
                      <a:pPr marL="457200" marR="0" lvl="0" indent="-41275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900"/>
                        <a:buFont typeface="Proxima Nova"/>
                        <a:buChar char="●"/>
                        <a:tabLst/>
                        <a:defRPr/>
                      </a:pPr>
                      <a:r>
                        <a:rPr lang="ru-RU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уже работают с более 10% ЦА в СПБ и ЛО</a:t>
                      </a:r>
                    </a:p>
                    <a:p>
                      <a:pPr marL="457200" marR="0" lvl="0" indent="-41275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900"/>
                        <a:buFont typeface="Proxima Nova"/>
                        <a:buChar char="●"/>
                        <a:tabLst/>
                        <a:defRPr/>
                      </a:pPr>
                      <a:r>
                        <a:rPr lang="ru-RU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серьезные ресурсы и оборотные средства - готовы</a:t>
                      </a:r>
                      <a:r>
                        <a:rPr lang="ru-RU" sz="24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предложить клиентам интересные условия и цены</a:t>
                      </a:r>
                    </a:p>
                    <a:p>
                      <a:pPr marL="457200" marR="0" lvl="0" indent="-41275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900"/>
                        <a:buFont typeface="Proxima Nova"/>
                        <a:buChar char="●"/>
                        <a:tabLst/>
                        <a:defRPr/>
                      </a:pPr>
                      <a:r>
                        <a:rPr lang="ru-RU" sz="24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широкий и растущий ассортимент</a:t>
                      </a:r>
                    </a:p>
                  </a:txBody>
                  <a:tcPr marL="182850" marR="182850" marT="182850" marB="182850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36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W</a:t>
                      </a:r>
                      <a:r>
                        <a:rPr lang="ru" sz="36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eaknesses</a:t>
                      </a: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endParaRPr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  <a:p>
                      <a:pPr marL="457200" marR="0" lvl="0" indent="-41275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900"/>
                        <a:buFont typeface="Proxima Nova"/>
                        <a:buChar char="●"/>
                        <a:tabLst/>
                        <a:defRPr/>
                      </a:pPr>
                      <a:r>
                        <a:rPr lang="ru-RU" sz="24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отсутствие значимых групп товаров в ассортименте</a:t>
                      </a:r>
                      <a:endParaRPr lang="ru-RU" sz="2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  <a:p>
                      <a:pPr marL="457200" marR="0" lvl="0" indent="-41275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900"/>
                        <a:buFont typeface="Proxima Nova"/>
                        <a:buChar char="●"/>
                        <a:tabLst/>
                        <a:defRPr/>
                      </a:pPr>
                      <a:r>
                        <a:rPr lang="ru-RU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нет</a:t>
                      </a:r>
                      <a:r>
                        <a:rPr lang="ru-RU" sz="24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четкого понимания, чего хотят от «портала»</a:t>
                      </a:r>
                      <a:endParaRPr lang="ru-RU" sz="2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  <a:p>
                      <a:pPr marL="457200" marR="0" lvl="0" indent="-41275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900"/>
                        <a:buFont typeface="Proxima Nova"/>
                        <a:buChar char="●"/>
                        <a:tabLst/>
                        <a:defRPr/>
                      </a:pPr>
                      <a:r>
                        <a:rPr lang="ru-RU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нет профессиональной маркетинговой команды</a:t>
                      </a:r>
                    </a:p>
                    <a:p>
                      <a:pPr marL="457200" marR="0" lvl="0" indent="-41275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900"/>
                        <a:buFont typeface="Proxima Nova"/>
                        <a:buChar char="●"/>
                        <a:tabLst/>
                        <a:defRPr/>
                      </a:pPr>
                      <a:r>
                        <a:rPr lang="ru-RU" sz="2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юзабилити</a:t>
                      </a:r>
                      <a:r>
                        <a:rPr lang="ru-RU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-слабый</a:t>
                      </a:r>
                      <a:r>
                        <a:rPr lang="ru-RU" sz="24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и неоптимизированный сайт – высокий уровень отказов, отсутствие продвижения</a:t>
                      </a:r>
                    </a:p>
                    <a:p>
                      <a:pPr marL="457200" marR="0" lvl="0" indent="-41275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900"/>
                        <a:buFont typeface="Proxima Nova"/>
                        <a:buChar char="●"/>
                        <a:tabLst/>
                        <a:defRPr/>
                      </a:pPr>
                      <a:r>
                        <a:rPr lang="ru-RU" sz="24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пассивность в </a:t>
                      </a:r>
                      <a:r>
                        <a:rPr lang="ru-RU" sz="2400" b="0" i="0" u="none" strike="noStrike" kern="1200" baseline="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соцсетях</a:t>
                      </a:r>
                      <a:endParaRPr lang="ru-RU" sz="2400" b="0" i="0" u="none" strike="noStrike" kern="1200" baseline="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  <a:p>
                      <a:pPr marL="457200" marR="0" lvl="0" indent="-41275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900"/>
                        <a:buFont typeface="Proxima Nova"/>
                        <a:buChar char="●"/>
                        <a:tabLst/>
                        <a:defRPr/>
                      </a:pPr>
                      <a:r>
                        <a:rPr lang="ru-RU" sz="24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отсутствие </a:t>
                      </a:r>
                      <a:r>
                        <a:rPr lang="en-US" sz="24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CRM</a:t>
                      </a:r>
                      <a:endParaRPr lang="ru-RU" sz="2400" b="0" i="0" u="none" strike="noStrike" kern="1200" baseline="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  <a:p>
                      <a:pPr marL="457200" marR="0" lvl="0" indent="-41275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900"/>
                        <a:buFont typeface="Proxima Nova"/>
                        <a:buChar char="●"/>
                        <a:tabLst/>
                        <a:defRPr/>
                      </a:pPr>
                      <a:r>
                        <a:rPr lang="ru-RU" sz="24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слабый уровень аналитики</a:t>
                      </a:r>
                    </a:p>
                  </a:txBody>
                  <a:tcPr marL="182850" marR="182850" marT="182850" marB="1828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475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3600" dirty="0" smtClean="0"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O</a:t>
                      </a:r>
                      <a:r>
                        <a:rPr lang="ru" sz="3600" dirty="0" smtClean="0"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pp</a:t>
                      </a:r>
                      <a:r>
                        <a:rPr lang="en-US" sz="3600" smtClean="0"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o</a:t>
                      </a:r>
                      <a:r>
                        <a:rPr lang="ru" sz="3600" smtClean="0"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rtunities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endParaRPr lang="ru" sz="1600" smtClean="0"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  <a:p>
                      <a:pPr marL="457200" marR="0" lvl="0" indent="-41275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900"/>
                        <a:buFont typeface="Proxima Nova"/>
                        <a:buChar char="●"/>
                        <a:tabLst/>
                        <a:defRPr/>
                      </a:pPr>
                      <a:r>
                        <a:rPr lang="ru-RU" sz="2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ускоренный переход всего мира на онлайн-работу – это становится</a:t>
                      </a:r>
                      <a:r>
                        <a:rPr lang="ru-RU" sz="2400" b="0" i="0" u="none" strike="noStrike" kern="1200" baseline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нормой</a:t>
                      </a:r>
                      <a:endParaRPr lang="ru-RU" sz="2400" b="0" i="0" u="none" strike="noStrike" kern="120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  <a:p>
                      <a:pPr marL="457200" marR="0" lvl="0" indent="-41275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900"/>
                        <a:buFont typeface="Proxima Nova"/>
                        <a:buChar char="●"/>
                        <a:tabLst/>
                        <a:defRPr/>
                      </a:pPr>
                      <a:r>
                        <a:rPr lang="ru-RU" sz="2400" b="0" i="0" u="none" strike="noStrike" kern="1200" baseline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стремительный </a:t>
                      </a:r>
                      <a:r>
                        <a:rPr lang="ru-RU" sz="2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отсев</a:t>
                      </a:r>
                      <a:r>
                        <a:rPr lang="ru-RU" sz="2400" b="0" i="0" u="none" strike="noStrike" kern="1200" baseline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мелких и менее устойчивых конкурентов в кризис</a:t>
                      </a:r>
                    </a:p>
                    <a:p>
                      <a:pPr marL="457200" marR="0" lvl="0" indent="-41275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900"/>
                        <a:buFont typeface="Proxima Nova"/>
                        <a:buChar char="●"/>
                        <a:tabLst/>
                        <a:defRPr/>
                      </a:pPr>
                      <a:r>
                        <a:rPr lang="ru-RU" sz="2400" b="0" i="0" u="none" strike="noStrike" kern="1200" baseline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распространение доступа в интернет повсеместно</a:t>
                      </a:r>
                    </a:p>
                    <a:p>
                      <a:pPr marL="457200" marR="0" lvl="0" indent="-41275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900"/>
                        <a:buFont typeface="Proxima Nova"/>
                        <a:buChar char="●"/>
                        <a:tabLst/>
                        <a:defRPr/>
                      </a:pPr>
                      <a:r>
                        <a:rPr lang="ru-RU" sz="2400" b="0" i="0" u="none" strike="noStrike" kern="1200" baseline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развитие и распространение мобильных гаджетов</a:t>
                      </a:r>
                    </a:p>
                    <a:p>
                      <a:pPr marL="457200" marR="0" lvl="0" indent="-41275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900"/>
                        <a:buFont typeface="Proxima Nova"/>
                        <a:buChar char="●"/>
                        <a:tabLst/>
                        <a:defRPr/>
                      </a:pPr>
                      <a:r>
                        <a:rPr lang="ru-RU" sz="2400" b="0" i="0" u="none" strike="noStrike" kern="1200" baseline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развитие инструментов интернет-маркетинга</a:t>
                      </a:r>
                    </a:p>
                  </a:txBody>
                  <a:tcPr marL="182850" marR="182850" marT="182850" marB="182850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36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T</a:t>
                      </a:r>
                      <a:r>
                        <a:rPr lang="ru" sz="36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Proxima Nova"/>
                          <a:cs typeface="Arial" panose="020B0604020202020204" pitchFamily="34" charset="0"/>
                          <a:sym typeface="Proxima Nova"/>
                        </a:rPr>
                        <a:t>hreats</a:t>
                      </a:r>
                      <a:endParaRPr sz="3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Proxima Nova"/>
                        <a:cs typeface="Arial" panose="020B0604020202020204" pitchFamily="34" charset="0"/>
                        <a:sym typeface="Proxima Nova"/>
                      </a:endParaRP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-RU" sz="1600" dirty="0" smtClean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457200" marR="0" lvl="0" indent="-41275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900"/>
                        <a:buFont typeface="Proxima Nova"/>
                        <a:buChar char="●"/>
                        <a:tabLst/>
                        <a:defRPr/>
                      </a:pPr>
                      <a:r>
                        <a:rPr lang="ru-RU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жесткий</a:t>
                      </a:r>
                      <a:r>
                        <a:rPr lang="ru-RU" sz="24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ru-RU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удар пандемии по сфере </a:t>
                      </a:r>
                      <a:r>
                        <a:rPr lang="ru-RU" sz="2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хорека</a:t>
                      </a:r>
                      <a:r>
                        <a:rPr lang="ru-RU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и общепит: разорение либо снижение оборотов</a:t>
                      </a:r>
                      <a:r>
                        <a:rPr lang="ru-RU" sz="24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бизнес-клиентов</a:t>
                      </a:r>
                    </a:p>
                    <a:p>
                      <a:pPr marL="457200" marR="0" lvl="0" indent="-41275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900"/>
                        <a:buFont typeface="Proxima Nova"/>
                        <a:buChar char="●"/>
                        <a:tabLst/>
                        <a:defRPr/>
                      </a:pPr>
                      <a:r>
                        <a:rPr lang="ru-RU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неопределенность</a:t>
                      </a:r>
                      <a:r>
                        <a:rPr lang="ru-RU" sz="24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сроков самоизоляции и удаленной работы жителей, запрета на работу ресторанов, кафе</a:t>
                      </a:r>
                    </a:p>
                    <a:p>
                      <a:pPr marL="457200" marR="0" lvl="0" indent="-41275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900"/>
                        <a:buFont typeface="Proxima Nova"/>
                        <a:buChar char="●"/>
                        <a:tabLst/>
                        <a:defRPr/>
                      </a:pPr>
                      <a:r>
                        <a:rPr lang="ru-RU" sz="24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непредсказуемость вирусной ситуации</a:t>
                      </a:r>
                    </a:p>
                    <a:p>
                      <a:pPr marL="457200" marR="0" lvl="0" indent="-41275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900"/>
                        <a:buFont typeface="Proxima Nova"/>
                        <a:buChar char="●"/>
                        <a:tabLst/>
                        <a:defRPr/>
                      </a:pPr>
                      <a:r>
                        <a:rPr lang="ru-RU" sz="24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риск неплатежей</a:t>
                      </a:r>
                    </a:p>
                    <a:p>
                      <a:pPr marL="457200" marR="0" lvl="0" indent="-41275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900"/>
                        <a:buFont typeface="Proxima Nova"/>
                        <a:buChar char="●"/>
                        <a:tabLst/>
                        <a:defRPr/>
                      </a:pPr>
                      <a:r>
                        <a:rPr lang="ru-RU" sz="24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активность сильных конкурентов в развитии онлайн-ресурсов</a:t>
                      </a:r>
                    </a:p>
                  </a:txBody>
                  <a:tcPr marL="182850" marR="182850" marT="182850" marB="1828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75;p16"/>
          <p:cNvSpPr txBox="1"/>
          <p:nvPr/>
        </p:nvSpPr>
        <p:spPr>
          <a:xfrm>
            <a:off x="567519" y="0"/>
            <a:ext cx="3922594" cy="7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4000">
                <a:latin typeface="Arial" panose="020B0604020202020204" pitchFamily="34" charset="0"/>
                <a:ea typeface="Proxima Nova Extrabold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3200" b="1" dirty="0" smtClean="0">
                <a:latin typeface="Proxima Nova" panose="020B0604020202020204" charset="0"/>
                <a:ea typeface="Proxima Nova"/>
                <a:cs typeface="Myanmar Text" panose="020B0502040204020203" pitchFamily="34" charset="0"/>
                <a:sym typeface="Proxima Nova Extrabold"/>
              </a:rPr>
              <a:t>SWOT-</a:t>
            </a:r>
            <a:r>
              <a:rPr lang="ru-RU" sz="3200" b="1" dirty="0">
                <a:latin typeface="Proxima Nova" panose="020B0604020202020204" charset="0"/>
                <a:ea typeface="Proxima Nova"/>
                <a:cs typeface="Myanmar Text" panose="020B0502040204020203" pitchFamily="34" charset="0"/>
                <a:sym typeface="Proxima Nova Extrabold"/>
              </a:rPr>
              <a:t>анализ</a:t>
            </a:r>
          </a:p>
          <a:p>
            <a:endParaRPr sz="3200" dirty="0">
              <a:latin typeface="+mj-lt"/>
              <a:ea typeface="Proxima Nova"/>
              <a:cs typeface="Myanmar Text" panose="020B0502040204020203" pitchFamily="34" charset="0"/>
              <a:sym typeface="Proxima Nova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783592" y="22445"/>
            <a:ext cx="126652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Выводы по конкурентному анализу и УТП</a:t>
            </a:r>
            <a:endParaRPr lang="ru-RU" sz="3200" dirty="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" name="Google Shape;113;p21"/>
          <p:cNvSpPr txBox="1"/>
          <p:nvPr/>
        </p:nvSpPr>
        <p:spPr>
          <a:xfrm>
            <a:off x="563017" y="8072065"/>
            <a:ext cx="17283021" cy="1940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Предлагаемое УТП для изучаемого проекта:</a:t>
            </a:r>
          </a:p>
          <a:p>
            <a:pPr>
              <a:lnSpc>
                <a:spcPct val="120000"/>
              </a:lnSpc>
            </a:pP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Онлайн-портал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24/7 для профессионалов кухни. Актуальные цены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 удобный интерфейс. Положите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всё, что нужно, в одну корзину сейчас - и примите доставку завтра.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брать от 1 штуки или кг. Бесплатная доставка заказов от 2 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т.р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. История заказов и все документы – всегда доступны в личном кабинете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Proxima Nova"/>
              <a:buChar char="●"/>
            </a:pPr>
            <a:endParaRPr sz="29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729071"/>
              </p:ext>
            </p:extLst>
          </p:nvPr>
        </p:nvGraphicFramePr>
        <p:xfrm>
          <a:off x="563018" y="1630617"/>
          <a:ext cx="17283021" cy="6126480"/>
        </p:xfrm>
        <a:graphic>
          <a:graphicData uri="http://schemas.openxmlformats.org/drawingml/2006/table">
            <a:tbl>
              <a:tblPr firstRow="1" bandRow="1">
                <a:tableStyleId>{8AF28CF0-2FFD-4A0D-A129-6D5006EDCEF5}</a:tableStyleId>
              </a:tblPr>
              <a:tblGrid>
                <a:gridCol w="8672422">
                  <a:extLst>
                    <a:ext uri="{9D8B030D-6E8A-4147-A177-3AD203B41FA5}">
                      <a16:colId xmlns:a16="http://schemas.microsoft.com/office/drawing/2014/main" val="1567012845"/>
                    </a:ext>
                  </a:extLst>
                </a:gridCol>
                <a:gridCol w="8610599">
                  <a:extLst>
                    <a:ext uri="{9D8B030D-6E8A-4147-A177-3AD203B41FA5}">
                      <a16:colId xmlns:a16="http://schemas.microsoft.com/office/drawing/2014/main" val="3830962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ЦА: только </a:t>
                      </a:r>
                      <a:r>
                        <a:rPr lang="ru-RU" sz="2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хорека</a:t>
                      </a:r>
                      <a:r>
                        <a:rPr lang="ru-RU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и общепит</a:t>
                      </a:r>
                      <a:endParaRPr lang="ru-RU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ЦА: физлица</a:t>
                      </a:r>
                      <a:endParaRPr lang="ru-RU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28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"</a:t>
                      </a:r>
                      <a:r>
                        <a:rPr lang="ru-RU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Ваш надежный поставщик </a:t>
                      </a:r>
                      <a:r>
                        <a:rPr lang="de-DE" sz="2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HoReCa</a:t>
                      </a:r>
                      <a:r>
                        <a:rPr lang="de-DE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"</a:t>
                      </a:r>
                      <a:endParaRPr lang="ru-RU" sz="2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"Доставим до дома. Своевременная доставка. Свежие продукты. Оптовые цены"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371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"Продукты для ресторанов: обеспечим продуктами любое меню"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"Продукты на дом"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349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"Надежная продуктовая компания. Профессиональный поставщик продуктов питания для ресторанов, гостиниц, комбинатов питания и розничных магазинов"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"Доставка ресторанных продуктов на дом. Интернет магазин, созданный одним из лидеров рынка, поставляющим продукты питания в крупнейшие рестораны, гостиницы и государственные учреждения России. Идеей создания явилось желание доставить в каждый дом продукты ресторанного качества и воплотить в жизнь Ваши мечты. Теперь Вы – Шеф-повар для Ваших родных и близких!"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921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"Лучший выбор для вашего ресторана"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"Вкусно как в ресторане. 20 лет мы доставляем продукты в рестораны, а теперь привезем и к вам домой!"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8436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"Продукты для ресторанов, кафе и отелей с доставкой день в день. Прием заказов 24 часа. Товар в наличии на складе и под заказ. Фиксируем цены на 1 месяц. Личный кабинет - </a:t>
                      </a:r>
                      <a:r>
                        <a:rPr lang="ru-RU" sz="2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online</a:t>
                      </a:r>
                      <a:r>
                        <a:rPr lang="ru-RU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-заказ 24х7 "</a:t>
                      </a:r>
                      <a:endParaRPr lang="ru-RU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26439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"Ключевые продукты для вашего бизнеса. Профессиональный ассортимент 3500+ товаров. Готовые решения и новые идеи. Эксперты и помощники для вас. Регулярная доставка в 300+ городов России"</a:t>
                      </a:r>
                      <a:endParaRPr lang="ru-RU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2144353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563017" y="701112"/>
            <a:ext cx="17283021" cy="835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" lvl="0">
              <a:lnSpc>
                <a:spcPct val="115000"/>
              </a:lnSpc>
              <a:buClr>
                <a:schemeClr val="dk1"/>
              </a:buClr>
              <a:buSzPts val="2900"/>
            </a:pPr>
            <a:r>
              <a:rPr lang="ru" sz="2400" b="1" dirty="0">
                <a:latin typeface="Arial" panose="020B0604020202020204" pitchFamily="34" charset="0"/>
                <a:cs typeface="Arial" panose="020B0604020202020204" pitchFamily="34" charset="0"/>
                <a:sym typeface="Proxima Nova"/>
              </a:rPr>
              <a:t>Тезисы УТП / слоганов </a:t>
            </a:r>
            <a:r>
              <a:rPr lang="ru" sz="2400" b="1" dirty="0" smtClean="0">
                <a:latin typeface="Arial" panose="020B0604020202020204" pitchFamily="34" charset="0"/>
                <a:cs typeface="Arial" panose="020B0604020202020204" pitchFamily="34" charset="0"/>
                <a:sym typeface="Proxima Nova"/>
              </a:rPr>
              <a:t>конкурентов</a:t>
            </a:r>
            <a:endParaRPr lang="de-DE" sz="2400" b="1" dirty="0" smtClean="0">
              <a:latin typeface="Arial" panose="020B0604020202020204" pitchFamily="34" charset="0"/>
              <a:cs typeface="Arial" panose="020B0604020202020204" pitchFamily="34" charset="0"/>
              <a:sym typeface="Proxima Nova"/>
            </a:endParaRPr>
          </a:p>
          <a:p>
            <a:pPr marL="44450" lvl="0">
              <a:lnSpc>
                <a:spcPct val="115000"/>
              </a:lnSpc>
              <a:buClr>
                <a:schemeClr val="dk1"/>
              </a:buClr>
              <a:buSzPts val="2900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  <a:sym typeface="Proxima Nova"/>
              </a:rPr>
              <a:t>Одна и та же компания может сейчас транслировать разные УТП на одном сайте, либо делает разные сайты для разных ЦА.</a:t>
            </a:r>
          </a:p>
        </p:txBody>
      </p:sp>
    </p:spTree>
    <p:extLst>
      <p:ext uri="{BB962C8B-B14F-4D97-AF65-F5344CB8AC3E}">
        <p14:creationId xmlns:p14="http://schemas.microsoft.com/office/powerpoint/2010/main" val="106108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26720" y="137160"/>
            <a:ext cx="85514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Воронка продаж и основные </a:t>
            </a:r>
            <a:r>
              <a:rPr lang="de-DE" sz="3200" dirty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KPI </a:t>
            </a:r>
            <a:r>
              <a:rPr lang="ru-RU" sz="3200" dirty="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проекта</a:t>
            </a:r>
          </a:p>
          <a:p>
            <a:endParaRPr lang="ru-RU" sz="3200" dirty="0">
              <a:solidFill>
                <a:schemeClr val="dk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771664666"/>
              </p:ext>
            </p:extLst>
          </p:nvPr>
        </p:nvGraphicFramePr>
        <p:xfrm>
          <a:off x="685800" y="1077218"/>
          <a:ext cx="17449800" cy="9087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12588</TotalTime>
  <Words>4975</Words>
  <Application>Microsoft Office PowerPoint</Application>
  <PresentationFormat>Произвольный</PresentationFormat>
  <Paragraphs>867</Paragraphs>
  <Slides>25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3" baseType="lpstr">
      <vt:lpstr>Proxima Nova</vt:lpstr>
      <vt:lpstr>Proxima Nova Extrabold</vt:lpstr>
      <vt:lpstr>Trebuchet MS</vt:lpstr>
      <vt:lpstr>Wingdings 3</vt:lpstr>
      <vt:lpstr>Arial</vt:lpstr>
      <vt:lpstr>Myanmar Text</vt:lpstr>
      <vt:lpstr>Helvetica Neue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Maria Avdonina</dc:creator>
  <cp:lastModifiedBy>Maria Avdonina</cp:lastModifiedBy>
  <cp:revision>208</cp:revision>
  <dcterms:modified xsi:type="dcterms:W3CDTF">2022-01-17T11:15:41Z</dcterms:modified>
</cp:coreProperties>
</file>