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32C94-BAEE-0F47-ADC4-B83C01A7A9E8}" v="470" dt="2024-12-15T19:33:42.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15.12.2024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15.12.2024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15.12.2024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15.12.2024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15.12.2024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15.12.2024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15.12.2024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mirbaktas" TargetMode="External"/><Relationship Id="rId2" Type="http://schemas.openxmlformats.org/officeDocument/2006/relationships/hyperlink" Target="https://github.com/SENANURTOPAL" TargetMode="External"/><Relationship Id="rId1" Type="http://schemas.openxmlformats.org/officeDocument/2006/relationships/slideLayout" Target="../slideLayouts/slideLayout2.xml"/><Relationship Id="rId4" Type="http://schemas.openxmlformats.org/officeDocument/2006/relationships/hyperlink" Target="https://github.com/dmirtsalii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Kivi dilimleri">
            <a:extLst>
              <a:ext uri="{FF2B5EF4-FFF2-40B4-BE49-F238E27FC236}">
                <a16:creationId xmlns:a16="http://schemas.microsoft.com/office/drawing/2014/main" id="{FA86099B-089B-CDE0-E37D-F7868FCF8EC8}"/>
              </a:ext>
            </a:extLst>
          </p:cNvPr>
          <p:cNvPicPr>
            <a:picLocks noChangeAspect="1"/>
          </p:cNvPicPr>
          <p:nvPr/>
        </p:nvPicPr>
        <p:blipFill>
          <a:blip r:embed="rId2">
            <a:alphaModFix amt="50000"/>
          </a:blip>
          <a:srcRect t="3040" r="-2" b="12563"/>
          <a:stretch/>
        </p:blipFill>
        <p:spPr>
          <a:xfrm>
            <a:off x="20" y="1"/>
            <a:ext cx="12191980" cy="6857999"/>
          </a:xfrm>
          <a:prstGeom prst="rect">
            <a:avLst/>
          </a:prstGeom>
        </p:spPr>
      </p:pic>
      <p:sp>
        <p:nvSpPr>
          <p:cNvPr id="2" name="Başlık 1"/>
          <p:cNvSpPr>
            <a:spLocks noGrp="1"/>
          </p:cNvSpPr>
          <p:nvPr>
            <p:ph type="ctrTitle"/>
          </p:nvPr>
        </p:nvSpPr>
        <p:spPr>
          <a:xfrm>
            <a:off x="1524000" y="1122362"/>
            <a:ext cx="9144000" cy="2900518"/>
          </a:xfrm>
        </p:spPr>
        <p:txBody>
          <a:bodyPr>
            <a:normAutofit/>
          </a:bodyPr>
          <a:lstStyle/>
          <a:p>
            <a:r>
              <a:rPr lang="tr-TR">
                <a:solidFill>
                  <a:srgbClr val="FFFFFF"/>
                </a:solidFill>
              </a:rPr>
              <a:t>FRUIT ANALYSIS AND RECOGNITION ARTIFICAL INTELLIGENCE </a:t>
            </a:r>
          </a:p>
        </p:txBody>
      </p:sp>
      <p:sp>
        <p:nvSpPr>
          <p:cNvPr id="3" name="Alt Başlık 2"/>
          <p:cNvSpPr>
            <a:spLocks noGrp="1"/>
          </p:cNvSpPr>
          <p:nvPr>
            <p:ph type="subTitle" idx="1"/>
          </p:nvPr>
        </p:nvSpPr>
        <p:spPr>
          <a:xfrm>
            <a:off x="1524000" y="4159404"/>
            <a:ext cx="9144000" cy="1098395"/>
          </a:xfrm>
        </p:spPr>
        <p:txBody>
          <a:bodyPr vert="horz" lIns="91440" tIns="45720" rIns="91440" bIns="45720" rtlCol="0">
            <a:normAutofit/>
          </a:bodyPr>
          <a:lstStyle/>
          <a:p>
            <a:r>
              <a:rPr lang="tr-TR" sz="1100">
                <a:solidFill>
                  <a:srgbClr val="FFFFFF"/>
                </a:solidFill>
              </a:rPr>
              <a:t>GROUP 10 </a:t>
            </a:r>
          </a:p>
          <a:p>
            <a:r>
              <a:rPr lang="tr-TR" sz="1100">
                <a:solidFill>
                  <a:srgbClr val="FFFFFF"/>
                </a:solidFill>
              </a:rPr>
              <a:t>SENA NUR TOPAL 230610048 </a:t>
            </a:r>
            <a:endParaRPr lang="tr-TR" sz="1100">
              <a:solidFill>
                <a:srgbClr val="FFFFFF"/>
              </a:solidFill>
              <a:ea typeface="+mn-lt"/>
              <a:cs typeface="+mn-lt"/>
            </a:endParaRPr>
          </a:p>
          <a:p>
            <a:r>
              <a:rPr lang="tr-TR" sz="1100">
                <a:solidFill>
                  <a:srgbClr val="FFFFFF"/>
                </a:solidFill>
              </a:rPr>
              <a:t>MUHAMMED EMİR BAKTAŞ 230610024  </a:t>
            </a:r>
          </a:p>
          <a:p>
            <a:r>
              <a:rPr lang="tr-TR" sz="1100">
                <a:solidFill>
                  <a:srgbClr val="FFFFFF"/>
                </a:solidFill>
              </a:rPr>
              <a:t>ALİ DEMİRTAŞ 230610026 </a:t>
            </a:r>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77EDC02-65F4-A704-D396-D076EF77AACF}"/>
              </a:ext>
            </a:extLst>
          </p:cNvPr>
          <p:cNvSpPr>
            <a:spLocks noGrp="1"/>
          </p:cNvSpPr>
          <p:nvPr>
            <p:ph type="title"/>
          </p:nvPr>
        </p:nvSpPr>
        <p:spPr>
          <a:xfrm>
            <a:off x="761803" y="350196"/>
            <a:ext cx="4646904" cy="1624520"/>
          </a:xfrm>
        </p:spPr>
        <p:txBody>
          <a:bodyPr anchor="ctr">
            <a:normAutofit/>
          </a:bodyPr>
          <a:lstStyle/>
          <a:p>
            <a:r>
              <a:rPr lang="tr-TR" sz="4000"/>
              <a:t>PROJECT OBJECTIVE</a:t>
            </a:r>
          </a:p>
        </p:txBody>
      </p:sp>
      <p:sp>
        <p:nvSpPr>
          <p:cNvPr id="3" name="İçerik Yer Tutucusu 2">
            <a:extLst>
              <a:ext uri="{FF2B5EF4-FFF2-40B4-BE49-F238E27FC236}">
                <a16:creationId xmlns:a16="http://schemas.microsoft.com/office/drawing/2014/main" id="{44B41512-81C2-0438-DA4A-37FC3653EBC7}"/>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tr-TR" sz="2000">
                <a:ea typeface="+mn-lt"/>
                <a:cs typeface="+mn-lt"/>
              </a:rPr>
              <a:t>To develop an artificial intelligence system capable of identifying fruit types from visual data and providing information such as nutritional values about the identified fruits. Main purpose is when we shown us a picture of a fruit it will recognize and analyse this fruit ( for example when we go to a market and if we want to know about  what is this fruit, we can know with this artifical intelligence ) </a:t>
            </a:r>
          </a:p>
        </p:txBody>
      </p:sp>
      <p:pic>
        <p:nvPicPr>
          <p:cNvPr id="4" name="Resim 3" descr="meyve, mobil telefon, küçük alet, kişi, şahıs içeren bir resim&#10;&#10;Açıklama otomatik olarak oluşturuldu">
            <a:extLst>
              <a:ext uri="{FF2B5EF4-FFF2-40B4-BE49-F238E27FC236}">
                <a16:creationId xmlns:a16="http://schemas.microsoft.com/office/drawing/2014/main" id="{2C1223D9-AA1E-7AC9-8B62-A2E579788AF7}"/>
              </a:ext>
            </a:extLst>
          </p:cNvPr>
          <p:cNvPicPr>
            <a:picLocks noChangeAspect="1"/>
          </p:cNvPicPr>
          <p:nvPr/>
        </p:nvPicPr>
        <p:blipFill>
          <a:blip r:embed="rId2"/>
          <a:srcRect l="5862" r="5149"/>
          <a:stretch/>
        </p:blipFill>
        <p:spPr>
          <a:xfrm>
            <a:off x="6096000" y="1"/>
            <a:ext cx="6102825" cy="6858000"/>
          </a:xfrm>
          <a:prstGeom prst="rect">
            <a:avLst/>
          </a:prstGeom>
        </p:spPr>
      </p:pic>
    </p:spTree>
    <p:extLst>
      <p:ext uri="{BB962C8B-B14F-4D97-AF65-F5344CB8AC3E}">
        <p14:creationId xmlns:p14="http://schemas.microsoft.com/office/powerpoint/2010/main" val="244712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223240-A416-9989-1854-DDF5DBD8A076}"/>
              </a:ext>
            </a:extLst>
          </p:cNvPr>
          <p:cNvSpPr>
            <a:spLocks noGrp="1"/>
          </p:cNvSpPr>
          <p:nvPr>
            <p:ph type="title"/>
          </p:nvPr>
        </p:nvSpPr>
        <p:spPr>
          <a:xfrm>
            <a:off x="761803" y="350196"/>
            <a:ext cx="4646904" cy="1624520"/>
          </a:xfrm>
        </p:spPr>
        <p:txBody>
          <a:bodyPr anchor="ctr">
            <a:normAutofit/>
          </a:bodyPr>
          <a:lstStyle/>
          <a:p>
            <a:r>
              <a:rPr lang="tr-TR" sz="4000"/>
              <a:t>KEY STEPS OF THE PROJECT</a:t>
            </a:r>
          </a:p>
        </p:txBody>
      </p:sp>
      <p:sp>
        <p:nvSpPr>
          <p:cNvPr id="3" name="İçerik Yer Tutucusu 2">
            <a:extLst>
              <a:ext uri="{FF2B5EF4-FFF2-40B4-BE49-F238E27FC236}">
                <a16:creationId xmlns:a16="http://schemas.microsoft.com/office/drawing/2014/main" id="{C09E7FF8-674C-E847-A409-C467A618C7E7}"/>
              </a:ext>
            </a:extLst>
          </p:cNvPr>
          <p:cNvSpPr>
            <a:spLocks noGrp="1"/>
          </p:cNvSpPr>
          <p:nvPr>
            <p:ph idx="1"/>
          </p:nvPr>
        </p:nvSpPr>
        <p:spPr>
          <a:xfrm>
            <a:off x="761802" y="2743200"/>
            <a:ext cx="4646905" cy="3613149"/>
          </a:xfrm>
        </p:spPr>
        <p:txBody>
          <a:bodyPr vert="horz" lIns="91440" tIns="45720" rIns="91440" bIns="45720" rtlCol="0" anchor="ctr">
            <a:normAutofit fontScale="92500" lnSpcReduction="10000"/>
          </a:bodyPr>
          <a:lstStyle/>
          <a:p>
            <a:pPr marL="0" indent="0"/>
            <a:r>
              <a:rPr lang="tr-TR" sz="1400" dirty="0">
                <a:ea typeface="+mn-lt"/>
                <a:cs typeface="+mn-lt"/>
              </a:rPr>
              <a:t>    </a:t>
            </a:r>
            <a:r>
              <a:rPr lang="tr-TR" sz="1600" dirty="0">
                <a:ea typeface="+mn-lt"/>
                <a:cs typeface="+mn-lt"/>
              </a:rPr>
              <a:t>Data Collection: Using </a:t>
            </a:r>
            <a:r>
              <a:rPr lang="tr-TR" sz="1600" err="1">
                <a:ea typeface="+mn-lt"/>
                <a:cs typeface="+mn-lt"/>
              </a:rPr>
              <a:t>open-source</a:t>
            </a:r>
            <a:r>
              <a:rPr lang="tr-TR" sz="1600" dirty="0">
                <a:ea typeface="+mn-lt"/>
                <a:cs typeface="+mn-lt"/>
              </a:rPr>
              <a:t> </a:t>
            </a:r>
            <a:r>
              <a:rPr lang="tr-TR" sz="1600" err="1">
                <a:ea typeface="+mn-lt"/>
                <a:cs typeface="+mn-lt"/>
              </a:rPr>
              <a:t>datasets</a:t>
            </a:r>
            <a:r>
              <a:rPr lang="tr-TR" sz="1600" dirty="0">
                <a:ea typeface="+mn-lt"/>
                <a:cs typeface="+mn-lt"/>
              </a:rPr>
              <a:t> </a:t>
            </a:r>
            <a:r>
              <a:rPr lang="tr-TR" sz="1600" err="1">
                <a:ea typeface="+mn-lt"/>
                <a:cs typeface="+mn-lt"/>
              </a:rPr>
              <a:t>for</a:t>
            </a:r>
            <a:r>
              <a:rPr lang="tr-TR" sz="1600" dirty="0">
                <a:ea typeface="+mn-lt"/>
                <a:cs typeface="+mn-lt"/>
              </a:rPr>
              <a:t> </a:t>
            </a:r>
            <a:r>
              <a:rPr lang="tr-TR" sz="1600" err="1">
                <a:ea typeface="+mn-lt"/>
                <a:cs typeface="+mn-lt"/>
              </a:rPr>
              <a:t>fruit</a:t>
            </a:r>
            <a:r>
              <a:rPr lang="tr-TR" sz="1600" dirty="0">
                <a:ea typeface="+mn-lt"/>
                <a:cs typeface="+mn-lt"/>
              </a:rPr>
              <a:t> </a:t>
            </a:r>
            <a:r>
              <a:rPr lang="tr-TR" sz="1600" err="1">
                <a:ea typeface="+mn-lt"/>
                <a:cs typeface="+mn-lt"/>
              </a:rPr>
              <a:t>images</a:t>
            </a:r>
            <a:r>
              <a:rPr lang="tr-TR" sz="1600" dirty="0">
                <a:ea typeface="+mn-lt"/>
                <a:cs typeface="+mn-lt"/>
              </a:rPr>
              <a:t> (</a:t>
            </a:r>
            <a:r>
              <a:rPr lang="tr-TR" sz="1600" err="1">
                <a:ea typeface="+mn-lt"/>
                <a:cs typeface="+mn-lt"/>
              </a:rPr>
              <a:t>e.g</a:t>
            </a:r>
            <a:r>
              <a:rPr lang="tr-TR" sz="1600" dirty="0">
                <a:ea typeface="+mn-lt"/>
                <a:cs typeface="+mn-lt"/>
              </a:rPr>
              <a:t>., </a:t>
            </a:r>
            <a:r>
              <a:rPr lang="tr-TR" sz="1600" err="1">
                <a:ea typeface="+mn-lt"/>
                <a:cs typeface="+mn-lt"/>
              </a:rPr>
              <a:t>Kaggle</a:t>
            </a:r>
            <a:r>
              <a:rPr lang="tr-TR" sz="1600" dirty="0">
                <a:ea typeface="+mn-lt"/>
                <a:cs typeface="+mn-lt"/>
              </a:rPr>
              <a:t>).</a:t>
            </a:r>
            <a:endParaRPr lang="tr-TR" sz="1600" dirty="0"/>
          </a:p>
          <a:p>
            <a:r>
              <a:rPr lang="tr-TR" sz="1600" dirty="0">
                <a:ea typeface="+mn-lt"/>
                <a:cs typeface="+mn-lt"/>
              </a:rPr>
              <a:t>Data </a:t>
            </a:r>
            <a:r>
              <a:rPr lang="tr-TR" sz="1600" err="1">
                <a:ea typeface="+mn-lt"/>
                <a:cs typeface="+mn-lt"/>
              </a:rPr>
              <a:t>Processing</a:t>
            </a:r>
            <a:r>
              <a:rPr lang="tr-TR" sz="1600" dirty="0">
                <a:ea typeface="+mn-lt"/>
                <a:cs typeface="+mn-lt"/>
              </a:rPr>
              <a:t>: </a:t>
            </a:r>
            <a:r>
              <a:rPr lang="tr-TR" sz="1600" err="1">
                <a:ea typeface="+mn-lt"/>
                <a:cs typeface="+mn-lt"/>
              </a:rPr>
              <a:t>Resizing</a:t>
            </a:r>
            <a:r>
              <a:rPr lang="tr-TR" sz="1600" dirty="0">
                <a:ea typeface="+mn-lt"/>
                <a:cs typeface="+mn-lt"/>
              </a:rPr>
              <a:t>, </a:t>
            </a:r>
            <a:r>
              <a:rPr lang="tr-TR" sz="1600" err="1">
                <a:ea typeface="+mn-lt"/>
                <a:cs typeface="+mn-lt"/>
              </a:rPr>
              <a:t>normalizing</a:t>
            </a:r>
            <a:r>
              <a:rPr lang="tr-TR" sz="1600" dirty="0">
                <a:ea typeface="+mn-lt"/>
                <a:cs typeface="+mn-lt"/>
              </a:rPr>
              <a:t>, </a:t>
            </a:r>
            <a:r>
              <a:rPr lang="tr-TR" sz="1600" err="1">
                <a:ea typeface="+mn-lt"/>
                <a:cs typeface="+mn-lt"/>
              </a:rPr>
              <a:t>and</a:t>
            </a:r>
            <a:r>
              <a:rPr lang="tr-TR" sz="1600" dirty="0">
                <a:ea typeface="+mn-lt"/>
                <a:cs typeface="+mn-lt"/>
              </a:rPr>
              <a:t> </a:t>
            </a:r>
            <a:r>
              <a:rPr lang="tr-TR" sz="1600" err="1">
                <a:ea typeface="+mn-lt"/>
                <a:cs typeface="+mn-lt"/>
              </a:rPr>
              <a:t>converting</a:t>
            </a:r>
            <a:r>
              <a:rPr lang="tr-TR" sz="1600" dirty="0">
                <a:ea typeface="+mn-lt"/>
                <a:cs typeface="+mn-lt"/>
              </a:rPr>
              <a:t> </a:t>
            </a:r>
            <a:r>
              <a:rPr lang="tr-TR" sz="1600" err="1">
                <a:ea typeface="+mn-lt"/>
                <a:cs typeface="+mn-lt"/>
              </a:rPr>
              <a:t>images</a:t>
            </a:r>
            <a:r>
              <a:rPr lang="tr-TR" sz="1600" dirty="0">
                <a:ea typeface="+mn-lt"/>
                <a:cs typeface="+mn-lt"/>
              </a:rPr>
              <a:t> </a:t>
            </a:r>
            <a:r>
              <a:rPr lang="tr-TR" sz="1600" err="1">
                <a:ea typeface="+mn-lt"/>
                <a:cs typeface="+mn-lt"/>
              </a:rPr>
              <a:t>into</a:t>
            </a:r>
            <a:r>
              <a:rPr lang="tr-TR" sz="1600" dirty="0">
                <a:ea typeface="+mn-lt"/>
                <a:cs typeface="+mn-lt"/>
              </a:rPr>
              <a:t> </a:t>
            </a:r>
            <a:r>
              <a:rPr lang="tr-TR" sz="1600" err="1">
                <a:ea typeface="+mn-lt"/>
                <a:cs typeface="+mn-lt"/>
              </a:rPr>
              <a:t>the</a:t>
            </a:r>
            <a:r>
              <a:rPr lang="tr-TR" sz="1600" dirty="0">
                <a:ea typeface="+mn-lt"/>
                <a:cs typeface="+mn-lt"/>
              </a:rPr>
              <a:t> </a:t>
            </a:r>
            <a:r>
              <a:rPr lang="tr-TR" sz="1600" err="1">
                <a:ea typeface="+mn-lt"/>
                <a:cs typeface="+mn-lt"/>
              </a:rPr>
              <a:t>appropriate</a:t>
            </a:r>
            <a:r>
              <a:rPr lang="tr-TR" sz="1600" dirty="0">
                <a:ea typeface="+mn-lt"/>
                <a:cs typeface="+mn-lt"/>
              </a:rPr>
              <a:t> format.</a:t>
            </a:r>
            <a:endParaRPr lang="tr-TR" sz="1600" dirty="0"/>
          </a:p>
          <a:p>
            <a:r>
              <a:rPr lang="tr-TR" sz="1600" dirty="0">
                <a:ea typeface="+mn-lt"/>
                <a:cs typeface="+mn-lt"/>
              </a:rPr>
              <a:t>Model Training: Training a CNN-</a:t>
            </a:r>
            <a:r>
              <a:rPr lang="tr-TR" sz="1600" err="1">
                <a:ea typeface="+mn-lt"/>
                <a:cs typeface="+mn-lt"/>
              </a:rPr>
              <a:t>based</a:t>
            </a:r>
            <a:r>
              <a:rPr lang="tr-TR" sz="1600" dirty="0">
                <a:ea typeface="+mn-lt"/>
                <a:cs typeface="+mn-lt"/>
              </a:rPr>
              <a:t> model </a:t>
            </a:r>
            <a:r>
              <a:rPr lang="tr-TR" sz="1600" err="1">
                <a:ea typeface="+mn-lt"/>
                <a:cs typeface="+mn-lt"/>
              </a:rPr>
              <a:t>using</a:t>
            </a:r>
            <a:r>
              <a:rPr lang="tr-TR" sz="1600" dirty="0">
                <a:ea typeface="+mn-lt"/>
                <a:cs typeface="+mn-lt"/>
              </a:rPr>
              <a:t> </a:t>
            </a:r>
            <a:r>
              <a:rPr lang="tr-TR" sz="1600" err="1">
                <a:ea typeface="+mn-lt"/>
                <a:cs typeface="+mn-lt"/>
              </a:rPr>
              <a:t>TensorFlow</a:t>
            </a:r>
            <a:r>
              <a:rPr lang="tr-TR" sz="1600" dirty="0">
                <a:ea typeface="+mn-lt"/>
                <a:cs typeface="+mn-lt"/>
              </a:rPr>
              <a:t> </a:t>
            </a:r>
            <a:r>
              <a:rPr lang="tr-TR" sz="1600" err="1">
                <a:ea typeface="+mn-lt"/>
                <a:cs typeface="+mn-lt"/>
              </a:rPr>
              <a:t>and</a:t>
            </a:r>
            <a:r>
              <a:rPr lang="tr-TR" sz="1600" dirty="0">
                <a:ea typeface="+mn-lt"/>
                <a:cs typeface="+mn-lt"/>
              </a:rPr>
              <a:t> </a:t>
            </a:r>
            <a:r>
              <a:rPr lang="tr-TR" sz="1600" err="1">
                <a:ea typeface="+mn-lt"/>
                <a:cs typeface="+mn-lt"/>
              </a:rPr>
              <a:t>Keras</a:t>
            </a:r>
            <a:r>
              <a:rPr lang="tr-TR" sz="1600" dirty="0">
                <a:ea typeface="+mn-lt"/>
                <a:cs typeface="+mn-lt"/>
              </a:rPr>
              <a:t>. </a:t>
            </a:r>
            <a:endParaRPr lang="tr-TR" sz="1600">
              <a:ea typeface="+mn-lt"/>
              <a:cs typeface="+mn-lt"/>
            </a:endParaRPr>
          </a:p>
          <a:p>
            <a:r>
              <a:rPr lang="tr-TR" sz="1600" dirty="0">
                <a:ea typeface="+mn-lt"/>
                <a:cs typeface="+mn-lt"/>
              </a:rPr>
              <a:t>Model </a:t>
            </a:r>
            <a:r>
              <a:rPr lang="tr-TR" sz="1600" err="1">
                <a:ea typeface="+mn-lt"/>
                <a:cs typeface="+mn-lt"/>
              </a:rPr>
              <a:t>Testing</a:t>
            </a:r>
            <a:r>
              <a:rPr lang="tr-TR" sz="1600" dirty="0">
                <a:ea typeface="+mn-lt"/>
                <a:cs typeface="+mn-lt"/>
              </a:rPr>
              <a:t>: </a:t>
            </a:r>
            <a:r>
              <a:rPr lang="tr-TR" sz="1600" err="1">
                <a:ea typeface="+mn-lt"/>
                <a:cs typeface="+mn-lt"/>
              </a:rPr>
              <a:t>Analyzing</a:t>
            </a:r>
            <a:r>
              <a:rPr lang="tr-TR" sz="1600" dirty="0">
                <a:ea typeface="+mn-lt"/>
                <a:cs typeface="+mn-lt"/>
              </a:rPr>
              <a:t> </a:t>
            </a:r>
            <a:r>
              <a:rPr lang="tr-TR" sz="1600" err="1">
                <a:ea typeface="+mn-lt"/>
                <a:cs typeface="+mn-lt"/>
              </a:rPr>
              <a:t>accuracy</a:t>
            </a:r>
            <a:r>
              <a:rPr lang="tr-TR" sz="1600" dirty="0">
                <a:ea typeface="+mn-lt"/>
                <a:cs typeface="+mn-lt"/>
              </a:rPr>
              <a:t> </a:t>
            </a:r>
            <a:r>
              <a:rPr lang="tr-TR" sz="1600" err="1">
                <a:ea typeface="+mn-lt"/>
                <a:cs typeface="+mn-lt"/>
              </a:rPr>
              <a:t>rates</a:t>
            </a:r>
            <a:r>
              <a:rPr lang="tr-TR" sz="1600" dirty="0">
                <a:ea typeface="+mn-lt"/>
                <a:cs typeface="+mn-lt"/>
              </a:rPr>
              <a:t> </a:t>
            </a:r>
            <a:r>
              <a:rPr lang="tr-TR" sz="1600" err="1">
                <a:ea typeface="+mn-lt"/>
                <a:cs typeface="+mn-lt"/>
              </a:rPr>
              <a:t>and</a:t>
            </a:r>
            <a:r>
              <a:rPr lang="tr-TR" sz="1600" dirty="0">
                <a:ea typeface="+mn-lt"/>
                <a:cs typeface="+mn-lt"/>
              </a:rPr>
              <a:t> </a:t>
            </a:r>
            <a:r>
              <a:rPr lang="tr-TR" sz="1600" err="1">
                <a:ea typeface="+mn-lt"/>
                <a:cs typeface="+mn-lt"/>
              </a:rPr>
              <a:t>making</a:t>
            </a:r>
            <a:r>
              <a:rPr lang="tr-TR" sz="1600" dirty="0">
                <a:ea typeface="+mn-lt"/>
                <a:cs typeface="+mn-lt"/>
              </a:rPr>
              <a:t> </a:t>
            </a:r>
            <a:r>
              <a:rPr lang="tr-TR" sz="1600" err="1">
                <a:ea typeface="+mn-lt"/>
                <a:cs typeface="+mn-lt"/>
              </a:rPr>
              <a:t>improvements</a:t>
            </a:r>
            <a:r>
              <a:rPr lang="tr-TR" sz="1600" dirty="0">
                <a:ea typeface="+mn-lt"/>
                <a:cs typeface="+mn-lt"/>
              </a:rPr>
              <a:t>.</a:t>
            </a:r>
            <a:endParaRPr lang="tr-TR" sz="1600" dirty="0"/>
          </a:p>
          <a:p>
            <a:r>
              <a:rPr lang="tr-TR" sz="1600" err="1">
                <a:ea typeface="+mn-lt"/>
                <a:cs typeface="+mn-lt"/>
              </a:rPr>
              <a:t>Result</a:t>
            </a:r>
            <a:r>
              <a:rPr lang="tr-TR" sz="1600" dirty="0">
                <a:ea typeface="+mn-lt"/>
                <a:cs typeface="+mn-lt"/>
              </a:rPr>
              <a:t> Presentation: </a:t>
            </a:r>
            <a:r>
              <a:rPr lang="tr-TR" sz="1600" err="1">
                <a:ea typeface="+mn-lt"/>
                <a:cs typeface="+mn-lt"/>
              </a:rPr>
              <a:t>Developing</a:t>
            </a:r>
            <a:r>
              <a:rPr lang="tr-TR" sz="1600" dirty="0">
                <a:ea typeface="+mn-lt"/>
                <a:cs typeface="+mn-lt"/>
              </a:rPr>
              <a:t> a </a:t>
            </a:r>
            <a:r>
              <a:rPr lang="tr-TR" sz="1600" err="1">
                <a:ea typeface="+mn-lt"/>
                <a:cs typeface="+mn-lt"/>
              </a:rPr>
              <a:t>user-friendly</a:t>
            </a:r>
            <a:r>
              <a:rPr lang="tr-TR" sz="1600" dirty="0">
                <a:ea typeface="+mn-lt"/>
                <a:cs typeface="+mn-lt"/>
              </a:rPr>
              <a:t> </a:t>
            </a:r>
            <a:r>
              <a:rPr lang="tr-TR" sz="1600" err="1">
                <a:ea typeface="+mn-lt"/>
                <a:cs typeface="+mn-lt"/>
              </a:rPr>
              <a:t>interface</a:t>
            </a:r>
            <a:r>
              <a:rPr lang="tr-TR" sz="1600" dirty="0">
                <a:ea typeface="+mn-lt"/>
                <a:cs typeface="+mn-lt"/>
              </a:rPr>
              <a:t>.</a:t>
            </a:r>
            <a:endParaRPr lang="tr-TR" sz="1600" dirty="0"/>
          </a:p>
          <a:p>
            <a:pPr marL="0" indent="0"/>
            <a:r>
              <a:rPr lang="tr-TR" sz="1600" dirty="0">
                <a:ea typeface="+mn-lt"/>
                <a:cs typeface="+mn-lt"/>
              </a:rPr>
              <a:t>   </a:t>
            </a:r>
            <a:r>
              <a:rPr lang="tr-TR" sz="1600" err="1">
                <a:ea typeface="+mn-lt"/>
                <a:cs typeface="+mn-lt"/>
              </a:rPr>
              <a:t>Fruit</a:t>
            </a:r>
            <a:r>
              <a:rPr lang="tr-TR" sz="1600" dirty="0">
                <a:ea typeface="+mn-lt"/>
                <a:cs typeface="+mn-lt"/>
              </a:rPr>
              <a:t> </a:t>
            </a:r>
            <a:r>
              <a:rPr lang="tr-TR" sz="1600" err="1">
                <a:ea typeface="+mn-lt"/>
                <a:cs typeface="+mn-lt"/>
              </a:rPr>
              <a:t>Recognition</a:t>
            </a:r>
            <a:r>
              <a:rPr lang="tr-TR" sz="1600" dirty="0">
                <a:ea typeface="+mn-lt"/>
                <a:cs typeface="+mn-lt"/>
              </a:rPr>
              <a:t>: </a:t>
            </a:r>
            <a:r>
              <a:rPr lang="tr-TR" sz="1600" err="1">
                <a:ea typeface="+mn-lt"/>
                <a:cs typeface="+mn-lt"/>
              </a:rPr>
              <a:t>Identifying</a:t>
            </a:r>
            <a:r>
              <a:rPr lang="tr-TR" sz="1600" dirty="0">
                <a:ea typeface="+mn-lt"/>
                <a:cs typeface="+mn-lt"/>
              </a:rPr>
              <a:t> </a:t>
            </a:r>
            <a:r>
              <a:rPr lang="tr-TR" sz="1600" err="1">
                <a:ea typeface="+mn-lt"/>
                <a:cs typeface="+mn-lt"/>
              </a:rPr>
              <a:t>fruit</a:t>
            </a:r>
            <a:r>
              <a:rPr lang="tr-TR" sz="1600" dirty="0">
                <a:ea typeface="+mn-lt"/>
                <a:cs typeface="+mn-lt"/>
              </a:rPr>
              <a:t> </a:t>
            </a:r>
            <a:r>
              <a:rPr lang="tr-TR" sz="1600" err="1">
                <a:ea typeface="+mn-lt"/>
                <a:cs typeface="+mn-lt"/>
              </a:rPr>
              <a:t>types</a:t>
            </a:r>
            <a:r>
              <a:rPr lang="tr-TR" sz="1600" dirty="0">
                <a:ea typeface="+mn-lt"/>
                <a:cs typeface="+mn-lt"/>
              </a:rPr>
              <a:t> </a:t>
            </a:r>
            <a:r>
              <a:rPr lang="tr-TR" sz="1600" err="1">
                <a:ea typeface="+mn-lt"/>
                <a:cs typeface="+mn-lt"/>
              </a:rPr>
              <a:t>from</a:t>
            </a:r>
            <a:r>
              <a:rPr lang="tr-TR" sz="1600" dirty="0">
                <a:ea typeface="+mn-lt"/>
                <a:cs typeface="+mn-lt"/>
              </a:rPr>
              <a:t> </a:t>
            </a:r>
            <a:r>
              <a:rPr lang="tr-TR" sz="1600" err="1">
                <a:ea typeface="+mn-lt"/>
                <a:cs typeface="+mn-lt"/>
              </a:rPr>
              <a:t>images</a:t>
            </a:r>
            <a:r>
              <a:rPr lang="tr-TR" sz="1600" dirty="0">
                <a:ea typeface="+mn-lt"/>
                <a:cs typeface="+mn-lt"/>
              </a:rPr>
              <a:t>.</a:t>
            </a:r>
            <a:endParaRPr lang="tr-TR" sz="1600" dirty="0"/>
          </a:p>
          <a:p>
            <a:r>
              <a:rPr lang="tr-TR" sz="1600" dirty="0">
                <a:ea typeface="+mn-lt"/>
                <a:cs typeface="+mn-lt"/>
              </a:rPr>
              <a:t>Information Delivery: </a:t>
            </a:r>
            <a:r>
              <a:rPr lang="tr-TR" sz="1600" err="1">
                <a:ea typeface="+mn-lt"/>
                <a:cs typeface="+mn-lt"/>
              </a:rPr>
              <a:t>Providing</a:t>
            </a:r>
            <a:r>
              <a:rPr lang="tr-TR" sz="1600" dirty="0">
                <a:ea typeface="+mn-lt"/>
                <a:cs typeface="+mn-lt"/>
              </a:rPr>
              <a:t> </a:t>
            </a:r>
            <a:r>
              <a:rPr lang="tr-TR" sz="1600" err="1">
                <a:ea typeface="+mn-lt"/>
                <a:cs typeface="+mn-lt"/>
              </a:rPr>
              <a:t>brief</a:t>
            </a:r>
            <a:r>
              <a:rPr lang="tr-TR" sz="1600" dirty="0">
                <a:ea typeface="+mn-lt"/>
                <a:cs typeface="+mn-lt"/>
              </a:rPr>
              <a:t> </a:t>
            </a:r>
            <a:r>
              <a:rPr lang="tr-TR" sz="1600" err="1">
                <a:ea typeface="+mn-lt"/>
                <a:cs typeface="+mn-lt"/>
              </a:rPr>
              <a:t>details</a:t>
            </a:r>
            <a:r>
              <a:rPr lang="tr-TR" sz="1600" dirty="0">
                <a:ea typeface="+mn-lt"/>
                <a:cs typeface="+mn-lt"/>
              </a:rPr>
              <a:t> </a:t>
            </a:r>
            <a:r>
              <a:rPr lang="tr-TR" sz="1600" err="1">
                <a:ea typeface="+mn-lt"/>
                <a:cs typeface="+mn-lt"/>
              </a:rPr>
              <a:t>about</a:t>
            </a:r>
            <a:r>
              <a:rPr lang="tr-TR" sz="1600" dirty="0">
                <a:ea typeface="+mn-lt"/>
                <a:cs typeface="+mn-lt"/>
              </a:rPr>
              <a:t> </a:t>
            </a:r>
            <a:r>
              <a:rPr lang="tr-TR" sz="1600" err="1">
                <a:ea typeface="+mn-lt"/>
                <a:cs typeface="+mn-lt"/>
              </a:rPr>
              <a:t>the</a:t>
            </a:r>
            <a:r>
              <a:rPr lang="tr-TR" sz="1600" dirty="0">
                <a:ea typeface="+mn-lt"/>
                <a:cs typeface="+mn-lt"/>
              </a:rPr>
              <a:t> </a:t>
            </a:r>
            <a:r>
              <a:rPr lang="tr-TR" sz="1600" err="1">
                <a:ea typeface="+mn-lt"/>
                <a:cs typeface="+mn-lt"/>
              </a:rPr>
              <a:t>recognized</a:t>
            </a:r>
            <a:r>
              <a:rPr lang="tr-TR" sz="1600" dirty="0">
                <a:ea typeface="+mn-lt"/>
                <a:cs typeface="+mn-lt"/>
              </a:rPr>
              <a:t> </a:t>
            </a:r>
            <a:r>
              <a:rPr lang="tr-TR" sz="1600" err="1">
                <a:ea typeface="+mn-lt"/>
                <a:cs typeface="+mn-lt"/>
              </a:rPr>
              <a:t>fruit</a:t>
            </a:r>
            <a:r>
              <a:rPr lang="tr-TR" sz="1600" dirty="0">
                <a:ea typeface="+mn-lt"/>
                <a:cs typeface="+mn-lt"/>
              </a:rPr>
              <a:t> (</a:t>
            </a:r>
            <a:r>
              <a:rPr lang="tr-TR" sz="1600" err="1">
                <a:ea typeface="+mn-lt"/>
                <a:cs typeface="+mn-lt"/>
              </a:rPr>
              <a:t>e.g</a:t>
            </a:r>
            <a:r>
              <a:rPr lang="tr-TR" sz="1600" dirty="0">
                <a:ea typeface="+mn-lt"/>
                <a:cs typeface="+mn-lt"/>
              </a:rPr>
              <a:t>., </a:t>
            </a:r>
            <a:r>
              <a:rPr lang="tr-TR" sz="1600" err="1">
                <a:ea typeface="+mn-lt"/>
                <a:cs typeface="+mn-lt"/>
              </a:rPr>
              <a:t>calorie</a:t>
            </a:r>
            <a:r>
              <a:rPr lang="tr-TR" sz="1600" dirty="0">
                <a:ea typeface="+mn-lt"/>
                <a:cs typeface="+mn-lt"/>
              </a:rPr>
              <a:t> </a:t>
            </a:r>
            <a:r>
              <a:rPr lang="tr-TR" sz="1600" err="1">
                <a:ea typeface="+mn-lt"/>
                <a:cs typeface="+mn-lt"/>
              </a:rPr>
              <a:t>content</a:t>
            </a:r>
            <a:r>
              <a:rPr lang="tr-TR" sz="1600" dirty="0">
                <a:ea typeface="+mn-lt"/>
                <a:cs typeface="+mn-lt"/>
              </a:rPr>
              <a:t>, </a:t>
            </a:r>
            <a:r>
              <a:rPr lang="tr-TR" sz="1600" err="1">
                <a:ea typeface="+mn-lt"/>
                <a:cs typeface="+mn-lt"/>
              </a:rPr>
              <a:t>vitamins</a:t>
            </a:r>
            <a:r>
              <a:rPr lang="tr-TR" sz="1600" dirty="0">
                <a:ea typeface="+mn-lt"/>
                <a:cs typeface="+mn-lt"/>
              </a:rPr>
              <a:t>).</a:t>
            </a:r>
            <a:endParaRPr lang="tr-TR" sz="1600" dirty="0"/>
          </a:p>
          <a:p>
            <a:endParaRPr lang="tr-TR" sz="1600" dirty="0"/>
          </a:p>
          <a:p>
            <a:pPr marL="0" indent="0">
              <a:buNone/>
            </a:pPr>
            <a:endParaRPr lang="tr-TR" sz="1400"/>
          </a:p>
          <a:p>
            <a:endParaRPr lang="tr-TR" sz="1400"/>
          </a:p>
        </p:txBody>
      </p:sp>
      <p:pic>
        <p:nvPicPr>
          <p:cNvPr id="4" name="Resim 3" descr="muz, meyve, yemek, gıda, üretmek, mahsul içeren bir resim&#10;&#10;Açıklama otomatik olarak oluşturuldu">
            <a:extLst>
              <a:ext uri="{FF2B5EF4-FFF2-40B4-BE49-F238E27FC236}">
                <a16:creationId xmlns:a16="http://schemas.microsoft.com/office/drawing/2014/main" id="{31FBBE50-1031-BBA0-9659-60138C6975DA}"/>
              </a:ext>
            </a:extLst>
          </p:cNvPr>
          <p:cNvPicPr>
            <a:picLocks noChangeAspect="1"/>
          </p:cNvPicPr>
          <p:nvPr/>
        </p:nvPicPr>
        <p:blipFill>
          <a:blip r:embed="rId2"/>
          <a:srcRect l="11012"/>
          <a:stretch/>
        </p:blipFill>
        <p:spPr>
          <a:xfrm>
            <a:off x="6096000" y="1"/>
            <a:ext cx="6102825" cy="6858000"/>
          </a:xfrm>
          <a:prstGeom prst="rect">
            <a:avLst/>
          </a:prstGeom>
        </p:spPr>
      </p:pic>
    </p:spTree>
    <p:extLst>
      <p:ext uri="{BB962C8B-B14F-4D97-AF65-F5344CB8AC3E}">
        <p14:creationId xmlns:p14="http://schemas.microsoft.com/office/powerpoint/2010/main" val="71731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76A36E-5993-BF40-5406-16D24CF999DA}"/>
              </a:ext>
            </a:extLst>
          </p:cNvPr>
          <p:cNvSpPr>
            <a:spLocks noGrp="1"/>
          </p:cNvSpPr>
          <p:nvPr>
            <p:ph type="title"/>
          </p:nvPr>
        </p:nvSpPr>
        <p:spPr/>
        <p:txBody>
          <a:bodyPr/>
          <a:lstStyle/>
          <a:p>
            <a:r>
              <a:rPr lang="tr-TR" dirty="0"/>
              <a:t>TECHNOLOGIES USED </a:t>
            </a:r>
          </a:p>
        </p:txBody>
      </p:sp>
      <p:sp>
        <p:nvSpPr>
          <p:cNvPr id="3" name="İçerik Yer Tutucusu 2">
            <a:extLst>
              <a:ext uri="{FF2B5EF4-FFF2-40B4-BE49-F238E27FC236}">
                <a16:creationId xmlns:a16="http://schemas.microsoft.com/office/drawing/2014/main" id="{AC42D08A-17E8-8B6E-E9D0-BD05072A8976}"/>
              </a:ext>
            </a:extLst>
          </p:cNvPr>
          <p:cNvSpPr>
            <a:spLocks noGrp="1"/>
          </p:cNvSpPr>
          <p:nvPr>
            <p:ph idx="1"/>
          </p:nvPr>
        </p:nvSpPr>
        <p:spPr/>
        <p:txBody>
          <a:bodyPr vert="horz" lIns="91440" tIns="45720" rIns="91440" bIns="45720" rtlCol="0" anchor="t">
            <a:normAutofit/>
          </a:bodyPr>
          <a:lstStyle/>
          <a:p>
            <a:pPr marL="0" indent="0">
              <a:buNone/>
            </a:pPr>
            <a:endParaRPr lang="tr-TR" sz="1500" dirty="0"/>
          </a:p>
          <a:p>
            <a:r>
              <a:rPr lang="tr-TR" sz="2400" dirty="0">
                <a:ea typeface="+mn-lt"/>
                <a:cs typeface="+mn-lt"/>
              </a:rPr>
              <a:t>Google </a:t>
            </a:r>
            <a:r>
              <a:rPr lang="tr-TR" sz="2400" dirty="0" err="1">
                <a:ea typeface="+mn-lt"/>
                <a:cs typeface="+mn-lt"/>
              </a:rPr>
              <a:t>Colab</a:t>
            </a:r>
            <a:r>
              <a:rPr lang="tr-TR" sz="2400" dirty="0">
                <a:ea typeface="+mn-lt"/>
                <a:cs typeface="+mn-lt"/>
              </a:rPr>
              <a:t>: </a:t>
            </a:r>
            <a:r>
              <a:rPr lang="tr-TR" sz="2400" dirty="0" err="1">
                <a:ea typeface="+mn-lt"/>
                <a:cs typeface="+mn-lt"/>
              </a:rPr>
              <a:t>For</a:t>
            </a:r>
            <a:r>
              <a:rPr lang="tr-TR" sz="2400" dirty="0">
                <a:ea typeface="+mn-lt"/>
                <a:cs typeface="+mn-lt"/>
              </a:rPr>
              <a:t> </a:t>
            </a:r>
            <a:r>
              <a:rPr lang="tr-TR" sz="2400" dirty="0" err="1">
                <a:ea typeface="+mn-lt"/>
                <a:cs typeface="+mn-lt"/>
              </a:rPr>
              <a:t>coding</a:t>
            </a:r>
            <a:r>
              <a:rPr lang="tr-TR" sz="2400" dirty="0">
                <a:ea typeface="+mn-lt"/>
                <a:cs typeface="+mn-lt"/>
              </a:rPr>
              <a:t> </a:t>
            </a:r>
            <a:r>
              <a:rPr lang="tr-TR" sz="2400" dirty="0" err="1">
                <a:ea typeface="+mn-lt"/>
                <a:cs typeface="+mn-lt"/>
              </a:rPr>
              <a:t>and</a:t>
            </a:r>
            <a:r>
              <a:rPr lang="tr-TR" sz="2400" dirty="0">
                <a:ea typeface="+mn-lt"/>
                <a:cs typeface="+mn-lt"/>
              </a:rPr>
              <a:t> </a:t>
            </a:r>
            <a:r>
              <a:rPr lang="tr-TR" sz="2400" dirty="0" err="1">
                <a:ea typeface="+mn-lt"/>
                <a:cs typeface="+mn-lt"/>
              </a:rPr>
              <a:t>testing</a:t>
            </a:r>
            <a:r>
              <a:rPr lang="tr-TR" sz="2400" dirty="0">
                <a:ea typeface="+mn-lt"/>
                <a:cs typeface="+mn-lt"/>
              </a:rPr>
              <a:t>.</a:t>
            </a:r>
            <a:endParaRPr lang="tr-TR" sz="2400" dirty="0"/>
          </a:p>
          <a:p>
            <a:r>
              <a:rPr lang="tr-TR" sz="2400" dirty="0" err="1">
                <a:ea typeface="+mn-lt"/>
                <a:cs typeface="+mn-lt"/>
              </a:rPr>
              <a:t>TensorFlow</a:t>
            </a:r>
            <a:r>
              <a:rPr lang="tr-TR" sz="2400" dirty="0">
                <a:ea typeface="+mn-lt"/>
                <a:cs typeface="+mn-lt"/>
              </a:rPr>
              <a:t>/</a:t>
            </a:r>
            <a:r>
              <a:rPr lang="tr-TR" sz="2400" dirty="0" err="1">
                <a:ea typeface="+mn-lt"/>
                <a:cs typeface="+mn-lt"/>
              </a:rPr>
              <a:t>Keras</a:t>
            </a:r>
            <a:r>
              <a:rPr lang="tr-TR" sz="2400" dirty="0">
                <a:ea typeface="+mn-lt"/>
                <a:cs typeface="+mn-lt"/>
              </a:rPr>
              <a:t>: </a:t>
            </a:r>
            <a:r>
              <a:rPr lang="tr-TR" sz="2400" dirty="0" err="1">
                <a:ea typeface="+mn-lt"/>
                <a:cs typeface="+mn-lt"/>
              </a:rPr>
              <a:t>For</a:t>
            </a:r>
            <a:r>
              <a:rPr lang="tr-TR" sz="2400" dirty="0">
                <a:ea typeface="+mn-lt"/>
                <a:cs typeface="+mn-lt"/>
              </a:rPr>
              <a:t> model </a:t>
            </a:r>
            <a:r>
              <a:rPr lang="tr-TR" sz="2400" dirty="0" err="1">
                <a:ea typeface="+mn-lt"/>
                <a:cs typeface="+mn-lt"/>
              </a:rPr>
              <a:t>training</a:t>
            </a:r>
            <a:r>
              <a:rPr lang="tr-TR" sz="2400" dirty="0">
                <a:ea typeface="+mn-lt"/>
                <a:cs typeface="+mn-lt"/>
              </a:rPr>
              <a:t>.</a:t>
            </a:r>
            <a:endParaRPr lang="tr-TR" sz="2400" dirty="0"/>
          </a:p>
          <a:p>
            <a:r>
              <a:rPr lang="tr-TR" sz="2400" err="1">
                <a:ea typeface="+mn-lt"/>
                <a:cs typeface="+mn-lt"/>
              </a:rPr>
              <a:t>OpenCV</a:t>
            </a:r>
            <a:r>
              <a:rPr lang="tr-TR" sz="2400" dirty="0">
                <a:ea typeface="+mn-lt"/>
                <a:cs typeface="+mn-lt"/>
              </a:rPr>
              <a:t>: </a:t>
            </a:r>
            <a:r>
              <a:rPr lang="tr-TR" sz="2400" err="1">
                <a:ea typeface="+mn-lt"/>
                <a:cs typeface="+mn-lt"/>
              </a:rPr>
              <a:t>For</a:t>
            </a:r>
            <a:r>
              <a:rPr lang="tr-TR" sz="2400" dirty="0">
                <a:ea typeface="+mn-lt"/>
                <a:cs typeface="+mn-lt"/>
              </a:rPr>
              <a:t> </a:t>
            </a:r>
            <a:r>
              <a:rPr lang="tr-TR" sz="2400" err="1">
                <a:ea typeface="+mn-lt"/>
                <a:cs typeface="+mn-lt"/>
              </a:rPr>
              <a:t>image</a:t>
            </a:r>
            <a:r>
              <a:rPr lang="tr-TR" sz="2400" dirty="0">
                <a:ea typeface="+mn-lt"/>
                <a:cs typeface="+mn-lt"/>
              </a:rPr>
              <a:t> </a:t>
            </a:r>
            <a:r>
              <a:rPr lang="tr-TR" sz="2400" err="1">
                <a:ea typeface="+mn-lt"/>
                <a:cs typeface="+mn-lt"/>
              </a:rPr>
              <a:t>processing</a:t>
            </a:r>
            <a:r>
              <a:rPr lang="tr-TR" sz="2400" dirty="0">
                <a:ea typeface="+mn-lt"/>
                <a:cs typeface="+mn-lt"/>
              </a:rPr>
              <a:t>.</a:t>
            </a:r>
            <a:endParaRPr lang="tr-TR" sz="2400" dirty="0"/>
          </a:p>
          <a:p>
            <a:endParaRPr lang="tr-TR" sz="2400" dirty="0"/>
          </a:p>
        </p:txBody>
      </p:sp>
    </p:spTree>
    <p:extLst>
      <p:ext uri="{BB962C8B-B14F-4D97-AF65-F5344CB8AC3E}">
        <p14:creationId xmlns:p14="http://schemas.microsoft.com/office/powerpoint/2010/main" val="72554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069B1C-7300-8789-D3A5-93E7666ADF0C}"/>
              </a:ext>
            </a:extLst>
          </p:cNvPr>
          <p:cNvSpPr>
            <a:spLocks noGrp="1"/>
          </p:cNvSpPr>
          <p:nvPr>
            <p:ph type="title"/>
          </p:nvPr>
        </p:nvSpPr>
        <p:spPr/>
        <p:txBody>
          <a:bodyPr/>
          <a:lstStyle/>
          <a:p>
            <a:r>
              <a:rPr lang="tr-TR" dirty="0"/>
              <a:t>OUR GITHUB ACCOUNTS</a:t>
            </a:r>
          </a:p>
        </p:txBody>
      </p:sp>
      <p:sp>
        <p:nvSpPr>
          <p:cNvPr id="3" name="İçerik Yer Tutucusu 2">
            <a:extLst>
              <a:ext uri="{FF2B5EF4-FFF2-40B4-BE49-F238E27FC236}">
                <a16:creationId xmlns:a16="http://schemas.microsoft.com/office/drawing/2014/main" id="{92C7272C-4275-E8FA-E1C3-32BC30A39EB0}"/>
              </a:ext>
            </a:extLst>
          </p:cNvPr>
          <p:cNvSpPr>
            <a:spLocks noGrp="1"/>
          </p:cNvSpPr>
          <p:nvPr>
            <p:ph idx="1"/>
          </p:nvPr>
        </p:nvSpPr>
        <p:spPr/>
        <p:txBody>
          <a:bodyPr vert="horz" lIns="91440" tIns="45720" rIns="91440" bIns="45720" rtlCol="0" anchor="t">
            <a:normAutofit/>
          </a:bodyPr>
          <a:lstStyle/>
          <a:p>
            <a:r>
              <a:rPr lang="tr-TR" dirty="0">
                <a:ea typeface="+mn-lt"/>
                <a:cs typeface="+mn-lt"/>
                <a:hlinkClick r:id="rId2"/>
              </a:rPr>
              <a:t>https://github.com/SENANURTOPAL</a:t>
            </a:r>
            <a:r>
              <a:rPr lang="tr-TR" dirty="0">
                <a:ea typeface="+mn-lt"/>
                <a:cs typeface="+mn-lt"/>
              </a:rPr>
              <a:t> </a:t>
            </a:r>
          </a:p>
          <a:p>
            <a:r>
              <a:rPr lang="tr-TR" dirty="0">
                <a:ea typeface="+mn-lt"/>
                <a:cs typeface="+mn-lt"/>
                <a:hlinkClick r:id="rId3"/>
              </a:rPr>
              <a:t>https://github.com/Emirbaktas</a:t>
            </a:r>
            <a:r>
              <a:rPr lang="tr-TR" dirty="0">
                <a:ea typeface="+mn-lt"/>
                <a:cs typeface="+mn-lt"/>
              </a:rPr>
              <a:t> </a:t>
            </a:r>
          </a:p>
          <a:p>
            <a:r>
              <a:rPr lang="tr-TR" dirty="0">
                <a:ea typeface="+mn-lt"/>
                <a:cs typeface="+mn-lt"/>
                <a:hlinkClick r:id="rId4"/>
              </a:rPr>
              <a:t>https://github.com/dmirtsalii25</a:t>
            </a:r>
            <a:r>
              <a:rPr lang="tr-TR" dirty="0">
                <a:ea typeface="+mn-lt"/>
                <a:cs typeface="+mn-lt"/>
              </a:rPr>
              <a:t> </a:t>
            </a:r>
            <a:endParaRPr lang="tr-TR" dirty="0"/>
          </a:p>
        </p:txBody>
      </p:sp>
    </p:spTree>
    <p:extLst>
      <p:ext uri="{BB962C8B-B14F-4D97-AF65-F5344CB8AC3E}">
        <p14:creationId xmlns:p14="http://schemas.microsoft.com/office/powerpoint/2010/main" val="695229208"/>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Ofis Teması</vt:lpstr>
      <vt:lpstr>FRUIT ANALYSIS AND RECOGNITION ARTIFICAL INTELLIGENCE </vt:lpstr>
      <vt:lpstr>PROJECT OBJECTIVE</vt:lpstr>
      <vt:lpstr>KEY STEPS OF THE PROJECT</vt:lpstr>
      <vt:lpstr>TECHNOLOGIES USED </vt:lpstr>
      <vt:lpstr>OUR GITHUB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153</cp:revision>
  <dcterms:created xsi:type="dcterms:W3CDTF">2024-12-15T18:53:31Z</dcterms:created>
  <dcterms:modified xsi:type="dcterms:W3CDTF">2024-12-15T19:33:58Z</dcterms:modified>
</cp:coreProperties>
</file>