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7"/>
  </p:notesMasterIdLst>
  <p:handoutMasterIdLst>
    <p:handoutMasterId r:id="rId18"/>
  </p:handoutMasterIdLst>
  <p:sldIdLst>
    <p:sldId id="257" r:id="rId2"/>
    <p:sldId id="259" r:id="rId3"/>
    <p:sldId id="263" r:id="rId4"/>
    <p:sldId id="264" r:id="rId5"/>
    <p:sldId id="260" r:id="rId6"/>
    <p:sldId id="261" r:id="rId7"/>
    <p:sldId id="265" r:id="rId8"/>
    <p:sldId id="266" r:id="rId9"/>
    <p:sldId id="267" r:id="rId10"/>
    <p:sldId id="268" r:id="rId11"/>
    <p:sldId id="269" r:id="rId12"/>
    <p:sldId id="270" r:id="rId13"/>
    <p:sldId id="271" r:id="rId14"/>
    <p:sldId id="262" r:id="rId15"/>
    <p:sldId id="272" r:id="rId1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pieChart>
        <c:varyColors val="1"/>
        <c:ser>
          <c:idx val="0"/>
          <c:order val="0"/>
          <c:tx>
            <c:strRef>
              <c:f>Sayfa1!$B$1</c:f>
              <c:strCache>
                <c:ptCount val="1"/>
                <c:pt idx="0">
                  <c:v>VERİ SETİ</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5A-4C1C-8F3B-05A25D5324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5A-4C1C-8F3B-05A25D5324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5A-4C1C-8F3B-05A25D5324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5A-4C1C-8F3B-05A25D5324D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tr-TR"/>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Sayfa1!$A$2:$A$5</c:f>
              <c:strCache>
                <c:ptCount val="4"/>
                <c:pt idx="0">
                  <c:v>1. Çeyrek</c:v>
                </c:pt>
                <c:pt idx="1">
                  <c:v>2. Çeyrek</c:v>
                </c:pt>
                <c:pt idx="2">
                  <c:v>3. Çeyrek</c:v>
                </c:pt>
                <c:pt idx="3">
                  <c:v>4. Çeyrek</c:v>
                </c:pt>
              </c:strCache>
            </c:strRef>
          </c:cat>
          <c:val>
            <c:numRef>
              <c:f>Sayfa1!$B$2:$B$5</c:f>
              <c:numCache>
                <c:formatCode>General</c:formatCode>
                <c:ptCount val="4"/>
                <c:pt idx="0">
                  <c:v>926</c:v>
                </c:pt>
                <c:pt idx="1">
                  <c:v>642</c:v>
                </c:pt>
              </c:numCache>
            </c:numRef>
          </c:val>
          <c:extLst>
            <c:ext xmlns:c16="http://schemas.microsoft.com/office/drawing/2014/chart" uri="{C3380CC4-5D6E-409C-BE32-E72D297353CC}">
              <c16:uniqueId val="{00000000-7B8E-4244-87C8-89579061D2F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CEF498-99A3-42FC-8C99-5D9EBE8F5D9F}" type="datetime1">
              <a:rPr lang="tr-TR" smtClean="0"/>
              <a:t>26.12.2022</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6193448-CC2D-4299-9E0C-71868B72063B}" type="datetime1">
              <a:rPr lang="tr-TR" smtClean="0"/>
              <a:t>26.12.2022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a:t>Asıl alt başlık stilini düzenlemek için tıklayın</a:t>
            </a:r>
            <a:endParaRPr lang="en-US" dirty="0"/>
          </a:p>
        </p:txBody>
      </p:sp>
      <p:cxnSp>
        <p:nvCxnSpPr>
          <p:cNvPr id="9" name="Düz Bağlayıcı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arih Yer Tutucusu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E0AE17E-57CC-4046-BB97-65C2A83F5EC7}" type="datetime1">
              <a:rPr lang="tr-TR" smtClean="0"/>
              <a:t>26.12.2022</a:t>
            </a:fld>
            <a:endParaRPr lang="en-US" dirty="0"/>
          </a:p>
        </p:txBody>
      </p:sp>
      <p:sp>
        <p:nvSpPr>
          <p:cNvPr id="5" name="Alt Bilgi Yer Tutucusu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layt Numarası Yer Tutucusu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88ABED7-75A7-4337-8539-39229310A32F}" type="datetime1">
              <a:rPr lang="tr-TR" smtClean="0"/>
              <a:t>26.12.2022</a:t>
            </a:fld>
            <a:endParaRPr lang="en-US" dirty="0"/>
          </a:p>
        </p:txBody>
      </p:sp>
      <p:sp>
        <p:nvSpPr>
          <p:cNvPr id="8" name="Alt Bilgi Yer Tutucusu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ikey Başlık 1"/>
          <p:cNvSpPr>
            <a:spLocks noGrp="1"/>
          </p:cNvSpPr>
          <p:nvPr>
            <p:ph type="title" orient="vert"/>
          </p:nvPr>
        </p:nvSpPr>
        <p:spPr>
          <a:xfrm>
            <a:off x="8724900" y="412302"/>
            <a:ext cx="2628900" cy="5759898"/>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412302"/>
            <a:ext cx="7734300" cy="5759898"/>
          </a:xfrm>
        </p:spPr>
        <p:txBody>
          <a:bodyPr vert="eaVert" lIns="45720" tIns="0" rIns="45720" bIns="0"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2D10E36F-8066-4E4E-B659-BD927AF700C4}" type="datetime1">
              <a:rPr lang="tr-TR" smtClean="0"/>
              <a:t>26.12.2022</a:t>
            </a:fld>
            <a:endParaRPr lang="en-US" dirty="0"/>
          </a:p>
        </p:txBody>
      </p:sp>
      <p:sp>
        <p:nvSpPr>
          <p:cNvPr id="8" name="Alt Bilgi Yer Tutucusu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7" name="Tarih Yer Tutucusu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4E745DE-C81E-4AB0-A4DC-D933D3D60995}" type="datetime1">
              <a:rPr lang="tr-TR" smtClean="0"/>
              <a:t>26.12.2022</a:t>
            </a:fld>
            <a:endParaRPr lang="en-US" dirty="0"/>
          </a:p>
        </p:txBody>
      </p:sp>
      <p:sp>
        <p:nvSpPr>
          <p:cNvPr id="8" name="Alt Bilgi Yer Tutucusu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layt Numarası Yer Tutucusu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cxnSp>
        <p:nvCxnSpPr>
          <p:cNvPr id="9" name="Düz Bağlayıcı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arih Yer Tutucusu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32C5FEE0-998F-4936-A0AA-C60707409371}" type="datetime1">
              <a:rPr lang="tr-TR" smtClean="0"/>
              <a:t>26.12.2022</a:t>
            </a:fld>
            <a:endParaRPr lang="en-US" dirty="0"/>
          </a:p>
        </p:txBody>
      </p:sp>
      <p:sp>
        <p:nvSpPr>
          <p:cNvPr id="8" name="Alt Bilgi Yer Tutucusu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layt Numarası Yer Tutucusu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97280" y="2120900"/>
            <a:ext cx="4639736" cy="3748193"/>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515944" y="2120900"/>
            <a:ext cx="4639736" cy="3748194"/>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358F89C-E02C-47E7-AE2C-E7D5D56A7D38}" type="datetime1">
              <a:rPr lang="tr-TR" smtClean="0"/>
              <a:t>26.12.2022</a:t>
            </a:fld>
            <a:endParaRPr lang="en-US" dirty="0"/>
          </a:p>
        </p:txBody>
      </p:sp>
      <p:sp>
        <p:nvSpPr>
          <p:cNvPr id="9" name="Alt Bilgi Yer Tutucusu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layt Numarası Yer Tutucusu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a:xfrm>
            <a:off x="1097280" y="286603"/>
            <a:ext cx="10058400" cy="1450757"/>
          </a:xfrm>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97280" y="2958274"/>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Metin Yer Tutucusu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515944" y="2958273"/>
            <a:ext cx="4639736" cy="2910821"/>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2" name="Tarih Yer Tutucusu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80AC511-DD1A-42D0-B5F4-F0B8E8AB092D}" type="datetime1">
              <a:rPr lang="tr-TR" smtClean="0"/>
              <a:t>26.12.2022</a:t>
            </a:fld>
            <a:endParaRPr lang="en-US" dirty="0"/>
          </a:p>
        </p:txBody>
      </p:sp>
      <p:sp>
        <p:nvSpPr>
          <p:cNvPr id="11" name="Alt Bilgi Yer Tutucusu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layt Numarası Yer Tutucusu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6" name="Tarih Yer Tutucusu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68AF3CF-2F18-4CC9-A875-FCB045B085F1}" type="datetime1">
              <a:rPr lang="tr-TR" smtClean="0"/>
              <a:t>26.12.2022</a:t>
            </a:fld>
            <a:endParaRPr lang="en-US" dirty="0"/>
          </a:p>
        </p:txBody>
      </p:sp>
      <p:sp>
        <p:nvSpPr>
          <p:cNvPr id="7" name="Alt Bilgi Yer Tutucusu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layt Numarası Yer Tutucusu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F8553B3-F124-4BA5-876E-0628064B1660}" type="datetime1">
              <a:rPr lang="tr-TR" smtClean="0"/>
              <a:t>26.12.2022</a:t>
            </a:fld>
            <a:endParaRPr lang="en-US" dirty="0"/>
          </a:p>
        </p:txBody>
      </p:sp>
      <p:sp>
        <p:nvSpPr>
          <p:cNvPr id="3" name="Alt Bilgi Yer Tutucusu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layt Numarası Yer Tutucusu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5458984" y="812799"/>
            <a:ext cx="5928344" cy="5294757"/>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a:xfrm>
            <a:off x="643464" y="6446520"/>
            <a:ext cx="3517568" cy="365125"/>
          </a:xfrm>
        </p:spPr>
        <p:txBody>
          <a:bodyPr rtlCol="0"/>
          <a:lstStyle>
            <a:lvl1pPr algn="l">
              <a:defRPr/>
            </a:lvl1pPr>
          </a:lstStyle>
          <a:p>
            <a:pPr rtl="0"/>
            <a:fld id="{5A9D949F-BC9C-44DB-81BB-156AFB5B32AB}" type="datetime1">
              <a:rPr lang="tr-TR" smtClean="0"/>
              <a:t>26.12.2022</a:t>
            </a:fld>
            <a:endParaRPr lang="en-US" dirty="0"/>
          </a:p>
        </p:txBody>
      </p:sp>
      <p:sp>
        <p:nvSpPr>
          <p:cNvPr id="6" name="Alt Bilgi Yer Tutucusu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layt Numarası Yer Tutucusu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2" name="Başlık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pPr rtl="0"/>
            <a:fld id="{D07BF869-CED7-4B9F-A96F-EFAFC681FDFB}" type="datetime1">
              <a:rPr lang="tr-TR" smtClean="0"/>
              <a:t>26.12.2022</a:t>
            </a:fld>
            <a:endParaRPr lang="en-US" dirty="0"/>
          </a:p>
        </p:txBody>
      </p:sp>
      <p:sp>
        <p:nvSpPr>
          <p:cNvPr id="6" name="Alt Bilgi Yer Tutucusu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layt Numarası Yer Tutucus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9A918C5-53DD-41D2-B8D3-A2402E985BFE}" type="datetime1">
              <a:rPr lang="tr-TR" smtClean="0"/>
              <a:t>26.12.2022</a:t>
            </a:fld>
            <a:endParaRPr lang="en-US" dirty="0"/>
          </a:p>
        </p:txBody>
      </p:sp>
      <p:sp>
        <p:nvSpPr>
          <p:cNvPr id="5" name="Alt Bilgi Yer Tutucusu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layt Numarası Yer Tutucusu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Düz Bağlayıcı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Dikdörtgen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Başlık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algn="ctr" rtl="0"/>
            <a:r>
              <a:rPr lang="tr" sz="8000" dirty="0"/>
              <a:t>Sahte </a:t>
            </a:r>
            <a:r>
              <a:rPr lang="tr" dirty="0"/>
              <a:t>H</a:t>
            </a:r>
            <a:r>
              <a:rPr lang="tr" sz="8000" dirty="0"/>
              <a:t>aber Tespit Uygulaması</a:t>
            </a:r>
          </a:p>
        </p:txBody>
      </p:sp>
      <p:sp>
        <p:nvSpPr>
          <p:cNvPr id="3" name="Alt Başlık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pPr rtl="0"/>
            <a:r>
              <a:rPr lang="tr" sz="2400" dirty="0">
                <a:solidFill>
                  <a:schemeClr val="tx1">
                    <a:lumMod val="85000"/>
                    <a:lumOff val="15000"/>
                  </a:schemeClr>
                </a:solidFill>
              </a:rPr>
              <a:t>EMİRCAN BAĞDU</a:t>
            </a:r>
          </a:p>
          <a:p>
            <a:pPr rtl="0"/>
            <a:r>
              <a:rPr lang="tr" dirty="0">
                <a:solidFill>
                  <a:schemeClr val="tx1">
                    <a:lumMod val="85000"/>
                    <a:lumOff val="15000"/>
                  </a:schemeClr>
                </a:solidFill>
              </a:rPr>
              <a:t>GÖKHAN TOPDANIŞ</a:t>
            </a:r>
            <a:endParaRPr lang="tr" sz="2400" dirty="0">
              <a:solidFill>
                <a:schemeClr val="tx1">
                  <a:lumMod val="85000"/>
                  <a:lumOff val="15000"/>
                </a:schemeClr>
              </a:solidFill>
            </a:endParaRPr>
          </a:p>
        </p:txBody>
      </p:sp>
      <p:cxnSp>
        <p:nvCxnSpPr>
          <p:cNvPr id="24" name="Düz Bağlayıcı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Doğal dil İşleme |">
            <a:extLst>
              <a:ext uri="{FF2B5EF4-FFF2-40B4-BE49-F238E27FC236}">
                <a16:creationId xmlns:a16="http://schemas.microsoft.com/office/drawing/2014/main" id="{5711040F-1B5D-A70D-42E6-FDA9FDD41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92548" y="1233254"/>
            <a:ext cx="6280047" cy="418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A6916-9F36-AB76-571A-EAF4DBAF24B7}"/>
              </a:ext>
            </a:extLst>
          </p:cNvPr>
          <p:cNvSpPr>
            <a:spLocks noGrp="1"/>
          </p:cNvSpPr>
          <p:nvPr>
            <p:ph type="title"/>
          </p:nvPr>
        </p:nvSpPr>
        <p:spPr/>
        <p:txBody>
          <a:bodyPr/>
          <a:lstStyle/>
          <a:p>
            <a:r>
              <a:rPr lang="tr-TR" dirty="0"/>
              <a:t>Makine Öğrenmesi</a:t>
            </a:r>
          </a:p>
        </p:txBody>
      </p:sp>
      <p:sp>
        <p:nvSpPr>
          <p:cNvPr id="3" name="İçerik Yer Tutucusu 2">
            <a:extLst>
              <a:ext uri="{FF2B5EF4-FFF2-40B4-BE49-F238E27FC236}">
                <a16:creationId xmlns:a16="http://schemas.microsoft.com/office/drawing/2014/main" id="{749EC680-DA72-7431-A0A5-7EA57DEA353A}"/>
              </a:ext>
            </a:extLst>
          </p:cNvPr>
          <p:cNvSpPr>
            <a:spLocks noGrp="1"/>
          </p:cNvSpPr>
          <p:nvPr>
            <p:ph idx="1"/>
          </p:nvPr>
        </p:nvSpPr>
        <p:spPr/>
        <p:txBody>
          <a:bodyPr>
            <a:normAutofit/>
          </a:bodyPr>
          <a:lstStyle/>
          <a:p>
            <a:r>
              <a:rPr lang="tr-TR" sz="2400" b="0" i="0" dirty="0">
                <a:solidFill>
                  <a:schemeClr val="tx1"/>
                </a:solidFill>
                <a:effectLst/>
                <a:latin typeface="Times New Roman" panose="02020603050405020304" pitchFamily="18" charset="0"/>
                <a:cs typeface="Times New Roman" panose="02020603050405020304" pitchFamily="18" charset="0"/>
              </a:rPr>
              <a:t>Denetimli öğrenmede veriler giriş olarak ve bu verilerin etiketleri de çıktı olarak makine öğrenmesi algoritmasına verilir. Algoritma tarafından eldeki verilerden bir fonksiyon öğrenilerek yeni verilerin hangi çıktıya sahip olacağı tahmin edilir.</a:t>
            </a:r>
          </a:p>
          <a:p>
            <a:r>
              <a:rPr lang="tr-TR" sz="2400" dirty="0">
                <a:solidFill>
                  <a:srgbClr val="000000"/>
                </a:solidFill>
                <a:latin typeface="Times New Roman" panose="02020603050405020304" pitchFamily="18" charset="0"/>
                <a:cs typeface="Times New Roman" panose="02020603050405020304" pitchFamily="18" charset="0"/>
              </a:rPr>
              <a:t>K</a:t>
            </a:r>
            <a:r>
              <a:rPr lang="tr-TR" sz="2400" b="0" i="0" dirty="0">
                <a:solidFill>
                  <a:srgbClr val="000000"/>
                </a:solidFill>
                <a:effectLst/>
                <a:latin typeface="Times New Roman" panose="02020603050405020304" pitchFamily="18" charset="0"/>
                <a:cs typeface="Times New Roman" panose="02020603050405020304" pitchFamily="18" charset="0"/>
              </a:rPr>
              <a:t>ullandığımız makine öğrenmesi algoritmaları </a:t>
            </a:r>
            <a:r>
              <a:rPr lang="tr-TR" sz="2400" b="0" i="0" dirty="0" err="1">
                <a:solidFill>
                  <a:srgbClr val="000000"/>
                </a:solidFill>
                <a:effectLst/>
                <a:latin typeface="Times New Roman" panose="02020603050405020304" pitchFamily="18" charset="0"/>
                <a:cs typeface="Times New Roman" panose="02020603050405020304" pitchFamily="18" charset="0"/>
              </a:rPr>
              <a:t>navie</a:t>
            </a:r>
            <a:r>
              <a:rPr lang="tr-TR" sz="2400" b="0" i="0" dirty="0">
                <a:solidFill>
                  <a:srgbClr val="000000"/>
                </a:solidFill>
                <a:effectLst/>
                <a:latin typeface="Times New Roman" panose="02020603050405020304" pitchFamily="18" charset="0"/>
                <a:cs typeface="Times New Roman" panose="02020603050405020304" pitchFamily="18" charset="0"/>
              </a:rPr>
              <a:t> </a:t>
            </a:r>
            <a:r>
              <a:rPr lang="tr-TR" sz="2400" b="0" i="0" dirty="0" err="1">
                <a:solidFill>
                  <a:srgbClr val="000000"/>
                </a:solidFill>
                <a:effectLst/>
                <a:latin typeface="Times New Roman" panose="02020603050405020304" pitchFamily="18" charset="0"/>
                <a:cs typeface="Times New Roman" panose="02020603050405020304" pitchFamily="18" charset="0"/>
              </a:rPr>
              <a:t>bayes</a:t>
            </a:r>
            <a:r>
              <a:rPr lang="tr-TR" sz="2400" b="0" i="0" dirty="0">
                <a:solidFill>
                  <a:srgbClr val="000000"/>
                </a:solidFill>
                <a:effectLst/>
                <a:latin typeface="Times New Roman" panose="02020603050405020304" pitchFamily="18" charset="0"/>
                <a:cs typeface="Times New Roman" panose="02020603050405020304" pitchFamily="18" charset="0"/>
              </a:rPr>
              <a:t> ve k-</a:t>
            </a:r>
            <a:r>
              <a:rPr lang="tr-TR" sz="2400" b="0" i="0" dirty="0" err="1">
                <a:solidFill>
                  <a:srgbClr val="000000"/>
                </a:solidFill>
                <a:effectLst/>
                <a:latin typeface="Times New Roman" panose="02020603050405020304" pitchFamily="18" charset="0"/>
                <a:cs typeface="Times New Roman" panose="02020603050405020304" pitchFamily="18" charset="0"/>
              </a:rPr>
              <a:t>nn</a:t>
            </a:r>
            <a:r>
              <a:rPr lang="tr-TR" sz="2400" b="0" i="0" dirty="0">
                <a:solidFill>
                  <a:srgbClr val="000000"/>
                </a:solidFill>
                <a:effectLst/>
                <a:latin typeface="Times New Roman" panose="02020603050405020304" pitchFamily="18" charset="0"/>
                <a:cs typeface="Times New Roman" panose="02020603050405020304" pitchFamily="18" charset="0"/>
              </a:rPr>
              <a:t> kullanmaktayız. K-</a:t>
            </a:r>
            <a:r>
              <a:rPr lang="tr-TR" sz="2400" b="0" i="0" dirty="0" err="1">
                <a:solidFill>
                  <a:srgbClr val="000000"/>
                </a:solidFill>
                <a:effectLst/>
                <a:latin typeface="Times New Roman" panose="02020603050405020304" pitchFamily="18" charset="0"/>
                <a:cs typeface="Times New Roman" panose="02020603050405020304" pitchFamily="18" charset="0"/>
              </a:rPr>
              <a:t>nn</a:t>
            </a:r>
            <a:r>
              <a:rPr lang="tr-TR" sz="2400" b="0" i="0" dirty="0">
                <a:solidFill>
                  <a:srgbClr val="000000"/>
                </a:solidFill>
                <a:effectLst/>
                <a:latin typeface="Times New Roman" panose="02020603050405020304" pitchFamily="18" charset="0"/>
                <a:cs typeface="Times New Roman" panose="02020603050405020304" pitchFamily="18" charset="0"/>
              </a:rPr>
              <a:t> ile aldığımız </a:t>
            </a:r>
            <a:r>
              <a:rPr lang="tr-TR" sz="2400" b="0" i="0" dirty="0" err="1">
                <a:solidFill>
                  <a:srgbClr val="000000"/>
                </a:solidFill>
                <a:effectLst/>
                <a:latin typeface="Times New Roman" panose="02020603050405020304" pitchFamily="18" charset="0"/>
                <a:cs typeface="Times New Roman" panose="02020603050405020304" pitchFamily="18" charset="0"/>
              </a:rPr>
              <a:t>accuracy</a:t>
            </a:r>
            <a:r>
              <a:rPr lang="tr-TR" sz="2400" b="0" i="0" dirty="0">
                <a:solidFill>
                  <a:srgbClr val="000000"/>
                </a:solidFill>
                <a:effectLst/>
                <a:latin typeface="Times New Roman" panose="02020603050405020304" pitchFamily="18" charset="0"/>
                <a:cs typeface="Times New Roman" panose="02020603050405020304" pitchFamily="18" charset="0"/>
              </a:rPr>
              <a:t> sonucu 0.82 ile </a:t>
            </a:r>
            <a:r>
              <a:rPr lang="tr-TR" sz="2400" b="0" i="0" dirty="0" err="1">
                <a:solidFill>
                  <a:srgbClr val="000000"/>
                </a:solidFill>
                <a:effectLst/>
                <a:latin typeface="Times New Roman" panose="02020603050405020304" pitchFamily="18" charset="0"/>
                <a:cs typeface="Times New Roman" panose="02020603050405020304" pitchFamily="18" charset="0"/>
              </a:rPr>
              <a:t>navie</a:t>
            </a:r>
            <a:r>
              <a:rPr lang="tr-TR" sz="2400" b="0" i="0" dirty="0">
                <a:solidFill>
                  <a:srgbClr val="000000"/>
                </a:solidFill>
                <a:effectLst/>
                <a:latin typeface="Times New Roman" panose="02020603050405020304" pitchFamily="18" charset="0"/>
                <a:cs typeface="Times New Roman" panose="02020603050405020304" pitchFamily="18" charset="0"/>
              </a:rPr>
              <a:t> </a:t>
            </a:r>
            <a:r>
              <a:rPr lang="tr-TR" sz="2400" b="0" i="0" dirty="0" err="1">
                <a:solidFill>
                  <a:srgbClr val="000000"/>
                </a:solidFill>
                <a:effectLst/>
                <a:latin typeface="Times New Roman" panose="02020603050405020304" pitchFamily="18" charset="0"/>
                <a:cs typeface="Times New Roman" panose="02020603050405020304" pitchFamily="18" charset="0"/>
              </a:rPr>
              <a:t>bayes</a:t>
            </a:r>
            <a:r>
              <a:rPr lang="tr-TR" sz="2400" b="0" i="0" dirty="0">
                <a:solidFill>
                  <a:srgbClr val="000000"/>
                </a:solidFill>
                <a:effectLst/>
                <a:latin typeface="Times New Roman" panose="02020603050405020304" pitchFamily="18" charset="0"/>
                <a:cs typeface="Times New Roman" panose="02020603050405020304" pitchFamily="18" charset="0"/>
              </a:rPr>
              <a:t> </a:t>
            </a:r>
            <a:r>
              <a:rPr lang="tr-TR" sz="2400" b="0" i="0" dirty="0" err="1">
                <a:solidFill>
                  <a:srgbClr val="000000"/>
                </a:solidFill>
                <a:effectLst/>
                <a:latin typeface="Times New Roman" panose="02020603050405020304" pitchFamily="18" charset="0"/>
                <a:cs typeface="Times New Roman" panose="02020603050405020304" pitchFamily="18" charset="0"/>
              </a:rPr>
              <a:t>accuracy</a:t>
            </a:r>
            <a:r>
              <a:rPr lang="tr-TR" sz="2400" b="0" i="0" dirty="0">
                <a:solidFill>
                  <a:srgbClr val="000000"/>
                </a:solidFill>
                <a:effectLst/>
                <a:latin typeface="Times New Roman" panose="02020603050405020304" pitchFamily="18" charset="0"/>
                <a:cs typeface="Times New Roman" panose="02020603050405020304" pitchFamily="18" charset="0"/>
              </a:rPr>
              <a:t> sonucu 0.85 sonuçları elde edilmiştir.</a:t>
            </a:r>
            <a:endParaRPr lang="tr-TR" sz="2400" dirty="0">
              <a:solidFill>
                <a:schemeClr val="tx1"/>
              </a:solidFill>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E66654B5-B7E1-B742-1064-D6F369B54B4D}"/>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252453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58555-4919-ECB4-8C5F-2A6E90B61E5F}"/>
              </a:ext>
            </a:extLst>
          </p:cNvPr>
          <p:cNvSpPr>
            <a:spLocks noGrp="1"/>
          </p:cNvSpPr>
          <p:nvPr>
            <p:ph type="title"/>
          </p:nvPr>
        </p:nvSpPr>
        <p:spPr/>
        <p:txBody>
          <a:bodyPr/>
          <a:lstStyle/>
          <a:p>
            <a:r>
              <a:rPr lang="tr-TR" dirty="0"/>
              <a:t>Makine Öğrenmesi</a:t>
            </a:r>
          </a:p>
        </p:txBody>
      </p:sp>
      <p:sp>
        <p:nvSpPr>
          <p:cNvPr id="3" name="İçerik Yer Tutucusu 2">
            <a:extLst>
              <a:ext uri="{FF2B5EF4-FFF2-40B4-BE49-F238E27FC236}">
                <a16:creationId xmlns:a16="http://schemas.microsoft.com/office/drawing/2014/main" id="{F93E2C6C-1FAA-1A31-A0BD-AFE9CF932943}"/>
              </a:ext>
            </a:extLst>
          </p:cNvPr>
          <p:cNvSpPr>
            <a:spLocks noGrp="1"/>
          </p:cNvSpPr>
          <p:nvPr>
            <p:ph idx="1"/>
          </p:nvPr>
        </p:nvSpPr>
        <p:spPr>
          <a:xfrm>
            <a:off x="1097280" y="2108201"/>
            <a:ext cx="4998720" cy="3760891"/>
          </a:xfrm>
        </p:spPr>
        <p:txBody>
          <a:bodyPr>
            <a:normAutofit/>
          </a:bodyPr>
          <a:lstStyle/>
          <a:p>
            <a:pPr>
              <a:buFont typeface="Wingdings" panose="05000000000000000000" pitchFamily="2" charset="2"/>
              <a:buChar char="q"/>
            </a:pPr>
            <a:r>
              <a:rPr lang="tr-TR" sz="3200" dirty="0">
                <a:latin typeface="Times New Roman" panose="02020603050405020304" pitchFamily="18" charset="0"/>
                <a:cs typeface="Times New Roman" panose="02020603050405020304" pitchFamily="18" charset="0"/>
              </a:rPr>
              <a:t>KNN</a:t>
            </a:r>
          </a:p>
          <a:p>
            <a:pPr marL="0" indent="0">
              <a:buNone/>
            </a:pPr>
            <a:r>
              <a:rPr lang="tr-TR" sz="2400" b="0" i="0" dirty="0">
                <a:solidFill>
                  <a:srgbClr val="000000"/>
                </a:solidFill>
                <a:effectLst/>
                <a:latin typeface="Times New Roman" panose="02020603050405020304" pitchFamily="18" charset="0"/>
                <a:cs typeface="Times New Roman" panose="02020603050405020304" pitchFamily="18" charset="0"/>
              </a:rPr>
              <a:t>k-NN algoritması sınıflandırılması yapılacak olan verinin noktasının en yakın k değerindeki komşusunun veya komşularının benzerliğine göre olan gözetimli makine öğrenme yöntemlerinden biridir. Mesafe olarak genellikle Öklid Mesafesi kullanılır.</a:t>
            </a:r>
          </a:p>
          <a:p>
            <a:pPr marL="0" indent="0">
              <a:buNone/>
            </a:pPr>
            <a:endParaRPr lang="tr-TR" sz="3200" dirty="0">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5B20A87A-F469-4086-DA84-687A8824F1DB}"/>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pic>
        <p:nvPicPr>
          <p:cNvPr id="2052" name="Picture 4">
            <a:extLst>
              <a:ext uri="{FF2B5EF4-FFF2-40B4-BE49-F238E27FC236}">
                <a16:creationId xmlns:a16="http://schemas.microsoft.com/office/drawing/2014/main" id="{F7CC0BBF-8F84-9563-9200-1D67DCE22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905" y="2005333"/>
            <a:ext cx="4448109" cy="333725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AB5BF24B-B897-9A3F-29A0-CF9D0C170BA2}"/>
              </a:ext>
            </a:extLst>
          </p:cNvPr>
          <p:cNvSpPr txBox="1"/>
          <p:nvPr/>
        </p:nvSpPr>
        <p:spPr>
          <a:xfrm>
            <a:off x="6705600" y="5525277"/>
            <a:ext cx="5254752" cy="646331"/>
          </a:xfrm>
          <a:prstGeom prst="rect">
            <a:avLst/>
          </a:prstGeom>
          <a:noFill/>
        </p:spPr>
        <p:txBody>
          <a:bodyPr wrap="square">
            <a:spAutoFit/>
          </a:bodyPr>
          <a:lstStyle/>
          <a:p>
            <a:pPr algn="l" fontAlgn="base">
              <a:buFont typeface="+mj-lt"/>
              <a:buAutoNum type="arabicPeriod"/>
            </a:pPr>
            <a:r>
              <a:rPr lang="tr-TR" b="0" i="0" dirty="0">
                <a:solidFill>
                  <a:srgbClr val="000000"/>
                </a:solidFill>
                <a:effectLst/>
                <a:latin typeface="inherit"/>
              </a:rPr>
              <a:t>Yukarıda görüldüğü üzere yıldız veri noktasının k değerine göre yeni sınıfının değiştiği gözlemlenebilir.</a:t>
            </a:r>
          </a:p>
        </p:txBody>
      </p:sp>
    </p:spTree>
    <p:extLst>
      <p:ext uri="{BB962C8B-B14F-4D97-AF65-F5344CB8AC3E}">
        <p14:creationId xmlns:p14="http://schemas.microsoft.com/office/powerpoint/2010/main" val="134946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57CAB3-30EE-315F-F7F3-B2236B6CF184}"/>
              </a:ext>
            </a:extLst>
          </p:cNvPr>
          <p:cNvSpPr>
            <a:spLocks noGrp="1"/>
          </p:cNvSpPr>
          <p:nvPr>
            <p:ph type="title"/>
          </p:nvPr>
        </p:nvSpPr>
        <p:spPr/>
        <p:txBody>
          <a:bodyPr/>
          <a:lstStyle/>
          <a:p>
            <a:r>
              <a:rPr lang="tr-TR" dirty="0"/>
              <a:t>Makine Öğrenmesi</a:t>
            </a:r>
          </a:p>
        </p:txBody>
      </p:sp>
      <p:sp>
        <p:nvSpPr>
          <p:cNvPr id="3" name="İçerik Yer Tutucusu 2">
            <a:extLst>
              <a:ext uri="{FF2B5EF4-FFF2-40B4-BE49-F238E27FC236}">
                <a16:creationId xmlns:a16="http://schemas.microsoft.com/office/drawing/2014/main" id="{D40A1BA6-04CD-2ECF-2235-0BCC73F0CB50}"/>
              </a:ext>
            </a:extLst>
          </p:cNvPr>
          <p:cNvSpPr>
            <a:spLocks noGrp="1"/>
          </p:cNvSpPr>
          <p:nvPr>
            <p:ph idx="1"/>
          </p:nvPr>
        </p:nvSpPr>
        <p:spPr>
          <a:xfrm>
            <a:off x="1097280" y="2108201"/>
            <a:ext cx="4035552" cy="3760891"/>
          </a:xfrm>
        </p:spPr>
        <p:txBody>
          <a:bodyPr/>
          <a:lstStyle/>
          <a:p>
            <a:pPr algn="l" fontAlgn="base">
              <a:buFont typeface="Wingdings" panose="05000000000000000000" pitchFamily="2" charset="2"/>
              <a:buChar char="q"/>
            </a:pPr>
            <a:r>
              <a:rPr lang="tr-TR" sz="2800" b="0" i="0" dirty="0" err="1">
                <a:solidFill>
                  <a:srgbClr val="000000"/>
                </a:solidFill>
                <a:effectLst/>
                <a:latin typeface="inherit"/>
              </a:rPr>
              <a:t>Bayes</a:t>
            </a:r>
            <a:r>
              <a:rPr lang="tr-TR" sz="2800" b="0" i="0" dirty="0">
                <a:solidFill>
                  <a:srgbClr val="000000"/>
                </a:solidFill>
                <a:effectLst/>
                <a:latin typeface="inherit"/>
              </a:rPr>
              <a:t> Teoremini basit olarak bir olayın gerçekleşmesi için gereken olay, yani şartlı olasılık diyebiliriz.</a:t>
            </a:r>
          </a:p>
        </p:txBody>
      </p:sp>
      <p:sp>
        <p:nvSpPr>
          <p:cNvPr id="4" name="Veri Yer Tutucusu 3">
            <a:extLst>
              <a:ext uri="{FF2B5EF4-FFF2-40B4-BE49-F238E27FC236}">
                <a16:creationId xmlns:a16="http://schemas.microsoft.com/office/drawing/2014/main" id="{DD311A19-BB10-7872-BFCC-D537BC8C3FA2}"/>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
        <p:nvSpPr>
          <p:cNvPr id="12" name="AutoShape 4">
            <a:extLst>
              <a:ext uri="{FF2B5EF4-FFF2-40B4-BE49-F238E27FC236}">
                <a16:creationId xmlns:a16="http://schemas.microsoft.com/office/drawing/2014/main" id="{1DBD90C4-8FCE-6145-924F-ADB05ACE59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4" name="Resim 13">
            <a:extLst>
              <a:ext uri="{FF2B5EF4-FFF2-40B4-BE49-F238E27FC236}">
                <a16:creationId xmlns:a16="http://schemas.microsoft.com/office/drawing/2014/main" id="{236BBC3F-2094-78BB-FAC0-B8F418BCA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656" y="2141729"/>
            <a:ext cx="3767655" cy="3286029"/>
          </a:xfrm>
          <a:prstGeom prst="rect">
            <a:avLst/>
          </a:prstGeom>
        </p:spPr>
      </p:pic>
      <p:sp>
        <p:nvSpPr>
          <p:cNvPr id="15" name="AutoShape 6">
            <a:extLst>
              <a:ext uri="{FF2B5EF4-FFF2-40B4-BE49-F238E27FC236}">
                <a16:creationId xmlns:a16="http://schemas.microsoft.com/office/drawing/2014/main" id="{B8910731-BEE4-8D7E-A8E5-5A33163EC62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07344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29A114-6E29-2B09-6EC1-163E47DACBA9}"/>
              </a:ext>
            </a:extLst>
          </p:cNvPr>
          <p:cNvSpPr>
            <a:spLocks noGrp="1"/>
          </p:cNvSpPr>
          <p:nvPr>
            <p:ph type="title"/>
          </p:nvPr>
        </p:nvSpPr>
        <p:spPr/>
        <p:txBody>
          <a:bodyPr/>
          <a:lstStyle/>
          <a:p>
            <a:r>
              <a:rPr lang="tr-TR" dirty="0"/>
              <a:t>KARMAŞIKLIK MATRİSİ</a:t>
            </a:r>
          </a:p>
        </p:txBody>
      </p:sp>
      <p:pic>
        <p:nvPicPr>
          <p:cNvPr id="6" name="İçerik Yer Tutucusu 5">
            <a:extLst>
              <a:ext uri="{FF2B5EF4-FFF2-40B4-BE49-F238E27FC236}">
                <a16:creationId xmlns:a16="http://schemas.microsoft.com/office/drawing/2014/main" id="{7AC30745-F5C4-5353-A5F5-26CCA6C13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496" y="1999232"/>
            <a:ext cx="8583168" cy="2314860"/>
          </a:xfrm>
        </p:spPr>
      </p:pic>
      <p:sp>
        <p:nvSpPr>
          <p:cNvPr id="4" name="Veri Yer Tutucusu 3">
            <a:extLst>
              <a:ext uri="{FF2B5EF4-FFF2-40B4-BE49-F238E27FC236}">
                <a16:creationId xmlns:a16="http://schemas.microsoft.com/office/drawing/2014/main" id="{3C7D1C3D-1E09-C2FC-3648-2373E9A04FD3}"/>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
        <p:nvSpPr>
          <p:cNvPr id="8" name="Metin kutusu 7">
            <a:extLst>
              <a:ext uri="{FF2B5EF4-FFF2-40B4-BE49-F238E27FC236}">
                <a16:creationId xmlns:a16="http://schemas.microsoft.com/office/drawing/2014/main" id="{DC427DCB-A66A-62E9-2029-D64A2050ACD2}"/>
              </a:ext>
            </a:extLst>
          </p:cNvPr>
          <p:cNvSpPr txBox="1"/>
          <p:nvPr/>
        </p:nvSpPr>
        <p:spPr>
          <a:xfrm>
            <a:off x="755904" y="4575964"/>
            <a:ext cx="10058400" cy="1200329"/>
          </a:xfrm>
          <a:prstGeom prst="rect">
            <a:avLst/>
          </a:prstGeom>
          <a:noFill/>
        </p:spPr>
        <p:txBody>
          <a:bodyPr wrap="square">
            <a:spAutoFit/>
          </a:bodyPr>
          <a:lstStyle/>
          <a:p>
            <a:pPr algn="l" fontAlgn="base"/>
            <a:r>
              <a:rPr lang="tr-TR" sz="2400" b="0" i="0" dirty="0">
                <a:solidFill>
                  <a:srgbClr val="000000"/>
                </a:solidFill>
                <a:effectLst/>
                <a:latin typeface="Times New Roman" panose="02020603050405020304" pitchFamily="18" charset="0"/>
                <a:cs typeface="Times New Roman" panose="02020603050405020304" pitchFamily="18" charset="0"/>
              </a:rPr>
              <a:t>Karmaşıklık matrisi veri setindeki var olan durum ile sınıflandırma modelimizin doğru ve yanlış tahminlerinin sayısını tablo olarak göstermektedir. </a:t>
            </a:r>
            <a:r>
              <a:rPr lang="tr-TR" sz="2400" b="0" i="0" dirty="0" err="1">
                <a:solidFill>
                  <a:srgbClr val="000000"/>
                </a:solidFill>
                <a:effectLst/>
                <a:latin typeface="Times New Roman" panose="02020603050405020304" pitchFamily="18" charset="0"/>
                <a:cs typeface="Times New Roman" panose="02020603050405020304" pitchFamily="18" charset="0"/>
              </a:rPr>
              <a:t>Accuracy</a:t>
            </a:r>
            <a:r>
              <a:rPr lang="tr-TR" sz="2400" b="0" i="0" dirty="0">
                <a:solidFill>
                  <a:srgbClr val="000000"/>
                </a:solidFill>
                <a:effectLst/>
                <a:latin typeface="Times New Roman" panose="02020603050405020304" pitchFamily="18" charset="0"/>
                <a:cs typeface="Times New Roman" panose="02020603050405020304" pitchFamily="18" charset="0"/>
              </a:rPr>
              <a:t> (Doğruluk): Sistemde doğru olarak yapılan tahminlerin tüm tahminlere oranıdır.</a:t>
            </a:r>
          </a:p>
        </p:txBody>
      </p:sp>
    </p:spTree>
    <p:extLst>
      <p:ext uri="{BB962C8B-B14F-4D97-AF65-F5344CB8AC3E}">
        <p14:creationId xmlns:p14="http://schemas.microsoft.com/office/powerpoint/2010/main" val="147574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2C2034-779B-2286-2BB8-8846695FDF17}"/>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132D5601-A913-3C50-92C3-1D209696E667}"/>
              </a:ext>
            </a:extLst>
          </p:cNvPr>
          <p:cNvSpPr>
            <a:spLocks noGrp="1"/>
          </p:cNvSpPr>
          <p:nvPr>
            <p:ph idx="1"/>
          </p:nvPr>
        </p:nvSpPr>
        <p:spPr/>
        <p:txBody>
          <a:bodyPr>
            <a:normAutofit/>
          </a:bodyPr>
          <a:lstStyle/>
          <a:p>
            <a:pPr algn="ctr"/>
            <a:r>
              <a:rPr lang="tr-TR" sz="6600" dirty="0">
                <a:solidFill>
                  <a:schemeClr val="tx1"/>
                </a:solidFill>
                <a:latin typeface="Times New Roman" panose="02020603050405020304" pitchFamily="18" charset="0"/>
                <a:cs typeface="Times New Roman" panose="02020603050405020304" pitchFamily="18" charset="0"/>
              </a:rPr>
              <a:t>DİNLEDİĞİNİZ İÇİN TEŞEKKÜRLER</a:t>
            </a:r>
          </a:p>
        </p:txBody>
      </p:sp>
      <p:sp>
        <p:nvSpPr>
          <p:cNvPr id="4" name="Veri Yer Tutucusu 3">
            <a:extLst>
              <a:ext uri="{FF2B5EF4-FFF2-40B4-BE49-F238E27FC236}">
                <a16:creationId xmlns:a16="http://schemas.microsoft.com/office/drawing/2014/main" id="{6DDD5E45-B7D5-2B02-7958-75B47585476A}"/>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196145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36FEC5-4E59-1908-2C07-66DFBAAA8D76}"/>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E2464A1B-5CC3-A78F-4A64-547522E6873B}"/>
              </a:ext>
            </a:extLst>
          </p:cNvPr>
          <p:cNvSpPr>
            <a:spLocks noGrp="1"/>
          </p:cNvSpPr>
          <p:nvPr>
            <p:ph idx="1"/>
          </p:nvPr>
        </p:nvSpPr>
        <p:spPr/>
        <p:txBody>
          <a:bodyPr>
            <a:normAutofit/>
          </a:bodyPr>
          <a:lstStyle/>
          <a:p>
            <a:r>
              <a:rPr lang="en-US" sz="1800" b="0" i="0" dirty="0">
                <a:solidFill>
                  <a:schemeClr val="tx1"/>
                </a:solidFill>
                <a:effectLst/>
                <a:latin typeface="gg sans"/>
              </a:rPr>
              <a:t>Goodfellow, I., </a:t>
            </a:r>
            <a:r>
              <a:rPr lang="en-US" sz="1800" b="0" i="0" dirty="0" err="1">
                <a:solidFill>
                  <a:schemeClr val="tx1"/>
                </a:solidFill>
                <a:effectLst/>
                <a:latin typeface="gg sans"/>
              </a:rPr>
              <a:t>Bengio</a:t>
            </a:r>
            <a:r>
              <a:rPr lang="en-US" sz="1800" b="0" i="0" dirty="0">
                <a:solidFill>
                  <a:schemeClr val="tx1"/>
                </a:solidFill>
                <a:effectLst/>
                <a:latin typeface="gg sans"/>
              </a:rPr>
              <a:t>, Y. </a:t>
            </a:r>
            <a:r>
              <a:rPr lang="en-US" sz="1800" b="0" i="0" dirty="0" err="1">
                <a:solidFill>
                  <a:schemeClr val="tx1"/>
                </a:solidFill>
                <a:effectLst/>
                <a:latin typeface="gg sans"/>
              </a:rPr>
              <a:t>ve</a:t>
            </a:r>
            <a:r>
              <a:rPr lang="en-US" sz="1800" b="0" i="0" dirty="0">
                <a:solidFill>
                  <a:schemeClr val="tx1"/>
                </a:solidFill>
                <a:effectLst/>
                <a:latin typeface="gg sans"/>
              </a:rPr>
              <a:t> Courville, A., Deep </a:t>
            </a:r>
            <a:r>
              <a:rPr lang="en-US" sz="1800" b="0" i="0" dirty="0">
                <a:solidFill>
                  <a:schemeClr val="tx1"/>
                </a:solidFill>
                <a:effectLst/>
                <a:latin typeface="Times New Roman" panose="02020603050405020304" pitchFamily="18" charset="0"/>
                <a:cs typeface="Times New Roman" panose="02020603050405020304" pitchFamily="18" charset="0"/>
              </a:rPr>
              <a:t>learning</a:t>
            </a:r>
            <a:r>
              <a:rPr lang="en-US" sz="1800" b="0" i="0" dirty="0">
                <a:solidFill>
                  <a:schemeClr val="tx1"/>
                </a:solidFill>
                <a:effectLst/>
                <a:latin typeface="gg sans"/>
              </a:rPr>
              <a:t>. Cambridge, MA: The MIT Press, (2017).</a:t>
            </a:r>
            <a:endParaRPr lang="tr-TR" sz="1800" b="0" i="0" dirty="0">
              <a:solidFill>
                <a:schemeClr val="tx1"/>
              </a:solidFill>
              <a:effectLst/>
              <a:latin typeface="gg sans"/>
            </a:endParaRPr>
          </a:p>
          <a:p>
            <a:r>
              <a:rPr lang="tr-TR" sz="1600" b="0" i="0" dirty="0" err="1">
                <a:solidFill>
                  <a:srgbClr val="000000"/>
                </a:solidFill>
                <a:effectLst/>
                <a:latin typeface="inherit"/>
              </a:rPr>
              <a:t>Shu</a:t>
            </a:r>
            <a:r>
              <a:rPr lang="tr-TR" sz="1600" b="0" i="0" dirty="0">
                <a:solidFill>
                  <a:srgbClr val="000000"/>
                </a:solidFill>
                <a:effectLst/>
                <a:latin typeface="inherit"/>
              </a:rPr>
              <a:t>, K., </a:t>
            </a:r>
            <a:r>
              <a:rPr lang="tr-TR" sz="1600" b="0" i="0" dirty="0" err="1">
                <a:solidFill>
                  <a:srgbClr val="000000"/>
                </a:solidFill>
                <a:effectLst/>
                <a:latin typeface="inherit"/>
              </a:rPr>
              <a:t>Sliva</a:t>
            </a:r>
            <a:r>
              <a:rPr lang="tr-TR" sz="1600" b="0" i="0" dirty="0">
                <a:solidFill>
                  <a:srgbClr val="000000"/>
                </a:solidFill>
                <a:effectLst/>
                <a:latin typeface="inherit"/>
              </a:rPr>
              <a:t>, A., Wang, S., </a:t>
            </a:r>
            <a:r>
              <a:rPr lang="tr-TR" sz="1600" b="0" i="0" dirty="0" err="1">
                <a:solidFill>
                  <a:srgbClr val="000000"/>
                </a:solidFill>
                <a:effectLst/>
                <a:latin typeface="inherit"/>
              </a:rPr>
              <a:t>Tang</a:t>
            </a:r>
            <a:r>
              <a:rPr lang="tr-TR" sz="1600" b="0" i="0" dirty="0">
                <a:solidFill>
                  <a:srgbClr val="000000"/>
                </a:solidFill>
                <a:effectLst/>
                <a:latin typeface="inherit"/>
              </a:rPr>
              <a:t>, J. ve </a:t>
            </a:r>
            <a:r>
              <a:rPr lang="tr-TR" sz="1600" b="0" i="0" dirty="0" err="1">
                <a:solidFill>
                  <a:srgbClr val="000000"/>
                </a:solidFill>
                <a:effectLst/>
                <a:latin typeface="inherit"/>
              </a:rPr>
              <a:t>Liu</a:t>
            </a:r>
            <a:r>
              <a:rPr lang="tr-TR" sz="1600" b="0" i="0" dirty="0">
                <a:solidFill>
                  <a:srgbClr val="000000"/>
                </a:solidFill>
                <a:effectLst/>
                <a:latin typeface="inherit"/>
              </a:rPr>
              <a:t>, H., </a:t>
            </a:r>
            <a:r>
              <a:rPr lang="tr-TR" sz="1600" b="0" i="0" dirty="0" err="1">
                <a:solidFill>
                  <a:srgbClr val="000000"/>
                </a:solidFill>
                <a:effectLst/>
                <a:latin typeface="inherit"/>
              </a:rPr>
              <a:t>Fake</a:t>
            </a:r>
            <a:r>
              <a:rPr lang="tr-TR" sz="1600" b="0" i="0" dirty="0">
                <a:solidFill>
                  <a:srgbClr val="000000"/>
                </a:solidFill>
                <a:effectLst/>
                <a:latin typeface="inherit"/>
              </a:rPr>
              <a:t> News </a:t>
            </a:r>
            <a:r>
              <a:rPr lang="tr-TR" sz="1600" b="0" i="0" dirty="0" err="1">
                <a:solidFill>
                  <a:srgbClr val="000000"/>
                </a:solidFill>
                <a:effectLst/>
                <a:latin typeface="inherit"/>
              </a:rPr>
              <a:t>Detection</a:t>
            </a:r>
            <a:r>
              <a:rPr lang="tr-TR" sz="1600" b="0" i="0" dirty="0">
                <a:solidFill>
                  <a:srgbClr val="000000"/>
                </a:solidFill>
                <a:effectLst/>
                <a:latin typeface="inherit"/>
              </a:rPr>
              <a:t> on </a:t>
            </a:r>
            <a:r>
              <a:rPr lang="tr-TR" sz="1600" b="0" i="0" dirty="0" err="1">
                <a:solidFill>
                  <a:srgbClr val="000000"/>
                </a:solidFill>
                <a:effectLst/>
                <a:latin typeface="inherit"/>
              </a:rPr>
              <a:t>Social</a:t>
            </a:r>
            <a:r>
              <a:rPr lang="tr-TR" sz="1600" b="0" i="0" dirty="0">
                <a:solidFill>
                  <a:srgbClr val="000000"/>
                </a:solidFill>
                <a:effectLst/>
                <a:latin typeface="inherit"/>
              </a:rPr>
              <a:t> Media, ACM SIGKDD </a:t>
            </a:r>
            <a:r>
              <a:rPr lang="tr-TR" sz="1600" b="0" i="0" dirty="0" err="1">
                <a:solidFill>
                  <a:srgbClr val="000000"/>
                </a:solidFill>
                <a:effectLst/>
                <a:latin typeface="inherit"/>
              </a:rPr>
              <a:t>Explorations</a:t>
            </a:r>
            <a:r>
              <a:rPr lang="tr-TR" sz="1600" b="0" i="0" dirty="0">
                <a:solidFill>
                  <a:srgbClr val="000000"/>
                </a:solidFill>
                <a:effectLst/>
                <a:latin typeface="inherit"/>
              </a:rPr>
              <a:t> </a:t>
            </a:r>
            <a:r>
              <a:rPr lang="tr-TR" sz="1600" b="0" i="0" dirty="0" err="1">
                <a:solidFill>
                  <a:srgbClr val="000000"/>
                </a:solidFill>
                <a:effectLst/>
                <a:latin typeface="inherit"/>
              </a:rPr>
              <a:t>Newsletter</a:t>
            </a:r>
            <a:r>
              <a:rPr lang="tr-TR" sz="1600" b="0" i="0" dirty="0">
                <a:solidFill>
                  <a:srgbClr val="000000"/>
                </a:solidFill>
                <a:effectLst/>
                <a:latin typeface="inherit"/>
              </a:rPr>
              <a:t>, 19, 1, 22–36, (2017).</a:t>
            </a:r>
          </a:p>
          <a:p>
            <a:r>
              <a:rPr lang="tr-TR" sz="1600" b="0" i="0" dirty="0">
                <a:solidFill>
                  <a:srgbClr val="000000"/>
                </a:solidFill>
                <a:effectLst/>
                <a:latin typeface="inherit"/>
              </a:rPr>
              <a:t>TAŞKIN, S. G., </a:t>
            </a:r>
            <a:r>
              <a:rPr lang="tr-TR" sz="1600" b="0" i="0" dirty="0" err="1">
                <a:solidFill>
                  <a:srgbClr val="000000"/>
                </a:solidFill>
                <a:effectLst/>
                <a:latin typeface="inherit"/>
              </a:rPr>
              <a:t>Küçüksille</a:t>
            </a:r>
            <a:r>
              <a:rPr lang="tr-TR" sz="1600" b="0" i="0" dirty="0">
                <a:solidFill>
                  <a:srgbClr val="000000"/>
                </a:solidFill>
                <a:effectLst/>
                <a:latin typeface="inherit"/>
              </a:rPr>
              <a:t>, E. U., &amp; Topal, K. Twitter üzerinde Türkçe sahte haber tespiti. Balıkesir Üniversitesi Fen Bilimleri Enstitüsü Dergisi, 23(1), 151-172.</a:t>
            </a:r>
          </a:p>
          <a:p>
            <a:endParaRPr lang="tr-TR" sz="1600" b="0" i="0" dirty="0">
              <a:solidFill>
                <a:srgbClr val="000000"/>
              </a:solidFill>
              <a:effectLst/>
              <a:latin typeface="inherit"/>
            </a:endParaRPr>
          </a:p>
          <a:p>
            <a:endParaRPr lang="tr-TR" sz="1800" dirty="0">
              <a:solidFill>
                <a:schemeClr val="tx1"/>
              </a:solidFill>
            </a:endParaRPr>
          </a:p>
        </p:txBody>
      </p:sp>
      <p:sp>
        <p:nvSpPr>
          <p:cNvPr id="4" name="Veri Yer Tutucusu 3">
            <a:extLst>
              <a:ext uri="{FF2B5EF4-FFF2-40B4-BE49-F238E27FC236}">
                <a16:creationId xmlns:a16="http://schemas.microsoft.com/office/drawing/2014/main" id="{32C9EC4B-EEA7-032F-E778-2B5DBDECB12A}"/>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367597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59B429-63B2-C35F-DCAE-CF695897E59A}"/>
              </a:ext>
            </a:extLst>
          </p:cNvPr>
          <p:cNvSpPr>
            <a:spLocks noGrp="1"/>
          </p:cNvSpPr>
          <p:nvPr>
            <p:ph type="title"/>
          </p:nvPr>
        </p:nvSpPr>
        <p:spPr/>
        <p:txBody>
          <a:bodyPr/>
          <a:lstStyle/>
          <a:p>
            <a:r>
              <a:rPr lang="tr-TR" dirty="0"/>
              <a:t>SAHTE HABER NEDİR ?</a:t>
            </a:r>
          </a:p>
        </p:txBody>
      </p:sp>
      <p:sp>
        <p:nvSpPr>
          <p:cNvPr id="3" name="İçerik Yer Tutucusu 2">
            <a:extLst>
              <a:ext uri="{FF2B5EF4-FFF2-40B4-BE49-F238E27FC236}">
                <a16:creationId xmlns:a16="http://schemas.microsoft.com/office/drawing/2014/main" id="{49A745C6-3DA0-30AD-90AA-109A44E22D13}"/>
              </a:ext>
            </a:extLst>
          </p:cNvPr>
          <p:cNvSpPr>
            <a:spLocks noGrp="1"/>
          </p:cNvSpPr>
          <p:nvPr>
            <p:ph idx="1"/>
          </p:nvPr>
        </p:nvSpPr>
        <p:spPr/>
        <p:txBody>
          <a:bodyPr>
            <a:normAutofit/>
          </a:bodyPr>
          <a:lstStyle/>
          <a:p>
            <a:r>
              <a:rPr lang="tr-TR" sz="2400" dirty="0">
                <a:solidFill>
                  <a:schemeClr val="tx1"/>
                </a:solidFill>
              </a:rPr>
              <a:t>Sahte (yalan) haber, gerçek kimliğini kullanmadan kışkırtıcı kullanıcılar tarafından propaganda, provokasyon veya insanları aldatma amacıyla dağıtılan mesajlardır.</a:t>
            </a:r>
            <a:r>
              <a:rPr lang="tr-TR" sz="2400" dirty="0">
                <a:solidFill>
                  <a:schemeClr val="tx1"/>
                </a:solidFill>
                <a:latin typeface="gg sans"/>
              </a:rPr>
              <a:t> Dikkat çekici özellikte oldukları için sosyal medya aracılığı ile çok kısa sürede yayılabilmektedirler.</a:t>
            </a:r>
            <a:r>
              <a:rPr lang="tr-TR" sz="2400" dirty="0">
                <a:solidFill>
                  <a:schemeClr val="tx1"/>
                </a:solidFill>
              </a:rPr>
              <a:t> Yayılan haberler, kişilerin ve/veya grupların amaçlarına göre değişmektedir.</a:t>
            </a:r>
            <a:r>
              <a:rPr lang="tr-TR" sz="2400" b="0" i="0" dirty="0">
                <a:solidFill>
                  <a:schemeClr val="tx1"/>
                </a:solidFill>
                <a:effectLst/>
                <a:latin typeface="gg sans"/>
              </a:rPr>
              <a:t> </a:t>
            </a:r>
            <a:endParaRPr lang="tr-TR" sz="2400" dirty="0">
              <a:solidFill>
                <a:schemeClr val="tx1"/>
              </a:solidFill>
            </a:endParaRPr>
          </a:p>
        </p:txBody>
      </p:sp>
      <p:sp>
        <p:nvSpPr>
          <p:cNvPr id="4" name="Veri Yer Tutucusu 3">
            <a:extLst>
              <a:ext uri="{FF2B5EF4-FFF2-40B4-BE49-F238E27FC236}">
                <a16:creationId xmlns:a16="http://schemas.microsoft.com/office/drawing/2014/main" id="{85DC8CC3-6081-85B6-DF88-9D7CA09FBA3D}"/>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66185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EB10BD-E3E2-0421-6547-47BB0119E72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SAHTE HABERLERİN ZARARLARI</a:t>
            </a:r>
          </a:p>
        </p:txBody>
      </p:sp>
      <p:sp>
        <p:nvSpPr>
          <p:cNvPr id="3" name="İçerik Yer Tutucusu 2">
            <a:extLst>
              <a:ext uri="{FF2B5EF4-FFF2-40B4-BE49-F238E27FC236}">
                <a16:creationId xmlns:a16="http://schemas.microsoft.com/office/drawing/2014/main" id="{3F27F924-1595-3E33-27AA-39624FD802F3}"/>
              </a:ext>
            </a:extLst>
          </p:cNvPr>
          <p:cNvSpPr>
            <a:spLocks noGrp="1"/>
          </p:cNvSpPr>
          <p:nvPr>
            <p:ph idx="1"/>
          </p:nvPr>
        </p:nvSpPr>
        <p:spPr>
          <a:xfrm>
            <a:off x="1273482" y="1940524"/>
            <a:ext cx="9705996" cy="3307707"/>
          </a:xfrm>
        </p:spPr>
        <p:txBody>
          <a:bodyPr>
            <a:normAutofit/>
          </a:bodyPr>
          <a:lstStyle/>
          <a:p>
            <a:r>
              <a:rPr lang="tr-TR" sz="2400" i="0" dirty="0">
                <a:solidFill>
                  <a:srgbClr val="202124"/>
                </a:solidFill>
                <a:effectLst/>
                <a:latin typeface="Times New Roman" panose="02020603050405020304" pitchFamily="18" charset="0"/>
                <a:cs typeface="Times New Roman" panose="02020603050405020304" pitchFamily="18" charset="0"/>
              </a:rPr>
              <a:t>Sahte haber paylaşımları sosyal medyanın etkisiyle tek yönlü olmaktan çıkıp artık habere karşı tepkilerde dijitalleşmiştir. Bunlar beğenmek, paylaşmak, yorum atmak vb. gibi olup haberin kısa süre içerisinde paylaşılmasını sağlamaktadır. Sahte haber kusurlu bilgilendirme ve bilgi kirliliği riskini beraberinde getirmektedir.</a:t>
            </a:r>
            <a:endParaRPr lang="tr-TR" sz="2400" dirty="0">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5C696E7E-BB66-6185-971B-B500B33C795B}"/>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137366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4C448E-B748-C8E7-44FF-D8B19109F83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TÜRKİYE’DE SAHTE HABER</a:t>
            </a:r>
          </a:p>
        </p:txBody>
      </p:sp>
      <p:sp>
        <p:nvSpPr>
          <p:cNvPr id="4" name="Veri Yer Tutucusu 3">
            <a:extLst>
              <a:ext uri="{FF2B5EF4-FFF2-40B4-BE49-F238E27FC236}">
                <a16:creationId xmlns:a16="http://schemas.microsoft.com/office/drawing/2014/main" id="{4C6D3104-8332-747F-FFCD-037C7A0849DD}"/>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pic>
        <p:nvPicPr>
          <p:cNvPr id="5" name="Picture 2">
            <a:extLst>
              <a:ext uri="{FF2B5EF4-FFF2-40B4-BE49-F238E27FC236}">
                <a16:creationId xmlns:a16="http://schemas.microsoft.com/office/drawing/2014/main" id="{C4722390-0C8D-49D1-1170-A9A84BC931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3598382"/>
            <a:ext cx="10058400" cy="243910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83AC6DE5-9CBC-4DDF-2BBB-FE04C5664190}"/>
              </a:ext>
            </a:extLst>
          </p:cNvPr>
          <p:cNvSpPr txBox="1"/>
          <p:nvPr/>
        </p:nvSpPr>
        <p:spPr>
          <a:xfrm>
            <a:off x="1177556" y="2209991"/>
            <a:ext cx="9625720" cy="830997"/>
          </a:xfrm>
          <a:prstGeom prst="rect">
            <a:avLst/>
          </a:prstGeom>
          <a:noFill/>
        </p:spPr>
        <p:txBody>
          <a:bodyPr wrap="square">
            <a:spAutoFit/>
          </a:bodyPr>
          <a:lstStyle/>
          <a:p>
            <a:r>
              <a:rPr lang="tr-TR" sz="2400" dirty="0">
                <a:latin typeface="Times New Roman" panose="02020603050405020304" pitchFamily="18" charset="0"/>
                <a:cs typeface="Times New Roman" panose="02020603050405020304" pitchFamily="18" charset="0"/>
              </a:rPr>
              <a:t>Türkiye'de sahte haber çalışmaları diğer ülkelere göre yetersiz olup çok hızlı bir şekilde yayılmasına neden olmaktadır.</a:t>
            </a:r>
          </a:p>
        </p:txBody>
      </p:sp>
    </p:spTree>
    <p:extLst>
      <p:ext uri="{BB962C8B-B14F-4D97-AF65-F5344CB8AC3E}">
        <p14:creationId xmlns:p14="http://schemas.microsoft.com/office/powerpoint/2010/main" val="93159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C40658-A665-DF85-E07B-41BD549A693D}"/>
              </a:ext>
            </a:extLst>
          </p:cNvPr>
          <p:cNvSpPr>
            <a:spLocks noGrp="1"/>
          </p:cNvSpPr>
          <p:nvPr>
            <p:ph type="title"/>
          </p:nvPr>
        </p:nvSpPr>
        <p:spPr/>
        <p:txBody>
          <a:bodyPr/>
          <a:lstStyle/>
          <a:p>
            <a:r>
              <a:rPr lang="tr-TR" dirty="0">
                <a:solidFill>
                  <a:schemeClr val="tx1"/>
                </a:solidFill>
                <a:latin typeface="Times New Roman" panose="02020603050405020304" pitchFamily="18" charset="0"/>
                <a:cs typeface="Times New Roman" panose="02020603050405020304" pitchFamily="18" charset="0"/>
              </a:rPr>
              <a:t>SAHTE HABERİN ANLAŞILMASI</a:t>
            </a:r>
          </a:p>
        </p:txBody>
      </p:sp>
      <p:sp>
        <p:nvSpPr>
          <p:cNvPr id="3" name="İçerik Yer Tutucusu 2">
            <a:extLst>
              <a:ext uri="{FF2B5EF4-FFF2-40B4-BE49-F238E27FC236}">
                <a16:creationId xmlns:a16="http://schemas.microsoft.com/office/drawing/2014/main" id="{0579545B-BE7B-7C8F-262A-B0C4813803FF}"/>
              </a:ext>
            </a:extLst>
          </p:cNvPr>
          <p:cNvSpPr>
            <a:spLocks noGrp="1"/>
          </p:cNvSpPr>
          <p:nvPr>
            <p:ph idx="1"/>
          </p:nvPr>
        </p:nvSpPr>
        <p:spPr>
          <a:xfrm>
            <a:off x="1097280" y="2193261"/>
            <a:ext cx="10058400" cy="3760891"/>
          </a:xfrm>
        </p:spPr>
        <p:txBody>
          <a:bodyPr>
            <a:normAutofit/>
          </a:bodyPr>
          <a:lstStyle/>
          <a:p>
            <a:r>
              <a:rPr lang="tr-TR" sz="2400" b="0" i="0" dirty="0">
                <a:solidFill>
                  <a:schemeClr val="tx1"/>
                </a:solidFill>
                <a:effectLst/>
                <a:latin typeface="Times New Roman" panose="02020603050405020304" pitchFamily="18" charset="0"/>
                <a:cs typeface="Times New Roman" panose="02020603050405020304" pitchFamily="18" charset="0"/>
              </a:rPr>
              <a:t>Sahte haber tespiti yapılmadan önce sahte haberin iyi incelenmesi gerekmektedir. İyi kategorize edilmiş bir sahte haberin tespit edilmesi de daha kolay olacaktır. Bunun için Teyit.org sitesinden birden fazla kategoride veriler manuel toplanmış ve </a:t>
            </a:r>
            <a:r>
              <a:rPr lang="tr-TR" sz="2400" dirty="0">
                <a:solidFill>
                  <a:schemeClr val="tx1"/>
                </a:solidFill>
                <a:latin typeface="Times New Roman" panose="02020603050405020304" pitchFamily="18" charset="0"/>
                <a:cs typeface="Times New Roman" panose="02020603050405020304" pitchFamily="18" charset="0"/>
              </a:rPr>
              <a:t>G</a:t>
            </a:r>
            <a:r>
              <a:rPr lang="tr-TR" sz="2400" b="0" i="0" dirty="0">
                <a:solidFill>
                  <a:schemeClr val="tx1"/>
                </a:solidFill>
                <a:effectLst/>
                <a:latin typeface="Times New Roman" panose="02020603050405020304" pitchFamily="18" charset="0"/>
                <a:cs typeface="Times New Roman" panose="02020603050405020304" pitchFamily="18" charset="0"/>
              </a:rPr>
              <a:t>ithub üzerinden 'de veriler eklenerek kendi veri setimiz elde edilmiştir.</a:t>
            </a:r>
          </a:p>
          <a:p>
            <a:r>
              <a:rPr lang="tr-TR" sz="2400" dirty="0">
                <a:solidFill>
                  <a:srgbClr val="000000"/>
                </a:solidFill>
                <a:latin typeface="Times New Roman" panose="02020603050405020304" pitchFamily="18" charset="0"/>
                <a:cs typeface="Times New Roman" panose="02020603050405020304" pitchFamily="18" charset="0"/>
              </a:rPr>
              <a:t>V</a:t>
            </a:r>
            <a:r>
              <a:rPr lang="tr-TR" sz="2400" b="0" i="0" dirty="0">
                <a:solidFill>
                  <a:srgbClr val="000000"/>
                </a:solidFill>
                <a:effectLst/>
                <a:latin typeface="Times New Roman" panose="02020603050405020304" pitchFamily="18" charset="0"/>
                <a:cs typeface="Times New Roman" panose="02020603050405020304" pitchFamily="18" charset="0"/>
              </a:rPr>
              <a:t>erilere ön işleme adımları uygulanıp doğal dil işleme yöntemleriyle makinenin anlayacağı formata çevrilmiştir. Sayısallaştırma işleminin ardından kelime ağırlıklandırma işlemi yapılıp makine öğrenmesi algoritmaları ile tahminler yapılmıştır.</a:t>
            </a:r>
          </a:p>
          <a:p>
            <a:endParaRPr lang="tr-TR" sz="2400" dirty="0">
              <a:solidFill>
                <a:schemeClr val="tx1"/>
              </a:solidFill>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C9738C81-64B3-5A51-DF1F-8299F7D8EBCA}"/>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380547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4F498-B1C1-C24C-9957-D5B14A9BDFD1}"/>
              </a:ext>
            </a:extLst>
          </p:cNvPr>
          <p:cNvSpPr>
            <a:spLocks noGrp="1"/>
          </p:cNvSpPr>
          <p:nvPr>
            <p:ph type="title"/>
          </p:nvPr>
        </p:nvSpPr>
        <p:spPr/>
        <p:txBody>
          <a:bodyPr/>
          <a:lstStyle/>
          <a:p>
            <a:r>
              <a:rPr lang="tr-TR" dirty="0">
                <a:solidFill>
                  <a:schemeClr val="tx1"/>
                </a:solidFill>
              </a:rPr>
              <a:t>DOĞAL DİL İŞLEME ADIMLARI</a:t>
            </a:r>
          </a:p>
        </p:txBody>
      </p:sp>
      <p:sp>
        <p:nvSpPr>
          <p:cNvPr id="3" name="İçerik Yer Tutucusu 2">
            <a:extLst>
              <a:ext uri="{FF2B5EF4-FFF2-40B4-BE49-F238E27FC236}">
                <a16:creationId xmlns:a16="http://schemas.microsoft.com/office/drawing/2014/main" id="{E40DF605-BC2D-80F8-F45E-23A6521B0C7F}"/>
              </a:ext>
            </a:extLst>
          </p:cNvPr>
          <p:cNvSpPr>
            <a:spLocks noGrp="1"/>
          </p:cNvSpPr>
          <p:nvPr>
            <p:ph idx="1"/>
          </p:nvPr>
        </p:nvSpPr>
        <p:spPr/>
        <p:txBody>
          <a:bodyPr>
            <a:normAutofit/>
          </a:bodyPr>
          <a:lstStyle/>
          <a:p>
            <a:pPr>
              <a:buFont typeface="Wingdings" panose="05000000000000000000" pitchFamily="2" charset="2"/>
              <a:buChar char="q"/>
            </a:pPr>
            <a:r>
              <a:rPr lang="tr-TR" sz="3200" dirty="0">
                <a:solidFill>
                  <a:schemeClr val="tx1"/>
                </a:solidFill>
                <a:latin typeface="Times New Roman" panose="02020603050405020304" pitchFamily="18" charset="0"/>
                <a:cs typeface="Times New Roman" panose="02020603050405020304" pitchFamily="18" charset="0"/>
              </a:rPr>
              <a:t>VERİ SETİNE BAKIŞ</a:t>
            </a:r>
          </a:p>
          <a:p>
            <a:pPr marL="0" indent="0">
              <a:buNone/>
            </a:pPr>
            <a:endParaRPr lang="tr-TR" sz="3200" dirty="0">
              <a:solidFill>
                <a:schemeClr val="tx1"/>
              </a:solidFill>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F804E004-68A5-42C3-E451-A08001157B02}"/>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graphicFrame>
        <p:nvGraphicFramePr>
          <p:cNvPr id="13" name="Grafik 12">
            <a:extLst>
              <a:ext uri="{FF2B5EF4-FFF2-40B4-BE49-F238E27FC236}">
                <a16:creationId xmlns:a16="http://schemas.microsoft.com/office/drawing/2014/main" id="{03C8ABCE-E360-F991-5E90-3279A59761C5}"/>
              </a:ext>
            </a:extLst>
          </p:cNvPr>
          <p:cNvGraphicFramePr/>
          <p:nvPr>
            <p:extLst>
              <p:ext uri="{D42A27DB-BD31-4B8C-83A1-F6EECF244321}">
                <p14:modId xmlns:p14="http://schemas.microsoft.com/office/powerpoint/2010/main" val="3227805972"/>
              </p:ext>
            </p:extLst>
          </p:nvPr>
        </p:nvGraphicFramePr>
        <p:xfrm>
          <a:off x="0" y="2781141"/>
          <a:ext cx="6888717" cy="3376824"/>
        </p:xfrm>
        <a:graphic>
          <a:graphicData uri="http://schemas.openxmlformats.org/drawingml/2006/chart">
            <c:chart xmlns:c="http://schemas.openxmlformats.org/drawingml/2006/chart" xmlns:r="http://schemas.openxmlformats.org/officeDocument/2006/relationships" r:id="rId2"/>
          </a:graphicData>
        </a:graphic>
      </p:graphicFrame>
      <p:sp>
        <p:nvSpPr>
          <p:cNvPr id="15" name="Metin kutusu 14">
            <a:extLst>
              <a:ext uri="{FF2B5EF4-FFF2-40B4-BE49-F238E27FC236}">
                <a16:creationId xmlns:a16="http://schemas.microsoft.com/office/drawing/2014/main" id="{66FFA342-1F42-5B5B-DAB8-A63123DE9A83}"/>
              </a:ext>
            </a:extLst>
          </p:cNvPr>
          <p:cNvSpPr txBox="1"/>
          <p:nvPr/>
        </p:nvSpPr>
        <p:spPr>
          <a:xfrm>
            <a:off x="6523811" y="3479133"/>
            <a:ext cx="4119805" cy="1569660"/>
          </a:xfrm>
          <a:prstGeom prst="rect">
            <a:avLst/>
          </a:prstGeom>
          <a:noFill/>
        </p:spPr>
        <p:txBody>
          <a:bodyPr wrap="square">
            <a:spAutoFit/>
          </a:bodyPr>
          <a:lstStyle/>
          <a:p>
            <a:r>
              <a:rPr lang="tr-TR" sz="2400" b="0" i="0" dirty="0">
                <a:effectLst/>
                <a:latin typeface="Times New Roman" panose="02020603050405020304" pitchFamily="18" charset="0"/>
                <a:cs typeface="Times New Roman" panose="02020603050405020304" pitchFamily="18" charset="0"/>
              </a:rPr>
              <a:t>Haberler Teyit.org ve Github üzerinden toplanmış olup 926 yanlış haber 642 doğru haberden oluşuyor.</a:t>
            </a: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62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7BFDEC-A761-888A-A0F0-138003EFFB9E}"/>
              </a:ext>
            </a:extLst>
          </p:cNvPr>
          <p:cNvSpPr>
            <a:spLocks noGrp="1"/>
          </p:cNvSpPr>
          <p:nvPr>
            <p:ph type="title"/>
          </p:nvPr>
        </p:nvSpPr>
        <p:spPr/>
        <p:txBody>
          <a:bodyPr/>
          <a:lstStyle/>
          <a:p>
            <a:r>
              <a:rPr lang="tr-TR" dirty="0">
                <a:solidFill>
                  <a:schemeClr val="tx1"/>
                </a:solidFill>
              </a:rPr>
              <a:t>DOĞAL DİL İŞLEME ADIMLARI</a:t>
            </a:r>
            <a:endParaRPr lang="tr-TR" dirty="0"/>
          </a:p>
        </p:txBody>
      </p:sp>
      <p:sp>
        <p:nvSpPr>
          <p:cNvPr id="3" name="İçerik Yer Tutucusu 2">
            <a:extLst>
              <a:ext uri="{FF2B5EF4-FFF2-40B4-BE49-F238E27FC236}">
                <a16:creationId xmlns:a16="http://schemas.microsoft.com/office/drawing/2014/main" id="{C9ABFADD-FBF2-7ABE-4B4F-C7BF10AF6840}"/>
              </a:ext>
            </a:extLst>
          </p:cNvPr>
          <p:cNvSpPr>
            <a:spLocks noGrp="1"/>
          </p:cNvSpPr>
          <p:nvPr>
            <p:ph idx="1"/>
          </p:nvPr>
        </p:nvSpPr>
        <p:spPr>
          <a:xfrm>
            <a:off x="1097280" y="2108201"/>
            <a:ext cx="10058400" cy="3999991"/>
          </a:xfrm>
        </p:spPr>
        <p:txBody>
          <a:bodyPr>
            <a:normAutofit/>
          </a:bodyPr>
          <a:lstStyle/>
          <a:p>
            <a:pPr>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VERİ ÖN İŞLEME</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Bütün haberlerdeki kelimler küçük harfe çevrilmiştir.</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Bütün haberlerden noktalama işaretleri kaldırılmıştır.</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Bütün haberlerden sayılar çıkarılmıştır.</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Bütün haberlerden linkler ve html etiketleri kaldırılmıştır.</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Bütün haberlerden emojiler kaldırılmıştır.</a:t>
            </a:r>
          </a:p>
          <a:p>
            <a:pPr lvl="1">
              <a:buFont typeface="Wingdings" panose="05000000000000000000" pitchFamily="2" charset="2"/>
              <a:buChar char="q"/>
            </a:pPr>
            <a:r>
              <a:rPr lang="tr-TR" sz="2400" dirty="0">
                <a:solidFill>
                  <a:schemeClr val="tx1"/>
                </a:solidFill>
                <a:latin typeface="Times New Roman" panose="02020603050405020304" pitchFamily="18" charset="0"/>
                <a:cs typeface="Times New Roman" panose="02020603050405020304" pitchFamily="18" charset="0"/>
              </a:rPr>
              <a:t>Tokenize etme işlemleri uygulanmıştır.</a:t>
            </a:r>
          </a:p>
          <a:p>
            <a:pPr lvl="1">
              <a:buFont typeface="Wingdings" panose="05000000000000000000" pitchFamily="2" charset="2"/>
              <a:buChar char="q"/>
            </a:pPr>
            <a:r>
              <a:rPr lang="tr-TR" sz="2400" dirty="0">
                <a:solidFill>
                  <a:schemeClr val="tx1"/>
                </a:solidFill>
                <a:latin typeface="gg sans"/>
              </a:rPr>
              <a:t>T</a:t>
            </a:r>
            <a:r>
              <a:rPr lang="tr-TR" sz="2400" b="0" i="0" dirty="0">
                <a:solidFill>
                  <a:schemeClr val="tx1"/>
                </a:solidFill>
                <a:effectLst/>
                <a:latin typeface="gg sans"/>
              </a:rPr>
              <a:t>okenize edilmiş kelimelerden durak kelimeler ve uzunluğu iki karakterden küçük olan kelimeler çıkarılmıştır.</a:t>
            </a:r>
            <a:endParaRPr lang="tr-TR"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tr-TR" sz="3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tr-TR"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sz="3200" dirty="0">
              <a:latin typeface="Times New Roman" panose="02020603050405020304" pitchFamily="18" charset="0"/>
              <a:cs typeface="Times New Roman" panose="02020603050405020304" pitchFamily="18" charset="0"/>
            </a:endParaRPr>
          </a:p>
          <a:p>
            <a:pPr marL="0" indent="0">
              <a:buNone/>
            </a:pPr>
            <a:endParaRPr lang="tr-TR" sz="3200" dirty="0">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53ECDADD-8C03-F957-A267-290FEF7AFA8F}"/>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spTree>
    <p:extLst>
      <p:ext uri="{BB962C8B-B14F-4D97-AF65-F5344CB8AC3E}">
        <p14:creationId xmlns:p14="http://schemas.microsoft.com/office/powerpoint/2010/main" val="305428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5E9BB3-121C-8FA8-A245-BC53CF3C5150}"/>
              </a:ext>
            </a:extLst>
          </p:cNvPr>
          <p:cNvSpPr>
            <a:spLocks noGrp="1"/>
          </p:cNvSpPr>
          <p:nvPr>
            <p:ph type="title"/>
          </p:nvPr>
        </p:nvSpPr>
        <p:spPr/>
        <p:txBody>
          <a:bodyPr/>
          <a:lstStyle/>
          <a:p>
            <a:r>
              <a:rPr lang="tr-TR" dirty="0">
                <a:solidFill>
                  <a:schemeClr val="tx1"/>
                </a:solidFill>
              </a:rPr>
              <a:t>DOĞAL DİL İŞLEME ADIMLARI</a:t>
            </a:r>
            <a:endParaRPr lang="tr-TR" dirty="0"/>
          </a:p>
        </p:txBody>
      </p:sp>
      <p:sp>
        <p:nvSpPr>
          <p:cNvPr id="3" name="İçerik Yer Tutucusu 2">
            <a:extLst>
              <a:ext uri="{FF2B5EF4-FFF2-40B4-BE49-F238E27FC236}">
                <a16:creationId xmlns:a16="http://schemas.microsoft.com/office/drawing/2014/main" id="{127E382F-1813-F03B-8712-11C19219C5A2}"/>
              </a:ext>
            </a:extLst>
          </p:cNvPr>
          <p:cNvSpPr>
            <a:spLocks noGrp="1"/>
          </p:cNvSpPr>
          <p:nvPr>
            <p:ph idx="1"/>
          </p:nvPr>
        </p:nvSpPr>
        <p:spPr/>
        <p:txBody>
          <a:bodyPr>
            <a:normAutofit/>
          </a:bodyPr>
          <a:lstStyle/>
          <a:p>
            <a:pPr>
              <a:buFont typeface="Wingdings" panose="05000000000000000000" pitchFamily="2" charset="2"/>
              <a:buChar char="q"/>
            </a:pPr>
            <a:r>
              <a:rPr lang="tr-TR" sz="3200" dirty="0">
                <a:latin typeface="Times New Roman" panose="02020603050405020304" pitchFamily="18" charset="0"/>
                <a:cs typeface="Times New Roman" panose="02020603050405020304" pitchFamily="18" charset="0"/>
              </a:rPr>
              <a:t>Öznitelik çıkarımı</a:t>
            </a:r>
          </a:p>
          <a:p>
            <a:pPr lvl="1">
              <a:buFont typeface="Wingdings" panose="05000000000000000000" pitchFamily="2" charset="2"/>
              <a:buChar char="q"/>
            </a:pPr>
            <a:r>
              <a:rPr lang="tr-TR" sz="3000" dirty="0" err="1">
                <a:latin typeface="Times New Roman" panose="02020603050405020304" pitchFamily="18" charset="0"/>
                <a:cs typeface="Times New Roman" panose="02020603050405020304" pitchFamily="18" charset="0"/>
              </a:rPr>
              <a:t>Vektörizasyon</a:t>
            </a:r>
            <a:r>
              <a:rPr lang="tr-TR" sz="3000" dirty="0">
                <a:latin typeface="Times New Roman" panose="02020603050405020304" pitchFamily="18" charset="0"/>
                <a:cs typeface="Times New Roman" panose="02020603050405020304" pitchFamily="18" charset="0"/>
              </a:rPr>
              <a:t> : Metnin sayısallaştırma işlemi</a:t>
            </a:r>
          </a:p>
          <a:p>
            <a:pPr lvl="1">
              <a:buFont typeface="Wingdings" panose="05000000000000000000" pitchFamily="2" charset="2"/>
              <a:buChar char="q"/>
            </a:pPr>
            <a:endParaRPr lang="tr-TR"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tr-TR" sz="3200" dirty="0">
              <a:latin typeface="Times New Roman" panose="02020603050405020304" pitchFamily="18"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5E674090-4843-6BF2-9ED8-0E324D1456CD}"/>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pic>
        <p:nvPicPr>
          <p:cNvPr id="8" name="Resim 7">
            <a:extLst>
              <a:ext uri="{FF2B5EF4-FFF2-40B4-BE49-F238E27FC236}">
                <a16:creationId xmlns:a16="http://schemas.microsoft.com/office/drawing/2014/main" id="{DEE0E0A7-3FA1-AC7B-88BD-B253D665E05C}"/>
              </a:ext>
            </a:extLst>
          </p:cNvPr>
          <p:cNvPicPr>
            <a:picLocks noChangeAspect="1"/>
          </p:cNvPicPr>
          <p:nvPr/>
        </p:nvPicPr>
        <p:blipFill>
          <a:blip r:embed="rId2"/>
          <a:stretch>
            <a:fillRect/>
          </a:stretch>
        </p:blipFill>
        <p:spPr>
          <a:xfrm>
            <a:off x="1522095" y="3624072"/>
            <a:ext cx="9572625" cy="1323975"/>
          </a:xfrm>
          <a:prstGeom prst="rect">
            <a:avLst/>
          </a:prstGeom>
        </p:spPr>
      </p:pic>
    </p:spTree>
    <p:extLst>
      <p:ext uri="{BB962C8B-B14F-4D97-AF65-F5344CB8AC3E}">
        <p14:creationId xmlns:p14="http://schemas.microsoft.com/office/powerpoint/2010/main" val="132598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F0FA7-66C1-16BF-D224-51A436FDA2B8}"/>
              </a:ext>
            </a:extLst>
          </p:cNvPr>
          <p:cNvSpPr>
            <a:spLocks noGrp="1"/>
          </p:cNvSpPr>
          <p:nvPr>
            <p:ph type="title"/>
          </p:nvPr>
        </p:nvSpPr>
        <p:spPr/>
        <p:txBody>
          <a:bodyPr/>
          <a:lstStyle/>
          <a:p>
            <a:r>
              <a:rPr lang="tr-TR" dirty="0">
                <a:solidFill>
                  <a:schemeClr val="tx1"/>
                </a:solidFill>
              </a:rPr>
              <a:t>DOĞAL DİL İŞLEME ADIMLARI</a:t>
            </a:r>
            <a:endParaRPr lang="tr-TR" dirty="0"/>
          </a:p>
        </p:txBody>
      </p:sp>
      <p:sp>
        <p:nvSpPr>
          <p:cNvPr id="3" name="İçerik Yer Tutucusu 2">
            <a:extLst>
              <a:ext uri="{FF2B5EF4-FFF2-40B4-BE49-F238E27FC236}">
                <a16:creationId xmlns:a16="http://schemas.microsoft.com/office/drawing/2014/main" id="{E3A737E7-DAF4-C139-0DB0-0EBB6EFC96D2}"/>
              </a:ext>
            </a:extLst>
          </p:cNvPr>
          <p:cNvSpPr>
            <a:spLocks noGrp="1"/>
          </p:cNvSpPr>
          <p:nvPr>
            <p:ph idx="1"/>
          </p:nvPr>
        </p:nvSpPr>
        <p:spPr/>
        <p:txBody>
          <a:bodyPr/>
          <a:lstStyle/>
          <a:p>
            <a:pPr>
              <a:buFont typeface="Wingdings" panose="05000000000000000000" pitchFamily="2" charset="2"/>
              <a:buChar char="q"/>
            </a:pPr>
            <a:r>
              <a:rPr lang="tr-TR" sz="3200" dirty="0">
                <a:latin typeface="Times New Roman" panose="02020603050405020304" pitchFamily="18" charset="0"/>
                <a:cs typeface="Times New Roman" panose="02020603050405020304" pitchFamily="18" charset="0"/>
              </a:rPr>
              <a:t>Öznitelik çıkarımı</a:t>
            </a:r>
          </a:p>
          <a:p>
            <a:pPr lvl="1">
              <a:buFont typeface="Wingdings" panose="05000000000000000000" pitchFamily="2" charset="2"/>
              <a:buChar char="q"/>
            </a:pPr>
            <a:r>
              <a:rPr lang="tr-TR" sz="3000" dirty="0">
                <a:latin typeface="Times New Roman" panose="02020603050405020304" pitchFamily="18" charset="0"/>
                <a:cs typeface="Times New Roman" panose="02020603050405020304" pitchFamily="18" charset="0"/>
              </a:rPr>
              <a:t>TF-IDF</a:t>
            </a:r>
          </a:p>
          <a:p>
            <a:pPr marL="201168" lvl="1" indent="0">
              <a:buNone/>
            </a:pPr>
            <a:endParaRPr lang="tr-TR" dirty="0"/>
          </a:p>
        </p:txBody>
      </p:sp>
      <p:sp>
        <p:nvSpPr>
          <p:cNvPr id="4" name="Veri Yer Tutucusu 3">
            <a:extLst>
              <a:ext uri="{FF2B5EF4-FFF2-40B4-BE49-F238E27FC236}">
                <a16:creationId xmlns:a16="http://schemas.microsoft.com/office/drawing/2014/main" id="{492FAA07-B0DB-1207-A7EF-A5B98A474931}"/>
              </a:ext>
            </a:extLst>
          </p:cNvPr>
          <p:cNvSpPr>
            <a:spLocks noGrp="1"/>
          </p:cNvSpPr>
          <p:nvPr>
            <p:ph type="dt" sz="half" idx="10"/>
          </p:nvPr>
        </p:nvSpPr>
        <p:spPr/>
        <p:txBody>
          <a:bodyPr/>
          <a:lstStyle/>
          <a:p>
            <a:pPr rtl="0"/>
            <a:fld id="{94E745DE-C81E-4AB0-A4DC-D933D3D60995}" type="datetime1">
              <a:rPr lang="tr-TR" smtClean="0"/>
              <a:t>26.12.2022</a:t>
            </a:fld>
            <a:endParaRPr lang="en-US" dirty="0"/>
          </a:p>
        </p:txBody>
      </p:sp>
      <p:pic>
        <p:nvPicPr>
          <p:cNvPr id="8" name="Resim 7">
            <a:extLst>
              <a:ext uri="{FF2B5EF4-FFF2-40B4-BE49-F238E27FC236}">
                <a16:creationId xmlns:a16="http://schemas.microsoft.com/office/drawing/2014/main" id="{CBC67552-A433-153A-3B9E-ED9B3B17CE4D}"/>
              </a:ext>
            </a:extLst>
          </p:cNvPr>
          <p:cNvPicPr>
            <a:picLocks noChangeAspect="1"/>
          </p:cNvPicPr>
          <p:nvPr/>
        </p:nvPicPr>
        <p:blipFill>
          <a:blip r:embed="rId2"/>
          <a:stretch>
            <a:fillRect/>
          </a:stretch>
        </p:blipFill>
        <p:spPr>
          <a:xfrm>
            <a:off x="5198371" y="2391833"/>
            <a:ext cx="5267325" cy="3848100"/>
          </a:xfrm>
          <a:prstGeom prst="rect">
            <a:avLst/>
          </a:prstGeom>
        </p:spPr>
      </p:pic>
    </p:spTree>
    <p:extLst>
      <p:ext uri="{BB962C8B-B14F-4D97-AF65-F5344CB8AC3E}">
        <p14:creationId xmlns:p14="http://schemas.microsoft.com/office/powerpoint/2010/main" val="76184165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100_TF56160789.potx" id="{1475BF6E-3EBA-4BF5-B50E-96804CF0840F}" vid="{25F776C3-3BE1-49C9-933A-F6FA353D5EA2}"/>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{3885711C-06A3-4257-B9F1-B9E06A0437AF}tf56160789_win32</Template>
  <TotalTime>171</TotalTime>
  <Words>590</Words>
  <Application>Microsoft Office PowerPoint</Application>
  <PresentationFormat>Geniş ekran</PresentationFormat>
  <Paragraphs>63</Paragraphs>
  <Slides>15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Bookman Old Style</vt:lpstr>
      <vt:lpstr>Calibri</vt:lpstr>
      <vt:lpstr>Franklin Gothic Book</vt:lpstr>
      <vt:lpstr>gg sans</vt:lpstr>
      <vt:lpstr>inherit</vt:lpstr>
      <vt:lpstr>Times New Roman</vt:lpstr>
      <vt:lpstr>Wingdings</vt:lpstr>
      <vt:lpstr>1_RetrospectVTI</vt:lpstr>
      <vt:lpstr>Sahte Haber Tespit Uygulaması</vt:lpstr>
      <vt:lpstr>SAHTE HABER NEDİR ?</vt:lpstr>
      <vt:lpstr>SAHTE HABERLERİN ZARARLARI</vt:lpstr>
      <vt:lpstr>TÜRKİYE’DE SAHTE HABER</vt:lpstr>
      <vt:lpstr>SAHTE HABERİN ANLAŞILMASI</vt:lpstr>
      <vt:lpstr>DOĞAL DİL İŞLEME ADIMLARI</vt:lpstr>
      <vt:lpstr>DOĞAL DİL İŞLEME ADIMLARI</vt:lpstr>
      <vt:lpstr>DOĞAL DİL İŞLEME ADIMLARI</vt:lpstr>
      <vt:lpstr>DOĞAL DİL İŞLEME ADIMLARI</vt:lpstr>
      <vt:lpstr>Makine Öğrenmesi</vt:lpstr>
      <vt:lpstr>Makine Öğrenmesi</vt:lpstr>
      <vt:lpstr>Makine Öğrenmesi</vt:lpstr>
      <vt:lpstr>KARMAŞIKLIK MATRİSİ</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Sahte Haber Tespit Uygulaması</dc:title>
  <dc:creator>EMİRCAN BAĞDU</dc:creator>
  <cp:lastModifiedBy>EMİRCAN BAĞDU</cp:lastModifiedBy>
  <cp:revision>8</cp:revision>
  <dcterms:created xsi:type="dcterms:W3CDTF">2022-12-25T17:41:46Z</dcterms:created>
  <dcterms:modified xsi:type="dcterms:W3CDTF">2022-12-26T10:19:18Z</dcterms:modified>
</cp:coreProperties>
</file>