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3" r:id="rId8"/>
    <p:sldId id="262" r:id="rId9"/>
    <p:sldId id="260" r:id="rId10"/>
    <p:sldId id="261"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44F25B0-BFFA-4B5E-80D2-169EA14CD1C5}"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3150413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4F25B0-BFFA-4B5E-80D2-169EA14CD1C5}"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290564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4F25B0-BFFA-4B5E-80D2-169EA14CD1C5}"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E40419-9A8D-45B6-B89A-4C4080DF9474}"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8573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744F25B0-BFFA-4B5E-80D2-169EA14CD1C5}"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1279288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744F25B0-BFFA-4B5E-80D2-169EA14CD1C5}"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E40419-9A8D-45B6-B89A-4C4080DF9474}"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7076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744F25B0-BFFA-4B5E-80D2-169EA14CD1C5}"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1265637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4F25B0-BFFA-4B5E-80D2-169EA14CD1C5}"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3101303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4F25B0-BFFA-4B5E-80D2-169EA14CD1C5}"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331967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4F25B0-BFFA-4B5E-80D2-169EA14CD1C5}"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111936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4F25B0-BFFA-4B5E-80D2-169EA14CD1C5}"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176270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44F25B0-BFFA-4B5E-80D2-169EA14CD1C5}"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305998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44F25B0-BFFA-4B5E-80D2-169EA14CD1C5}"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143927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44F25B0-BFFA-4B5E-80D2-169EA14CD1C5}"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200047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F25B0-BFFA-4B5E-80D2-169EA14CD1C5}"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320702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4F25B0-BFFA-4B5E-80D2-169EA14CD1C5}"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224744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4F25B0-BFFA-4B5E-80D2-169EA14CD1C5}"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E40419-9A8D-45B6-B89A-4C4080DF9474}" type="slidenum">
              <a:rPr lang="tr-TR" smtClean="0"/>
              <a:t>‹#›</a:t>
            </a:fld>
            <a:endParaRPr lang="tr-TR"/>
          </a:p>
        </p:txBody>
      </p:sp>
    </p:spTree>
    <p:extLst>
      <p:ext uri="{BB962C8B-B14F-4D97-AF65-F5344CB8AC3E}">
        <p14:creationId xmlns:p14="http://schemas.microsoft.com/office/powerpoint/2010/main" val="20423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44F25B0-BFFA-4B5E-80D2-169EA14CD1C5}" type="datetimeFigureOut">
              <a:rPr lang="tr-TR" smtClean="0"/>
              <a:t>15.12.2022</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7E40419-9A8D-45B6-B89A-4C4080DF9474}" type="slidenum">
              <a:rPr lang="tr-TR" smtClean="0"/>
              <a:t>‹#›</a:t>
            </a:fld>
            <a:endParaRPr lang="tr-TR"/>
          </a:p>
        </p:txBody>
      </p:sp>
    </p:spTree>
    <p:extLst>
      <p:ext uri="{BB962C8B-B14F-4D97-AF65-F5344CB8AC3E}">
        <p14:creationId xmlns:p14="http://schemas.microsoft.com/office/powerpoint/2010/main" val="1037071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A375D4-A304-54D4-CA9E-3AA778B22B98}"/>
              </a:ext>
            </a:extLst>
          </p:cNvPr>
          <p:cNvSpPr>
            <a:spLocks noGrp="1"/>
          </p:cNvSpPr>
          <p:nvPr>
            <p:ph type="ctrTitle"/>
          </p:nvPr>
        </p:nvSpPr>
        <p:spPr/>
        <p:txBody>
          <a:bodyPr>
            <a:normAutofit fontScale="90000"/>
          </a:bodyPr>
          <a:lstStyle/>
          <a:p>
            <a:r>
              <a:rPr lang="tr-TR" dirty="0"/>
              <a:t>Retina kan damarlarını çıkarmak için eşikleme temelli morfolojik bir yöntem </a:t>
            </a:r>
          </a:p>
        </p:txBody>
      </p:sp>
      <p:sp>
        <p:nvSpPr>
          <p:cNvPr id="3" name="Alt Başlık 2">
            <a:extLst>
              <a:ext uri="{FF2B5EF4-FFF2-40B4-BE49-F238E27FC236}">
                <a16:creationId xmlns:a16="http://schemas.microsoft.com/office/drawing/2014/main" id="{BD655E47-7638-1728-44D9-C68E36201ED7}"/>
              </a:ext>
            </a:extLst>
          </p:cNvPr>
          <p:cNvSpPr>
            <a:spLocks noGrp="1"/>
          </p:cNvSpPr>
          <p:nvPr>
            <p:ph type="subTitle" idx="1"/>
          </p:nvPr>
        </p:nvSpPr>
        <p:spPr/>
        <p:txBody>
          <a:bodyPr/>
          <a:lstStyle/>
          <a:p>
            <a:r>
              <a:rPr lang="tr-TR" dirty="0"/>
              <a:t>Emirhan Erdal 02205076041</a:t>
            </a:r>
          </a:p>
        </p:txBody>
      </p:sp>
    </p:spTree>
    <p:extLst>
      <p:ext uri="{BB962C8B-B14F-4D97-AF65-F5344CB8AC3E}">
        <p14:creationId xmlns:p14="http://schemas.microsoft.com/office/powerpoint/2010/main" val="47702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B9E9CF-3159-E78A-0043-B75A5A84A6FC}"/>
              </a:ext>
            </a:extLst>
          </p:cNvPr>
          <p:cNvSpPr>
            <a:spLocks noGrp="1"/>
          </p:cNvSpPr>
          <p:nvPr>
            <p:ph type="title"/>
          </p:nvPr>
        </p:nvSpPr>
        <p:spPr>
          <a:xfrm>
            <a:off x="516119" y="6295148"/>
            <a:ext cx="5579881" cy="561877"/>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ABB3AAF7-47A3-CFFB-79BB-B5E42D5C9FC3}"/>
              </a:ext>
            </a:extLst>
          </p:cNvPr>
          <p:cNvSpPr>
            <a:spLocks noGrp="1"/>
          </p:cNvSpPr>
          <p:nvPr>
            <p:ph idx="1"/>
          </p:nvPr>
        </p:nvSpPr>
        <p:spPr>
          <a:xfrm>
            <a:off x="204185" y="0"/>
            <a:ext cx="6285391" cy="6857025"/>
          </a:xfrm>
        </p:spPr>
        <p:txBody>
          <a:bodyPr>
            <a:normAutofit/>
          </a:bodyPr>
          <a:lstStyle/>
          <a:p>
            <a:r>
              <a:rPr lang="tr-TR" sz="3600" dirty="0"/>
              <a:t>Tablo 1’de uygulanan yöntem de kullanılan üç eşikleme yönteminden elde edilen sonuçlar gösterilmiştir. Uygulanan yöntem, DRIVE veri seti üzerinde hem test hem eğitim veri kümesi üzerinde denenmiş olup toplamda 40 görüntü üzerinde çalıştırılmıştır.</a:t>
            </a:r>
          </a:p>
        </p:txBody>
      </p:sp>
      <p:pic>
        <p:nvPicPr>
          <p:cNvPr id="5" name="Resim 4">
            <a:extLst>
              <a:ext uri="{FF2B5EF4-FFF2-40B4-BE49-F238E27FC236}">
                <a16:creationId xmlns:a16="http://schemas.microsoft.com/office/drawing/2014/main" id="{96CFD4F2-FEFB-E6D2-FF4C-0B9849D54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577" y="975"/>
            <a:ext cx="5702423" cy="6857025"/>
          </a:xfrm>
          <a:prstGeom prst="rect">
            <a:avLst/>
          </a:prstGeom>
        </p:spPr>
      </p:pic>
    </p:spTree>
    <p:extLst>
      <p:ext uri="{BB962C8B-B14F-4D97-AF65-F5344CB8AC3E}">
        <p14:creationId xmlns:p14="http://schemas.microsoft.com/office/powerpoint/2010/main" val="379567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712D7B-83D5-02F7-FAA4-821C63132964}"/>
              </a:ext>
            </a:extLst>
          </p:cNvPr>
          <p:cNvSpPr>
            <a:spLocks noGrp="1"/>
          </p:cNvSpPr>
          <p:nvPr>
            <p:ph type="title"/>
          </p:nvPr>
        </p:nvSpPr>
        <p:spPr>
          <a:xfrm>
            <a:off x="0" y="0"/>
            <a:ext cx="2263806" cy="710214"/>
          </a:xfrm>
        </p:spPr>
        <p:txBody>
          <a:bodyPr/>
          <a:lstStyle/>
          <a:p>
            <a:r>
              <a:rPr lang="tr-TR" dirty="0"/>
              <a:t>Sonuçlar</a:t>
            </a:r>
          </a:p>
        </p:txBody>
      </p:sp>
      <p:sp>
        <p:nvSpPr>
          <p:cNvPr id="3" name="İçerik Yer Tutucusu 2">
            <a:extLst>
              <a:ext uri="{FF2B5EF4-FFF2-40B4-BE49-F238E27FC236}">
                <a16:creationId xmlns:a16="http://schemas.microsoft.com/office/drawing/2014/main" id="{9EC702F0-C1CD-8C12-8410-0E88486FB2AD}"/>
              </a:ext>
            </a:extLst>
          </p:cNvPr>
          <p:cNvSpPr>
            <a:spLocks noGrp="1"/>
          </p:cNvSpPr>
          <p:nvPr>
            <p:ph idx="1"/>
          </p:nvPr>
        </p:nvSpPr>
        <p:spPr>
          <a:xfrm>
            <a:off x="6214369" y="0"/>
            <a:ext cx="5977630" cy="6858000"/>
          </a:xfrm>
        </p:spPr>
        <p:txBody>
          <a:bodyPr>
            <a:normAutofit lnSpcReduction="10000"/>
          </a:bodyPr>
          <a:lstStyle/>
          <a:p>
            <a:r>
              <a:rPr lang="tr-TR" dirty="0"/>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eşikleme yöntemleri tecrübelerimizi kullanarak popüler algoritmalar ile görüntü eşikleme üzerinde çalışmayı hedeflemekteyiz.</a:t>
            </a:r>
          </a:p>
        </p:txBody>
      </p:sp>
      <p:pic>
        <p:nvPicPr>
          <p:cNvPr id="5" name="Resim 4">
            <a:extLst>
              <a:ext uri="{FF2B5EF4-FFF2-40B4-BE49-F238E27FC236}">
                <a16:creationId xmlns:a16="http://schemas.microsoft.com/office/drawing/2014/main" id="{D1DF8CF5-8AEB-BE04-A45B-D2E22E989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101" y="0"/>
            <a:ext cx="4042899" cy="6857999"/>
          </a:xfrm>
          <a:prstGeom prst="rect">
            <a:avLst/>
          </a:prstGeom>
        </p:spPr>
      </p:pic>
    </p:spTree>
    <p:extLst>
      <p:ext uri="{BB962C8B-B14F-4D97-AF65-F5344CB8AC3E}">
        <p14:creationId xmlns:p14="http://schemas.microsoft.com/office/powerpoint/2010/main" val="274625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FEEC02-988E-A1AB-2EC4-7FA60B38B266}"/>
              </a:ext>
            </a:extLst>
          </p:cNvPr>
          <p:cNvSpPr>
            <a:spLocks noGrp="1"/>
          </p:cNvSpPr>
          <p:nvPr>
            <p:ph type="title"/>
          </p:nvPr>
        </p:nvSpPr>
        <p:spPr>
          <a:xfrm>
            <a:off x="1509204" y="0"/>
            <a:ext cx="8735627" cy="1597981"/>
          </a:xfrm>
        </p:spPr>
        <p:txBody>
          <a:bodyPr>
            <a:normAutofit fontScale="90000"/>
          </a:bodyPr>
          <a:lstStyle/>
          <a:p>
            <a:r>
              <a:rPr lang="tr-TR" dirty="0"/>
              <a:t>Görüntü işleme teknikleri ve kümeleme yöntemleri kullanılarak fındık meyvesinin tespit ve sınıflandırılması</a:t>
            </a:r>
          </a:p>
        </p:txBody>
      </p:sp>
      <p:sp>
        <p:nvSpPr>
          <p:cNvPr id="3" name="İçerik Yer Tutucusu 2">
            <a:extLst>
              <a:ext uri="{FF2B5EF4-FFF2-40B4-BE49-F238E27FC236}">
                <a16:creationId xmlns:a16="http://schemas.microsoft.com/office/drawing/2014/main" id="{87CCC498-C776-1940-AB4A-C89859A40600}"/>
              </a:ext>
            </a:extLst>
          </p:cNvPr>
          <p:cNvSpPr>
            <a:spLocks noGrp="1"/>
          </p:cNvSpPr>
          <p:nvPr>
            <p:ph idx="1"/>
          </p:nvPr>
        </p:nvSpPr>
        <p:spPr>
          <a:xfrm>
            <a:off x="0" y="1669003"/>
            <a:ext cx="12192000" cy="5615126"/>
          </a:xfrm>
        </p:spPr>
        <p:txBody>
          <a:bodyPr>
            <a:normAutofit/>
          </a:bodyPr>
          <a:lstStyle/>
          <a:p>
            <a:r>
              <a:rPr lang="tr-TR" sz="2200" dirty="0"/>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K-means kümeleme yöntemleri kullanılarak gerçekleştirilmektedir. Küme merkezlerinin belirlenmesi ve sınıflandırma işlemi fındık meyvesi verilerinden elde edilen bilgi veritabanı kullanılarak sağlanmaktadır. Çalışma ortamında bulunan fındık meyveleri, görüntü işleme teknikleri kullanılarak %100 başarımla tespit edilmektedir. Fındık meyvelerinin, ortalama tabanlı ve K-means kümeleme yöntemleri kullanılarak sınıflandırılması karşılaştırılmaktadır. Karşılaştırma sonucunda, gerçeklenen iki yöntemin %90 ile %100 oranında benzerlik gösterdiği bulunmaktadır</a:t>
            </a:r>
          </a:p>
        </p:txBody>
      </p:sp>
    </p:spTree>
    <p:extLst>
      <p:ext uri="{BB962C8B-B14F-4D97-AF65-F5344CB8AC3E}">
        <p14:creationId xmlns:p14="http://schemas.microsoft.com/office/powerpoint/2010/main" val="1384124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6AD5CD-D442-4BAD-8D0B-D7BADEE96630}"/>
              </a:ext>
            </a:extLst>
          </p:cNvPr>
          <p:cNvSpPr>
            <a:spLocks noGrp="1"/>
          </p:cNvSpPr>
          <p:nvPr>
            <p:ph type="title"/>
          </p:nvPr>
        </p:nvSpPr>
        <p:spPr>
          <a:xfrm>
            <a:off x="4919708" y="328474"/>
            <a:ext cx="2352583" cy="1251751"/>
          </a:xfrm>
        </p:spPr>
        <p:txBody>
          <a:bodyPr>
            <a:noAutofit/>
          </a:bodyPr>
          <a:lstStyle/>
          <a:p>
            <a:r>
              <a:rPr lang="tr-TR" sz="8000" dirty="0"/>
              <a:t>Giriş </a:t>
            </a:r>
          </a:p>
        </p:txBody>
      </p:sp>
      <p:sp>
        <p:nvSpPr>
          <p:cNvPr id="3" name="İçerik Yer Tutucusu 2">
            <a:extLst>
              <a:ext uri="{FF2B5EF4-FFF2-40B4-BE49-F238E27FC236}">
                <a16:creationId xmlns:a16="http://schemas.microsoft.com/office/drawing/2014/main" id="{1087E735-DD96-81AE-AD85-E68633D29041}"/>
              </a:ext>
            </a:extLst>
          </p:cNvPr>
          <p:cNvSpPr>
            <a:spLocks noGrp="1"/>
          </p:cNvSpPr>
          <p:nvPr>
            <p:ph idx="1"/>
          </p:nvPr>
        </p:nvSpPr>
        <p:spPr>
          <a:xfrm>
            <a:off x="186432" y="1580225"/>
            <a:ext cx="12005568" cy="5277775"/>
          </a:xfrm>
        </p:spPr>
        <p:txBody>
          <a:bodyPr>
            <a:normAutofit/>
          </a:bodyPr>
          <a:lstStyle/>
          <a:p>
            <a:r>
              <a:rPr lang="tr-TR" sz="2000" dirty="0"/>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 [1]. 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 Nesnelere ait basit özellikler kullanılarak hızlı ve etkili nesne tanımaya yönelik çalışmalar [2], karmaşık arka plan çıkarımı ile tanıma [3], şekil tanıma, renk tanıma, kenar ve köşe tanıma, istatistiksel örüntü tanıma, şablon eşleme gibi çeşitli yöntemler kullanılmaktadır [4].</a:t>
            </a:r>
          </a:p>
        </p:txBody>
      </p:sp>
    </p:spTree>
    <p:extLst>
      <p:ext uri="{BB962C8B-B14F-4D97-AF65-F5344CB8AC3E}">
        <p14:creationId xmlns:p14="http://schemas.microsoft.com/office/powerpoint/2010/main" val="234549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4C374B-81E8-B0DE-21D6-0F8640CCA0B8}"/>
              </a:ext>
            </a:extLst>
          </p:cNvPr>
          <p:cNvSpPr>
            <a:spLocks noGrp="1"/>
          </p:cNvSpPr>
          <p:nvPr>
            <p:ph type="title"/>
          </p:nvPr>
        </p:nvSpPr>
        <p:spPr>
          <a:xfrm>
            <a:off x="1640156" y="306333"/>
            <a:ext cx="8911687" cy="1280890"/>
          </a:xfrm>
        </p:spPr>
        <p:txBody>
          <a:bodyPr/>
          <a:lstStyle/>
          <a:p>
            <a:r>
              <a:rPr lang="tr-TR" dirty="0"/>
              <a:t>ÖNERİLEN YÖNTEM (PROPOSED METHOD)</a:t>
            </a:r>
          </a:p>
        </p:txBody>
      </p:sp>
      <p:sp>
        <p:nvSpPr>
          <p:cNvPr id="3" name="İçerik Yer Tutucusu 2">
            <a:extLst>
              <a:ext uri="{FF2B5EF4-FFF2-40B4-BE49-F238E27FC236}">
                <a16:creationId xmlns:a16="http://schemas.microsoft.com/office/drawing/2014/main" id="{870F10CE-71A5-43BF-2A3C-EDB59A042FA2}"/>
              </a:ext>
            </a:extLst>
          </p:cNvPr>
          <p:cNvSpPr>
            <a:spLocks noGrp="1"/>
          </p:cNvSpPr>
          <p:nvPr>
            <p:ph idx="1"/>
          </p:nvPr>
        </p:nvSpPr>
        <p:spPr>
          <a:xfrm>
            <a:off x="4882718" y="1500326"/>
            <a:ext cx="7309283" cy="5357673"/>
          </a:xfrm>
        </p:spPr>
        <p:txBody>
          <a:bodyPr>
            <a:normAutofit/>
          </a:bodyPr>
          <a:lstStyle/>
          <a:p>
            <a:r>
              <a:rPr lang="tr-TR" sz="4000" dirty="0"/>
              <a:t>Ortamda bulunan aynı nesnelerin tespit edilerek, sınıflandırılmasına yönelik yapılan çalışmada üç aşamalı bir yöntem önerilmektedir. Önerilen yönteme ait aşamalar Şekil 1’de sunulmaktadır</a:t>
            </a:r>
          </a:p>
        </p:txBody>
      </p:sp>
      <p:pic>
        <p:nvPicPr>
          <p:cNvPr id="5" name="Resim 4">
            <a:extLst>
              <a:ext uri="{FF2B5EF4-FFF2-40B4-BE49-F238E27FC236}">
                <a16:creationId xmlns:a16="http://schemas.microsoft.com/office/drawing/2014/main" id="{EA716B2C-1F83-7A6A-6FD4-B0365019A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73" y="1500327"/>
            <a:ext cx="4717445" cy="5357674"/>
          </a:xfrm>
          <a:prstGeom prst="rect">
            <a:avLst/>
          </a:prstGeom>
        </p:spPr>
      </p:pic>
    </p:spTree>
    <p:extLst>
      <p:ext uri="{BB962C8B-B14F-4D97-AF65-F5344CB8AC3E}">
        <p14:creationId xmlns:p14="http://schemas.microsoft.com/office/powerpoint/2010/main" val="107049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51B60CD-1F1C-92F0-5659-6D0F196B14F7}"/>
              </a:ext>
            </a:extLst>
          </p:cNvPr>
          <p:cNvSpPr>
            <a:spLocks noGrp="1"/>
          </p:cNvSpPr>
          <p:nvPr>
            <p:ph idx="1"/>
          </p:nvPr>
        </p:nvSpPr>
        <p:spPr>
          <a:xfrm>
            <a:off x="7031115" y="0"/>
            <a:ext cx="5160885" cy="6858000"/>
          </a:xfrm>
        </p:spPr>
        <p:txBody>
          <a:bodyPr>
            <a:normAutofit fontScale="92500" lnSpcReduction="20000"/>
          </a:bodyPr>
          <a:lstStyle/>
          <a:p>
            <a:r>
              <a:rPr lang="tr-TR" sz="2400"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 Şekil 4’te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a:t>
            </a:r>
          </a:p>
        </p:txBody>
      </p:sp>
      <p:pic>
        <p:nvPicPr>
          <p:cNvPr id="9" name="Resim 8">
            <a:extLst>
              <a:ext uri="{FF2B5EF4-FFF2-40B4-BE49-F238E27FC236}">
                <a16:creationId xmlns:a16="http://schemas.microsoft.com/office/drawing/2014/main" id="{8C562CC7-C787-4108-103E-9CEAF0685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3506681" cy="6857999"/>
          </a:xfrm>
          <a:prstGeom prst="rect">
            <a:avLst/>
          </a:prstGeom>
        </p:spPr>
      </p:pic>
      <p:pic>
        <p:nvPicPr>
          <p:cNvPr id="11" name="Resim 10">
            <a:extLst>
              <a:ext uri="{FF2B5EF4-FFF2-40B4-BE49-F238E27FC236}">
                <a16:creationId xmlns:a16="http://schemas.microsoft.com/office/drawing/2014/main" id="{6E41D832-F636-4D6A-01DB-A28529CEC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5227" y="0"/>
            <a:ext cx="3803889" cy="6857998"/>
          </a:xfrm>
          <a:prstGeom prst="rect">
            <a:avLst/>
          </a:prstGeom>
        </p:spPr>
      </p:pic>
    </p:spTree>
    <p:extLst>
      <p:ext uri="{BB962C8B-B14F-4D97-AF65-F5344CB8AC3E}">
        <p14:creationId xmlns:p14="http://schemas.microsoft.com/office/powerpoint/2010/main" val="144722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3A6CA9-6DED-A7DF-99D1-3D71BC7EBA56}"/>
              </a:ext>
            </a:extLst>
          </p:cNvPr>
          <p:cNvSpPr>
            <a:spLocks noGrp="1"/>
          </p:cNvSpPr>
          <p:nvPr>
            <p:ph type="title"/>
          </p:nvPr>
        </p:nvSpPr>
        <p:spPr/>
        <p:txBody>
          <a:bodyPr/>
          <a:lstStyle/>
          <a:p>
            <a:r>
              <a:rPr lang="tr-TR" dirty="0"/>
              <a:t>DENEYSEL ÇALIŞMA </a:t>
            </a:r>
          </a:p>
        </p:txBody>
      </p:sp>
      <p:sp>
        <p:nvSpPr>
          <p:cNvPr id="3" name="İçerik Yer Tutucusu 2">
            <a:extLst>
              <a:ext uri="{FF2B5EF4-FFF2-40B4-BE49-F238E27FC236}">
                <a16:creationId xmlns:a16="http://schemas.microsoft.com/office/drawing/2014/main" id="{9F87442D-1A54-1CE7-5DF5-1C36F8C51482}"/>
              </a:ext>
            </a:extLst>
          </p:cNvPr>
          <p:cNvSpPr>
            <a:spLocks noGrp="1"/>
          </p:cNvSpPr>
          <p:nvPr>
            <p:ph idx="1"/>
          </p:nvPr>
        </p:nvSpPr>
        <p:spPr>
          <a:xfrm>
            <a:off x="0" y="1313894"/>
            <a:ext cx="12192000" cy="5544106"/>
          </a:xfrm>
        </p:spPr>
        <p:txBody>
          <a:bodyPr>
            <a:normAutofit fontScale="92500"/>
          </a:bodyPr>
          <a:lstStyle/>
          <a:p>
            <a:r>
              <a:rPr lang="tr-TR" sz="2400" dirty="0"/>
              <a:t>Önerilen yöntem ile ortamda bulunan fındıkların tespit edilerek kümelenmesine yönelik deneysel çalışma yapılmaktadır. Çalışmada 1.3 Megapiksel CMOS, 640 x 480 çözünürlükteki Logitech C110 USB kamera kullanılarak görüntüler alınmaktadır. Alınan görüntüler, Ubuntu 12.04 işletim sistemine sahip bir bilgisayar üzerinde işlenmektedir. Görüntülerin işlenmesi ve sınıflandırılması aşamalarında OpenCV Kütüphanesi ve Weka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Bu işlemden sonra görüntü ön işleme aşamasına geçilmektedir. Görüntü ön işleme aşamasında, resim üzerinde filtreleme, grileştirme, </a:t>
            </a:r>
            <a:r>
              <a:rPr lang="tr-TR" sz="2400" dirty="0" err="1"/>
              <a:t>eşikleşme</a:t>
            </a:r>
            <a:r>
              <a:rPr lang="tr-TR" sz="2400" dirty="0"/>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a:t>
            </a:r>
          </a:p>
        </p:txBody>
      </p:sp>
    </p:spTree>
    <p:extLst>
      <p:ext uri="{BB962C8B-B14F-4D97-AF65-F5344CB8AC3E}">
        <p14:creationId xmlns:p14="http://schemas.microsoft.com/office/powerpoint/2010/main" val="3804757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05FDBC5-2602-04F0-E0F1-D6E456445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2141219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E7714E-1B73-52C2-8AEB-10A6F087E6A3}"/>
              </a:ext>
            </a:extLst>
          </p:cNvPr>
          <p:cNvSpPr>
            <a:spLocks noGrp="1"/>
          </p:cNvSpPr>
          <p:nvPr>
            <p:ph type="title"/>
          </p:nvPr>
        </p:nvSpPr>
        <p:spPr/>
        <p:txBody>
          <a:bodyPr/>
          <a:lstStyle/>
          <a:p>
            <a:r>
              <a:rPr lang="tr-TR" dirty="0"/>
              <a:t>SONUÇLAR (CONCLUSIONS)</a:t>
            </a:r>
          </a:p>
        </p:txBody>
      </p:sp>
      <p:sp>
        <p:nvSpPr>
          <p:cNvPr id="3" name="İçerik Yer Tutucusu 2">
            <a:extLst>
              <a:ext uri="{FF2B5EF4-FFF2-40B4-BE49-F238E27FC236}">
                <a16:creationId xmlns:a16="http://schemas.microsoft.com/office/drawing/2014/main" id="{A094F827-AA9C-4A34-A85A-0463BB780471}"/>
              </a:ext>
            </a:extLst>
          </p:cNvPr>
          <p:cNvSpPr>
            <a:spLocks noGrp="1"/>
          </p:cNvSpPr>
          <p:nvPr>
            <p:ph idx="1"/>
          </p:nvPr>
        </p:nvSpPr>
        <p:spPr>
          <a:xfrm>
            <a:off x="0" y="1393794"/>
            <a:ext cx="12192000" cy="5464206"/>
          </a:xfrm>
        </p:spPr>
        <p:txBody>
          <a:bodyPr>
            <a:normAutofit fontScale="92500" lnSpcReduction="10000"/>
          </a:bodyPr>
          <a:lstStyle/>
          <a:p>
            <a:r>
              <a:rPr lang="tr-TR" sz="3200" dirty="0"/>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veritabanında bulunan veriler, ortalama tabanlı ve K-means algoritmaları kullanılarak sınıflandırılmaktadır. </a:t>
            </a:r>
          </a:p>
        </p:txBody>
      </p:sp>
    </p:spTree>
    <p:extLst>
      <p:ext uri="{BB962C8B-B14F-4D97-AF65-F5344CB8AC3E}">
        <p14:creationId xmlns:p14="http://schemas.microsoft.com/office/powerpoint/2010/main" val="695164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D4DA52C-510B-F116-CC22-42856C98646B}"/>
              </a:ext>
            </a:extLst>
          </p:cNvPr>
          <p:cNvSpPr>
            <a:spLocks noGrp="1"/>
          </p:cNvSpPr>
          <p:nvPr>
            <p:ph idx="1"/>
          </p:nvPr>
        </p:nvSpPr>
        <p:spPr>
          <a:xfrm>
            <a:off x="1544714" y="0"/>
            <a:ext cx="10647285" cy="6858000"/>
          </a:xfrm>
        </p:spPr>
        <p:txBody>
          <a:bodyPr>
            <a:normAutofit fontScale="92500" lnSpcReduction="20000"/>
          </a:bodyPr>
          <a:lstStyle/>
          <a:p>
            <a:r>
              <a:rPr lang="tr-TR" sz="3200" dirty="0"/>
              <a:t>Makalenin, deneysel çalışma bölümünde örnekleme işlemi için fındık meyvesi kullanılmaktadır. Çalışma ortamında bulunan fındık meyveleri gerçek zamanlı olarak %100 başarımla tespit edilmektedir. Ortalama tabanlı ve K-means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 Önerilen yöntem, açık kaynak kodlu yazılımlarla gerçekleştirildiğinden lisans maliyeti bulunmamaktadır. Ayrıca, tek kart bilgisayar sistemleri üzerinde gerçeklenebilir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268154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2E194B-5F55-1E48-B169-15916B44000B}"/>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8C618D5C-7E10-A93A-AB17-4C970C26891A}"/>
              </a:ext>
            </a:extLst>
          </p:cNvPr>
          <p:cNvSpPr>
            <a:spLocks noGrp="1"/>
          </p:cNvSpPr>
          <p:nvPr>
            <p:ph idx="1"/>
          </p:nvPr>
        </p:nvSpPr>
        <p:spPr/>
        <p:txBody>
          <a:bodyPr>
            <a:normAutofit/>
          </a:bodyPr>
          <a:lstStyle/>
          <a:p>
            <a:pPr marL="0" indent="0">
              <a:buNone/>
            </a:pPr>
            <a:r>
              <a:rPr lang="tr-TR" dirty="0"/>
              <a:t>Diyabete bağlı retina bozuklukları kişilerde körlüğe </a:t>
            </a:r>
          </a:p>
          <a:p>
            <a:pPr marL="0" indent="0">
              <a:buNone/>
            </a:pPr>
            <a:r>
              <a:rPr lang="tr-TR" dirty="0"/>
              <a:t>sebep olan ve Diyabetik Retinopati (DR) olarak adlandırılan </a:t>
            </a:r>
          </a:p>
          <a:p>
            <a:pPr marL="0" indent="0">
              <a:buNone/>
            </a:pPr>
            <a:r>
              <a:rPr lang="tr-TR" dirty="0"/>
              <a:t>en önemli hastalıklardan biridir. Bu hastalığın erken teşhis </a:t>
            </a:r>
          </a:p>
          <a:p>
            <a:pPr marL="0" indent="0">
              <a:buNone/>
            </a:pPr>
            <a:r>
              <a:rPr lang="tr-TR" dirty="0"/>
              <a:t>edilmesi, kişilerde görme yetisinin kaybolmaması açısından </a:t>
            </a:r>
          </a:p>
          <a:p>
            <a:pPr marL="0" indent="0">
              <a:buNone/>
            </a:pPr>
            <a:r>
              <a:rPr lang="tr-TR" dirty="0"/>
              <a:t>önemlidir. DR hastalığının erken ve doğru teşhis edilmesi </a:t>
            </a:r>
          </a:p>
          <a:p>
            <a:pPr marL="0" indent="0">
              <a:buNone/>
            </a:pPr>
            <a:r>
              <a:rPr lang="tr-TR" dirty="0"/>
              <a:t>için retina damarlarının doğru bir şekilde bölütlenmesi</a:t>
            </a:r>
          </a:p>
          <a:p>
            <a:pPr marL="0" indent="0">
              <a:buNone/>
            </a:pPr>
            <a:r>
              <a:rPr lang="tr-TR" dirty="0"/>
              <a:t>gerekir. Retina görüntülerinin tespit edilmesi için bilgisayar </a:t>
            </a:r>
          </a:p>
          <a:p>
            <a:pPr marL="0" indent="0">
              <a:buNone/>
            </a:pPr>
            <a:r>
              <a:rPr lang="tr-TR" dirty="0"/>
              <a:t>destekli sistemler geliştirilmiştir. Bu sistemler yenilikçi </a:t>
            </a:r>
          </a:p>
          <a:p>
            <a:pPr marL="0" indent="0">
              <a:buNone/>
            </a:pPr>
            <a:r>
              <a:rPr lang="tr-TR" dirty="0"/>
              <a:t>yöntemler kullanarak sürekli geliştirilmektedir</a:t>
            </a:r>
          </a:p>
        </p:txBody>
      </p:sp>
    </p:spTree>
    <p:extLst>
      <p:ext uri="{BB962C8B-B14F-4D97-AF65-F5344CB8AC3E}">
        <p14:creationId xmlns:p14="http://schemas.microsoft.com/office/powerpoint/2010/main" val="2075001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743DF9-A092-027F-2CE7-F696AA95EDA8}"/>
              </a:ext>
            </a:extLst>
          </p:cNvPr>
          <p:cNvSpPr>
            <a:spLocks noGrp="1"/>
          </p:cNvSpPr>
          <p:nvPr>
            <p:ph type="title"/>
          </p:nvPr>
        </p:nvSpPr>
        <p:spPr>
          <a:xfrm>
            <a:off x="3261912" y="571727"/>
            <a:ext cx="8930088" cy="5714546"/>
          </a:xfrm>
        </p:spPr>
        <p:txBody>
          <a:bodyPr>
            <a:normAutofit/>
          </a:bodyPr>
          <a:lstStyle/>
          <a:p>
            <a:r>
              <a:rPr lang="tr-TR" sz="7200" dirty="0"/>
              <a:t>Emirhan Erdal Bilgisayar Mühendisliği 2.öğretim 02205076041</a:t>
            </a:r>
          </a:p>
        </p:txBody>
      </p:sp>
    </p:spTree>
    <p:extLst>
      <p:ext uri="{BB962C8B-B14F-4D97-AF65-F5344CB8AC3E}">
        <p14:creationId xmlns:p14="http://schemas.microsoft.com/office/powerpoint/2010/main" val="244149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0E4BD0-BDF4-8706-8971-2AE94BB90AD6}"/>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8A8A6459-C416-BB0F-E38A-6E70686E27AD}"/>
              </a:ext>
            </a:extLst>
          </p:cNvPr>
          <p:cNvSpPr>
            <a:spLocks noGrp="1"/>
          </p:cNvSpPr>
          <p:nvPr>
            <p:ph idx="1"/>
          </p:nvPr>
        </p:nvSpPr>
        <p:spPr>
          <a:xfrm>
            <a:off x="257452" y="2095130"/>
            <a:ext cx="11247160" cy="3816092"/>
          </a:xfrm>
        </p:spPr>
        <p:txBody>
          <a:bodyPr>
            <a:normAutofit/>
          </a:bodyPr>
          <a:lstStyle/>
          <a:p>
            <a:r>
              <a:rPr lang="tr-TR" sz="2800" dirty="0"/>
              <a:t>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 Ancak geleneksel yöntemler olarak adlandırılan denetimli/denetimsiz öğrenme yöntemleri , morfolojik yöntemler, uyum süzgeci gibi yöntemler daha hızlı ve daha anlaşılabilir yöntemlerdir. </a:t>
            </a:r>
          </a:p>
        </p:txBody>
      </p:sp>
    </p:spTree>
    <p:extLst>
      <p:ext uri="{BB962C8B-B14F-4D97-AF65-F5344CB8AC3E}">
        <p14:creationId xmlns:p14="http://schemas.microsoft.com/office/powerpoint/2010/main" val="84670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FB57AC-C874-11BA-0BE7-2D3902125097}"/>
              </a:ext>
            </a:extLst>
          </p:cNvPr>
          <p:cNvSpPr>
            <a:spLocks noGrp="1"/>
          </p:cNvSpPr>
          <p:nvPr>
            <p:ph type="title"/>
          </p:nvPr>
        </p:nvSpPr>
        <p:spPr/>
        <p:txBody>
          <a:bodyPr/>
          <a:lstStyle/>
          <a:p>
            <a:r>
              <a:rPr lang="tr-TR" dirty="0"/>
              <a:t>Materyal Ve Metot</a:t>
            </a:r>
          </a:p>
        </p:txBody>
      </p:sp>
      <p:sp>
        <p:nvSpPr>
          <p:cNvPr id="3" name="İçerik Yer Tutucusu 2">
            <a:extLst>
              <a:ext uri="{FF2B5EF4-FFF2-40B4-BE49-F238E27FC236}">
                <a16:creationId xmlns:a16="http://schemas.microsoft.com/office/drawing/2014/main" id="{50AECA23-3A86-588D-A13A-AC64F36DEFCD}"/>
              </a:ext>
            </a:extLst>
          </p:cNvPr>
          <p:cNvSpPr>
            <a:spLocks noGrp="1"/>
          </p:cNvSpPr>
          <p:nvPr>
            <p:ph idx="1"/>
          </p:nvPr>
        </p:nvSpPr>
        <p:spPr>
          <a:xfrm>
            <a:off x="186431" y="1905000"/>
            <a:ext cx="11318181" cy="4953000"/>
          </a:xfrm>
        </p:spPr>
        <p:txBody>
          <a:bodyPr>
            <a:normAutofit lnSpcReduction="10000"/>
          </a:bodyPr>
          <a:lstStyle/>
          <a:p>
            <a:r>
              <a:rPr lang="tr-TR" dirty="0"/>
              <a:t>Bu bölüm, önerilen yöntemin arkasındaki ilgili teorik materyal ve metotların kısa bir incelemesini içerir. İlgili her çalışma sonraki alt bölümlerde detaylandırılmıştır. 2.1 Morfolojik işlemler Morfolojik işlemlerin temel amacı, görüntünün temel özelliklerini korumak ve görüntüyü basitleştirmektir. Bu çalışmada, üst-şapka ve alt-şapka dönüşümleri kan damarlarına belirginlik kazandırmak için kullanılır. Üst şapka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 T (g) g (g SE) hat    (1) B g g SE g hat( )  (  )  (2) Burada,  operatörü morfolojik açma işlemini,  operatörü ise morfolojik kapama işlemini temsil etmektedir. SE parametresi ise, bir yapı elemanıdır. Bu çalışmada, açılma operatörü için 21x21’lik bir disk yapı elemanı, alt ve üst şapka dönüşümleri için ise uzunluğu 21 olan bir çizgi yapı elemanı kullanılmıştır. Denklem (1) 'e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 Denklem (2) 'ye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a:t>
            </a:r>
          </a:p>
        </p:txBody>
      </p:sp>
    </p:spTree>
    <p:extLst>
      <p:ext uri="{BB962C8B-B14F-4D97-AF65-F5344CB8AC3E}">
        <p14:creationId xmlns:p14="http://schemas.microsoft.com/office/powerpoint/2010/main" val="184369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DA5DC0-5267-507C-D1CA-4E0640E539AA}"/>
              </a:ext>
            </a:extLst>
          </p:cNvPr>
          <p:cNvSpPr>
            <a:spLocks noGrp="1"/>
          </p:cNvSpPr>
          <p:nvPr>
            <p:ph type="title"/>
          </p:nvPr>
        </p:nvSpPr>
        <p:spPr/>
        <p:txBody>
          <a:bodyPr/>
          <a:lstStyle/>
          <a:p>
            <a:r>
              <a:rPr lang="tr-TR" dirty="0"/>
              <a:t>Materyal Ve Metot</a:t>
            </a:r>
          </a:p>
        </p:txBody>
      </p:sp>
      <p:sp>
        <p:nvSpPr>
          <p:cNvPr id="3" name="İçerik Yer Tutucusu 2">
            <a:extLst>
              <a:ext uri="{FF2B5EF4-FFF2-40B4-BE49-F238E27FC236}">
                <a16:creationId xmlns:a16="http://schemas.microsoft.com/office/drawing/2014/main" id="{043DAA67-1F0F-21AA-59C6-2C52BC102899}"/>
              </a:ext>
            </a:extLst>
          </p:cNvPr>
          <p:cNvSpPr>
            <a:spLocks noGrp="1"/>
          </p:cNvSpPr>
          <p:nvPr>
            <p:ph idx="1"/>
          </p:nvPr>
        </p:nvSpPr>
        <p:spPr/>
        <p:txBody>
          <a:bodyPr/>
          <a:lstStyle/>
          <a:p>
            <a:r>
              <a:rPr lang="tr-TR" dirty="0"/>
              <a:t>Sonuç olarak, aydınlık ve karanlık alanlar arasındaki kontrastta bir iyileşme olacaktır. 2.2 Eşikleme yöntemleri 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 2.2.1 Çok seviyeli eşikleme Gri ölçekli görüntüyü birkaç farklı bölgeye ayırabilen bir işlemdir [18]. Bu işleme ait uyulması gereken kural Denklem (3)’de matematiksel olarak ifade edilmiştir</a:t>
            </a:r>
          </a:p>
        </p:txBody>
      </p:sp>
    </p:spTree>
    <p:extLst>
      <p:ext uri="{BB962C8B-B14F-4D97-AF65-F5344CB8AC3E}">
        <p14:creationId xmlns:p14="http://schemas.microsoft.com/office/powerpoint/2010/main" val="316113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AB7DFB-C05C-15C7-DBCB-0D109408601F}"/>
              </a:ext>
            </a:extLst>
          </p:cNvPr>
          <p:cNvSpPr>
            <a:spLocks noGrp="1"/>
          </p:cNvSpPr>
          <p:nvPr>
            <p:ph type="title" idx="4294967295"/>
          </p:nvPr>
        </p:nvSpPr>
        <p:spPr>
          <a:xfrm>
            <a:off x="2678575" y="5967861"/>
            <a:ext cx="7228906" cy="890139"/>
          </a:xfrm>
        </p:spPr>
        <p:txBody>
          <a:bodyPr/>
          <a:lstStyle/>
          <a:p>
            <a:r>
              <a:rPr lang="tr-TR" dirty="0"/>
              <a:t>Bulanık Mantık Tabanlı Eşikleme</a:t>
            </a:r>
          </a:p>
        </p:txBody>
      </p:sp>
      <p:pic>
        <p:nvPicPr>
          <p:cNvPr id="5" name="İçerik Yer Tutucusu 4">
            <a:extLst>
              <a:ext uri="{FF2B5EF4-FFF2-40B4-BE49-F238E27FC236}">
                <a16:creationId xmlns:a16="http://schemas.microsoft.com/office/drawing/2014/main" id="{5F214AA6-8969-A5F5-218F-2D7AAE88C85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69833" y="89278"/>
            <a:ext cx="6652334" cy="5878583"/>
          </a:xfrm>
        </p:spPr>
      </p:pic>
    </p:spTree>
    <p:extLst>
      <p:ext uri="{BB962C8B-B14F-4D97-AF65-F5344CB8AC3E}">
        <p14:creationId xmlns:p14="http://schemas.microsoft.com/office/powerpoint/2010/main" val="305979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D347EC-B558-88E1-C903-2D4EFF509E2F}"/>
              </a:ext>
            </a:extLst>
          </p:cNvPr>
          <p:cNvSpPr>
            <a:spLocks noGrp="1"/>
          </p:cNvSpPr>
          <p:nvPr>
            <p:ph type="title"/>
          </p:nvPr>
        </p:nvSpPr>
        <p:spPr/>
        <p:txBody>
          <a:bodyPr/>
          <a:lstStyle/>
          <a:p>
            <a:r>
              <a:rPr lang="tr-TR" dirty="0"/>
              <a:t>Kullanılan yöntem</a:t>
            </a:r>
          </a:p>
        </p:txBody>
      </p:sp>
      <p:sp>
        <p:nvSpPr>
          <p:cNvPr id="3" name="İçerik Yer Tutucusu 2">
            <a:extLst>
              <a:ext uri="{FF2B5EF4-FFF2-40B4-BE49-F238E27FC236}">
                <a16:creationId xmlns:a16="http://schemas.microsoft.com/office/drawing/2014/main" id="{A5C3282D-A446-5E7B-1071-1AAFF2B7204F}"/>
              </a:ext>
            </a:extLst>
          </p:cNvPr>
          <p:cNvSpPr>
            <a:spLocks noGrp="1"/>
          </p:cNvSpPr>
          <p:nvPr>
            <p:ph idx="1"/>
          </p:nvPr>
        </p:nvSpPr>
        <p:spPr>
          <a:xfrm>
            <a:off x="192241" y="1837678"/>
            <a:ext cx="5045584" cy="3860480"/>
          </a:xfrm>
        </p:spPr>
        <p:txBody>
          <a:bodyPr/>
          <a:lstStyle/>
          <a:p>
            <a:r>
              <a:rPr lang="tr-TR" dirty="0"/>
              <a:t>Önerilen yöntemde, veri setinde bulunan fundus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p:txBody>
      </p:sp>
      <p:pic>
        <p:nvPicPr>
          <p:cNvPr id="5" name="Resim 4">
            <a:extLst>
              <a:ext uri="{FF2B5EF4-FFF2-40B4-BE49-F238E27FC236}">
                <a16:creationId xmlns:a16="http://schemas.microsoft.com/office/drawing/2014/main" id="{8418AF77-71CC-E03D-7B5B-8D3D5D889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2771" y="0"/>
            <a:ext cx="4469229" cy="6836714"/>
          </a:xfrm>
          <a:prstGeom prst="rect">
            <a:avLst/>
          </a:prstGeom>
        </p:spPr>
      </p:pic>
    </p:spTree>
    <p:extLst>
      <p:ext uri="{BB962C8B-B14F-4D97-AF65-F5344CB8AC3E}">
        <p14:creationId xmlns:p14="http://schemas.microsoft.com/office/powerpoint/2010/main" val="239505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58C289-BAA7-B9B4-60C0-199C012EE596}"/>
              </a:ext>
            </a:extLst>
          </p:cNvPr>
          <p:cNvSpPr>
            <a:spLocks noGrp="1"/>
          </p:cNvSpPr>
          <p:nvPr>
            <p:ph type="title"/>
          </p:nvPr>
        </p:nvSpPr>
        <p:spPr>
          <a:xfrm>
            <a:off x="277304" y="0"/>
            <a:ext cx="8911687" cy="1280890"/>
          </a:xfrm>
        </p:spPr>
        <p:txBody>
          <a:bodyPr/>
          <a:lstStyle/>
          <a:p>
            <a:r>
              <a:rPr lang="tr-TR" dirty="0"/>
              <a:t>Morfolojik işlemler</a:t>
            </a:r>
          </a:p>
        </p:txBody>
      </p:sp>
      <p:sp>
        <p:nvSpPr>
          <p:cNvPr id="3" name="İçerik Yer Tutucusu 2">
            <a:extLst>
              <a:ext uri="{FF2B5EF4-FFF2-40B4-BE49-F238E27FC236}">
                <a16:creationId xmlns:a16="http://schemas.microsoft.com/office/drawing/2014/main" id="{902EFDDE-2D68-5DB6-DA6E-7F3C98D35296}"/>
              </a:ext>
            </a:extLst>
          </p:cNvPr>
          <p:cNvSpPr>
            <a:spLocks noGrp="1"/>
          </p:cNvSpPr>
          <p:nvPr>
            <p:ph idx="1"/>
          </p:nvPr>
        </p:nvSpPr>
        <p:spPr>
          <a:xfrm>
            <a:off x="7386221" y="1"/>
            <a:ext cx="4805779" cy="6858000"/>
          </a:xfrm>
        </p:spPr>
        <p:txBody>
          <a:bodyPr>
            <a:normAutofit/>
          </a:bodyPr>
          <a:lstStyle/>
          <a:p>
            <a:r>
              <a:rPr lang="tr-TR"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p:txBody>
      </p:sp>
      <p:pic>
        <p:nvPicPr>
          <p:cNvPr id="9" name="Resim 8">
            <a:extLst>
              <a:ext uri="{FF2B5EF4-FFF2-40B4-BE49-F238E27FC236}">
                <a16:creationId xmlns:a16="http://schemas.microsoft.com/office/drawing/2014/main" id="{A449C664-9004-DD0F-C6D8-3A9E6AE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82" y="669739"/>
            <a:ext cx="6421529" cy="2761767"/>
          </a:xfrm>
          <a:prstGeom prst="rect">
            <a:avLst/>
          </a:prstGeom>
        </p:spPr>
      </p:pic>
      <p:pic>
        <p:nvPicPr>
          <p:cNvPr id="11" name="Resim 10">
            <a:extLst>
              <a:ext uri="{FF2B5EF4-FFF2-40B4-BE49-F238E27FC236}">
                <a16:creationId xmlns:a16="http://schemas.microsoft.com/office/drawing/2014/main" id="{BFCD9C21-240D-B4F4-8BBE-CDDB153CB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82" y="3429000"/>
            <a:ext cx="6421529" cy="3253806"/>
          </a:xfrm>
          <a:prstGeom prst="rect">
            <a:avLst/>
          </a:prstGeom>
        </p:spPr>
      </p:pic>
    </p:spTree>
    <p:extLst>
      <p:ext uri="{BB962C8B-B14F-4D97-AF65-F5344CB8AC3E}">
        <p14:creationId xmlns:p14="http://schemas.microsoft.com/office/powerpoint/2010/main" val="4103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1A9642-46EE-1359-16BB-DF1007184F09}"/>
              </a:ext>
            </a:extLst>
          </p:cNvPr>
          <p:cNvSpPr>
            <a:spLocks noGrp="1"/>
          </p:cNvSpPr>
          <p:nvPr>
            <p:ph type="title"/>
          </p:nvPr>
        </p:nvSpPr>
        <p:spPr>
          <a:xfrm>
            <a:off x="7665033" y="0"/>
            <a:ext cx="4526967" cy="1079376"/>
          </a:xfrm>
        </p:spPr>
        <p:txBody>
          <a:bodyPr/>
          <a:lstStyle/>
          <a:p>
            <a:r>
              <a:rPr lang="tr-TR" dirty="0"/>
              <a:t>Bulgular ve tartışma</a:t>
            </a:r>
          </a:p>
        </p:txBody>
      </p:sp>
      <p:sp>
        <p:nvSpPr>
          <p:cNvPr id="3" name="İçerik Yer Tutucusu 2">
            <a:extLst>
              <a:ext uri="{FF2B5EF4-FFF2-40B4-BE49-F238E27FC236}">
                <a16:creationId xmlns:a16="http://schemas.microsoft.com/office/drawing/2014/main" id="{4D1AED19-FD2E-A934-4FDA-33E8B9E45BD0}"/>
              </a:ext>
            </a:extLst>
          </p:cNvPr>
          <p:cNvSpPr>
            <a:spLocks noGrp="1"/>
          </p:cNvSpPr>
          <p:nvPr>
            <p:ph idx="1"/>
          </p:nvPr>
        </p:nvSpPr>
        <p:spPr>
          <a:xfrm>
            <a:off x="7111014" y="686540"/>
            <a:ext cx="5080986" cy="6171460"/>
          </a:xfrm>
        </p:spPr>
        <p:txBody>
          <a:bodyPr>
            <a:normAutofit lnSpcReduction="10000"/>
          </a:bodyPr>
          <a:lstStyle/>
          <a:p>
            <a:r>
              <a:rPr lang="tr-TR" dirty="0"/>
              <a:t>4.1 Bölütleme sonuçları Üç farklı eşikleme algoritması iyileştirilmiş fundus görüntüleri üzerinde uygulanarak damar piksellerinin bölütlenmesi sağlanmıştır. İyileştirilmiş görüntüler eşikleme 14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eşikleme algoritmalarının performans iyileştirme sonuçları görsel olarak sunulmuştur. Şekil 6’da ilk sütunda orijinal görüntüler, ikinci sütunda Bulanık Mantık Tabanlı Eşikleme yöntem sonuçları, üçüncü sütunda Maksimum Entropi Tabanlı Eşikleme yöntem sonuçları, son sütunda Çoklu Eşikleme yöntem sonuçları gösterilmiştir.</a:t>
            </a:r>
          </a:p>
        </p:txBody>
      </p:sp>
      <p:pic>
        <p:nvPicPr>
          <p:cNvPr id="5" name="Resim 4">
            <a:extLst>
              <a:ext uri="{FF2B5EF4-FFF2-40B4-BE49-F238E27FC236}">
                <a16:creationId xmlns:a16="http://schemas.microsoft.com/office/drawing/2014/main" id="{2CD0DB2D-DE6B-BD91-78CE-316F8CED6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943756" cy="4314548"/>
          </a:xfrm>
          <a:prstGeom prst="rect">
            <a:avLst/>
          </a:prstGeom>
        </p:spPr>
      </p:pic>
      <p:pic>
        <p:nvPicPr>
          <p:cNvPr id="7" name="Resim 6">
            <a:extLst>
              <a:ext uri="{FF2B5EF4-FFF2-40B4-BE49-F238E27FC236}">
                <a16:creationId xmlns:a16="http://schemas.microsoft.com/office/drawing/2014/main" id="{27A78512-19FE-B591-7386-F6D191666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14548"/>
            <a:ext cx="5051984" cy="2543452"/>
          </a:xfrm>
          <a:prstGeom prst="rect">
            <a:avLst/>
          </a:prstGeom>
        </p:spPr>
      </p:pic>
    </p:spTree>
    <p:extLst>
      <p:ext uri="{BB962C8B-B14F-4D97-AF65-F5344CB8AC3E}">
        <p14:creationId xmlns:p14="http://schemas.microsoft.com/office/powerpoint/2010/main" val="1747434021"/>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TotalTime>
  <Words>1893</Words>
  <Application>Microsoft Office PowerPoint</Application>
  <PresentationFormat>Geniş ekran</PresentationFormat>
  <Paragraphs>40</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Arial</vt:lpstr>
      <vt:lpstr>Century Gothic</vt:lpstr>
      <vt:lpstr>Wingdings 3</vt:lpstr>
      <vt:lpstr>Duman</vt:lpstr>
      <vt:lpstr>Retina kan damarlarını çıkarmak için eşikleme temelli morfolojik bir yöntem </vt:lpstr>
      <vt:lpstr>Giriş</vt:lpstr>
      <vt:lpstr>PowerPoint Sunusu</vt:lpstr>
      <vt:lpstr>Materyal Ve Metot</vt:lpstr>
      <vt:lpstr>Materyal Ve Metot</vt:lpstr>
      <vt:lpstr>Bulanık Mantık Tabanlı Eşikleme</vt:lpstr>
      <vt:lpstr>Kullanılan yöntem</vt:lpstr>
      <vt:lpstr>Morfolojik işlemler</vt:lpstr>
      <vt:lpstr>Bulgular ve tartışma</vt:lpstr>
      <vt:lpstr>PowerPoint Sunusu</vt:lpstr>
      <vt:lpstr>Sonuçlar</vt:lpstr>
      <vt:lpstr>Görüntü işleme teknikleri ve kümeleme yöntemleri kullanılarak fındık meyvesinin tespit ve sınıflandırılması</vt:lpstr>
      <vt:lpstr>Giriş </vt:lpstr>
      <vt:lpstr>ÖNERİLEN YÖNTEM (PROPOSED METHOD)</vt:lpstr>
      <vt:lpstr>PowerPoint Sunusu</vt:lpstr>
      <vt:lpstr>DENEYSEL ÇALIŞMA </vt:lpstr>
      <vt:lpstr>PowerPoint Sunusu</vt:lpstr>
      <vt:lpstr>SONUÇLAR (CONCLUSIONS)</vt:lpstr>
      <vt:lpstr>PowerPoint Sunusu</vt:lpstr>
      <vt:lpstr>Emirhan Erdal Bilgisayar Mühendisliği 2.öğretim 02205076041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 </dc:title>
  <dc:creator>Emirhan Erdal</dc:creator>
  <cp:lastModifiedBy>Emirhan Erdal</cp:lastModifiedBy>
  <cp:revision>1</cp:revision>
  <dcterms:created xsi:type="dcterms:W3CDTF">2022-12-15T20:08:05Z</dcterms:created>
  <dcterms:modified xsi:type="dcterms:W3CDTF">2022-12-15T20:47:25Z</dcterms:modified>
</cp:coreProperties>
</file>