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4"/>
  </p:sldMasterIdLst>
  <p:notesMasterIdLst>
    <p:notesMasterId r:id="rId13"/>
  </p:notesMasterIdLst>
  <p:handoutMasterIdLst>
    <p:handoutMasterId r:id="rId14"/>
  </p:handoutMasterIdLst>
  <p:sldIdLst>
    <p:sldId id="256" r:id="rId5"/>
    <p:sldId id="257" r:id="rId6"/>
    <p:sldId id="260" r:id="rId7"/>
    <p:sldId id="258" r:id="rId8"/>
    <p:sldId id="259" r:id="rId9"/>
    <p:sldId id="262" r:id="rId10"/>
    <p:sldId id="261" r:id="rId11"/>
    <p:sldId id="263" r:id="rId12"/>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654020-93CE-4300-92A2-A55A07C7349E}" v="122" dt="2022-11-17T10:24:37.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5" autoAdjust="0"/>
  </p:normalViewPr>
  <p:slideViewPr>
    <p:cSldViewPr snapToGrid="0">
      <p:cViewPr varScale="1">
        <p:scale>
          <a:sx n="108" d="100"/>
          <a:sy n="108" d="100"/>
        </p:scale>
        <p:origin x="72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96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8CAD799-DDDE-492B-99B6-DDC046C4ED57}" type="datetime1">
              <a:rPr lang="tr-TR" smtClean="0"/>
              <a:t>17.11.2022</a:t>
            </a:fld>
            <a:endParaRPr lang="tr-TR"/>
          </a:p>
        </p:txBody>
      </p:sp>
      <p:sp>
        <p:nvSpPr>
          <p:cNvPr id="4" name="Alt Bilgi Yer Tutucusu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tr-TR" smtClean="0"/>
              <a:t>‹#›</a:t>
            </a:fld>
            <a:endParaRPr lang="tr-TR"/>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B1369C-99DB-4685-BAB6-E92612F9C3FA}" type="datetime1">
              <a:rPr lang="tr-TR" noProof="0" smtClean="0"/>
              <a:t>17.11.2022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tr-TR" noProof="0" smtClean="0"/>
              <a:t>‹#›</a:t>
            </a:fld>
            <a:endParaRPr lang="tr-TR"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918CCA95-4F40-4CDD-BF1E-B8C9EB86EE73}" type="slidenum">
              <a:rPr lang="tr-TR" smtClean="0"/>
              <a:t>1</a:t>
            </a:fld>
            <a:endParaRPr lang="tr-TR"/>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11/17/2022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824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4646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5118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11/17/2022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9797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11/17/2022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0830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11/17/2022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847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11/17/2022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114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11/17/2022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2874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11/17/2022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336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11/17/2022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369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11/17/2022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1512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11/17/2022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6401829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57" r:id="rId6"/>
    <p:sldLayoutId id="2147483753" r:id="rId7"/>
    <p:sldLayoutId id="2147483754" r:id="rId8"/>
    <p:sldLayoutId id="2147483755" r:id="rId9"/>
    <p:sldLayoutId id="2147483756"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enkli sıvı resmi">
            <a:extLst>
              <a:ext uri="{FF2B5EF4-FFF2-40B4-BE49-F238E27FC236}">
                <a16:creationId xmlns:a16="http://schemas.microsoft.com/office/drawing/2014/main" id="{4A23E8C1-FDCC-777F-44E5-1082229253DA}"/>
              </a:ext>
            </a:extLst>
          </p:cNvPr>
          <p:cNvPicPr>
            <a:picLocks noChangeAspect="1"/>
          </p:cNvPicPr>
          <p:nvPr/>
        </p:nvPicPr>
        <p:blipFill rotWithShape="1">
          <a:blip r:embed="rId3"/>
          <a:srcRect l="5487" r="6034" b="1"/>
          <a:stretch/>
        </p:blipFill>
        <p:spPr>
          <a:xfrm>
            <a:off x="20" y="10"/>
            <a:ext cx="8668492" cy="6857990"/>
          </a:xfrm>
          <a:prstGeom prst="rect">
            <a:avLst/>
          </a:prstGeom>
        </p:spPr>
      </p:pic>
      <p:sp>
        <p:nvSpPr>
          <p:cNvPr id="22" name="Rectangle 2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FB28281-3783-403A-B1AB-0182A003DFE3}"/>
              </a:ext>
            </a:extLst>
          </p:cNvPr>
          <p:cNvSpPr>
            <a:spLocks noGrp="1"/>
          </p:cNvSpPr>
          <p:nvPr>
            <p:ph type="ctrTitle"/>
          </p:nvPr>
        </p:nvSpPr>
        <p:spPr>
          <a:xfrm>
            <a:off x="4508327" y="1487705"/>
            <a:ext cx="7374071" cy="2838792"/>
          </a:xfrm>
        </p:spPr>
        <p:txBody>
          <a:bodyPr rtlCol="0" anchor="b">
            <a:normAutofit/>
          </a:bodyPr>
          <a:lstStyle/>
          <a:p>
            <a:r>
              <a:rPr lang="tr-TR" sz="4800" dirty="0"/>
              <a:t>Görüntü İşleme Yöntemleri Kullanılarak Kiraz Meyvesinin Sınıflandırılması</a:t>
            </a:r>
            <a:endParaRPr lang="tr-TR" dirty="0"/>
          </a:p>
        </p:txBody>
      </p:sp>
      <p:sp>
        <p:nvSpPr>
          <p:cNvPr id="3" name="Alt Başlık 2">
            <a:extLst>
              <a:ext uri="{FF2B5EF4-FFF2-40B4-BE49-F238E27FC236}">
                <a16:creationId xmlns:a16="http://schemas.microsoft.com/office/drawing/2014/main" id="{C4542EAC-8BF3-4BFD-9891-145BC49409C2}"/>
              </a:ext>
            </a:extLst>
          </p:cNvPr>
          <p:cNvSpPr>
            <a:spLocks noGrp="1"/>
          </p:cNvSpPr>
          <p:nvPr>
            <p:ph type="subTitle" idx="1"/>
          </p:nvPr>
        </p:nvSpPr>
        <p:spPr>
          <a:xfrm>
            <a:off x="7848600" y="4872922"/>
            <a:ext cx="4023360" cy="1208141"/>
          </a:xfrm>
        </p:spPr>
        <p:txBody>
          <a:bodyPr vert="horz" lIns="91440" tIns="45720" rIns="91440" bIns="45720" rtlCol="0" anchor="t">
            <a:normAutofit/>
          </a:bodyPr>
          <a:lstStyle/>
          <a:p>
            <a:r>
              <a:rPr lang="tr-TR" sz="2000" dirty="0"/>
              <a:t>Emirhan Erdal </a:t>
            </a:r>
            <a:endParaRPr lang="tr-TR"/>
          </a:p>
          <a:p>
            <a:r>
              <a:rPr lang="tr-TR" sz="2000" dirty="0"/>
              <a:t>02205076041</a:t>
            </a:r>
            <a:endParaRPr lang="tr-TR" dirty="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37265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B5B378-8E18-4B9B-7742-47311CE7818A}"/>
              </a:ext>
            </a:extLst>
          </p:cNvPr>
          <p:cNvSpPr>
            <a:spLocks noGrp="1"/>
          </p:cNvSpPr>
          <p:nvPr>
            <p:ph type="title"/>
          </p:nvPr>
        </p:nvSpPr>
        <p:spPr/>
        <p:txBody>
          <a:bodyPr/>
          <a:lstStyle/>
          <a:p>
            <a:r>
              <a:rPr lang="tr-TR" dirty="0"/>
              <a:t>Amaç...</a:t>
            </a:r>
          </a:p>
        </p:txBody>
      </p:sp>
      <p:sp>
        <p:nvSpPr>
          <p:cNvPr id="3" name="İçerik Yer Tutucusu 2">
            <a:extLst>
              <a:ext uri="{FF2B5EF4-FFF2-40B4-BE49-F238E27FC236}">
                <a16:creationId xmlns:a16="http://schemas.microsoft.com/office/drawing/2014/main" id="{B566F805-8021-A307-9253-DE43C5DECACA}"/>
              </a:ext>
            </a:extLst>
          </p:cNvPr>
          <p:cNvSpPr>
            <a:spLocks noGrp="1"/>
          </p:cNvSpPr>
          <p:nvPr>
            <p:ph idx="1"/>
          </p:nvPr>
        </p:nvSpPr>
        <p:spPr/>
        <p:txBody>
          <a:bodyPr vert="horz" lIns="91440" tIns="45720" rIns="91440" bIns="45720" rtlCol="0" anchor="t">
            <a:normAutofit fontScale="70000" lnSpcReduction="20000"/>
          </a:bodyPr>
          <a:lstStyle/>
          <a:p>
            <a:r>
              <a:rPr lang="tr-TR" dirty="0"/>
              <a:t>Yapılan bu çalışmada görüntü işleme yöntemleri kullanılarak kiraz meyvesinin boyutlarına göre sınıflandırılması amaçlanmıştır. Bu amaçla Matlab R2013a programı kullanılarak görüntüsü alınan meyveleri küçük boy, orta boy, büyük boy olarak sınıflandıracak bir çalışma gerçekleştirilmiştir. Yapılan çalışmada kirazlar üst üste gelmeden ayrık olarak resimlenmiştir. Bu sayede sınıflandırma başarısı %100 olarak gerçekleşmiştir. Ancak kirazların üst üste gelmesi durumunda sınıflandırma başarısının düşeceği değerlendirilmektedir. Kiraz meyvesinin klasik sınıflandırma yöntemleri yerine görüntü işleme teknikleri kullanılarak sınıflandırılması ile önemli ihracat ürünlerinden biri olan kiraz meyvesinin uluslararası standartlara uygun olarak tasnif edilmesi sağlanacak ve ülke ekonomisine katkısı dahada artacaktır.</a:t>
            </a:r>
          </a:p>
        </p:txBody>
      </p:sp>
    </p:spTree>
    <p:extLst>
      <p:ext uri="{BB962C8B-B14F-4D97-AF65-F5344CB8AC3E}">
        <p14:creationId xmlns:p14="http://schemas.microsoft.com/office/powerpoint/2010/main" val="70068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a:extLst>
              <a:ext uri="{FF2B5EF4-FFF2-40B4-BE49-F238E27FC236}">
                <a16:creationId xmlns:a16="http://schemas.microsoft.com/office/drawing/2014/main" id="{DA12DEDA-6113-A653-125C-A31C3F7D9893}"/>
              </a:ext>
            </a:extLst>
          </p:cNvPr>
          <p:cNvPicPr>
            <a:picLocks noChangeAspect="1"/>
          </p:cNvPicPr>
          <p:nvPr/>
        </p:nvPicPr>
        <p:blipFill rotWithShape="1">
          <a:blip r:embed="rId2"/>
          <a:srcRect r="6497" b="-1"/>
          <a:stretch/>
        </p:blipFill>
        <p:spPr>
          <a:xfrm>
            <a:off x="20" y="10"/>
            <a:ext cx="12191980" cy="4465973"/>
          </a:xfrm>
          <a:prstGeom prst="rect">
            <a:avLst/>
          </a:prstGeom>
        </p:spPr>
      </p:pic>
      <p:sp>
        <p:nvSpPr>
          <p:cNvPr id="11" name="Rectangle: Rounded Corners 10">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F770539-9327-647C-88D5-741E1BFBDBB6}"/>
              </a:ext>
            </a:extLst>
          </p:cNvPr>
          <p:cNvSpPr>
            <a:spLocks noGrp="1"/>
          </p:cNvSpPr>
          <p:nvPr>
            <p:ph type="title"/>
          </p:nvPr>
        </p:nvSpPr>
        <p:spPr>
          <a:xfrm>
            <a:off x="566928" y="4203278"/>
            <a:ext cx="8557193" cy="536063"/>
          </a:xfrm>
        </p:spPr>
        <p:txBody>
          <a:bodyPr>
            <a:normAutofit/>
          </a:bodyPr>
          <a:lstStyle/>
          <a:p>
            <a:r>
              <a:rPr lang="tr-TR" sz="2800">
                <a:solidFill>
                  <a:schemeClr val="bg1"/>
                </a:solidFill>
              </a:rPr>
              <a:t>Materyal ve Metot</a:t>
            </a:r>
          </a:p>
        </p:txBody>
      </p:sp>
      <p:sp>
        <p:nvSpPr>
          <p:cNvPr id="3" name="İçerik Yer Tutucusu 2">
            <a:extLst>
              <a:ext uri="{FF2B5EF4-FFF2-40B4-BE49-F238E27FC236}">
                <a16:creationId xmlns:a16="http://schemas.microsoft.com/office/drawing/2014/main" id="{922CD94E-9723-6A52-5FA4-7CC7C5AE4CA4}"/>
              </a:ext>
            </a:extLst>
          </p:cNvPr>
          <p:cNvSpPr>
            <a:spLocks noGrp="1"/>
          </p:cNvSpPr>
          <p:nvPr>
            <p:ph idx="1"/>
          </p:nvPr>
        </p:nvSpPr>
        <p:spPr>
          <a:xfrm>
            <a:off x="566928" y="4956314"/>
            <a:ext cx="11058144" cy="1306417"/>
          </a:xfrm>
        </p:spPr>
        <p:txBody>
          <a:bodyPr vert="horz" lIns="91440" tIns="45720" rIns="91440" bIns="45720" rtlCol="0">
            <a:normAutofit/>
          </a:bodyPr>
          <a:lstStyle/>
          <a:p>
            <a:r>
              <a:rPr lang="tr-TR" sz="1700"/>
              <a:t>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gösterilmiştir.</a:t>
            </a:r>
          </a:p>
        </p:txBody>
      </p:sp>
    </p:spTree>
    <p:extLst>
      <p:ext uri="{BB962C8B-B14F-4D97-AF65-F5344CB8AC3E}">
        <p14:creationId xmlns:p14="http://schemas.microsoft.com/office/powerpoint/2010/main" val="248733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descr="metin, çapraz bulmaca içeren bir resim&#10;&#10;Açıklama otomatik olarak oluşturuldu">
            <a:extLst>
              <a:ext uri="{FF2B5EF4-FFF2-40B4-BE49-F238E27FC236}">
                <a16:creationId xmlns:a16="http://schemas.microsoft.com/office/drawing/2014/main" id="{FA36CA38-D920-D406-2118-0677F5AAE991}"/>
              </a:ext>
            </a:extLst>
          </p:cNvPr>
          <p:cNvPicPr>
            <a:picLocks noChangeAspect="1"/>
          </p:cNvPicPr>
          <p:nvPr/>
        </p:nvPicPr>
        <p:blipFill rotWithShape="1">
          <a:blip r:embed="rId2"/>
          <a:srcRect b="3604"/>
          <a:stretch/>
        </p:blipFill>
        <p:spPr>
          <a:xfrm>
            <a:off x="20" y="10"/>
            <a:ext cx="12191980" cy="4465973"/>
          </a:xfrm>
          <a:prstGeom prst="rect">
            <a:avLst/>
          </a:prstGeom>
        </p:spPr>
      </p:pic>
      <p:sp>
        <p:nvSpPr>
          <p:cNvPr id="14" name="Rectangle: Rounded Corners 10">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10690D2-D269-68FB-4ADE-7F78AA0F9AF8}"/>
              </a:ext>
            </a:extLst>
          </p:cNvPr>
          <p:cNvSpPr>
            <a:spLocks noGrp="1"/>
          </p:cNvSpPr>
          <p:nvPr>
            <p:ph type="title"/>
          </p:nvPr>
        </p:nvSpPr>
        <p:spPr>
          <a:xfrm>
            <a:off x="566928" y="4203278"/>
            <a:ext cx="8557193" cy="536063"/>
          </a:xfrm>
        </p:spPr>
        <p:txBody>
          <a:bodyPr>
            <a:normAutofit/>
          </a:bodyPr>
          <a:lstStyle/>
          <a:p>
            <a:r>
              <a:rPr lang="tr-TR" sz="2800">
                <a:solidFill>
                  <a:schemeClr val="bg1"/>
                </a:solidFill>
              </a:rPr>
              <a:t>Görüntü İşleme</a:t>
            </a:r>
          </a:p>
        </p:txBody>
      </p:sp>
      <p:sp>
        <p:nvSpPr>
          <p:cNvPr id="3" name="İçerik Yer Tutucusu 2">
            <a:extLst>
              <a:ext uri="{FF2B5EF4-FFF2-40B4-BE49-F238E27FC236}">
                <a16:creationId xmlns:a16="http://schemas.microsoft.com/office/drawing/2014/main" id="{38B11A68-1E59-62F6-F418-24DFCB7D1F02}"/>
              </a:ext>
            </a:extLst>
          </p:cNvPr>
          <p:cNvSpPr>
            <a:spLocks noGrp="1"/>
          </p:cNvSpPr>
          <p:nvPr>
            <p:ph idx="1"/>
          </p:nvPr>
        </p:nvSpPr>
        <p:spPr>
          <a:xfrm>
            <a:off x="566928" y="4956314"/>
            <a:ext cx="11058144" cy="1306417"/>
          </a:xfrm>
        </p:spPr>
        <p:txBody>
          <a:bodyPr vert="horz" lIns="91440" tIns="45720" rIns="91440" bIns="45720" rtlCol="0">
            <a:normAutofit/>
          </a:bodyPr>
          <a:lstStyle/>
          <a:p>
            <a:pPr>
              <a:lnSpc>
                <a:spcPct val="100000"/>
              </a:lnSpc>
            </a:pPr>
            <a:r>
              <a:rPr lang="tr-TR" sz="1300"/>
              <a:t> Görüntü işleme, görüntüyü dijital form haline getirerek spesifik görüntü elde etmek yada yazılımsal olarak görüntü üzerinde istenilen sonucu elde etmek için kullanılan bir yöntemdir [12]. Günümüzde görüntü işleme tıp, askeri alanlar, güvenlik, yüz tanıma, duygu analizi, robotik, sınıflandırma gibi pekçok alanda kullanılmaktadır. Görüntü işlemeyi matrisler üzerinde yapılan işlemler bütünü şeklinde de tanımlayabiliriz. Resimler çeşitli renklerin bir araya geldiği karelerden oluşmaktadır. Halbuki resimi en küçük parçalarına böldüğümüzde pixsel adını verdiğimiz matrislerden oluştuğunu görmekteyiz. Görüntü işleme yöntemlerinde pikseli oluşturan matris hücrelerinin üzerinden işlemler yapılmaktadır. Aşağıdaki Şekil 2’de görsel bir karakterin sayısallaştırılması gösterilmiştir.</a:t>
            </a:r>
          </a:p>
        </p:txBody>
      </p:sp>
    </p:spTree>
    <p:extLst>
      <p:ext uri="{BB962C8B-B14F-4D97-AF65-F5344CB8AC3E}">
        <p14:creationId xmlns:p14="http://schemas.microsoft.com/office/powerpoint/2010/main" val="272422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0">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2">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4E9502EB-43DB-5746-3301-06D5509FB256}"/>
              </a:ext>
            </a:extLst>
          </p:cNvPr>
          <p:cNvSpPr>
            <a:spLocks noGrp="1"/>
          </p:cNvSpPr>
          <p:nvPr>
            <p:ph type="title"/>
          </p:nvPr>
        </p:nvSpPr>
        <p:spPr>
          <a:xfrm>
            <a:off x="838199" y="978408"/>
            <a:ext cx="4056530" cy="1106424"/>
          </a:xfrm>
        </p:spPr>
        <p:txBody>
          <a:bodyPr>
            <a:normAutofit/>
          </a:bodyPr>
          <a:lstStyle/>
          <a:p>
            <a:r>
              <a:rPr lang="tr-TR" sz="2800"/>
              <a:t>Uygulama</a:t>
            </a:r>
          </a:p>
        </p:txBody>
      </p:sp>
      <p:sp>
        <p:nvSpPr>
          <p:cNvPr id="16" name="Rectangle 14">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CE06B5FA-57BB-7366-092C-4E3762D59C43}"/>
              </a:ext>
            </a:extLst>
          </p:cNvPr>
          <p:cNvSpPr>
            <a:spLocks noGrp="1"/>
          </p:cNvSpPr>
          <p:nvPr>
            <p:ph idx="1"/>
          </p:nvPr>
        </p:nvSpPr>
        <p:spPr>
          <a:xfrm>
            <a:off x="838199" y="2359152"/>
            <a:ext cx="4056530" cy="3429000"/>
          </a:xfrm>
        </p:spPr>
        <p:txBody>
          <a:bodyPr vert="horz" lIns="91440" tIns="45720" rIns="91440" bIns="45720" rtlCol="0">
            <a:normAutofit/>
          </a:bodyPr>
          <a:lstStyle/>
          <a:p>
            <a:r>
              <a:rPr lang="tr-TR" sz="1700"/>
              <a:t>Tablo 1’ de kirazların boyutlarına karşılık gelen sınıflar gösterilmiştir</a:t>
            </a:r>
          </a:p>
          <a:p>
            <a:r>
              <a:rPr lang="tr-TR" sz="1700">
                <a:ea typeface="+mn-lt"/>
                <a:cs typeface="+mn-lt"/>
              </a:rPr>
              <a:t>Kiraz meyvesinin sınıflandırılması için gerekli olan işlem adımları aşağıdaki Şekil 3’de gösterilmiştir.</a:t>
            </a:r>
          </a:p>
          <a:p>
            <a:r>
              <a:rPr lang="tr-TR" sz="1700">
                <a:ea typeface="+mn-lt"/>
                <a:cs typeface="+mn-lt"/>
              </a:rPr>
              <a:t>Aşağıdaki Şekil 4’te sınıflandırma için programa yüklenecek olan işlenmemiş resim gösterilmiştir.</a:t>
            </a:r>
            <a:endParaRPr lang="tr-TR" sz="1700"/>
          </a:p>
        </p:txBody>
      </p:sp>
      <p:pic>
        <p:nvPicPr>
          <p:cNvPr id="5" name="Resim 5" descr="iç mekan, kiraz, sebze içeren bir resim&#10;&#10;Açıklama otomatik olarak oluşturuldu">
            <a:extLst>
              <a:ext uri="{FF2B5EF4-FFF2-40B4-BE49-F238E27FC236}">
                <a16:creationId xmlns:a16="http://schemas.microsoft.com/office/drawing/2014/main" id="{F5A991DA-4145-9F1A-8B59-46C688D67E79}"/>
              </a:ext>
            </a:extLst>
          </p:cNvPr>
          <p:cNvPicPr>
            <a:picLocks noChangeAspect="1"/>
          </p:cNvPicPr>
          <p:nvPr/>
        </p:nvPicPr>
        <p:blipFill>
          <a:blip r:embed="rId2"/>
          <a:stretch>
            <a:fillRect/>
          </a:stretch>
        </p:blipFill>
        <p:spPr>
          <a:xfrm>
            <a:off x="5846705" y="1107769"/>
            <a:ext cx="2873668" cy="1257230"/>
          </a:xfrm>
          <a:prstGeom prst="rect">
            <a:avLst/>
          </a:prstGeom>
        </p:spPr>
      </p:pic>
      <p:pic>
        <p:nvPicPr>
          <p:cNvPr id="4" name="Resim 4" descr="tablo içeren bir resim&#10;&#10;Açıklama otomatik olarak oluşturuldu">
            <a:extLst>
              <a:ext uri="{FF2B5EF4-FFF2-40B4-BE49-F238E27FC236}">
                <a16:creationId xmlns:a16="http://schemas.microsoft.com/office/drawing/2014/main" id="{8F1CE910-E350-4F21-213D-7347A4B03377}"/>
              </a:ext>
            </a:extLst>
          </p:cNvPr>
          <p:cNvPicPr>
            <a:picLocks noChangeAspect="1"/>
          </p:cNvPicPr>
          <p:nvPr/>
        </p:nvPicPr>
        <p:blipFill>
          <a:blip r:embed="rId3"/>
          <a:stretch>
            <a:fillRect/>
          </a:stretch>
        </p:blipFill>
        <p:spPr>
          <a:xfrm>
            <a:off x="8962365" y="1235126"/>
            <a:ext cx="2873668" cy="998599"/>
          </a:xfrm>
          <a:prstGeom prst="rect">
            <a:avLst/>
          </a:prstGeom>
        </p:spPr>
      </p:pic>
      <p:pic>
        <p:nvPicPr>
          <p:cNvPr id="6" name="Resim 6" descr="metin içeren bir resim&#10;&#10;Açıklama otomatik olarak oluşturuldu">
            <a:extLst>
              <a:ext uri="{FF2B5EF4-FFF2-40B4-BE49-F238E27FC236}">
                <a16:creationId xmlns:a16="http://schemas.microsoft.com/office/drawing/2014/main" id="{76739E32-387C-921F-8851-78FE3EB99A9B}"/>
              </a:ext>
            </a:extLst>
          </p:cNvPr>
          <p:cNvPicPr>
            <a:picLocks noChangeAspect="1"/>
          </p:cNvPicPr>
          <p:nvPr/>
        </p:nvPicPr>
        <p:blipFill>
          <a:blip r:embed="rId4"/>
          <a:stretch>
            <a:fillRect/>
          </a:stretch>
        </p:blipFill>
        <p:spPr>
          <a:xfrm>
            <a:off x="5846705" y="3702262"/>
            <a:ext cx="5989328" cy="1871665"/>
          </a:xfrm>
          <a:prstGeom prst="rect">
            <a:avLst/>
          </a:prstGeom>
        </p:spPr>
      </p:pic>
    </p:spTree>
    <p:extLst>
      <p:ext uri="{BB962C8B-B14F-4D97-AF65-F5344CB8AC3E}">
        <p14:creationId xmlns:p14="http://schemas.microsoft.com/office/powerpoint/2010/main" val="255576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2DF175-2DD8-4694-B4BB-045DCFCE7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8612"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39E60DE3-7E29-CFEF-647F-9A4D6810EC8F}"/>
              </a:ext>
            </a:extLst>
          </p:cNvPr>
          <p:cNvSpPr>
            <a:spLocks noGrp="1"/>
          </p:cNvSpPr>
          <p:nvPr>
            <p:ph type="title"/>
          </p:nvPr>
        </p:nvSpPr>
        <p:spPr>
          <a:xfrm>
            <a:off x="5513816" y="978408"/>
            <a:ext cx="6003511" cy="1106424"/>
          </a:xfrm>
        </p:spPr>
        <p:txBody>
          <a:bodyPr>
            <a:normAutofit/>
          </a:bodyPr>
          <a:lstStyle/>
          <a:p>
            <a:r>
              <a:rPr lang="tr-TR" sz="2800" dirty="0" err="1"/>
              <a:t>Bwboundaries</a:t>
            </a:r>
            <a:r>
              <a:rPr lang="tr-TR" sz="2800" dirty="0"/>
              <a:t>  Komutu</a:t>
            </a:r>
            <a:endParaRPr lang="tr-TR" dirty="0"/>
          </a:p>
        </p:txBody>
      </p:sp>
      <p:pic>
        <p:nvPicPr>
          <p:cNvPr id="5" name="Resim 5">
            <a:extLst>
              <a:ext uri="{FF2B5EF4-FFF2-40B4-BE49-F238E27FC236}">
                <a16:creationId xmlns:a16="http://schemas.microsoft.com/office/drawing/2014/main" id="{10ECDA73-8AB8-97F9-48AD-F51194235489}"/>
              </a:ext>
            </a:extLst>
          </p:cNvPr>
          <p:cNvPicPr>
            <a:picLocks noChangeAspect="1"/>
          </p:cNvPicPr>
          <p:nvPr/>
        </p:nvPicPr>
        <p:blipFill>
          <a:blip r:embed="rId2"/>
          <a:stretch>
            <a:fillRect/>
          </a:stretch>
        </p:blipFill>
        <p:spPr>
          <a:xfrm>
            <a:off x="411480" y="726442"/>
            <a:ext cx="4233672" cy="2466114"/>
          </a:xfrm>
          <a:prstGeom prst="rect">
            <a:avLst/>
          </a:prstGeom>
        </p:spPr>
      </p:pic>
      <p:sp>
        <p:nvSpPr>
          <p:cNvPr id="14" name="Rectangle 13">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604"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3073"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4">
            <a:extLst>
              <a:ext uri="{FF2B5EF4-FFF2-40B4-BE49-F238E27FC236}">
                <a16:creationId xmlns:a16="http://schemas.microsoft.com/office/drawing/2014/main" id="{673C2E3D-B2BA-1CD2-531D-5061636B743D}"/>
              </a:ext>
            </a:extLst>
          </p:cNvPr>
          <p:cNvPicPr>
            <a:picLocks noChangeAspect="1"/>
          </p:cNvPicPr>
          <p:nvPr/>
        </p:nvPicPr>
        <p:blipFill>
          <a:blip r:embed="rId3"/>
          <a:stretch>
            <a:fillRect/>
          </a:stretch>
        </p:blipFill>
        <p:spPr>
          <a:xfrm>
            <a:off x="411480" y="3561039"/>
            <a:ext cx="4230116" cy="2474618"/>
          </a:xfrm>
          <a:prstGeom prst="rect">
            <a:avLst/>
          </a:prstGeom>
        </p:spPr>
      </p:pic>
      <p:sp>
        <p:nvSpPr>
          <p:cNvPr id="3" name="İçerik Yer Tutucusu 2">
            <a:extLst>
              <a:ext uri="{FF2B5EF4-FFF2-40B4-BE49-F238E27FC236}">
                <a16:creationId xmlns:a16="http://schemas.microsoft.com/office/drawing/2014/main" id="{AE49B227-1D1E-4BAF-C06A-60712CE7CAA0}"/>
              </a:ext>
            </a:extLst>
          </p:cNvPr>
          <p:cNvSpPr>
            <a:spLocks noGrp="1"/>
          </p:cNvSpPr>
          <p:nvPr>
            <p:ph idx="1"/>
          </p:nvPr>
        </p:nvSpPr>
        <p:spPr>
          <a:xfrm>
            <a:off x="5516864" y="2359152"/>
            <a:ext cx="6003511" cy="3429000"/>
          </a:xfrm>
        </p:spPr>
        <p:txBody>
          <a:bodyPr vert="horz" lIns="91440" tIns="45720" rIns="91440" bIns="45720" rtlCol="0">
            <a:normAutofit/>
          </a:bodyPr>
          <a:lstStyle/>
          <a:p>
            <a:pPr>
              <a:lnSpc>
                <a:spcPct val="100000"/>
              </a:lnSpc>
            </a:pPr>
            <a:r>
              <a:rPr lang="tr-TR" sz="1400"/>
              <a:t>İlk aşamada resmin arka planı beyaza kirazlar ise siyaha dönüştürülmektedir. İkinci aşamada ise binary moddaki resim Matlab bwboundaries komutu ile ters çevrilerek arka plan siyaha sınıflandırılacak olan kirazlar beyaza dönüştürülmektedir. Aşağıdaki Şekil 5’de resmin siyah-beyaz piksellere dönüştürülmüş hali gösterilmiştir.</a:t>
            </a:r>
          </a:p>
          <a:p>
            <a:pPr>
              <a:lnSpc>
                <a:spcPct val="100000"/>
              </a:lnSpc>
            </a:pPr>
            <a:r>
              <a:rPr lang="tr-TR" sz="1400">
                <a:ea typeface="+mn-lt"/>
                <a:cs typeface="+mn-lt"/>
              </a:rPr>
              <a:t>Resim siyah-beyaz piksellere dönüştürülüp ters çevirme işlemi uygulandıktan sonra resimde bulunan belirli boyutun altındaki gürültü olarak tabir edilen nesneler Matlab bwareaopen komutu ile kaldırılmıştır. Daha sonra program tarafından tespit edilen kirazların sınırları eşikleme yöntemi kullanılarak mavi renk ile belirlenmiş ve resimde bulunan nesne sayısı ekrana yansıtılmıştır. Aşağıdaki Şekil 6’da siyah-beyaz piksellere dönüştürülen resmin eşikleme yöntemi ile sınırlarının mavi renge dönüştürülmüş hali gösterilmiştir. </a:t>
            </a:r>
            <a:endParaRPr lang="tr-TR" sz="1400"/>
          </a:p>
        </p:txBody>
      </p:sp>
    </p:spTree>
    <p:extLst>
      <p:ext uri="{BB962C8B-B14F-4D97-AF65-F5344CB8AC3E}">
        <p14:creationId xmlns:p14="http://schemas.microsoft.com/office/powerpoint/2010/main" val="93335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10">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12">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98B2645-C785-8280-197A-06BE065088DD}"/>
              </a:ext>
            </a:extLst>
          </p:cNvPr>
          <p:cNvSpPr>
            <a:spLocks noGrp="1"/>
          </p:cNvSpPr>
          <p:nvPr>
            <p:ph type="title"/>
          </p:nvPr>
        </p:nvSpPr>
        <p:spPr>
          <a:xfrm>
            <a:off x="371094" y="1161288"/>
            <a:ext cx="3438144" cy="1124712"/>
          </a:xfrm>
        </p:spPr>
        <p:txBody>
          <a:bodyPr anchor="b">
            <a:normAutofit/>
          </a:bodyPr>
          <a:lstStyle/>
          <a:p>
            <a:r>
              <a:rPr lang="tr-TR" sz="2800"/>
              <a:t>Araştırma Sonuçları ve Tartışma </a:t>
            </a:r>
          </a:p>
        </p:txBody>
      </p:sp>
      <p:sp>
        <p:nvSpPr>
          <p:cNvPr id="10"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F823A408-2725-1B69-38D2-BAA3ABEEE210}"/>
              </a:ext>
            </a:extLst>
          </p:cNvPr>
          <p:cNvSpPr>
            <a:spLocks noGrp="1"/>
          </p:cNvSpPr>
          <p:nvPr>
            <p:ph idx="1"/>
          </p:nvPr>
        </p:nvSpPr>
        <p:spPr>
          <a:xfrm>
            <a:off x="371094" y="2718054"/>
            <a:ext cx="3438906" cy="3207258"/>
          </a:xfrm>
        </p:spPr>
        <p:txBody>
          <a:bodyPr vert="horz" lIns="91440" tIns="45720" rIns="91440" bIns="45720" rtlCol="0" anchor="t">
            <a:normAutofit/>
          </a:bodyPr>
          <a:lstStyle/>
          <a:p>
            <a:pPr>
              <a:lnSpc>
                <a:spcPct val="100000"/>
              </a:lnSpc>
            </a:pPr>
            <a:r>
              <a:rPr lang="tr-TR" sz="1600"/>
              <a:t>Sınırları 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 Aşağıdaki Şekil 7’de kirazların boyutlarına göre sınıflandırılmış hali gösterilmiştir.</a:t>
            </a:r>
          </a:p>
        </p:txBody>
      </p:sp>
      <p:pic>
        <p:nvPicPr>
          <p:cNvPr id="4" name="Resim 4" descr="metin içeren bir resim&#10;&#10;Açıklama otomatik olarak oluşturuldu">
            <a:extLst>
              <a:ext uri="{FF2B5EF4-FFF2-40B4-BE49-F238E27FC236}">
                <a16:creationId xmlns:a16="http://schemas.microsoft.com/office/drawing/2014/main" id="{6F8C4668-9D9F-ABE0-55BE-A77FB56C5CE4}"/>
              </a:ext>
            </a:extLst>
          </p:cNvPr>
          <p:cNvPicPr>
            <a:picLocks noChangeAspect="1"/>
          </p:cNvPicPr>
          <p:nvPr/>
        </p:nvPicPr>
        <p:blipFill>
          <a:blip r:embed="rId2"/>
          <a:stretch>
            <a:fillRect/>
          </a:stretch>
        </p:blipFill>
        <p:spPr>
          <a:xfrm>
            <a:off x="4898967" y="1381082"/>
            <a:ext cx="6921940" cy="4205077"/>
          </a:xfrm>
          <a:prstGeom prst="rect">
            <a:avLst/>
          </a:prstGeom>
        </p:spPr>
      </p:pic>
    </p:spTree>
    <p:extLst>
      <p:ext uri="{BB962C8B-B14F-4D97-AF65-F5344CB8AC3E}">
        <p14:creationId xmlns:p14="http://schemas.microsoft.com/office/powerpoint/2010/main" val="656405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4A2ACEE0-A76E-B7ED-BBD1-CCF3B0E0F9A5}"/>
              </a:ext>
            </a:extLst>
          </p:cNvPr>
          <p:cNvSpPr>
            <a:spLocks noGrp="1"/>
          </p:cNvSpPr>
          <p:nvPr>
            <p:ph type="title"/>
          </p:nvPr>
        </p:nvSpPr>
        <p:spPr>
          <a:xfrm>
            <a:off x="1115568" y="548640"/>
            <a:ext cx="10168128" cy="1179576"/>
          </a:xfrm>
        </p:spPr>
        <p:txBody>
          <a:bodyPr>
            <a:normAutofit/>
          </a:bodyPr>
          <a:lstStyle/>
          <a:p>
            <a:r>
              <a:rPr lang="tr-TR" dirty="0"/>
              <a:t>Sonuç</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55516453-AC4E-D27D-B3EE-4BC7B77E0976}"/>
              </a:ext>
            </a:extLst>
          </p:cNvPr>
          <p:cNvSpPr>
            <a:spLocks noGrp="1"/>
          </p:cNvSpPr>
          <p:nvPr>
            <p:ph idx="1"/>
          </p:nvPr>
        </p:nvSpPr>
        <p:spPr>
          <a:xfrm>
            <a:off x="-601" y="2063380"/>
            <a:ext cx="12196550" cy="4778991"/>
          </a:xfrm>
        </p:spPr>
        <p:txBody>
          <a:bodyPr vert="horz" lIns="91440" tIns="45720" rIns="91440" bIns="45720" rtlCol="0" anchor="t">
            <a:noAutofit/>
          </a:bodyPr>
          <a:lstStyle/>
          <a:p>
            <a:pPr>
              <a:lnSpc>
                <a:spcPct val="100000"/>
              </a:lnSpc>
            </a:pPr>
            <a:r>
              <a:rPr lang="tr-TR" sz="2000" dirty="0"/>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p>
        </p:txBody>
      </p:sp>
    </p:spTree>
    <p:extLst>
      <p:ext uri="{BB962C8B-B14F-4D97-AF65-F5344CB8AC3E}">
        <p14:creationId xmlns:p14="http://schemas.microsoft.com/office/powerpoint/2010/main" val="1148351206"/>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3D2441"/>
      </a:dk2>
      <a:lt2>
        <a:srgbClr val="E2E5E8"/>
      </a:lt2>
      <a:accent1>
        <a:srgbClr val="C39B6E"/>
      </a:accent1>
      <a:accent2>
        <a:srgbClr val="C57D73"/>
      </a:accent2>
      <a:accent3>
        <a:srgbClr val="D08DA1"/>
      </a:accent3>
      <a:accent4>
        <a:srgbClr val="C573AE"/>
      </a:accent4>
      <a:accent5>
        <a:srgbClr val="C68DD0"/>
      </a:accent5>
      <a:accent6>
        <a:srgbClr val="9873C5"/>
      </a:accent6>
      <a:hlink>
        <a:srgbClr val="6183A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Geniş ekran</PresentationFormat>
  <Paragraphs>1</Paragraphs>
  <Slides>8</Slides>
  <Notes>1</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AccentBoxVTI</vt:lpstr>
      <vt:lpstr>Görüntü İşleme Yöntemleri Kullanılarak Kiraz Meyvesinin Sınıflandırılması</vt:lpstr>
      <vt:lpstr>Amaç...</vt:lpstr>
      <vt:lpstr>Materyal ve Metot</vt:lpstr>
      <vt:lpstr>Görüntü İşleme</vt:lpstr>
      <vt:lpstr>Uygulama</vt:lpstr>
      <vt:lpstr>Bwboundaries  Komutu</vt:lpstr>
      <vt:lpstr>Araştırma Sonuçları ve Tartışma </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78</cp:revision>
  <dcterms:created xsi:type="dcterms:W3CDTF">2022-11-17T10:00:26Z</dcterms:created>
  <dcterms:modified xsi:type="dcterms:W3CDTF">2022-11-17T10:39:32Z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