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63" r:id="rId15"/>
  </p:sldIdLst>
  <p:sldSz cx="18288000" cy="10287000"/>
  <p:notesSz cx="6858000" cy="9144000"/>
  <p:embeddedFontLst>
    <p:embeddedFont>
      <p:font typeface="Calibri" panose="020F0502020204030204" pitchFamily="34" charset="0"/>
      <p:regular r:id="rId16"/>
      <p:bold r:id="rId17"/>
      <p:italic r:id="rId18"/>
      <p:boldItalic r:id="rId19"/>
    </p:embeddedFont>
    <p:embeddedFont>
      <p:font typeface="Poppins Bold" panose="020B0604020202020204" charset="-94"/>
      <p:regular r:id="rId20"/>
    </p:embeddedFont>
    <p:embeddedFont>
      <p:font typeface="Poppins Light" panose="00000400000000000000" pitchFamily="2" charset="-94"/>
      <p:regular r:id="rId21"/>
      <p:italic r:id="rId22"/>
    </p:embeddedFont>
    <p:embeddedFont>
      <p:font typeface="Poppins Medium" panose="00000600000000000000" pitchFamily="2" charset="-94"/>
      <p:regular r:id="rId23"/>
      <p:italic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22" autoAdjust="0"/>
  </p:normalViewPr>
  <p:slideViewPr>
    <p:cSldViewPr>
      <p:cViewPr varScale="1">
        <p:scale>
          <a:sx n="54" d="100"/>
          <a:sy n="54" d="100"/>
        </p:scale>
        <p:origin x="778"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B747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17315" r="19733" b="1109"/>
          <a:stretch>
            <a:fillRect/>
          </a:stretch>
        </p:blipFill>
        <p:spPr>
          <a:xfrm>
            <a:off x="8468259" y="3068"/>
            <a:ext cx="9819741" cy="10283932"/>
          </a:xfrm>
          <a:prstGeom prst="rect">
            <a:avLst/>
          </a:prstGeom>
        </p:spPr>
      </p:pic>
      <p:sp>
        <p:nvSpPr>
          <p:cNvPr id="3" name="TextBox 3"/>
          <p:cNvSpPr txBox="1"/>
          <p:nvPr/>
        </p:nvSpPr>
        <p:spPr>
          <a:xfrm>
            <a:off x="1028700" y="3887526"/>
            <a:ext cx="6743700" cy="1268039"/>
          </a:xfrm>
          <a:prstGeom prst="rect">
            <a:avLst/>
          </a:prstGeom>
        </p:spPr>
        <p:txBody>
          <a:bodyPr wrap="square" lIns="0" tIns="0" rIns="0" bIns="0" rtlCol="0" anchor="t">
            <a:spAutoFit/>
          </a:bodyPr>
          <a:lstStyle/>
          <a:p>
            <a:pPr>
              <a:lnSpc>
                <a:spcPts val="9600"/>
              </a:lnSpc>
            </a:pPr>
            <a:r>
              <a:rPr lang="en-US" sz="9600" spc="-192" dirty="0">
                <a:solidFill>
                  <a:srgbClr val="FFFFFF"/>
                </a:solidFill>
                <a:latin typeface="Poppins Medium"/>
              </a:rPr>
              <a:t>REVİEW</a:t>
            </a:r>
            <a:r>
              <a:rPr lang="tr-TR" sz="9600" spc="-192" dirty="0">
                <a:solidFill>
                  <a:srgbClr val="FFFFFF"/>
                </a:solidFill>
                <a:latin typeface="Poppins Medium"/>
              </a:rPr>
              <a:t>ME</a:t>
            </a:r>
            <a:endParaRPr lang="en-US" sz="9600" spc="-192" dirty="0">
              <a:solidFill>
                <a:srgbClr val="FFFFFF"/>
              </a:solidFill>
              <a:latin typeface="Poppins Medium"/>
            </a:endParaRPr>
          </a:p>
        </p:txBody>
      </p:sp>
      <p:sp>
        <p:nvSpPr>
          <p:cNvPr id="4" name="TextBox 4"/>
          <p:cNvSpPr txBox="1"/>
          <p:nvPr/>
        </p:nvSpPr>
        <p:spPr>
          <a:xfrm>
            <a:off x="1028700" y="7433924"/>
            <a:ext cx="6081167" cy="899159"/>
          </a:xfrm>
          <a:prstGeom prst="rect">
            <a:avLst/>
          </a:prstGeom>
        </p:spPr>
        <p:txBody>
          <a:bodyPr lIns="0" tIns="0" rIns="0" bIns="0" rtlCol="0" anchor="t">
            <a:spAutoFit/>
          </a:bodyPr>
          <a:lstStyle/>
          <a:p>
            <a:pPr>
              <a:lnSpc>
                <a:spcPts val="2399"/>
              </a:lnSpc>
            </a:pPr>
            <a:r>
              <a:rPr lang="en-US" sz="2399" spc="-47">
                <a:solidFill>
                  <a:srgbClr val="FFFFFF"/>
                </a:solidFill>
                <a:latin typeface="Poppins Medium"/>
              </a:rPr>
              <a:t>Emirhan Erbil</a:t>
            </a:r>
          </a:p>
          <a:p>
            <a:pPr>
              <a:lnSpc>
                <a:spcPts val="2399"/>
              </a:lnSpc>
            </a:pPr>
            <a:r>
              <a:rPr lang="en-US" sz="2399" spc="-47">
                <a:solidFill>
                  <a:srgbClr val="FFFFFF"/>
                </a:solidFill>
                <a:latin typeface="Poppins Medium"/>
              </a:rPr>
              <a:t>İsmet Kılınç</a:t>
            </a:r>
          </a:p>
          <a:p>
            <a:pPr>
              <a:lnSpc>
                <a:spcPts val="2399"/>
              </a:lnSpc>
            </a:pPr>
            <a:r>
              <a:rPr lang="en-US" sz="2399" spc="-47">
                <a:solidFill>
                  <a:srgbClr val="FFFFFF"/>
                </a:solidFill>
                <a:latin typeface="Poppins Medium"/>
              </a:rPr>
              <a:t>Mustafa Gökberk Aktaş</a:t>
            </a:r>
          </a:p>
        </p:txBody>
      </p:sp>
      <p:pic>
        <p:nvPicPr>
          <p:cNvPr id="9" name="Resim 8">
            <a:extLst>
              <a:ext uri="{FF2B5EF4-FFF2-40B4-BE49-F238E27FC236}">
                <a16:creationId xmlns:a16="http://schemas.microsoft.com/office/drawing/2014/main" id="{96C8B769-15F2-9488-E0C4-3BFEFA3EEA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876300"/>
            <a:ext cx="2590800" cy="250767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8417DE63-7AC7-882E-0804-89FE8E660EC6}"/>
              </a:ext>
            </a:extLst>
          </p:cNvPr>
          <p:cNvSpPr txBox="1"/>
          <p:nvPr/>
        </p:nvSpPr>
        <p:spPr>
          <a:xfrm>
            <a:off x="6553199" y="571500"/>
            <a:ext cx="5181600" cy="800219"/>
          </a:xfrm>
          <a:prstGeom prst="rect">
            <a:avLst/>
          </a:prstGeom>
          <a:noFill/>
        </p:spPr>
        <p:txBody>
          <a:bodyPr wrap="square" rtlCol="0">
            <a:spAutoFit/>
          </a:bodyPr>
          <a:lstStyle/>
          <a:p>
            <a:pPr algn="ctr"/>
            <a:r>
              <a:rPr lang="tr-TR" sz="2800" dirty="0">
                <a:latin typeface="Poppins Bold" panose="020B0604020202020204" charset="-94"/>
                <a:cs typeface="Poppins Bold" panose="020B0604020202020204" charset="-94"/>
              </a:rPr>
              <a:t>PROJE KANVASI</a:t>
            </a:r>
          </a:p>
          <a:p>
            <a:endParaRPr lang="tr-TR" dirty="0"/>
          </a:p>
        </p:txBody>
      </p:sp>
      <p:pic>
        <p:nvPicPr>
          <p:cNvPr id="5" name="Resim 4">
            <a:extLst>
              <a:ext uri="{FF2B5EF4-FFF2-40B4-BE49-F238E27FC236}">
                <a16:creationId xmlns:a16="http://schemas.microsoft.com/office/drawing/2014/main" id="{CE30DBAA-04D8-DFD9-592B-B845AC982CC5}"/>
              </a:ext>
            </a:extLst>
          </p:cNvPr>
          <p:cNvPicPr>
            <a:picLocks noChangeAspect="1"/>
          </p:cNvPicPr>
          <p:nvPr/>
        </p:nvPicPr>
        <p:blipFill>
          <a:blip r:embed="rId2"/>
          <a:stretch>
            <a:fillRect/>
          </a:stretch>
        </p:blipFill>
        <p:spPr>
          <a:xfrm>
            <a:off x="309561" y="1471612"/>
            <a:ext cx="17668875" cy="7343775"/>
          </a:xfrm>
          <a:prstGeom prst="rect">
            <a:avLst/>
          </a:prstGeom>
        </p:spPr>
      </p:pic>
    </p:spTree>
    <p:extLst>
      <p:ext uri="{BB962C8B-B14F-4D97-AF65-F5344CB8AC3E}">
        <p14:creationId xmlns:p14="http://schemas.microsoft.com/office/powerpoint/2010/main" val="1472549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ABBB46F1-FBE3-5226-2446-B1AD0951A04A}"/>
              </a:ext>
            </a:extLst>
          </p:cNvPr>
          <p:cNvSpPr txBox="1"/>
          <p:nvPr/>
        </p:nvSpPr>
        <p:spPr>
          <a:xfrm>
            <a:off x="7086600" y="495300"/>
            <a:ext cx="4114800" cy="523220"/>
          </a:xfrm>
          <a:prstGeom prst="rect">
            <a:avLst/>
          </a:prstGeom>
          <a:noFill/>
        </p:spPr>
        <p:txBody>
          <a:bodyPr wrap="square" rtlCol="0">
            <a:spAutoFit/>
          </a:bodyPr>
          <a:lstStyle/>
          <a:p>
            <a:pPr algn="ctr"/>
            <a:r>
              <a:rPr lang="tr-TR" sz="2800" dirty="0">
                <a:latin typeface="Poppins Bold" panose="020B0604020202020204" charset="-94"/>
                <a:cs typeface="Poppins Bold" panose="020B0604020202020204" charset="-94"/>
              </a:rPr>
              <a:t>YALIN</a:t>
            </a:r>
            <a:r>
              <a:rPr lang="tr-TR" dirty="0"/>
              <a:t> </a:t>
            </a:r>
            <a:r>
              <a:rPr lang="tr-TR" sz="2800" dirty="0">
                <a:latin typeface="Poppins Bold" panose="020B0604020202020204" charset="-94"/>
                <a:cs typeface="Poppins Bold" panose="020B0604020202020204" charset="-94"/>
              </a:rPr>
              <a:t>KANVASI</a:t>
            </a:r>
          </a:p>
        </p:txBody>
      </p:sp>
      <p:pic>
        <p:nvPicPr>
          <p:cNvPr id="5" name="Resim 4">
            <a:extLst>
              <a:ext uri="{FF2B5EF4-FFF2-40B4-BE49-F238E27FC236}">
                <a16:creationId xmlns:a16="http://schemas.microsoft.com/office/drawing/2014/main" id="{1B4EBE9A-79F8-8677-C379-70E4FEA5CB4B}"/>
              </a:ext>
            </a:extLst>
          </p:cNvPr>
          <p:cNvPicPr>
            <a:picLocks noChangeAspect="1"/>
          </p:cNvPicPr>
          <p:nvPr/>
        </p:nvPicPr>
        <p:blipFill>
          <a:blip r:embed="rId2"/>
          <a:stretch>
            <a:fillRect/>
          </a:stretch>
        </p:blipFill>
        <p:spPr>
          <a:xfrm>
            <a:off x="319087" y="2047875"/>
            <a:ext cx="17649825" cy="6191250"/>
          </a:xfrm>
          <a:prstGeom prst="rect">
            <a:avLst/>
          </a:prstGeom>
        </p:spPr>
      </p:pic>
    </p:spTree>
    <p:extLst>
      <p:ext uri="{BB962C8B-B14F-4D97-AF65-F5344CB8AC3E}">
        <p14:creationId xmlns:p14="http://schemas.microsoft.com/office/powerpoint/2010/main" val="2086983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B37371DE-9CCE-3F0F-FB1F-40EAC090C89C}"/>
              </a:ext>
            </a:extLst>
          </p:cNvPr>
          <p:cNvSpPr txBox="1"/>
          <p:nvPr/>
        </p:nvSpPr>
        <p:spPr>
          <a:xfrm>
            <a:off x="6172200" y="647700"/>
            <a:ext cx="6324600" cy="523220"/>
          </a:xfrm>
          <a:prstGeom prst="rect">
            <a:avLst/>
          </a:prstGeom>
          <a:noFill/>
        </p:spPr>
        <p:txBody>
          <a:bodyPr wrap="square" rtlCol="0">
            <a:spAutoFit/>
          </a:bodyPr>
          <a:lstStyle/>
          <a:p>
            <a:pPr algn="ctr"/>
            <a:r>
              <a:rPr lang="tr-TR" sz="2800" dirty="0">
                <a:latin typeface="Poppins Bold" panose="020B0604020202020204" charset="-94"/>
                <a:cs typeface="Poppins Bold" panose="020B0604020202020204" charset="-94"/>
              </a:rPr>
              <a:t>İŞ MODELİ KANVASI</a:t>
            </a:r>
          </a:p>
        </p:txBody>
      </p:sp>
      <p:pic>
        <p:nvPicPr>
          <p:cNvPr id="5" name="Resim 4">
            <a:extLst>
              <a:ext uri="{FF2B5EF4-FFF2-40B4-BE49-F238E27FC236}">
                <a16:creationId xmlns:a16="http://schemas.microsoft.com/office/drawing/2014/main" id="{EA2E7949-9A0A-E178-D95C-B3F10355F892}"/>
              </a:ext>
            </a:extLst>
          </p:cNvPr>
          <p:cNvPicPr>
            <a:picLocks noChangeAspect="1"/>
          </p:cNvPicPr>
          <p:nvPr/>
        </p:nvPicPr>
        <p:blipFill>
          <a:blip r:embed="rId2"/>
          <a:stretch>
            <a:fillRect/>
          </a:stretch>
        </p:blipFill>
        <p:spPr>
          <a:xfrm>
            <a:off x="304800" y="2633662"/>
            <a:ext cx="17678400" cy="5019675"/>
          </a:xfrm>
          <a:prstGeom prst="rect">
            <a:avLst/>
          </a:prstGeom>
        </p:spPr>
      </p:pic>
    </p:spTree>
    <p:extLst>
      <p:ext uri="{BB962C8B-B14F-4D97-AF65-F5344CB8AC3E}">
        <p14:creationId xmlns:p14="http://schemas.microsoft.com/office/powerpoint/2010/main" val="2578780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C9B7AE03-A853-8BF5-7B83-69093E8D7862}"/>
              </a:ext>
            </a:extLst>
          </p:cNvPr>
          <p:cNvSpPr txBox="1"/>
          <p:nvPr/>
        </p:nvSpPr>
        <p:spPr>
          <a:xfrm>
            <a:off x="5524500" y="800100"/>
            <a:ext cx="7239000" cy="523220"/>
          </a:xfrm>
          <a:prstGeom prst="rect">
            <a:avLst/>
          </a:prstGeom>
          <a:noFill/>
        </p:spPr>
        <p:txBody>
          <a:bodyPr wrap="square" rtlCol="0">
            <a:spAutoFit/>
          </a:bodyPr>
          <a:lstStyle/>
          <a:p>
            <a:pPr algn="ctr"/>
            <a:r>
              <a:rPr lang="tr-TR" sz="2800" dirty="0">
                <a:latin typeface="Poppins Bold" panose="020B0604020202020204" charset="-94"/>
                <a:cs typeface="Poppins Bold" panose="020B0604020202020204" charset="-94"/>
              </a:rPr>
              <a:t>SWOT ANALİZİ</a:t>
            </a:r>
          </a:p>
        </p:txBody>
      </p:sp>
      <p:pic>
        <p:nvPicPr>
          <p:cNvPr id="6" name="Resim 5">
            <a:extLst>
              <a:ext uri="{FF2B5EF4-FFF2-40B4-BE49-F238E27FC236}">
                <a16:creationId xmlns:a16="http://schemas.microsoft.com/office/drawing/2014/main" id="{E9EEE3C9-398E-92C3-6CE8-F4ACD7D89A47}"/>
              </a:ext>
            </a:extLst>
          </p:cNvPr>
          <p:cNvPicPr>
            <a:picLocks noChangeAspect="1"/>
          </p:cNvPicPr>
          <p:nvPr/>
        </p:nvPicPr>
        <p:blipFill>
          <a:blip r:embed="rId2"/>
          <a:stretch>
            <a:fillRect/>
          </a:stretch>
        </p:blipFill>
        <p:spPr>
          <a:xfrm>
            <a:off x="309562" y="2643187"/>
            <a:ext cx="17668875" cy="5000625"/>
          </a:xfrm>
          <a:prstGeom prst="rect">
            <a:avLst/>
          </a:prstGeom>
        </p:spPr>
      </p:pic>
    </p:spTree>
    <p:extLst>
      <p:ext uri="{BB962C8B-B14F-4D97-AF65-F5344CB8AC3E}">
        <p14:creationId xmlns:p14="http://schemas.microsoft.com/office/powerpoint/2010/main" val="719941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B747F"/>
        </a:solidFill>
        <a:effectLst/>
      </p:bgPr>
    </p:bg>
    <p:spTree>
      <p:nvGrpSpPr>
        <p:cNvPr id="1" name=""/>
        <p:cNvGrpSpPr/>
        <p:nvPr/>
      </p:nvGrpSpPr>
      <p:grpSpPr>
        <a:xfrm>
          <a:off x="0" y="0"/>
          <a:ext cx="0" cy="0"/>
          <a:chOff x="0" y="0"/>
          <a:chExt cx="0" cy="0"/>
        </a:xfrm>
      </p:grpSpPr>
      <p:sp>
        <p:nvSpPr>
          <p:cNvPr id="2" name="TextBox 2"/>
          <p:cNvSpPr txBox="1"/>
          <p:nvPr/>
        </p:nvSpPr>
        <p:spPr>
          <a:xfrm>
            <a:off x="4318406" y="4579623"/>
            <a:ext cx="9651189" cy="1261105"/>
          </a:xfrm>
          <a:prstGeom prst="rect">
            <a:avLst/>
          </a:prstGeom>
        </p:spPr>
        <p:txBody>
          <a:bodyPr lIns="0" tIns="0" rIns="0" bIns="0" rtlCol="0" anchor="t">
            <a:spAutoFit/>
          </a:bodyPr>
          <a:lstStyle/>
          <a:p>
            <a:pPr algn="ctr">
              <a:lnSpc>
                <a:spcPts val="9659"/>
              </a:lnSpc>
            </a:pPr>
            <a:r>
              <a:rPr lang="en-US" sz="9199">
                <a:solidFill>
                  <a:srgbClr val="FFFFFF"/>
                </a:solidFill>
                <a:latin typeface="Poppins Bold"/>
              </a:rPr>
              <a:t>TEŞEKKÜRLER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7780240" cy="10287000"/>
            <a:chOff x="0" y="0"/>
            <a:chExt cx="2631834" cy="3479800"/>
          </a:xfrm>
        </p:grpSpPr>
        <p:sp>
          <p:nvSpPr>
            <p:cNvPr id="3" name="Freeform 3"/>
            <p:cNvSpPr/>
            <p:nvPr/>
          </p:nvSpPr>
          <p:spPr>
            <a:xfrm>
              <a:off x="0" y="0"/>
              <a:ext cx="2631834" cy="3479800"/>
            </a:xfrm>
            <a:custGeom>
              <a:avLst/>
              <a:gdLst/>
              <a:ahLst/>
              <a:cxnLst/>
              <a:rect l="l" t="t" r="r" b="b"/>
              <a:pathLst>
                <a:path w="2631834" h="3479800">
                  <a:moveTo>
                    <a:pt x="0" y="0"/>
                  </a:moveTo>
                  <a:lnTo>
                    <a:pt x="2631834" y="0"/>
                  </a:lnTo>
                  <a:lnTo>
                    <a:pt x="2631834" y="3479800"/>
                  </a:lnTo>
                  <a:lnTo>
                    <a:pt x="0" y="3479800"/>
                  </a:lnTo>
                  <a:close/>
                </a:path>
              </a:pathLst>
            </a:custGeom>
            <a:solidFill>
              <a:srgbClr val="0B747F"/>
            </a:solidFill>
          </p:spPr>
        </p:sp>
      </p:grpSp>
      <p:sp>
        <p:nvSpPr>
          <p:cNvPr id="4" name="AutoShape 4"/>
          <p:cNvSpPr/>
          <p:nvPr/>
        </p:nvSpPr>
        <p:spPr>
          <a:xfrm>
            <a:off x="8914602" y="3238194"/>
            <a:ext cx="7412680" cy="0"/>
          </a:xfrm>
          <a:prstGeom prst="line">
            <a:avLst/>
          </a:prstGeom>
          <a:ln w="9525" cap="rnd">
            <a:solidFill>
              <a:srgbClr val="000000">
                <a:alpha val="29804"/>
              </a:srgbClr>
            </a:solidFill>
            <a:prstDash val="solid"/>
            <a:headEnd type="none" w="sm" len="sm"/>
            <a:tailEnd type="none" w="sm" len="sm"/>
          </a:ln>
        </p:spPr>
      </p:sp>
      <p:sp>
        <p:nvSpPr>
          <p:cNvPr id="5" name="AutoShape 5"/>
          <p:cNvSpPr/>
          <p:nvPr/>
        </p:nvSpPr>
        <p:spPr>
          <a:xfrm>
            <a:off x="8914602" y="5381729"/>
            <a:ext cx="7412680" cy="0"/>
          </a:xfrm>
          <a:prstGeom prst="line">
            <a:avLst/>
          </a:prstGeom>
          <a:ln w="9525" cap="rnd">
            <a:solidFill>
              <a:srgbClr val="000000">
                <a:alpha val="29804"/>
              </a:srgbClr>
            </a:solidFill>
            <a:prstDash val="solid"/>
            <a:headEnd type="none" w="sm" len="sm"/>
            <a:tailEnd type="none" w="sm" len="sm"/>
          </a:ln>
        </p:spPr>
      </p:sp>
      <p:sp>
        <p:nvSpPr>
          <p:cNvPr id="6" name="AutoShape 6"/>
          <p:cNvSpPr/>
          <p:nvPr/>
        </p:nvSpPr>
        <p:spPr>
          <a:xfrm>
            <a:off x="8914602" y="7525264"/>
            <a:ext cx="7412680" cy="0"/>
          </a:xfrm>
          <a:prstGeom prst="line">
            <a:avLst/>
          </a:prstGeom>
          <a:ln w="9525" cap="rnd">
            <a:solidFill>
              <a:srgbClr val="000000">
                <a:alpha val="29804"/>
              </a:srgbClr>
            </a:solidFill>
            <a:prstDash val="solid"/>
            <a:headEnd type="none" w="sm" len="sm"/>
            <a:tailEnd type="none" w="sm" len="sm"/>
          </a:ln>
        </p:spPr>
      </p:sp>
      <p:grpSp>
        <p:nvGrpSpPr>
          <p:cNvPr id="7" name="Group 7"/>
          <p:cNvGrpSpPr/>
          <p:nvPr/>
        </p:nvGrpSpPr>
        <p:grpSpPr>
          <a:xfrm>
            <a:off x="8914602" y="1794846"/>
            <a:ext cx="7412680" cy="376343"/>
            <a:chOff x="0" y="0"/>
            <a:chExt cx="9883573" cy="501791"/>
          </a:xfrm>
        </p:grpSpPr>
        <p:sp>
          <p:nvSpPr>
            <p:cNvPr id="8" name="TextBox 8"/>
            <p:cNvSpPr txBox="1"/>
            <p:nvPr/>
          </p:nvSpPr>
          <p:spPr>
            <a:xfrm>
              <a:off x="0" y="42757"/>
              <a:ext cx="1415060" cy="459034"/>
            </a:xfrm>
            <a:prstGeom prst="rect">
              <a:avLst/>
            </a:prstGeom>
          </p:spPr>
          <p:txBody>
            <a:bodyPr lIns="0" tIns="0" rIns="0" bIns="0" rtlCol="0" anchor="t">
              <a:spAutoFit/>
            </a:bodyPr>
            <a:lstStyle/>
            <a:p>
              <a:pPr>
                <a:lnSpc>
                  <a:spcPts val="2640"/>
                </a:lnSpc>
              </a:pPr>
              <a:r>
                <a:rPr lang="en-US" sz="2400">
                  <a:solidFill>
                    <a:srgbClr val="0B747F"/>
                  </a:solidFill>
                  <a:latin typeface="Poppins Medium"/>
                </a:rPr>
                <a:t>1</a:t>
              </a:r>
            </a:p>
          </p:txBody>
        </p:sp>
        <p:sp>
          <p:nvSpPr>
            <p:cNvPr id="9" name="TextBox 9"/>
            <p:cNvSpPr txBox="1"/>
            <p:nvPr/>
          </p:nvSpPr>
          <p:spPr>
            <a:xfrm>
              <a:off x="1910877" y="-28575"/>
              <a:ext cx="7972696" cy="508635"/>
            </a:xfrm>
            <a:prstGeom prst="rect">
              <a:avLst/>
            </a:prstGeom>
          </p:spPr>
          <p:txBody>
            <a:bodyPr lIns="0" tIns="0" rIns="0" bIns="0" rtlCol="0" anchor="t">
              <a:spAutoFit/>
            </a:bodyPr>
            <a:lstStyle/>
            <a:p>
              <a:pPr>
                <a:lnSpc>
                  <a:spcPts val="3120"/>
                </a:lnSpc>
                <a:spcBef>
                  <a:spcPct val="0"/>
                </a:spcBef>
              </a:pPr>
              <a:r>
                <a:rPr lang="en-US" sz="2400">
                  <a:solidFill>
                    <a:srgbClr val="2B2B2B"/>
                  </a:solidFill>
                  <a:latin typeface="Poppins Light"/>
                </a:rPr>
                <a:t>Sorun</a:t>
              </a:r>
            </a:p>
          </p:txBody>
        </p:sp>
      </p:grpSp>
      <p:grpSp>
        <p:nvGrpSpPr>
          <p:cNvPr id="10" name="Group 10"/>
          <p:cNvGrpSpPr/>
          <p:nvPr/>
        </p:nvGrpSpPr>
        <p:grpSpPr>
          <a:xfrm>
            <a:off x="8914602" y="3938381"/>
            <a:ext cx="7412680" cy="440740"/>
            <a:chOff x="0" y="0"/>
            <a:chExt cx="9883573" cy="587654"/>
          </a:xfrm>
        </p:grpSpPr>
        <p:sp>
          <p:nvSpPr>
            <p:cNvPr id="11" name="TextBox 11"/>
            <p:cNvSpPr txBox="1"/>
            <p:nvPr/>
          </p:nvSpPr>
          <p:spPr>
            <a:xfrm>
              <a:off x="0" y="128619"/>
              <a:ext cx="1415060" cy="459034"/>
            </a:xfrm>
            <a:prstGeom prst="rect">
              <a:avLst/>
            </a:prstGeom>
          </p:spPr>
          <p:txBody>
            <a:bodyPr lIns="0" tIns="0" rIns="0" bIns="0" rtlCol="0" anchor="t">
              <a:spAutoFit/>
            </a:bodyPr>
            <a:lstStyle/>
            <a:p>
              <a:pPr>
                <a:lnSpc>
                  <a:spcPts val="2640"/>
                </a:lnSpc>
              </a:pPr>
              <a:r>
                <a:rPr lang="en-US" sz="2400">
                  <a:solidFill>
                    <a:srgbClr val="0B747F"/>
                  </a:solidFill>
                  <a:latin typeface="Poppins Medium"/>
                </a:rPr>
                <a:t>2</a:t>
              </a:r>
            </a:p>
          </p:txBody>
        </p:sp>
        <p:sp>
          <p:nvSpPr>
            <p:cNvPr id="12" name="TextBox 12"/>
            <p:cNvSpPr txBox="1"/>
            <p:nvPr/>
          </p:nvSpPr>
          <p:spPr>
            <a:xfrm>
              <a:off x="1910877" y="-28575"/>
              <a:ext cx="7972696" cy="508635"/>
            </a:xfrm>
            <a:prstGeom prst="rect">
              <a:avLst/>
            </a:prstGeom>
          </p:spPr>
          <p:txBody>
            <a:bodyPr lIns="0" tIns="0" rIns="0" bIns="0" rtlCol="0" anchor="t">
              <a:spAutoFit/>
            </a:bodyPr>
            <a:lstStyle/>
            <a:p>
              <a:pPr>
                <a:lnSpc>
                  <a:spcPts val="3120"/>
                </a:lnSpc>
                <a:spcBef>
                  <a:spcPct val="0"/>
                </a:spcBef>
              </a:pPr>
              <a:r>
                <a:rPr lang="en-US" sz="2400">
                  <a:solidFill>
                    <a:srgbClr val="2B2B2B"/>
                  </a:solidFill>
                  <a:latin typeface="Poppins Light"/>
                </a:rPr>
                <a:t>Çözüm Yöntemi</a:t>
              </a:r>
            </a:p>
          </p:txBody>
        </p:sp>
      </p:grpSp>
      <p:grpSp>
        <p:nvGrpSpPr>
          <p:cNvPr id="13" name="Group 13"/>
          <p:cNvGrpSpPr/>
          <p:nvPr/>
        </p:nvGrpSpPr>
        <p:grpSpPr>
          <a:xfrm>
            <a:off x="8914602" y="6086579"/>
            <a:ext cx="7412680" cy="376343"/>
            <a:chOff x="0" y="0"/>
            <a:chExt cx="9883573" cy="501791"/>
          </a:xfrm>
        </p:grpSpPr>
        <p:sp>
          <p:nvSpPr>
            <p:cNvPr id="14" name="TextBox 14"/>
            <p:cNvSpPr txBox="1"/>
            <p:nvPr/>
          </p:nvSpPr>
          <p:spPr>
            <a:xfrm>
              <a:off x="0" y="42757"/>
              <a:ext cx="1415060" cy="459034"/>
            </a:xfrm>
            <a:prstGeom prst="rect">
              <a:avLst/>
            </a:prstGeom>
          </p:spPr>
          <p:txBody>
            <a:bodyPr lIns="0" tIns="0" rIns="0" bIns="0" rtlCol="0" anchor="t">
              <a:spAutoFit/>
            </a:bodyPr>
            <a:lstStyle/>
            <a:p>
              <a:pPr>
                <a:lnSpc>
                  <a:spcPts val="2640"/>
                </a:lnSpc>
              </a:pPr>
              <a:r>
                <a:rPr lang="en-US" sz="2400">
                  <a:solidFill>
                    <a:srgbClr val="0B747F"/>
                  </a:solidFill>
                  <a:latin typeface="Poppins Medium"/>
                </a:rPr>
                <a:t>3</a:t>
              </a:r>
            </a:p>
          </p:txBody>
        </p:sp>
        <p:sp>
          <p:nvSpPr>
            <p:cNvPr id="15" name="TextBox 15"/>
            <p:cNvSpPr txBox="1"/>
            <p:nvPr/>
          </p:nvSpPr>
          <p:spPr>
            <a:xfrm>
              <a:off x="1947582" y="-28575"/>
              <a:ext cx="7935991" cy="508635"/>
            </a:xfrm>
            <a:prstGeom prst="rect">
              <a:avLst/>
            </a:prstGeom>
          </p:spPr>
          <p:txBody>
            <a:bodyPr lIns="0" tIns="0" rIns="0" bIns="0" rtlCol="0" anchor="t">
              <a:spAutoFit/>
            </a:bodyPr>
            <a:lstStyle/>
            <a:p>
              <a:pPr>
                <a:lnSpc>
                  <a:spcPts val="3120"/>
                </a:lnSpc>
                <a:spcBef>
                  <a:spcPct val="0"/>
                </a:spcBef>
              </a:pPr>
              <a:r>
                <a:rPr lang="en-US" sz="2400" dirty="0" err="1">
                  <a:solidFill>
                    <a:srgbClr val="2B2B2B"/>
                  </a:solidFill>
                  <a:latin typeface="Poppins Light"/>
                </a:rPr>
                <a:t>Benzer</a:t>
              </a:r>
              <a:r>
                <a:rPr lang="en-US" sz="2400" dirty="0">
                  <a:solidFill>
                    <a:srgbClr val="2B2B2B"/>
                  </a:solidFill>
                  <a:latin typeface="Poppins Light"/>
                </a:rPr>
                <a:t> </a:t>
              </a:r>
              <a:r>
                <a:rPr lang="en-US" sz="2400" dirty="0" err="1">
                  <a:solidFill>
                    <a:srgbClr val="2B2B2B"/>
                  </a:solidFill>
                  <a:latin typeface="Poppins Light"/>
                </a:rPr>
                <a:t>Uygulamalardan</a:t>
              </a:r>
              <a:r>
                <a:rPr lang="en-US" sz="2400" dirty="0">
                  <a:solidFill>
                    <a:srgbClr val="2B2B2B"/>
                  </a:solidFill>
                  <a:latin typeface="Poppins Light"/>
                </a:rPr>
                <a:t> </a:t>
              </a:r>
              <a:r>
                <a:rPr lang="en-US" sz="2400" dirty="0" err="1">
                  <a:solidFill>
                    <a:srgbClr val="2B2B2B"/>
                  </a:solidFill>
                  <a:latin typeface="Poppins Light"/>
                </a:rPr>
                <a:t>Farkımız</a:t>
              </a:r>
              <a:endParaRPr lang="en-US" sz="2400" dirty="0">
                <a:solidFill>
                  <a:srgbClr val="2B2B2B"/>
                </a:solidFill>
                <a:latin typeface="Poppins Light"/>
              </a:endParaRPr>
            </a:p>
          </p:txBody>
        </p:sp>
      </p:grpSp>
      <p:sp>
        <p:nvSpPr>
          <p:cNvPr id="16" name="TextBox 16"/>
          <p:cNvSpPr txBox="1"/>
          <p:nvPr/>
        </p:nvSpPr>
        <p:spPr>
          <a:xfrm>
            <a:off x="1028700" y="4092679"/>
            <a:ext cx="5821135" cy="1298575"/>
          </a:xfrm>
          <a:prstGeom prst="rect">
            <a:avLst/>
          </a:prstGeom>
        </p:spPr>
        <p:txBody>
          <a:bodyPr lIns="0" tIns="0" rIns="0" bIns="0" rtlCol="0" anchor="t">
            <a:spAutoFit/>
          </a:bodyPr>
          <a:lstStyle/>
          <a:p>
            <a:pPr>
              <a:lnSpc>
                <a:spcPts val="10400"/>
              </a:lnSpc>
              <a:spcBef>
                <a:spcPct val="0"/>
              </a:spcBef>
            </a:pPr>
            <a:r>
              <a:rPr lang="en-US" sz="8000">
                <a:solidFill>
                  <a:srgbClr val="FFFFFF"/>
                </a:solidFill>
                <a:latin typeface="Poppins Bold"/>
              </a:rPr>
              <a:t>Giriş</a:t>
            </a:r>
          </a:p>
        </p:txBody>
      </p:sp>
      <p:sp>
        <p:nvSpPr>
          <p:cNvPr id="17" name="AutoShape 6">
            <a:extLst>
              <a:ext uri="{FF2B5EF4-FFF2-40B4-BE49-F238E27FC236}">
                <a16:creationId xmlns:a16="http://schemas.microsoft.com/office/drawing/2014/main" id="{1F9F0F57-93F9-7B14-9862-C3691D1A99F6}"/>
              </a:ext>
            </a:extLst>
          </p:cNvPr>
          <p:cNvSpPr/>
          <p:nvPr/>
        </p:nvSpPr>
        <p:spPr>
          <a:xfrm>
            <a:off x="8914602" y="9998835"/>
            <a:ext cx="7412680" cy="0"/>
          </a:xfrm>
          <a:prstGeom prst="line">
            <a:avLst/>
          </a:prstGeom>
          <a:ln w="9525" cap="rnd">
            <a:solidFill>
              <a:srgbClr val="000000">
                <a:alpha val="29804"/>
              </a:srgbClr>
            </a:solidFill>
            <a:prstDash val="solid"/>
            <a:headEnd type="none" w="sm" len="sm"/>
            <a:tailEnd type="none" w="sm" len="sm"/>
          </a:ln>
        </p:spPr>
      </p:sp>
      <p:grpSp>
        <p:nvGrpSpPr>
          <p:cNvPr id="18" name="Group 13">
            <a:extLst>
              <a:ext uri="{FF2B5EF4-FFF2-40B4-BE49-F238E27FC236}">
                <a16:creationId xmlns:a16="http://schemas.microsoft.com/office/drawing/2014/main" id="{26B26955-C6D0-0FA2-79CC-F0911770E083}"/>
              </a:ext>
            </a:extLst>
          </p:cNvPr>
          <p:cNvGrpSpPr/>
          <p:nvPr/>
        </p:nvGrpSpPr>
        <p:grpSpPr>
          <a:xfrm>
            <a:off x="8914602" y="8560150"/>
            <a:ext cx="7412680" cy="376343"/>
            <a:chOff x="0" y="0"/>
            <a:chExt cx="9883573" cy="501791"/>
          </a:xfrm>
        </p:grpSpPr>
        <p:sp>
          <p:nvSpPr>
            <p:cNvPr id="19" name="TextBox 14">
              <a:extLst>
                <a:ext uri="{FF2B5EF4-FFF2-40B4-BE49-F238E27FC236}">
                  <a16:creationId xmlns:a16="http://schemas.microsoft.com/office/drawing/2014/main" id="{709E4FF2-6B50-A256-1DCD-415071C6E71B}"/>
                </a:ext>
              </a:extLst>
            </p:cNvPr>
            <p:cNvSpPr txBox="1"/>
            <p:nvPr/>
          </p:nvSpPr>
          <p:spPr>
            <a:xfrm>
              <a:off x="0" y="42757"/>
              <a:ext cx="1415060" cy="459034"/>
            </a:xfrm>
            <a:prstGeom prst="rect">
              <a:avLst/>
            </a:prstGeom>
          </p:spPr>
          <p:txBody>
            <a:bodyPr lIns="0" tIns="0" rIns="0" bIns="0" rtlCol="0" anchor="t">
              <a:spAutoFit/>
            </a:bodyPr>
            <a:lstStyle/>
            <a:p>
              <a:pPr>
                <a:lnSpc>
                  <a:spcPts val="2640"/>
                </a:lnSpc>
              </a:pPr>
              <a:r>
                <a:rPr lang="tr-TR" sz="2400" dirty="0">
                  <a:solidFill>
                    <a:srgbClr val="0B747F"/>
                  </a:solidFill>
                  <a:latin typeface="Poppins Medium"/>
                </a:rPr>
                <a:t>4</a:t>
              </a:r>
              <a:endParaRPr lang="en-US" sz="2400" dirty="0">
                <a:solidFill>
                  <a:srgbClr val="0B747F"/>
                </a:solidFill>
                <a:latin typeface="Poppins Medium"/>
              </a:endParaRPr>
            </a:p>
          </p:txBody>
        </p:sp>
        <p:sp>
          <p:nvSpPr>
            <p:cNvPr id="20" name="TextBox 15">
              <a:extLst>
                <a:ext uri="{FF2B5EF4-FFF2-40B4-BE49-F238E27FC236}">
                  <a16:creationId xmlns:a16="http://schemas.microsoft.com/office/drawing/2014/main" id="{E4FB5130-2899-B198-C28E-C84E69CEF575}"/>
                </a:ext>
              </a:extLst>
            </p:cNvPr>
            <p:cNvSpPr txBox="1"/>
            <p:nvPr/>
          </p:nvSpPr>
          <p:spPr>
            <a:xfrm>
              <a:off x="1947582" y="-28575"/>
              <a:ext cx="7935991" cy="508635"/>
            </a:xfrm>
            <a:prstGeom prst="rect">
              <a:avLst/>
            </a:prstGeom>
          </p:spPr>
          <p:txBody>
            <a:bodyPr lIns="0" tIns="0" rIns="0" bIns="0" rtlCol="0" anchor="t">
              <a:spAutoFit/>
            </a:bodyPr>
            <a:lstStyle/>
            <a:p>
              <a:pPr>
                <a:lnSpc>
                  <a:spcPts val="3120"/>
                </a:lnSpc>
                <a:spcBef>
                  <a:spcPct val="0"/>
                </a:spcBef>
              </a:pPr>
              <a:r>
                <a:rPr lang="tr-TR" sz="2400" dirty="0">
                  <a:solidFill>
                    <a:srgbClr val="2B2B2B"/>
                  </a:solidFill>
                  <a:latin typeface="Poppins Light"/>
                </a:rPr>
                <a:t>Öngördüğümüz Sorunlar</a:t>
              </a:r>
              <a:endParaRPr lang="en-US" sz="2400" dirty="0">
                <a:solidFill>
                  <a:srgbClr val="2B2B2B"/>
                </a:solidFill>
                <a:latin typeface="Poppins Light"/>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 y="-98599"/>
            <a:ext cx="18288001" cy="4081692"/>
          </a:xfrm>
          <a:prstGeom prst="rect">
            <a:avLst/>
          </a:prstGeom>
          <a:solidFill>
            <a:srgbClr val="0B747F"/>
          </a:solidFill>
        </p:spPr>
      </p:sp>
      <p:sp>
        <p:nvSpPr>
          <p:cNvPr id="3" name="TextBox 3"/>
          <p:cNvSpPr txBox="1"/>
          <p:nvPr/>
        </p:nvSpPr>
        <p:spPr>
          <a:xfrm>
            <a:off x="6134099" y="1423867"/>
            <a:ext cx="6019799" cy="1036759"/>
          </a:xfrm>
          <a:prstGeom prst="rect">
            <a:avLst/>
          </a:prstGeom>
        </p:spPr>
        <p:txBody>
          <a:bodyPr wrap="square" lIns="0" tIns="0" rIns="0" bIns="0" rtlCol="0" anchor="t">
            <a:spAutoFit/>
          </a:bodyPr>
          <a:lstStyle/>
          <a:p>
            <a:pPr algn="just">
              <a:lnSpc>
                <a:spcPts val="7919"/>
              </a:lnSpc>
            </a:pPr>
            <a:r>
              <a:rPr lang="en-US" sz="7199" dirty="0">
                <a:solidFill>
                  <a:srgbClr val="FFFFFF"/>
                </a:solidFill>
                <a:latin typeface="Poppins Bold"/>
              </a:rPr>
              <a:t>    SORUN</a:t>
            </a:r>
          </a:p>
        </p:txBody>
      </p:sp>
      <p:sp>
        <p:nvSpPr>
          <p:cNvPr id="4" name="TextBox 4"/>
          <p:cNvSpPr txBox="1"/>
          <p:nvPr/>
        </p:nvSpPr>
        <p:spPr>
          <a:xfrm>
            <a:off x="736719" y="5060451"/>
            <a:ext cx="16522581" cy="1974900"/>
          </a:xfrm>
          <a:prstGeom prst="rect">
            <a:avLst/>
          </a:prstGeom>
        </p:spPr>
        <p:txBody>
          <a:bodyPr lIns="0" tIns="0" rIns="0" bIns="0" rtlCol="0" anchor="t">
            <a:spAutoFit/>
          </a:bodyPr>
          <a:lstStyle/>
          <a:p>
            <a:pPr>
              <a:lnSpc>
                <a:spcPts val="3874"/>
              </a:lnSpc>
            </a:pPr>
            <a:r>
              <a:rPr lang="en-US" sz="2767" dirty="0" err="1">
                <a:solidFill>
                  <a:srgbClr val="2B2B2B"/>
                </a:solidFill>
                <a:latin typeface="Poppins Light"/>
              </a:rPr>
              <a:t>Boyacı</a:t>
            </a:r>
            <a:r>
              <a:rPr lang="en-US" sz="2767" dirty="0">
                <a:solidFill>
                  <a:srgbClr val="2B2B2B"/>
                </a:solidFill>
                <a:latin typeface="Poppins Light"/>
              </a:rPr>
              <a:t>, </a:t>
            </a:r>
            <a:r>
              <a:rPr lang="en-US" sz="2767" dirty="0" err="1">
                <a:solidFill>
                  <a:srgbClr val="2B2B2B"/>
                </a:solidFill>
                <a:latin typeface="Poppins Light"/>
              </a:rPr>
              <a:t>Tesisatçı</a:t>
            </a:r>
            <a:r>
              <a:rPr lang="en-US" sz="2767" dirty="0">
                <a:solidFill>
                  <a:srgbClr val="2B2B2B"/>
                </a:solidFill>
                <a:latin typeface="Poppins Light"/>
              </a:rPr>
              <a:t>, Özel </a:t>
            </a:r>
            <a:r>
              <a:rPr lang="en-US" sz="2767" dirty="0" err="1">
                <a:solidFill>
                  <a:srgbClr val="2B2B2B"/>
                </a:solidFill>
                <a:latin typeface="Poppins Light"/>
              </a:rPr>
              <a:t>ders</a:t>
            </a:r>
            <a:r>
              <a:rPr lang="en-US" sz="2767" dirty="0">
                <a:solidFill>
                  <a:srgbClr val="2B2B2B"/>
                </a:solidFill>
                <a:latin typeface="Poppins Light"/>
              </a:rPr>
              <a:t> </a:t>
            </a:r>
            <a:r>
              <a:rPr lang="en-US" sz="2767" dirty="0" err="1">
                <a:solidFill>
                  <a:srgbClr val="2B2B2B"/>
                </a:solidFill>
                <a:latin typeface="Poppins Light"/>
              </a:rPr>
              <a:t>öğretmeni</a:t>
            </a:r>
            <a:r>
              <a:rPr lang="en-US" sz="2767" dirty="0">
                <a:solidFill>
                  <a:srgbClr val="2B2B2B"/>
                </a:solidFill>
                <a:latin typeface="Poppins Light"/>
              </a:rPr>
              <a:t> </a:t>
            </a:r>
            <a:r>
              <a:rPr lang="en-US" sz="2767" dirty="0" err="1">
                <a:solidFill>
                  <a:srgbClr val="2B2B2B"/>
                </a:solidFill>
                <a:latin typeface="Poppins Light"/>
              </a:rPr>
              <a:t>gibi</a:t>
            </a:r>
            <a:r>
              <a:rPr lang="en-US" sz="2767" dirty="0">
                <a:solidFill>
                  <a:srgbClr val="2B2B2B"/>
                </a:solidFill>
                <a:latin typeface="Poppins Light"/>
              </a:rPr>
              <a:t> </a:t>
            </a:r>
            <a:r>
              <a:rPr lang="en-US" sz="2767" dirty="0" err="1">
                <a:solidFill>
                  <a:srgbClr val="2B2B2B"/>
                </a:solidFill>
                <a:latin typeface="Poppins Light"/>
              </a:rPr>
              <a:t>mesleklerde</a:t>
            </a:r>
            <a:r>
              <a:rPr lang="en-US" sz="2767" dirty="0">
                <a:solidFill>
                  <a:srgbClr val="2B2B2B"/>
                </a:solidFill>
                <a:latin typeface="Poppins Light"/>
              </a:rPr>
              <a:t> </a:t>
            </a:r>
            <a:r>
              <a:rPr lang="en-US" sz="2767" dirty="0" err="1">
                <a:solidFill>
                  <a:srgbClr val="2B2B2B"/>
                </a:solidFill>
                <a:latin typeface="Poppins Light"/>
              </a:rPr>
              <a:t>çalışan</a:t>
            </a:r>
            <a:r>
              <a:rPr lang="en-US" sz="2767" dirty="0">
                <a:solidFill>
                  <a:srgbClr val="2B2B2B"/>
                </a:solidFill>
                <a:latin typeface="Poppins Light"/>
              </a:rPr>
              <a:t> </a:t>
            </a:r>
            <a:r>
              <a:rPr lang="en-US" sz="2767" dirty="0" err="1">
                <a:solidFill>
                  <a:srgbClr val="2B2B2B"/>
                </a:solidFill>
                <a:latin typeface="Poppins Light"/>
              </a:rPr>
              <a:t>kişilerden</a:t>
            </a:r>
            <a:r>
              <a:rPr lang="en-US" sz="2767" dirty="0">
                <a:solidFill>
                  <a:srgbClr val="2B2B2B"/>
                </a:solidFill>
                <a:latin typeface="Poppins Light"/>
              </a:rPr>
              <a:t> </a:t>
            </a:r>
            <a:r>
              <a:rPr lang="en-US" sz="2767" dirty="0" err="1">
                <a:solidFill>
                  <a:srgbClr val="2B2B2B"/>
                </a:solidFill>
                <a:latin typeface="Poppins Light"/>
              </a:rPr>
              <a:t>aldığımız</a:t>
            </a:r>
            <a:r>
              <a:rPr lang="en-US" sz="2767" dirty="0">
                <a:solidFill>
                  <a:srgbClr val="2B2B2B"/>
                </a:solidFill>
                <a:latin typeface="Poppins Light"/>
              </a:rPr>
              <a:t> </a:t>
            </a:r>
            <a:r>
              <a:rPr lang="en-US" sz="2767" dirty="0" err="1">
                <a:solidFill>
                  <a:srgbClr val="2B2B2B"/>
                </a:solidFill>
                <a:latin typeface="Poppins Light"/>
              </a:rPr>
              <a:t>hizmeti</a:t>
            </a:r>
            <a:r>
              <a:rPr lang="en-US" sz="2767" dirty="0">
                <a:solidFill>
                  <a:srgbClr val="2B2B2B"/>
                </a:solidFill>
                <a:latin typeface="Poppins Light"/>
              </a:rPr>
              <a:t> </a:t>
            </a:r>
            <a:r>
              <a:rPr lang="en-US" sz="2767" dirty="0" err="1">
                <a:solidFill>
                  <a:srgbClr val="2B2B2B"/>
                </a:solidFill>
                <a:latin typeface="Poppins Light"/>
              </a:rPr>
              <a:t>değerlendirirken</a:t>
            </a:r>
            <a:r>
              <a:rPr lang="en-US" sz="2767" dirty="0">
                <a:solidFill>
                  <a:srgbClr val="2B2B2B"/>
                </a:solidFill>
                <a:latin typeface="Poppins Light"/>
              </a:rPr>
              <a:t> </a:t>
            </a:r>
            <a:r>
              <a:rPr lang="en-US" sz="2767" dirty="0" err="1">
                <a:solidFill>
                  <a:srgbClr val="2B2B2B"/>
                </a:solidFill>
                <a:latin typeface="Poppins Light"/>
              </a:rPr>
              <a:t>bunu</a:t>
            </a:r>
            <a:r>
              <a:rPr lang="en-US" sz="2767" dirty="0">
                <a:solidFill>
                  <a:srgbClr val="2B2B2B"/>
                </a:solidFill>
                <a:latin typeface="Poppins Light"/>
              </a:rPr>
              <a:t> </a:t>
            </a:r>
            <a:r>
              <a:rPr lang="en-US" sz="2767" dirty="0" err="1">
                <a:solidFill>
                  <a:srgbClr val="2B2B2B"/>
                </a:solidFill>
                <a:latin typeface="Poppins Light"/>
              </a:rPr>
              <a:t>kendi</a:t>
            </a:r>
            <a:r>
              <a:rPr lang="en-US" sz="2767" dirty="0">
                <a:solidFill>
                  <a:srgbClr val="2B2B2B"/>
                </a:solidFill>
                <a:latin typeface="Poppins Light"/>
              </a:rPr>
              <a:t> </a:t>
            </a:r>
            <a:r>
              <a:rPr lang="en-US" sz="2767" dirty="0" err="1">
                <a:solidFill>
                  <a:srgbClr val="2B2B2B"/>
                </a:solidFill>
                <a:latin typeface="Poppins Light"/>
              </a:rPr>
              <a:t>çevremizdeki</a:t>
            </a:r>
            <a:r>
              <a:rPr lang="en-US" sz="2767" dirty="0">
                <a:solidFill>
                  <a:srgbClr val="2B2B2B"/>
                </a:solidFill>
                <a:latin typeface="Poppins Light"/>
              </a:rPr>
              <a:t> </a:t>
            </a:r>
            <a:r>
              <a:rPr lang="en-US" sz="2767" dirty="0" err="1">
                <a:solidFill>
                  <a:srgbClr val="2B2B2B"/>
                </a:solidFill>
                <a:latin typeface="Poppins Light"/>
              </a:rPr>
              <a:t>insanlar</a:t>
            </a:r>
            <a:r>
              <a:rPr lang="en-US" sz="2767" dirty="0">
                <a:solidFill>
                  <a:srgbClr val="2B2B2B"/>
                </a:solidFill>
                <a:latin typeface="Poppins Light"/>
              </a:rPr>
              <a:t> </a:t>
            </a:r>
            <a:r>
              <a:rPr lang="en-US" sz="2767" dirty="0" err="1">
                <a:solidFill>
                  <a:srgbClr val="2B2B2B"/>
                </a:solidFill>
                <a:latin typeface="Poppins Light"/>
              </a:rPr>
              <a:t>hariç</a:t>
            </a:r>
            <a:r>
              <a:rPr lang="en-US" sz="2767" dirty="0">
                <a:solidFill>
                  <a:srgbClr val="2B2B2B"/>
                </a:solidFill>
                <a:latin typeface="Poppins Light"/>
              </a:rPr>
              <a:t> </a:t>
            </a:r>
            <a:r>
              <a:rPr lang="en-US" sz="2767" dirty="0" err="1">
                <a:solidFill>
                  <a:srgbClr val="2B2B2B"/>
                </a:solidFill>
                <a:latin typeface="Poppins Light"/>
              </a:rPr>
              <a:t>daha</a:t>
            </a:r>
            <a:r>
              <a:rPr lang="en-US" sz="2767" dirty="0">
                <a:solidFill>
                  <a:srgbClr val="2B2B2B"/>
                </a:solidFill>
                <a:latin typeface="Poppins Light"/>
              </a:rPr>
              <a:t> </a:t>
            </a:r>
            <a:r>
              <a:rPr lang="en-US" sz="2767" dirty="0" err="1">
                <a:solidFill>
                  <a:srgbClr val="2B2B2B"/>
                </a:solidFill>
                <a:latin typeface="Poppins Light"/>
              </a:rPr>
              <a:t>fazla</a:t>
            </a:r>
            <a:r>
              <a:rPr lang="en-US" sz="2767" dirty="0">
                <a:solidFill>
                  <a:srgbClr val="2B2B2B"/>
                </a:solidFill>
                <a:latin typeface="Poppins Light"/>
              </a:rPr>
              <a:t> </a:t>
            </a:r>
            <a:r>
              <a:rPr lang="en-US" sz="2767" dirty="0" err="1">
                <a:solidFill>
                  <a:srgbClr val="2B2B2B"/>
                </a:solidFill>
                <a:latin typeface="Poppins Light"/>
              </a:rPr>
              <a:t>topluluğa</a:t>
            </a:r>
            <a:r>
              <a:rPr lang="en-US" sz="2767" dirty="0">
                <a:solidFill>
                  <a:srgbClr val="2B2B2B"/>
                </a:solidFill>
                <a:latin typeface="Poppins Light"/>
              </a:rPr>
              <a:t> </a:t>
            </a:r>
            <a:r>
              <a:rPr lang="en-US" sz="2767" dirty="0" err="1">
                <a:solidFill>
                  <a:srgbClr val="2B2B2B"/>
                </a:solidFill>
                <a:latin typeface="Poppins Light"/>
              </a:rPr>
              <a:t>ulaştıramıyoruz</a:t>
            </a:r>
            <a:r>
              <a:rPr lang="en-US" sz="2767" dirty="0">
                <a:solidFill>
                  <a:srgbClr val="2B2B2B"/>
                </a:solidFill>
                <a:latin typeface="Poppins Light"/>
              </a:rPr>
              <a:t>. Web </a:t>
            </a:r>
            <a:r>
              <a:rPr lang="en-US" sz="2767" dirty="0" err="1">
                <a:solidFill>
                  <a:srgbClr val="2B2B2B"/>
                </a:solidFill>
                <a:latin typeface="Poppins Light"/>
              </a:rPr>
              <a:t>sitemiz</a:t>
            </a:r>
            <a:r>
              <a:rPr lang="tr-TR" sz="2767" dirty="0">
                <a:solidFill>
                  <a:srgbClr val="2B2B2B"/>
                </a:solidFill>
                <a:latin typeface="Poppins Light"/>
              </a:rPr>
              <a:t> </a:t>
            </a:r>
            <a:r>
              <a:rPr lang="en-US" sz="2767" dirty="0" err="1">
                <a:solidFill>
                  <a:srgbClr val="2B2B2B"/>
                </a:solidFill>
                <a:latin typeface="Poppins Light"/>
              </a:rPr>
              <a:t>bu</a:t>
            </a:r>
            <a:r>
              <a:rPr lang="en-US" sz="2767" dirty="0">
                <a:solidFill>
                  <a:srgbClr val="2B2B2B"/>
                </a:solidFill>
                <a:latin typeface="Poppins Light"/>
              </a:rPr>
              <a:t> </a:t>
            </a:r>
            <a:r>
              <a:rPr lang="en-US" sz="2767" dirty="0" err="1">
                <a:solidFill>
                  <a:srgbClr val="2B2B2B"/>
                </a:solidFill>
                <a:latin typeface="Poppins Light"/>
              </a:rPr>
              <a:t>sorun</a:t>
            </a:r>
            <a:r>
              <a:rPr lang="en-US" sz="2767" dirty="0">
                <a:solidFill>
                  <a:srgbClr val="2B2B2B"/>
                </a:solidFill>
                <a:latin typeface="Poppins Light"/>
              </a:rPr>
              <a:t> </a:t>
            </a:r>
            <a:r>
              <a:rPr lang="en-US" sz="2767" dirty="0" err="1">
                <a:solidFill>
                  <a:srgbClr val="2B2B2B"/>
                </a:solidFill>
                <a:latin typeface="Poppins Light"/>
              </a:rPr>
              <a:t>üzerine</a:t>
            </a:r>
            <a:r>
              <a:rPr lang="en-US" sz="2767" dirty="0">
                <a:solidFill>
                  <a:srgbClr val="2B2B2B"/>
                </a:solidFill>
                <a:latin typeface="Poppins Light"/>
              </a:rPr>
              <a:t> </a:t>
            </a:r>
            <a:r>
              <a:rPr lang="en-US" sz="2767" dirty="0" err="1">
                <a:solidFill>
                  <a:srgbClr val="2B2B2B"/>
                </a:solidFill>
                <a:latin typeface="Poppins Light"/>
              </a:rPr>
              <a:t>çözüm</a:t>
            </a:r>
            <a:r>
              <a:rPr lang="en-US" sz="2767" dirty="0">
                <a:solidFill>
                  <a:srgbClr val="2B2B2B"/>
                </a:solidFill>
                <a:latin typeface="Poppins Light"/>
              </a:rPr>
              <a:t> </a:t>
            </a:r>
            <a:r>
              <a:rPr lang="en-US" sz="2767" dirty="0" err="1">
                <a:solidFill>
                  <a:srgbClr val="2B2B2B"/>
                </a:solidFill>
                <a:latin typeface="Poppins Light"/>
              </a:rPr>
              <a:t>bulmayı</a:t>
            </a:r>
            <a:r>
              <a:rPr lang="en-US" sz="2767" dirty="0">
                <a:solidFill>
                  <a:srgbClr val="2B2B2B"/>
                </a:solidFill>
                <a:latin typeface="Poppins Light"/>
              </a:rPr>
              <a:t> </a:t>
            </a:r>
            <a:r>
              <a:rPr lang="en-US" sz="2767" dirty="0" err="1">
                <a:solidFill>
                  <a:srgbClr val="2B2B2B"/>
                </a:solidFill>
                <a:latin typeface="Poppins Light"/>
              </a:rPr>
              <a:t>hedefliyor</a:t>
            </a:r>
            <a:r>
              <a:rPr lang="en-US" sz="2767" dirty="0">
                <a:solidFill>
                  <a:srgbClr val="2B2B2B"/>
                </a:solidFill>
                <a:latin typeface="Poppins Light"/>
              </a:rPr>
              <a:t>. </a:t>
            </a:r>
          </a:p>
          <a:p>
            <a:pPr marL="0" lvl="0" indent="0" algn="l">
              <a:lnSpc>
                <a:spcPts val="3874"/>
              </a:lnSpc>
            </a:pPr>
            <a:endParaRPr lang="en-US" sz="2767" dirty="0">
              <a:solidFill>
                <a:srgbClr val="2B2B2B"/>
              </a:solidFill>
              <a:latin typeface="Poppins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 y="-201838"/>
            <a:ext cx="18288001" cy="4081692"/>
          </a:xfrm>
          <a:prstGeom prst="rect">
            <a:avLst/>
          </a:prstGeom>
          <a:solidFill>
            <a:srgbClr val="0B747F"/>
          </a:solidFill>
        </p:spPr>
      </p:sp>
      <p:sp>
        <p:nvSpPr>
          <p:cNvPr id="3" name="TextBox 3"/>
          <p:cNvSpPr txBox="1"/>
          <p:nvPr/>
        </p:nvSpPr>
        <p:spPr>
          <a:xfrm>
            <a:off x="3743565" y="1320628"/>
            <a:ext cx="10800868" cy="1036759"/>
          </a:xfrm>
          <a:prstGeom prst="rect">
            <a:avLst/>
          </a:prstGeom>
        </p:spPr>
        <p:txBody>
          <a:bodyPr wrap="square" lIns="0" tIns="0" rIns="0" bIns="0" rtlCol="0" anchor="t">
            <a:spAutoFit/>
          </a:bodyPr>
          <a:lstStyle/>
          <a:p>
            <a:pPr algn="just">
              <a:lnSpc>
                <a:spcPts val="7919"/>
              </a:lnSpc>
            </a:pPr>
            <a:r>
              <a:rPr lang="en-US" sz="7199" dirty="0">
                <a:solidFill>
                  <a:srgbClr val="FFFFFF"/>
                </a:solidFill>
                <a:latin typeface="Poppins Bold"/>
              </a:rPr>
              <a:t>    ÇÖZÜM  YÖNTEMİ</a:t>
            </a:r>
          </a:p>
        </p:txBody>
      </p:sp>
      <p:sp>
        <p:nvSpPr>
          <p:cNvPr id="4" name="TextBox 4"/>
          <p:cNvSpPr txBox="1"/>
          <p:nvPr/>
        </p:nvSpPr>
        <p:spPr>
          <a:xfrm>
            <a:off x="736719" y="5060451"/>
            <a:ext cx="16522581" cy="2956130"/>
          </a:xfrm>
          <a:prstGeom prst="rect">
            <a:avLst/>
          </a:prstGeom>
        </p:spPr>
        <p:txBody>
          <a:bodyPr lIns="0" tIns="0" rIns="0" bIns="0" rtlCol="0" anchor="t">
            <a:spAutoFit/>
          </a:bodyPr>
          <a:lstStyle/>
          <a:p>
            <a:pPr>
              <a:lnSpc>
                <a:spcPts val="3874"/>
              </a:lnSpc>
            </a:pPr>
            <a:r>
              <a:rPr lang="en-US" sz="2767" dirty="0" err="1">
                <a:solidFill>
                  <a:srgbClr val="2B2B2B"/>
                </a:solidFill>
                <a:latin typeface="Poppins Light"/>
              </a:rPr>
              <a:t>Sitemizde</a:t>
            </a:r>
            <a:r>
              <a:rPr lang="en-US" sz="2767" dirty="0">
                <a:solidFill>
                  <a:srgbClr val="2B2B2B"/>
                </a:solidFill>
                <a:latin typeface="Poppins Light"/>
              </a:rPr>
              <a:t> </a:t>
            </a:r>
            <a:r>
              <a:rPr lang="en-US" sz="2767" dirty="0" err="1">
                <a:solidFill>
                  <a:srgbClr val="2B2B2B"/>
                </a:solidFill>
                <a:latin typeface="Poppins Light"/>
              </a:rPr>
              <a:t>üyelik</a:t>
            </a:r>
            <a:r>
              <a:rPr lang="en-US" sz="2767" dirty="0">
                <a:solidFill>
                  <a:srgbClr val="2B2B2B"/>
                </a:solidFill>
                <a:latin typeface="Poppins Light"/>
              </a:rPr>
              <a:t> </a:t>
            </a:r>
            <a:r>
              <a:rPr lang="en-US" sz="2767" dirty="0" err="1">
                <a:solidFill>
                  <a:srgbClr val="2B2B2B"/>
                </a:solidFill>
                <a:latin typeface="Poppins Light"/>
              </a:rPr>
              <a:t>sistemi</a:t>
            </a:r>
            <a:r>
              <a:rPr lang="en-US" sz="2767" dirty="0">
                <a:solidFill>
                  <a:srgbClr val="2B2B2B"/>
                </a:solidFill>
                <a:latin typeface="Poppins Light"/>
              </a:rPr>
              <a:t> </a:t>
            </a:r>
            <a:r>
              <a:rPr lang="en-US" sz="2767" dirty="0" err="1">
                <a:solidFill>
                  <a:srgbClr val="2B2B2B"/>
                </a:solidFill>
                <a:latin typeface="Poppins Light"/>
              </a:rPr>
              <a:t>üzerinden</a:t>
            </a:r>
            <a:r>
              <a:rPr lang="en-US" sz="2767" dirty="0">
                <a:solidFill>
                  <a:srgbClr val="2B2B2B"/>
                </a:solidFill>
                <a:latin typeface="Poppins Light"/>
              </a:rPr>
              <a:t> </a:t>
            </a:r>
            <a:r>
              <a:rPr lang="en-US" sz="2767" dirty="0" err="1">
                <a:solidFill>
                  <a:srgbClr val="2B2B2B"/>
                </a:solidFill>
                <a:latin typeface="Poppins Light"/>
              </a:rPr>
              <a:t>yorum</a:t>
            </a:r>
            <a:r>
              <a:rPr lang="en-US" sz="2767" dirty="0">
                <a:solidFill>
                  <a:srgbClr val="2B2B2B"/>
                </a:solidFill>
                <a:latin typeface="Poppins Light"/>
              </a:rPr>
              <a:t> </a:t>
            </a:r>
            <a:r>
              <a:rPr lang="en-US" sz="2767" dirty="0" err="1">
                <a:solidFill>
                  <a:srgbClr val="2B2B2B"/>
                </a:solidFill>
                <a:latin typeface="Poppins Light"/>
              </a:rPr>
              <a:t>yapılabilecek</a:t>
            </a:r>
            <a:r>
              <a:rPr lang="en-US" sz="2767" dirty="0">
                <a:solidFill>
                  <a:srgbClr val="2B2B2B"/>
                </a:solidFill>
                <a:latin typeface="Poppins Light"/>
              </a:rPr>
              <a:t>. </a:t>
            </a:r>
            <a:r>
              <a:rPr lang="en-US" sz="2767" dirty="0" err="1">
                <a:solidFill>
                  <a:srgbClr val="2B2B2B"/>
                </a:solidFill>
                <a:latin typeface="Poppins Light"/>
              </a:rPr>
              <a:t>Üyelik</a:t>
            </a:r>
            <a:r>
              <a:rPr lang="en-US" sz="2767" dirty="0">
                <a:solidFill>
                  <a:srgbClr val="2B2B2B"/>
                </a:solidFill>
                <a:latin typeface="Poppins Light"/>
              </a:rPr>
              <a:t> </a:t>
            </a:r>
            <a:r>
              <a:rPr lang="en-US" sz="2767" dirty="0" err="1">
                <a:solidFill>
                  <a:srgbClr val="2B2B2B"/>
                </a:solidFill>
                <a:latin typeface="Poppins Light"/>
              </a:rPr>
              <a:t>sisteminde</a:t>
            </a:r>
            <a:r>
              <a:rPr lang="en-US" sz="2767" dirty="0">
                <a:solidFill>
                  <a:srgbClr val="2B2B2B"/>
                </a:solidFill>
                <a:latin typeface="Poppins Light"/>
              </a:rPr>
              <a:t> </a:t>
            </a:r>
            <a:r>
              <a:rPr lang="en-US" sz="2767" dirty="0" err="1">
                <a:solidFill>
                  <a:srgbClr val="2B2B2B"/>
                </a:solidFill>
                <a:latin typeface="Poppins Light"/>
              </a:rPr>
              <a:t>ise</a:t>
            </a:r>
            <a:r>
              <a:rPr lang="en-US" sz="2767" dirty="0">
                <a:solidFill>
                  <a:srgbClr val="2B2B2B"/>
                </a:solidFill>
                <a:latin typeface="Poppins Light"/>
              </a:rPr>
              <a:t> mail </a:t>
            </a:r>
            <a:r>
              <a:rPr lang="en-US" sz="2767" dirty="0" err="1">
                <a:solidFill>
                  <a:srgbClr val="2B2B2B"/>
                </a:solidFill>
                <a:latin typeface="Poppins Light"/>
              </a:rPr>
              <a:t>ile</a:t>
            </a:r>
            <a:r>
              <a:rPr lang="en-US" sz="2767" dirty="0">
                <a:solidFill>
                  <a:srgbClr val="2B2B2B"/>
                </a:solidFill>
                <a:latin typeface="Poppins Light"/>
              </a:rPr>
              <a:t> </a:t>
            </a:r>
            <a:r>
              <a:rPr lang="en-US" sz="2767" dirty="0" err="1">
                <a:solidFill>
                  <a:srgbClr val="2B2B2B"/>
                </a:solidFill>
                <a:latin typeface="Poppins Light"/>
              </a:rPr>
              <a:t>doğrulama</a:t>
            </a:r>
            <a:r>
              <a:rPr lang="en-US" sz="2767" dirty="0">
                <a:solidFill>
                  <a:srgbClr val="2B2B2B"/>
                </a:solidFill>
                <a:latin typeface="Poppins Light"/>
              </a:rPr>
              <a:t> </a:t>
            </a:r>
            <a:r>
              <a:rPr lang="en-US" sz="2767" dirty="0" err="1">
                <a:solidFill>
                  <a:srgbClr val="2B2B2B"/>
                </a:solidFill>
                <a:latin typeface="Poppins Light"/>
              </a:rPr>
              <a:t>kullanacağız</a:t>
            </a:r>
            <a:r>
              <a:rPr lang="en-US" sz="2767" dirty="0">
                <a:solidFill>
                  <a:srgbClr val="2B2B2B"/>
                </a:solidFill>
                <a:latin typeface="Poppins Light"/>
              </a:rPr>
              <a:t>. </a:t>
            </a:r>
            <a:r>
              <a:rPr lang="en-US" sz="2767" dirty="0" err="1">
                <a:solidFill>
                  <a:srgbClr val="2B2B2B"/>
                </a:solidFill>
                <a:latin typeface="Poppins Light"/>
              </a:rPr>
              <a:t>Böylelikle</a:t>
            </a:r>
            <a:r>
              <a:rPr lang="en-US" sz="2767" dirty="0">
                <a:solidFill>
                  <a:srgbClr val="2B2B2B"/>
                </a:solidFill>
                <a:latin typeface="Poppins Light"/>
              </a:rPr>
              <a:t> </a:t>
            </a:r>
            <a:r>
              <a:rPr lang="en-US" sz="2767" dirty="0" err="1">
                <a:solidFill>
                  <a:srgbClr val="2B2B2B"/>
                </a:solidFill>
                <a:latin typeface="Poppins Light"/>
              </a:rPr>
              <a:t>bir</a:t>
            </a:r>
            <a:r>
              <a:rPr lang="en-US" sz="2767" dirty="0">
                <a:solidFill>
                  <a:srgbClr val="2B2B2B"/>
                </a:solidFill>
                <a:latin typeface="Poppins Light"/>
              </a:rPr>
              <a:t> </a:t>
            </a:r>
            <a:r>
              <a:rPr lang="en-US" sz="2767" dirty="0" err="1">
                <a:solidFill>
                  <a:srgbClr val="2B2B2B"/>
                </a:solidFill>
                <a:latin typeface="Poppins Light"/>
              </a:rPr>
              <a:t>telefon</a:t>
            </a:r>
            <a:r>
              <a:rPr lang="en-US" sz="2767" dirty="0">
                <a:solidFill>
                  <a:srgbClr val="2B2B2B"/>
                </a:solidFill>
                <a:latin typeface="Poppins Light"/>
              </a:rPr>
              <a:t> </a:t>
            </a:r>
            <a:r>
              <a:rPr lang="en-US" sz="2767" dirty="0" err="1">
                <a:solidFill>
                  <a:srgbClr val="2B2B2B"/>
                </a:solidFill>
                <a:latin typeface="Poppins Light"/>
              </a:rPr>
              <a:t>numarasından</a:t>
            </a:r>
            <a:r>
              <a:rPr lang="en-US" sz="2767" dirty="0">
                <a:solidFill>
                  <a:srgbClr val="2B2B2B"/>
                </a:solidFill>
                <a:latin typeface="Poppins Light"/>
              </a:rPr>
              <a:t> </a:t>
            </a:r>
            <a:r>
              <a:rPr lang="en-US" sz="2767" dirty="0" err="1">
                <a:solidFill>
                  <a:srgbClr val="2B2B2B"/>
                </a:solidFill>
                <a:latin typeface="Poppins Light"/>
              </a:rPr>
              <a:t>sınırlı</a:t>
            </a:r>
            <a:r>
              <a:rPr lang="en-US" sz="2767" dirty="0">
                <a:solidFill>
                  <a:srgbClr val="2B2B2B"/>
                </a:solidFill>
                <a:latin typeface="Poppins Light"/>
              </a:rPr>
              <a:t> </a:t>
            </a:r>
            <a:r>
              <a:rPr lang="en-US" sz="2767" dirty="0" err="1">
                <a:solidFill>
                  <a:srgbClr val="2B2B2B"/>
                </a:solidFill>
                <a:latin typeface="Poppins Light"/>
              </a:rPr>
              <a:t>sayıda</a:t>
            </a:r>
            <a:r>
              <a:rPr lang="en-US" sz="2767" dirty="0">
                <a:solidFill>
                  <a:srgbClr val="2B2B2B"/>
                </a:solidFill>
                <a:latin typeface="Poppins Light"/>
              </a:rPr>
              <a:t> mail </a:t>
            </a:r>
            <a:r>
              <a:rPr lang="en-US" sz="2767" dirty="0" err="1">
                <a:solidFill>
                  <a:srgbClr val="2B2B2B"/>
                </a:solidFill>
                <a:latin typeface="Poppins Light"/>
              </a:rPr>
              <a:t>açılabileceği</a:t>
            </a:r>
            <a:r>
              <a:rPr lang="en-US" sz="2767" dirty="0">
                <a:solidFill>
                  <a:srgbClr val="2B2B2B"/>
                </a:solidFill>
                <a:latin typeface="Poppins Light"/>
              </a:rPr>
              <a:t> </a:t>
            </a:r>
            <a:r>
              <a:rPr lang="en-US" sz="2767" dirty="0" err="1">
                <a:solidFill>
                  <a:srgbClr val="2B2B2B"/>
                </a:solidFill>
                <a:latin typeface="Poppins Light"/>
              </a:rPr>
              <a:t>için</a:t>
            </a:r>
            <a:r>
              <a:rPr lang="en-US" sz="2767" dirty="0">
                <a:solidFill>
                  <a:srgbClr val="2B2B2B"/>
                </a:solidFill>
                <a:latin typeface="Poppins Light"/>
              </a:rPr>
              <a:t> spam </a:t>
            </a:r>
            <a:r>
              <a:rPr lang="en-US" sz="2767" dirty="0" err="1">
                <a:solidFill>
                  <a:srgbClr val="2B2B2B"/>
                </a:solidFill>
                <a:latin typeface="Poppins Light"/>
              </a:rPr>
              <a:t>yorumlardan</a:t>
            </a:r>
            <a:r>
              <a:rPr lang="en-US" sz="2767" dirty="0">
                <a:solidFill>
                  <a:srgbClr val="2B2B2B"/>
                </a:solidFill>
                <a:latin typeface="Poppins Light"/>
              </a:rPr>
              <a:t> </a:t>
            </a:r>
            <a:r>
              <a:rPr lang="en-US" sz="2767" dirty="0" err="1">
                <a:solidFill>
                  <a:srgbClr val="2B2B2B"/>
                </a:solidFill>
                <a:latin typeface="Poppins Light"/>
              </a:rPr>
              <a:t>kurtulmayı</a:t>
            </a:r>
            <a:r>
              <a:rPr lang="en-US" sz="2767" dirty="0">
                <a:solidFill>
                  <a:srgbClr val="2B2B2B"/>
                </a:solidFill>
                <a:latin typeface="Poppins Light"/>
              </a:rPr>
              <a:t> </a:t>
            </a:r>
            <a:r>
              <a:rPr lang="en-US" sz="2767" dirty="0" err="1">
                <a:solidFill>
                  <a:srgbClr val="2B2B2B"/>
                </a:solidFill>
                <a:latin typeface="Poppins Light"/>
              </a:rPr>
              <a:t>hedefliyoruz</a:t>
            </a:r>
            <a:r>
              <a:rPr lang="en-US" sz="2767" dirty="0">
                <a:solidFill>
                  <a:srgbClr val="2B2B2B"/>
                </a:solidFill>
                <a:latin typeface="Poppins Light"/>
              </a:rPr>
              <a:t>.</a:t>
            </a:r>
          </a:p>
          <a:p>
            <a:pPr>
              <a:lnSpc>
                <a:spcPts val="3874"/>
              </a:lnSpc>
            </a:pPr>
            <a:r>
              <a:rPr lang="en-US" sz="2767" dirty="0" err="1">
                <a:solidFill>
                  <a:srgbClr val="2B2B2B"/>
                </a:solidFill>
                <a:latin typeface="Poppins Light"/>
              </a:rPr>
              <a:t>Opsiyonel</a:t>
            </a:r>
            <a:r>
              <a:rPr lang="en-US" sz="2767" dirty="0">
                <a:solidFill>
                  <a:srgbClr val="2B2B2B"/>
                </a:solidFill>
                <a:latin typeface="Poppins Light"/>
              </a:rPr>
              <a:t> </a:t>
            </a:r>
            <a:r>
              <a:rPr lang="en-US" sz="2767" dirty="0" err="1">
                <a:solidFill>
                  <a:srgbClr val="2B2B2B"/>
                </a:solidFill>
                <a:latin typeface="Poppins Light"/>
              </a:rPr>
              <a:t>olarak</a:t>
            </a:r>
            <a:r>
              <a:rPr lang="en-US" sz="2767" dirty="0">
                <a:solidFill>
                  <a:srgbClr val="2B2B2B"/>
                </a:solidFill>
                <a:latin typeface="Poppins Light"/>
              </a:rPr>
              <a:t> </a:t>
            </a:r>
            <a:r>
              <a:rPr lang="en-US" sz="2767" dirty="0" err="1">
                <a:solidFill>
                  <a:srgbClr val="2B2B2B"/>
                </a:solidFill>
                <a:latin typeface="Poppins Light"/>
              </a:rPr>
              <a:t>sisteme</a:t>
            </a:r>
            <a:r>
              <a:rPr lang="en-US" sz="2767" dirty="0">
                <a:solidFill>
                  <a:srgbClr val="2B2B2B"/>
                </a:solidFill>
                <a:latin typeface="Poppins Light"/>
              </a:rPr>
              <a:t> </a:t>
            </a:r>
            <a:r>
              <a:rPr lang="en-US" sz="2767" dirty="0" err="1">
                <a:solidFill>
                  <a:srgbClr val="2B2B2B"/>
                </a:solidFill>
                <a:latin typeface="Poppins Light"/>
              </a:rPr>
              <a:t>yapılan</a:t>
            </a:r>
            <a:r>
              <a:rPr lang="en-US" sz="2767" dirty="0">
                <a:solidFill>
                  <a:srgbClr val="2B2B2B"/>
                </a:solidFill>
                <a:latin typeface="Poppins Light"/>
              </a:rPr>
              <a:t> </a:t>
            </a:r>
            <a:r>
              <a:rPr lang="en-US" sz="2767" dirty="0" err="1">
                <a:solidFill>
                  <a:srgbClr val="2B2B2B"/>
                </a:solidFill>
                <a:latin typeface="Poppins Light"/>
              </a:rPr>
              <a:t>işin</a:t>
            </a:r>
            <a:r>
              <a:rPr lang="en-US" sz="2767" dirty="0">
                <a:solidFill>
                  <a:srgbClr val="2B2B2B"/>
                </a:solidFill>
                <a:latin typeface="Poppins Light"/>
              </a:rPr>
              <a:t> </a:t>
            </a:r>
            <a:r>
              <a:rPr lang="en-US" sz="2767" dirty="0" err="1">
                <a:solidFill>
                  <a:srgbClr val="2B2B2B"/>
                </a:solidFill>
                <a:latin typeface="Poppins Light"/>
              </a:rPr>
              <a:t>resmini</a:t>
            </a:r>
            <a:r>
              <a:rPr lang="en-US" sz="2767" dirty="0">
                <a:solidFill>
                  <a:srgbClr val="2B2B2B"/>
                </a:solidFill>
                <a:latin typeface="Poppins Light"/>
              </a:rPr>
              <a:t> de </a:t>
            </a:r>
            <a:r>
              <a:rPr lang="en-US" sz="2767" dirty="0" err="1">
                <a:solidFill>
                  <a:srgbClr val="2B2B2B"/>
                </a:solidFill>
                <a:latin typeface="Poppins Light"/>
              </a:rPr>
              <a:t>yükleyebilirsiniz</a:t>
            </a:r>
            <a:r>
              <a:rPr lang="en-US" sz="2767" dirty="0">
                <a:solidFill>
                  <a:srgbClr val="2B2B2B"/>
                </a:solidFill>
                <a:latin typeface="Poppins Light"/>
              </a:rPr>
              <a:t>. Her </a:t>
            </a:r>
            <a:r>
              <a:rPr lang="en-US" sz="2767" dirty="0" err="1">
                <a:solidFill>
                  <a:srgbClr val="2B2B2B"/>
                </a:solidFill>
                <a:latin typeface="Poppins Light"/>
              </a:rPr>
              <a:t>yorumun</a:t>
            </a:r>
            <a:r>
              <a:rPr lang="en-US" sz="2767" dirty="0">
                <a:solidFill>
                  <a:srgbClr val="2B2B2B"/>
                </a:solidFill>
                <a:latin typeface="Poppins Light"/>
              </a:rPr>
              <a:t> </a:t>
            </a:r>
            <a:r>
              <a:rPr lang="en-US" sz="2767" dirty="0" err="1">
                <a:solidFill>
                  <a:srgbClr val="2B2B2B"/>
                </a:solidFill>
                <a:latin typeface="Poppins Light"/>
              </a:rPr>
              <a:t>beğenme</a:t>
            </a:r>
            <a:r>
              <a:rPr lang="en-US" sz="2767" dirty="0">
                <a:solidFill>
                  <a:srgbClr val="2B2B2B"/>
                </a:solidFill>
                <a:latin typeface="Poppins Light"/>
              </a:rPr>
              <a:t> </a:t>
            </a:r>
            <a:r>
              <a:rPr lang="en-US" sz="2767" dirty="0" err="1">
                <a:solidFill>
                  <a:srgbClr val="2B2B2B"/>
                </a:solidFill>
                <a:latin typeface="Poppins Light"/>
              </a:rPr>
              <a:t>ve</a:t>
            </a:r>
            <a:r>
              <a:rPr lang="en-US" sz="2767" dirty="0">
                <a:solidFill>
                  <a:srgbClr val="2B2B2B"/>
                </a:solidFill>
                <a:latin typeface="Poppins Light"/>
              </a:rPr>
              <a:t> </a:t>
            </a:r>
            <a:r>
              <a:rPr lang="en-US" sz="2767" dirty="0" err="1">
                <a:solidFill>
                  <a:srgbClr val="2B2B2B"/>
                </a:solidFill>
                <a:latin typeface="Poppins Light"/>
              </a:rPr>
              <a:t>beğenmeme</a:t>
            </a:r>
            <a:r>
              <a:rPr lang="en-US" sz="2767" dirty="0">
                <a:solidFill>
                  <a:srgbClr val="2B2B2B"/>
                </a:solidFill>
                <a:latin typeface="Poppins Light"/>
              </a:rPr>
              <a:t> </a:t>
            </a:r>
            <a:r>
              <a:rPr lang="en-US" sz="2767" dirty="0" err="1">
                <a:solidFill>
                  <a:srgbClr val="2B2B2B"/>
                </a:solidFill>
                <a:latin typeface="Poppins Light"/>
              </a:rPr>
              <a:t>butonu</a:t>
            </a:r>
            <a:r>
              <a:rPr lang="en-US" sz="2767" dirty="0">
                <a:solidFill>
                  <a:srgbClr val="2B2B2B"/>
                </a:solidFill>
                <a:latin typeface="Poppins Light"/>
              </a:rPr>
              <a:t> </a:t>
            </a:r>
            <a:r>
              <a:rPr lang="en-US" sz="2767" dirty="0" err="1">
                <a:solidFill>
                  <a:srgbClr val="2B2B2B"/>
                </a:solidFill>
                <a:latin typeface="Poppins Light"/>
              </a:rPr>
              <a:t>bulunacak</a:t>
            </a:r>
            <a:r>
              <a:rPr lang="en-US" sz="2767" dirty="0">
                <a:solidFill>
                  <a:srgbClr val="2B2B2B"/>
                </a:solidFill>
                <a:latin typeface="Poppins Light"/>
              </a:rPr>
              <a:t>. Her </a:t>
            </a:r>
            <a:r>
              <a:rPr lang="en-US" sz="2767" dirty="0" err="1">
                <a:solidFill>
                  <a:srgbClr val="2B2B2B"/>
                </a:solidFill>
                <a:latin typeface="Poppins Light"/>
              </a:rPr>
              <a:t>yorumun</a:t>
            </a:r>
            <a:r>
              <a:rPr lang="en-US" sz="2767" dirty="0">
                <a:solidFill>
                  <a:srgbClr val="2B2B2B"/>
                </a:solidFill>
                <a:latin typeface="Poppins Light"/>
              </a:rPr>
              <a:t> </a:t>
            </a:r>
            <a:r>
              <a:rPr lang="en-US" sz="2767" dirty="0" err="1">
                <a:solidFill>
                  <a:srgbClr val="2B2B2B"/>
                </a:solidFill>
                <a:latin typeface="Poppins Light"/>
              </a:rPr>
              <a:t>köşesinde</a:t>
            </a:r>
            <a:r>
              <a:rPr lang="en-US" sz="2767" dirty="0">
                <a:solidFill>
                  <a:srgbClr val="2B2B2B"/>
                </a:solidFill>
                <a:latin typeface="Poppins Light"/>
              </a:rPr>
              <a:t>, o </a:t>
            </a:r>
            <a:r>
              <a:rPr lang="en-US" sz="2767" dirty="0" err="1">
                <a:solidFill>
                  <a:srgbClr val="2B2B2B"/>
                </a:solidFill>
                <a:latin typeface="Poppins Light"/>
              </a:rPr>
              <a:t>yorumu</a:t>
            </a:r>
            <a:r>
              <a:rPr lang="en-US" sz="2767" dirty="0">
                <a:solidFill>
                  <a:srgbClr val="2B2B2B"/>
                </a:solidFill>
                <a:latin typeface="Poppins Light"/>
              </a:rPr>
              <a:t> </a:t>
            </a:r>
            <a:r>
              <a:rPr lang="en-US" sz="2767" dirty="0" err="1">
                <a:solidFill>
                  <a:srgbClr val="2B2B2B"/>
                </a:solidFill>
                <a:latin typeface="Poppins Light"/>
              </a:rPr>
              <a:t>adminlere</a:t>
            </a:r>
            <a:r>
              <a:rPr lang="en-US" sz="2767" dirty="0">
                <a:solidFill>
                  <a:srgbClr val="2B2B2B"/>
                </a:solidFill>
                <a:latin typeface="Poppins Light"/>
              </a:rPr>
              <a:t> </a:t>
            </a:r>
            <a:r>
              <a:rPr lang="en-US" sz="2767" dirty="0" err="1">
                <a:solidFill>
                  <a:srgbClr val="2B2B2B"/>
                </a:solidFill>
                <a:latin typeface="Poppins Light"/>
              </a:rPr>
              <a:t>şikayet</a:t>
            </a:r>
            <a:r>
              <a:rPr lang="en-US" sz="2767" dirty="0">
                <a:solidFill>
                  <a:srgbClr val="2B2B2B"/>
                </a:solidFill>
                <a:latin typeface="Poppins Light"/>
              </a:rPr>
              <a:t> </a:t>
            </a:r>
            <a:r>
              <a:rPr lang="en-US" sz="2767" dirty="0" err="1">
                <a:solidFill>
                  <a:srgbClr val="2B2B2B"/>
                </a:solidFill>
                <a:latin typeface="Poppins Light"/>
              </a:rPr>
              <a:t>edebileceğimiz</a:t>
            </a:r>
            <a:r>
              <a:rPr lang="en-US" sz="2767" dirty="0">
                <a:solidFill>
                  <a:srgbClr val="2B2B2B"/>
                </a:solidFill>
                <a:latin typeface="Poppins Light"/>
              </a:rPr>
              <a:t> </a:t>
            </a:r>
            <a:r>
              <a:rPr lang="en-US" sz="2767" dirty="0" err="1">
                <a:solidFill>
                  <a:srgbClr val="2B2B2B"/>
                </a:solidFill>
                <a:latin typeface="Poppins Light"/>
              </a:rPr>
              <a:t>kısım</a:t>
            </a:r>
            <a:r>
              <a:rPr lang="en-US" sz="2767" dirty="0">
                <a:solidFill>
                  <a:srgbClr val="2B2B2B"/>
                </a:solidFill>
                <a:latin typeface="Poppins Light"/>
              </a:rPr>
              <a:t> da </a:t>
            </a:r>
            <a:r>
              <a:rPr lang="en-US" sz="2767" dirty="0" err="1">
                <a:solidFill>
                  <a:srgbClr val="2B2B2B"/>
                </a:solidFill>
                <a:latin typeface="Poppins Light"/>
              </a:rPr>
              <a:t>olacak</a:t>
            </a:r>
            <a:r>
              <a:rPr lang="en-US" sz="2767" dirty="0">
                <a:solidFill>
                  <a:srgbClr val="2B2B2B"/>
                </a:solidFill>
                <a:latin typeface="Poppins Light"/>
              </a:rPr>
              <a:t>.</a:t>
            </a:r>
          </a:p>
          <a:p>
            <a:pPr marL="0" lvl="0" indent="0" algn="l">
              <a:lnSpc>
                <a:spcPts val="3874"/>
              </a:lnSpc>
            </a:pPr>
            <a:endParaRPr lang="en-US" sz="2767" dirty="0">
              <a:solidFill>
                <a:srgbClr val="2B2B2B"/>
              </a:solidFill>
              <a:latin typeface="Poppins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8462972" cy="4081692"/>
          </a:xfrm>
          <a:prstGeom prst="rect">
            <a:avLst/>
          </a:prstGeom>
          <a:solidFill>
            <a:srgbClr val="0B747F"/>
          </a:solidFill>
        </p:spPr>
      </p:sp>
      <p:pic>
        <p:nvPicPr>
          <p:cNvPr id="3" name="Picture 3"/>
          <p:cNvPicPr>
            <a:picLocks noChangeAspect="1"/>
          </p:cNvPicPr>
          <p:nvPr/>
        </p:nvPicPr>
        <p:blipFill>
          <a:blip r:embed="rId2"/>
          <a:srcRect t="8933" b="26688"/>
          <a:stretch>
            <a:fillRect/>
          </a:stretch>
        </p:blipFill>
        <p:spPr>
          <a:xfrm>
            <a:off x="130438" y="6710970"/>
            <a:ext cx="9222541" cy="3576030"/>
          </a:xfrm>
          <a:prstGeom prst="rect">
            <a:avLst/>
          </a:prstGeom>
        </p:spPr>
      </p:pic>
      <p:pic>
        <p:nvPicPr>
          <p:cNvPr id="4" name="Picture 4"/>
          <p:cNvPicPr>
            <a:picLocks noChangeAspect="1"/>
          </p:cNvPicPr>
          <p:nvPr/>
        </p:nvPicPr>
        <p:blipFill>
          <a:blip r:embed="rId3"/>
          <a:srcRect t="11462" r="3663" b="24246"/>
          <a:stretch>
            <a:fillRect/>
          </a:stretch>
        </p:blipFill>
        <p:spPr>
          <a:xfrm>
            <a:off x="9352979" y="6710970"/>
            <a:ext cx="8935021" cy="3576030"/>
          </a:xfrm>
          <a:prstGeom prst="rect">
            <a:avLst/>
          </a:prstGeom>
        </p:spPr>
      </p:pic>
      <p:sp>
        <p:nvSpPr>
          <p:cNvPr id="5" name="TextBox 5"/>
          <p:cNvSpPr txBox="1"/>
          <p:nvPr/>
        </p:nvSpPr>
        <p:spPr>
          <a:xfrm>
            <a:off x="1264073" y="1585868"/>
            <a:ext cx="16177811" cy="909955"/>
          </a:xfrm>
          <a:prstGeom prst="rect">
            <a:avLst/>
          </a:prstGeom>
        </p:spPr>
        <p:txBody>
          <a:bodyPr lIns="0" tIns="0" rIns="0" bIns="0" rtlCol="0" anchor="t">
            <a:spAutoFit/>
          </a:bodyPr>
          <a:lstStyle/>
          <a:p>
            <a:pPr algn="just">
              <a:lnSpc>
                <a:spcPts val="7040"/>
              </a:lnSpc>
            </a:pPr>
            <a:r>
              <a:rPr lang="en-US" sz="6400" dirty="0">
                <a:solidFill>
                  <a:srgbClr val="FFFFFF"/>
                </a:solidFill>
                <a:latin typeface="Poppins Bold"/>
              </a:rPr>
              <a:t>               BENZER UYGULAMALAR</a:t>
            </a:r>
          </a:p>
        </p:txBody>
      </p:sp>
      <p:grpSp>
        <p:nvGrpSpPr>
          <p:cNvPr id="6" name="Group 6"/>
          <p:cNvGrpSpPr/>
          <p:nvPr/>
        </p:nvGrpSpPr>
        <p:grpSpPr>
          <a:xfrm>
            <a:off x="776278" y="4196723"/>
            <a:ext cx="16735443" cy="2652585"/>
            <a:chOff x="0" y="0"/>
            <a:chExt cx="22313924" cy="3536780"/>
          </a:xfrm>
        </p:grpSpPr>
        <p:sp>
          <p:nvSpPr>
            <p:cNvPr id="7" name="TextBox 7"/>
            <p:cNvSpPr txBox="1"/>
            <p:nvPr/>
          </p:nvSpPr>
          <p:spPr>
            <a:xfrm>
              <a:off x="0" y="0"/>
              <a:ext cx="22313924" cy="727138"/>
            </a:xfrm>
            <a:prstGeom prst="rect">
              <a:avLst/>
            </a:prstGeom>
          </p:spPr>
          <p:txBody>
            <a:bodyPr lIns="0" tIns="0" rIns="0" bIns="0" rtlCol="0" anchor="t">
              <a:spAutoFit/>
            </a:bodyPr>
            <a:lstStyle/>
            <a:p>
              <a:pPr>
                <a:lnSpc>
                  <a:spcPts val="4397"/>
                </a:lnSpc>
              </a:pPr>
              <a:r>
                <a:rPr lang="en-US" sz="3604">
                  <a:solidFill>
                    <a:srgbClr val="2B2B2B"/>
                  </a:solidFill>
                  <a:latin typeface="Poppins Bold"/>
                </a:rPr>
                <a:t>                                                 ŞİKAYETVAR</a:t>
              </a:r>
            </a:p>
          </p:txBody>
        </p:sp>
        <p:sp>
          <p:nvSpPr>
            <p:cNvPr id="8" name="TextBox 8"/>
            <p:cNvSpPr txBox="1"/>
            <p:nvPr/>
          </p:nvSpPr>
          <p:spPr>
            <a:xfrm>
              <a:off x="0" y="1326979"/>
              <a:ext cx="22313924" cy="2209801"/>
            </a:xfrm>
            <a:prstGeom prst="rect">
              <a:avLst/>
            </a:prstGeom>
          </p:spPr>
          <p:txBody>
            <a:bodyPr lIns="0" tIns="0" rIns="0" bIns="0" rtlCol="0" anchor="t">
              <a:spAutoFit/>
            </a:bodyPr>
            <a:lstStyle/>
            <a:p>
              <a:pPr marL="518630" lvl="1" indent="-259315" algn="just">
                <a:lnSpc>
                  <a:spcPts val="3363"/>
                </a:lnSpc>
                <a:buFont typeface="Arial"/>
                <a:buChar char="•"/>
              </a:pPr>
              <a:r>
                <a:rPr lang="en-US" sz="2402">
                  <a:solidFill>
                    <a:srgbClr val="2B2B2B"/>
                  </a:solidFill>
                  <a:latin typeface="Poppins Light"/>
                </a:rPr>
                <a:t>Bu sitede çoğunlukla teknolojik aletler,kurumlar,uygulamalar hakkında yorumlar yapılıyor.</a:t>
              </a:r>
            </a:p>
            <a:p>
              <a:pPr marL="518630" lvl="1" indent="-259315" algn="just">
                <a:lnSpc>
                  <a:spcPts val="3363"/>
                </a:lnSpc>
                <a:buFont typeface="Arial"/>
                <a:buChar char="•"/>
              </a:pPr>
              <a:r>
                <a:rPr lang="en-US" sz="2402">
                  <a:solidFill>
                    <a:srgbClr val="2B2B2B"/>
                  </a:solidFill>
                  <a:latin typeface="Poppins Light"/>
                </a:rPr>
                <a:t>Yapılan yorumlar sitenin de isminden anlaşılabliceği gibi olumsuz yorumları içeriyor.</a:t>
              </a:r>
            </a:p>
            <a:p>
              <a:pPr algn="just">
                <a:lnSpc>
                  <a:spcPts val="3363"/>
                </a:lnSpc>
              </a:pPr>
              <a:endParaRPr lang="en-US" sz="2402">
                <a:solidFill>
                  <a:srgbClr val="2B2B2B"/>
                </a:solidFill>
                <a:latin typeface="Poppins Light"/>
              </a:endParaRPr>
            </a:p>
            <a:p>
              <a:pPr marL="0" lvl="0" indent="0" algn="just">
                <a:lnSpc>
                  <a:spcPts val="3363"/>
                </a:lnSpc>
              </a:pPr>
              <a:endParaRPr lang="en-US" sz="2402">
                <a:solidFill>
                  <a:srgbClr val="2B2B2B"/>
                </a:solidFill>
                <a:latin typeface="Poppins Light"/>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8462972" cy="4081692"/>
          </a:xfrm>
          <a:prstGeom prst="rect">
            <a:avLst/>
          </a:prstGeom>
          <a:solidFill>
            <a:srgbClr val="0B747F"/>
          </a:solidFill>
        </p:spPr>
      </p:sp>
      <p:pic>
        <p:nvPicPr>
          <p:cNvPr id="3" name="Picture 3"/>
          <p:cNvPicPr>
            <a:picLocks noChangeAspect="1"/>
          </p:cNvPicPr>
          <p:nvPr/>
        </p:nvPicPr>
        <p:blipFill>
          <a:blip r:embed="rId2"/>
          <a:srcRect r="27086"/>
          <a:stretch>
            <a:fillRect/>
          </a:stretch>
        </p:blipFill>
        <p:spPr>
          <a:xfrm>
            <a:off x="213630" y="7191194"/>
            <a:ext cx="9017856" cy="2642188"/>
          </a:xfrm>
          <a:prstGeom prst="rect">
            <a:avLst/>
          </a:prstGeom>
        </p:spPr>
      </p:pic>
      <p:pic>
        <p:nvPicPr>
          <p:cNvPr id="4" name="Picture 4"/>
          <p:cNvPicPr>
            <a:picLocks noChangeAspect="1"/>
          </p:cNvPicPr>
          <p:nvPr/>
        </p:nvPicPr>
        <p:blipFill>
          <a:blip r:embed="rId3"/>
          <a:srcRect r="26336" b="1491"/>
          <a:stretch>
            <a:fillRect/>
          </a:stretch>
        </p:blipFill>
        <p:spPr>
          <a:xfrm>
            <a:off x="9233155" y="7150581"/>
            <a:ext cx="9054845" cy="2682801"/>
          </a:xfrm>
          <a:prstGeom prst="rect">
            <a:avLst/>
          </a:prstGeom>
        </p:spPr>
      </p:pic>
      <p:sp>
        <p:nvSpPr>
          <p:cNvPr id="5" name="TextBox 5"/>
          <p:cNvSpPr txBox="1"/>
          <p:nvPr/>
        </p:nvSpPr>
        <p:spPr>
          <a:xfrm>
            <a:off x="1142580" y="1585868"/>
            <a:ext cx="16177811" cy="909955"/>
          </a:xfrm>
          <a:prstGeom prst="rect">
            <a:avLst/>
          </a:prstGeom>
        </p:spPr>
        <p:txBody>
          <a:bodyPr lIns="0" tIns="0" rIns="0" bIns="0" rtlCol="0" anchor="t">
            <a:spAutoFit/>
          </a:bodyPr>
          <a:lstStyle/>
          <a:p>
            <a:pPr algn="just">
              <a:lnSpc>
                <a:spcPts val="7040"/>
              </a:lnSpc>
            </a:pPr>
            <a:r>
              <a:rPr lang="en-US" sz="6400" dirty="0">
                <a:solidFill>
                  <a:srgbClr val="FFFFFF"/>
                </a:solidFill>
                <a:latin typeface="Poppins Bold"/>
              </a:rPr>
              <a:t>               BENZER UYGULAMALAR</a:t>
            </a:r>
          </a:p>
        </p:txBody>
      </p:sp>
      <p:grpSp>
        <p:nvGrpSpPr>
          <p:cNvPr id="6" name="Group 6"/>
          <p:cNvGrpSpPr/>
          <p:nvPr/>
        </p:nvGrpSpPr>
        <p:grpSpPr>
          <a:xfrm>
            <a:off x="863765" y="4310369"/>
            <a:ext cx="16735443" cy="3281920"/>
            <a:chOff x="0" y="-278231"/>
            <a:chExt cx="22313924" cy="4375893"/>
          </a:xfrm>
        </p:grpSpPr>
        <p:sp>
          <p:nvSpPr>
            <p:cNvPr id="7" name="TextBox 7"/>
            <p:cNvSpPr txBox="1"/>
            <p:nvPr/>
          </p:nvSpPr>
          <p:spPr>
            <a:xfrm>
              <a:off x="9821113" y="-278231"/>
              <a:ext cx="3860800" cy="1504685"/>
            </a:xfrm>
            <a:prstGeom prst="rect">
              <a:avLst/>
            </a:prstGeom>
          </p:spPr>
          <p:txBody>
            <a:bodyPr wrap="square" lIns="0" tIns="0" rIns="0" bIns="0" rtlCol="0" anchor="t">
              <a:spAutoFit/>
            </a:bodyPr>
            <a:lstStyle/>
            <a:p>
              <a:pPr algn="just">
                <a:lnSpc>
                  <a:spcPts val="4397"/>
                </a:lnSpc>
              </a:pPr>
              <a:r>
                <a:rPr lang="en-US" sz="3604" dirty="0">
                  <a:solidFill>
                    <a:srgbClr val="2B2B2B"/>
                  </a:solidFill>
                  <a:latin typeface="Poppins Bold"/>
                </a:rPr>
                <a:t>                                                 ARMUT</a:t>
              </a:r>
            </a:p>
          </p:txBody>
        </p:sp>
        <p:sp>
          <p:nvSpPr>
            <p:cNvPr id="8" name="TextBox 8"/>
            <p:cNvSpPr txBox="1"/>
            <p:nvPr/>
          </p:nvSpPr>
          <p:spPr>
            <a:xfrm>
              <a:off x="0" y="1326979"/>
              <a:ext cx="22313924" cy="2770683"/>
            </a:xfrm>
            <a:prstGeom prst="rect">
              <a:avLst/>
            </a:prstGeom>
          </p:spPr>
          <p:txBody>
            <a:bodyPr lIns="0" tIns="0" rIns="0" bIns="0" rtlCol="0" anchor="t">
              <a:spAutoFit/>
            </a:bodyPr>
            <a:lstStyle/>
            <a:p>
              <a:pPr marL="518630" lvl="1" indent="-259315" algn="just">
                <a:lnSpc>
                  <a:spcPts val="3363"/>
                </a:lnSpc>
                <a:buFont typeface="Arial"/>
                <a:buChar char="•"/>
              </a:pPr>
              <a:r>
                <a:rPr lang="en-US" sz="2402">
                  <a:solidFill>
                    <a:srgbClr val="2B2B2B"/>
                  </a:solidFill>
                  <a:latin typeface="Poppins Light"/>
                </a:rPr>
                <a:t>Armut</a:t>
              </a:r>
              <a:r>
                <a:rPr lang="en-US" sz="2402" dirty="0">
                  <a:solidFill>
                    <a:srgbClr val="2B2B2B"/>
                  </a:solidFill>
                  <a:latin typeface="Poppins Light"/>
                </a:rPr>
                <a:t> </a:t>
              </a:r>
              <a:r>
                <a:rPr lang="en-US" sz="2402" dirty="0" err="1">
                  <a:solidFill>
                    <a:srgbClr val="2B2B2B"/>
                  </a:solidFill>
                  <a:latin typeface="Poppins Light"/>
                </a:rPr>
                <a:t>uygulaması</a:t>
              </a:r>
              <a:r>
                <a:rPr lang="en-US" sz="2402" dirty="0">
                  <a:solidFill>
                    <a:srgbClr val="2B2B2B"/>
                  </a:solidFill>
                  <a:latin typeface="Poppins Light"/>
                </a:rPr>
                <a:t> </a:t>
              </a:r>
              <a:r>
                <a:rPr lang="en-US" sz="2402" dirty="0" err="1">
                  <a:solidFill>
                    <a:srgbClr val="2B2B2B"/>
                  </a:solidFill>
                  <a:latin typeface="Poppins Light"/>
                </a:rPr>
                <a:t>hizmet</a:t>
              </a:r>
              <a:r>
                <a:rPr lang="en-US" sz="2402" dirty="0">
                  <a:solidFill>
                    <a:srgbClr val="2B2B2B"/>
                  </a:solidFill>
                  <a:latin typeface="Poppins Light"/>
                </a:rPr>
                <a:t> alma </a:t>
              </a:r>
              <a:r>
                <a:rPr lang="en-US" sz="2402" dirty="0" err="1">
                  <a:solidFill>
                    <a:srgbClr val="2B2B2B"/>
                  </a:solidFill>
                  <a:latin typeface="Poppins Light"/>
                </a:rPr>
                <a:t>ve</a:t>
              </a:r>
              <a:r>
                <a:rPr lang="en-US" sz="2402" dirty="0">
                  <a:solidFill>
                    <a:srgbClr val="2B2B2B"/>
                  </a:solidFill>
                  <a:latin typeface="Poppins Light"/>
                </a:rPr>
                <a:t> </a:t>
              </a:r>
              <a:r>
                <a:rPr lang="en-US" sz="2402" dirty="0" err="1">
                  <a:solidFill>
                    <a:srgbClr val="2B2B2B"/>
                  </a:solidFill>
                  <a:latin typeface="Poppins Light"/>
                </a:rPr>
                <a:t>hizmet</a:t>
              </a:r>
              <a:r>
                <a:rPr lang="en-US" sz="2402" dirty="0">
                  <a:solidFill>
                    <a:srgbClr val="2B2B2B"/>
                  </a:solidFill>
                  <a:latin typeface="Poppins Light"/>
                </a:rPr>
                <a:t> </a:t>
              </a:r>
              <a:r>
                <a:rPr lang="en-US" sz="2402" dirty="0" err="1">
                  <a:solidFill>
                    <a:srgbClr val="2B2B2B"/>
                  </a:solidFill>
                  <a:latin typeface="Poppins Light"/>
                </a:rPr>
                <a:t>satma</a:t>
              </a:r>
              <a:r>
                <a:rPr lang="en-US" sz="2402" dirty="0">
                  <a:solidFill>
                    <a:srgbClr val="2B2B2B"/>
                  </a:solidFill>
                  <a:latin typeface="Poppins Light"/>
                </a:rPr>
                <a:t> </a:t>
              </a:r>
              <a:r>
                <a:rPr lang="en-US" sz="2402" dirty="0" err="1">
                  <a:solidFill>
                    <a:srgbClr val="2B2B2B"/>
                  </a:solidFill>
                  <a:latin typeface="Poppins Light"/>
                </a:rPr>
                <a:t>amacı</a:t>
              </a:r>
              <a:r>
                <a:rPr lang="en-US" sz="2402" dirty="0">
                  <a:solidFill>
                    <a:srgbClr val="2B2B2B"/>
                  </a:solidFill>
                  <a:latin typeface="Poppins Light"/>
                </a:rPr>
                <a:t> </a:t>
              </a:r>
              <a:r>
                <a:rPr lang="en-US" sz="2402" dirty="0" err="1">
                  <a:solidFill>
                    <a:srgbClr val="2B2B2B"/>
                  </a:solidFill>
                  <a:latin typeface="Poppins Light"/>
                </a:rPr>
                <a:t>taşıyor</a:t>
              </a:r>
              <a:r>
                <a:rPr lang="en-US" sz="2402" dirty="0">
                  <a:solidFill>
                    <a:srgbClr val="2B2B2B"/>
                  </a:solidFill>
                  <a:latin typeface="Poppins Light"/>
                </a:rPr>
                <a:t> </a:t>
              </a:r>
              <a:r>
                <a:rPr lang="en-US" sz="2402" dirty="0" err="1">
                  <a:solidFill>
                    <a:srgbClr val="2B2B2B"/>
                  </a:solidFill>
                  <a:latin typeface="Poppins Light"/>
                </a:rPr>
                <a:t>ve</a:t>
              </a:r>
              <a:r>
                <a:rPr lang="en-US" sz="2402" dirty="0">
                  <a:solidFill>
                    <a:srgbClr val="2B2B2B"/>
                  </a:solidFill>
                  <a:latin typeface="Poppins Light"/>
                </a:rPr>
                <a:t> </a:t>
              </a:r>
              <a:r>
                <a:rPr lang="en-US" sz="2402" dirty="0" err="1">
                  <a:solidFill>
                    <a:srgbClr val="2B2B2B"/>
                  </a:solidFill>
                  <a:latin typeface="Poppins Light"/>
                </a:rPr>
                <a:t>bunun</a:t>
              </a:r>
              <a:r>
                <a:rPr lang="en-US" sz="2402" dirty="0">
                  <a:solidFill>
                    <a:srgbClr val="2B2B2B"/>
                  </a:solidFill>
                  <a:latin typeface="Poppins Light"/>
                </a:rPr>
                <a:t> </a:t>
              </a:r>
              <a:r>
                <a:rPr lang="en-US" sz="2402" dirty="0" err="1">
                  <a:solidFill>
                    <a:srgbClr val="2B2B2B"/>
                  </a:solidFill>
                  <a:latin typeface="Poppins Light"/>
                </a:rPr>
                <a:t>sonucunda</a:t>
              </a:r>
              <a:r>
                <a:rPr lang="en-US" sz="2402" dirty="0">
                  <a:solidFill>
                    <a:srgbClr val="2B2B2B"/>
                  </a:solidFill>
                  <a:latin typeface="Poppins Light"/>
                </a:rPr>
                <a:t> </a:t>
              </a:r>
              <a:r>
                <a:rPr lang="en-US" sz="2402" dirty="0" err="1">
                  <a:solidFill>
                    <a:srgbClr val="2B2B2B"/>
                  </a:solidFill>
                  <a:latin typeface="Poppins Light"/>
                </a:rPr>
                <a:t>değerlendirme</a:t>
              </a:r>
              <a:r>
                <a:rPr lang="en-US" sz="2402" dirty="0">
                  <a:solidFill>
                    <a:srgbClr val="2B2B2B"/>
                  </a:solidFill>
                  <a:latin typeface="Poppins Light"/>
                </a:rPr>
                <a:t> </a:t>
              </a:r>
              <a:r>
                <a:rPr lang="en-US" sz="2402" dirty="0" err="1">
                  <a:solidFill>
                    <a:srgbClr val="2B2B2B"/>
                  </a:solidFill>
                  <a:latin typeface="Poppins Light"/>
                </a:rPr>
                <a:t>yapılıyor</a:t>
              </a:r>
              <a:r>
                <a:rPr lang="en-US" sz="2402" dirty="0">
                  <a:solidFill>
                    <a:srgbClr val="2B2B2B"/>
                  </a:solidFill>
                  <a:latin typeface="Poppins Light"/>
                </a:rPr>
                <a:t>.</a:t>
              </a:r>
            </a:p>
            <a:p>
              <a:pPr algn="just">
                <a:lnSpc>
                  <a:spcPts val="3363"/>
                </a:lnSpc>
              </a:pPr>
              <a:endParaRPr lang="en-US" sz="2402" dirty="0">
                <a:solidFill>
                  <a:srgbClr val="2B2B2B"/>
                </a:solidFill>
                <a:latin typeface="Poppins Light"/>
              </a:endParaRPr>
            </a:p>
            <a:p>
              <a:pPr algn="just">
                <a:lnSpc>
                  <a:spcPts val="3363"/>
                </a:lnSpc>
              </a:pPr>
              <a:endParaRPr lang="en-US" sz="2402" dirty="0">
                <a:solidFill>
                  <a:srgbClr val="2B2B2B"/>
                </a:solidFill>
                <a:latin typeface="Poppins Light"/>
              </a:endParaRPr>
            </a:p>
            <a:p>
              <a:pPr marL="0" lvl="0" indent="0" algn="just">
                <a:lnSpc>
                  <a:spcPts val="3363"/>
                </a:lnSpc>
              </a:pPr>
              <a:endParaRPr lang="en-US" sz="2402" dirty="0">
                <a:solidFill>
                  <a:srgbClr val="2B2B2B"/>
                </a:solidFill>
                <a:latin typeface="Poppins Light"/>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114300"/>
            <a:ext cx="18462972" cy="4081692"/>
          </a:xfrm>
          <a:prstGeom prst="rect">
            <a:avLst/>
          </a:prstGeom>
          <a:solidFill>
            <a:srgbClr val="0B747F"/>
          </a:solidFill>
        </p:spPr>
      </p:sp>
      <p:sp>
        <p:nvSpPr>
          <p:cNvPr id="3" name="TextBox 3"/>
          <p:cNvSpPr txBox="1"/>
          <p:nvPr/>
        </p:nvSpPr>
        <p:spPr>
          <a:xfrm>
            <a:off x="1055094" y="1714500"/>
            <a:ext cx="16177811" cy="909955"/>
          </a:xfrm>
          <a:prstGeom prst="rect">
            <a:avLst/>
          </a:prstGeom>
        </p:spPr>
        <p:txBody>
          <a:bodyPr lIns="0" tIns="0" rIns="0" bIns="0" rtlCol="0" anchor="t">
            <a:spAutoFit/>
          </a:bodyPr>
          <a:lstStyle/>
          <a:p>
            <a:pPr algn="just">
              <a:lnSpc>
                <a:spcPts val="7040"/>
              </a:lnSpc>
            </a:pPr>
            <a:r>
              <a:rPr lang="en-US" sz="6400" dirty="0">
                <a:solidFill>
                  <a:srgbClr val="FFFFFF"/>
                </a:solidFill>
                <a:latin typeface="Poppins Bold"/>
              </a:rPr>
              <a:t>                       FARKIMIZ</a:t>
            </a:r>
          </a:p>
        </p:txBody>
      </p:sp>
      <p:sp>
        <p:nvSpPr>
          <p:cNvPr id="4" name="TextBox 4"/>
          <p:cNvSpPr txBox="1"/>
          <p:nvPr/>
        </p:nvSpPr>
        <p:spPr>
          <a:xfrm>
            <a:off x="863765" y="4812179"/>
            <a:ext cx="16735443" cy="3012876"/>
          </a:xfrm>
          <a:prstGeom prst="rect">
            <a:avLst/>
          </a:prstGeom>
        </p:spPr>
        <p:txBody>
          <a:bodyPr lIns="0" tIns="0" rIns="0" bIns="0" rtlCol="0" anchor="t">
            <a:spAutoFit/>
          </a:bodyPr>
          <a:lstStyle/>
          <a:p>
            <a:pPr marL="518630" lvl="1" indent="-259315" algn="just">
              <a:lnSpc>
                <a:spcPts val="3363"/>
              </a:lnSpc>
              <a:buFont typeface="Arial"/>
              <a:buChar char="•"/>
            </a:pPr>
            <a:r>
              <a:rPr lang="en-US" sz="2402" dirty="0" err="1">
                <a:solidFill>
                  <a:srgbClr val="2B2B2B"/>
                </a:solidFill>
                <a:latin typeface="Poppins Light"/>
              </a:rPr>
              <a:t>Bizim</a:t>
            </a:r>
            <a:r>
              <a:rPr lang="en-US" sz="2402" dirty="0">
                <a:solidFill>
                  <a:srgbClr val="2B2B2B"/>
                </a:solidFill>
                <a:latin typeface="Poppins Light"/>
              </a:rPr>
              <a:t> </a:t>
            </a:r>
            <a:r>
              <a:rPr lang="en-US" sz="2402" dirty="0" err="1">
                <a:solidFill>
                  <a:srgbClr val="2B2B2B"/>
                </a:solidFill>
                <a:latin typeface="Poppins Light"/>
              </a:rPr>
              <a:t>sitemizde</a:t>
            </a:r>
            <a:r>
              <a:rPr lang="en-US" sz="2402" dirty="0">
                <a:solidFill>
                  <a:srgbClr val="2B2B2B"/>
                </a:solidFill>
                <a:latin typeface="Poppins Light"/>
              </a:rPr>
              <a:t> Ş</a:t>
            </a:r>
            <a:r>
              <a:rPr lang="en-US" sz="2402">
                <a:solidFill>
                  <a:srgbClr val="2B2B2B"/>
                </a:solidFill>
                <a:latin typeface="Poppins Light"/>
              </a:rPr>
              <a:t>ikayetvar'dan</a:t>
            </a:r>
            <a:r>
              <a:rPr lang="en-US" sz="2402" dirty="0">
                <a:solidFill>
                  <a:srgbClr val="2B2B2B"/>
                </a:solidFill>
                <a:latin typeface="Poppins Light"/>
              </a:rPr>
              <a:t> </a:t>
            </a:r>
            <a:r>
              <a:rPr lang="en-US" sz="2402" dirty="0" err="1">
                <a:solidFill>
                  <a:srgbClr val="2B2B2B"/>
                </a:solidFill>
                <a:latin typeface="Poppins Light"/>
              </a:rPr>
              <a:t>farklı</a:t>
            </a:r>
            <a:r>
              <a:rPr lang="en-US" sz="2402" dirty="0">
                <a:solidFill>
                  <a:srgbClr val="2B2B2B"/>
                </a:solidFill>
                <a:latin typeface="Poppins Light"/>
              </a:rPr>
              <a:t> </a:t>
            </a:r>
            <a:r>
              <a:rPr lang="en-US" sz="2402" dirty="0" err="1">
                <a:solidFill>
                  <a:srgbClr val="2B2B2B"/>
                </a:solidFill>
                <a:latin typeface="Poppins Light"/>
              </a:rPr>
              <a:t>olarak</a:t>
            </a:r>
            <a:r>
              <a:rPr lang="en-US" sz="2402" dirty="0">
                <a:solidFill>
                  <a:srgbClr val="2B2B2B"/>
                </a:solidFill>
                <a:latin typeface="Poppins Light"/>
              </a:rPr>
              <a:t> </a:t>
            </a:r>
            <a:r>
              <a:rPr lang="en-US" sz="2402" dirty="0" err="1">
                <a:solidFill>
                  <a:srgbClr val="2B2B2B"/>
                </a:solidFill>
                <a:latin typeface="Poppins Light"/>
              </a:rPr>
              <a:t>daha</a:t>
            </a:r>
            <a:r>
              <a:rPr lang="en-US" sz="2402" dirty="0">
                <a:solidFill>
                  <a:srgbClr val="2B2B2B"/>
                </a:solidFill>
                <a:latin typeface="Poppins Light"/>
              </a:rPr>
              <a:t> </a:t>
            </a:r>
            <a:r>
              <a:rPr lang="en-US" sz="2402" dirty="0" err="1">
                <a:solidFill>
                  <a:srgbClr val="2B2B2B"/>
                </a:solidFill>
                <a:latin typeface="Poppins Light"/>
              </a:rPr>
              <a:t>çok</a:t>
            </a:r>
            <a:r>
              <a:rPr lang="en-US" sz="2402" dirty="0">
                <a:solidFill>
                  <a:srgbClr val="2B2B2B"/>
                </a:solidFill>
                <a:latin typeface="Poppins Light"/>
              </a:rPr>
              <a:t> </a:t>
            </a:r>
            <a:r>
              <a:rPr lang="en-US" sz="2402" dirty="0" err="1">
                <a:solidFill>
                  <a:srgbClr val="2B2B2B"/>
                </a:solidFill>
                <a:latin typeface="Poppins Light"/>
              </a:rPr>
              <a:t>tüzel</a:t>
            </a:r>
            <a:r>
              <a:rPr lang="en-US" sz="2402" dirty="0">
                <a:solidFill>
                  <a:srgbClr val="2B2B2B"/>
                </a:solidFill>
                <a:latin typeface="Poppins Light"/>
              </a:rPr>
              <a:t> </a:t>
            </a:r>
            <a:r>
              <a:rPr lang="en-US" sz="2402" dirty="0" err="1">
                <a:solidFill>
                  <a:srgbClr val="2B2B2B"/>
                </a:solidFill>
                <a:latin typeface="Poppins Light"/>
              </a:rPr>
              <a:t>kişilerden</a:t>
            </a:r>
            <a:r>
              <a:rPr lang="en-US" sz="2402" dirty="0">
                <a:solidFill>
                  <a:srgbClr val="2B2B2B"/>
                </a:solidFill>
                <a:latin typeface="Poppins Light"/>
              </a:rPr>
              <a:t> </a:t>
            </a:r>
            <a:r>
              <a:rPr lang="en-US" sz="2402" dirty="0" err="1">
                <a:solidFill>
                  <a:srgbClr val="2B2B2B"/>
                </a:solidFill>
                <a:latin typeface="Poppins Light"/>
              </a:rPr>
              <a:t>aldığımız</a:t>
            </a:r>
            <a:r>
              <a:rPr lang="en-US" sz="2402" dirty="0">
                <a:solidFill>
                  <a:srgbClr val="2B2B2B"/>
                </a:solidFill>
                <a:latin typeface="Poppins Light"/>
              </a:rPr>
              <a:t> </a:t>
            </a:r>
            <a:r>
              <a:rPr lang="en-US" sz="2402" dirty="0" err="1">
                <a:solidFill>
                  <a:srgbClr val="2B2B2B"/>
                </a:solidFill>
                <a:latin typeface="Poppins Light"/>
              </a:rPr>
              <a:t>hizmeti</a:t>
            </a:r>
            <a:r>
              <a:rPr lang="en-US" sz="2402" dirty="0">
                <a:solidFill>
                  <a:srgbClr val="2B2B2B"/>
                </a:solidFill>
                <a:latin typeface="Poppins Light"/>
              </a:rPr>
              <a:t> </a:t>
            </a:r>
            <a:r>
              <a:rPr lang="en-US" sz="2402" dirty="0" err="1">
                <a:solidFill>
                  <a:srgbClr val="2B2B2B"/>
                </a:solidFill>
                <a:latin typeface="Poppins Light"/>
              </a:rPr>
              <a:t>değerlendireceğiz</a:t>
            </a:r>
            <a:r>
              <a:rPr lang="en-US" sz="2402" dirty="0">
                <a:solidFill>
                  <a:srgbClr val="2B2B2B"/>
                </a:solidFill>
                <a:latin typeface="Poppins Light"/>
              </a:rPr>
              <a:t> </a:t>
            </a:r>
            <a:r>
              <a:rPr lang="en-US" sz="2402" dirty="0" err="1">
                <a:solidFill>
                  <a:srgbClr val="2B2B2B"/>
                </a:solidFill>
                <a:latin typeface="Poppins Light"/>
              </a:rPr>
              <a:t>ve</a:t>
            </a:r>
            <a:r>
              <a:rPr lang="en-US" sz="2402" dirty="0">
                <a:solidFill>
                  <a:srgbClr val="2B2B2B"/>
                </a:solidFill>
                <a:latin typeface="Poppins Light"/>
              </a:rPr>
              <a:t> </a:t>
            </a:r>
            <a:r>
              <a:rPr lang="en-US" sz="2402" dirty="0" err="1">
                <a:solidFill>
                  <a:srgbClr val="2B2B2B"/>
                </a:solidFill>
                <a:latin typeface="Poppins Light"/>
              </a:rPr>
              <a:t>olumsuz</a:t>
            </a:r>
            <a:r>
              <a:rPr lang="en-US" sz="2402" dirty="0">
                <a:solidFill>
                  <a:srgbClr val="2B2B2B"/>
                </a:solidFill>
                <a:latin typeface="Poppins Light"/>
              </a:rPr>
              <a:t> </a:t>
            </a:r>
            <a:r>
              <a:rPr lang="en-US" sz="2402" dirty="0" err="1">
                <a:solidFill>
                  <a:srgbClr val="2B2B2B"/>
                </a:solidFill>
                <a:latin typeface="Poppins Light"/>
              </a:rPr>
              <a:t>yorumların</a:t>
            </a:r>
            <a:r>
              <a:rPr lang="en-US" sz="2402" dirty="0">
                <a:solidFill>
                  <a:srgbClr val="2B2B2B"/>
                </a:solidFill>
                <a:latin typeface="Poppins Light"/>
              </a:rPr>
              <a:t> </a:t>
            </a:r>
            <a:r>
              <a:rPr lang="en-US" sz="2402" dirty="0" err="1">
                <a:solidFill>
                  <a:srgbClr val="2B2B2B"/>
                </a:solidFill>
                <a:latin typeface="Poppins Light"/>
              </a:rPr>
              <a:t>yanında</a:t>
            </a:r>
            <a:r>
              <a:rPr lang="en-US" sz="2402" dirty="0">
                <a:solidFill>
                  <a:srgbClr val="2B2B2B"/>
                </a:solidFill>
                <a:latin typeface="Poppins Light"/>
              </a:rPr>
              <a:t> </a:t>
            </a:r>
            <a:r>
              <a:rPr lang="en-US" sz="2402" dirty="0" err="1">
                <a:solidFill>
                  <a:srgbClr val="2B2B2B"/>
                </a:solidFill>
                <a:latin typeface="Poppins Light"/>
              </a:rPr>
              <a:t>olumlu</a:t>
            </a:r>
            <a:r>
              <a:rPr lang="en-US" sz="2402" dirty="0">
                <a:solidFill>
                  <a:srgbClr val="2B2B2B"/>
                </a:solidFill>
                <a:latin typeface="Poppins Light"/>
              </a:rPr>
              <a:t> </a:t>
            </a:r>
            <a:r>
              <a:rPr lang="en-US" sz="2402" dirty="0" err="1">
                <a:solidFill>
                  <a:srgbClr val="2B2B2B"/>
                </a:solidFill>
                <a:latin typeface="Poppins Light"/>
              </a:rPr>
              <a:t>yorumlar</a:t>
            </a:r>
            <a:r>
              <a:rPr lang="en-US" sz="2402" dirty="0">
                <a:solidFill>
                  <a:srgbClr val="2B2B2B"/>
                </a:solidFill>
                <a:latin typeface="Poppins Light"/>
              </a:rPr>
              <a:t> da </a:t>
            </a:r>
            <a:r>
              <a:rPr lang="en-US" sz="2402" dirty="0" err="1">
                <a:solidFill>
                  <a:srgbClr val="2B2B2B"/>
                </a:solidFill>
                <a:latin typeface="Poppins Light"/>
              </a:rPr>
              <a:t>bulunabilecek</a:t>
            </a:r>
            <a:r>
              <a:rPr lang="en-US" sz="2402" dirty="0">
                <a:solidFill>
                  <a:srgbClr val="2B2B2B"/>
                </a:solidFill>
                <a:latin typeface="Poppins Light"/>
              </a:rPr>
              <a:t>.</a:t>
            </a:r>
          </a:p>
          <a:p>
            <a:pPr algn="just">
              <a:lnSpc>
                <a:spcPts val="3363"/>
              </a:lnSpc>
            </a:pPr>
            <a:endParaRPr lang="en-US" sz="2402" dirty="0">
              <a:solidFill>
                <a:srgbClr val="2B2B2B"/>
              </a:solidFill>
              <a:latin typeface="Poppins Light"/>
            </a:endParaRPr>
          </a:p>
          <a:p>
            <a:pPr marL="518630" lvl="1" indent="-259315" algn="just">
              <a:lnSpc>
                <a:spcPts val="3363"/>
              </a:lnSpc>
              <a:buFont typeface="Arial"/>
              <a:buChar char="•"/>
            </a:pPr>
            <a:r>
              <a:rPr lang="en-US" sz="2402" dirty="0" err="1">
                <a:solidFill>
                  <a:srgbClr val="2B2B2B"/>
                </a:solidFill>
                <a:latin typeface="Poppins Light"/>
              </a:rPr>
              <a:t>Armut'tan</a:t>
            </a:r>
            <a:r>
              <a:rPr lang="en-US" sz="2402" dirty="0">
                <a:solidFill>
                  <a:srgbClr val="2B2B2B"/>
                </a:solidFill>
                <a:latin typeface="Poppins Light"/>
              </a:rPr>
              <a:t> </a:t>
            </a:r>
            <a:r>
              <a:rPr lang="en-US" sz="2402" dirty="0" err="1">
                <a:solidFill>
                  <a:srgbClr val="2B2B2B"/>
                </a:solidFill>
                <a:latin typeface="Poppins Light"/>
              </a:rPr>
              <a:t>farklı</a:t>
            </a:r>
            <a:r>
              <a:rPr lang="en-US" sz="2402" dirty="0">
                <a:solidFill>
                  <a:srgbClr val="2B2B2B"/>
                </a:solidFill>
                <a:latin typeface="Poppins Light"/>
              </a:rPr>
              <a:t> </a:t>
            </a:r>
            <a:r>
              <a:rPr lang="en-US" sz="2402" dirty="0" err="1">
                <a:solidFill>
                  <a:srgbClr val="2B2B2B"/>
                </a:solidFill>
                <a:latin typeface="Poppins Light"/>
              </a:rPr>
              <a:t>olarak</a:t>
            </a:r>
            <a:r>
              <a:rPr lang="en-US" sz="2402" dirty="0">
                <a:solidFill>
                  <a:srgbClr val="2B2B2B"/>
                </a:solidFill>
                <a:latin typeface="Poppins Light"/>
              </a:rPr>
              <a:t> </a:t>
            </a:r>
            <a:r>
              <a:rPr lang="en-US" sz="2402" dirty="0" err="1">
                <a:solidFill>
                  <a:srgbClr val="2B2B2B"/>
                </a:solidFill>
                <a:latin typeface="Poppins Light"/>
              </a:rPr>
              <a:t>bizim</a:t>
            </a:r>
            <a:r>
              <a:rPr lang="en-US" sz="2402" dirty="0">
                <a:solidFill>
                  <a:srgbClr val="2B2B2B"/>
                </a:solidFill>
                <a:latin typeface="Poppins Light"/>
              </a:rPr>
              <a:t> </a:t>
            </a:r>
            <a:r>
              <a:rPr lang="en-US" sz="2402" dirty="0" err="1">
                <a:solidFill>
                  <a:srgbClr val="2B2B2B"/>
                </a:solidFill>
                <a:latin typeface="Poppins Light"/>
              </a:rPr>
              <a:t>sitemizde</a:t>
            </a:r>
            <a:r>
              <a:rPr lang="en-US" sz="2402" dirty="0">
                <a:solidFill>
                  <a:srgbClr val="2B2B2B"/>
                </a:solidFill>
                <a:latin typeface="Poppins Light"/>
              </a:rPr>
              <a:t> </a:t>
            </a:r>
            <a:r>
              <a:rPr lang="en-US" sz="2402" dirty="0" err="1">
                <a:solidFill>
                  <a:srgbClr val="2B2B2B"/>
                </a:solidFill>
                <a:latin typeface="Poppins Light"/>
              </a:rPr>
              <a:t>amaç</a:t>
            </a:r>
            <a:r>
              <a:rPr lang="en-US" sz="2402" dirty="0">
                <a:solidFill>
                  <a:srgbClr val="2B2B2B"/>
                </a:solidFill>
                <a:latin typeface="Poppins Light"/>
              </a:rPr>
              <a:t> </a:t>
            </a:r>
            <a:r>
              <a:rPr lang="en-US" sz="2402" dirty="0" err="1">
                <a:solidFill>
                  <a:srgbClr val="2B2B2B"/>
                </a:solidFill>
                <a:latin typeface="Poppins Light"/>
              </a:rPr>
              <a:t>hizmet</a:t>
            </a:r>
            <a:r>
              <a:rPr lang="en-US" sz="2402" dirty="0">
                <a:solidFill>
                  <a:srgbClr val="2B2B2B"/>
                </a:solidFill>
                <a:latin typeface="Poppins Light"/>
              </a:rPr>
              <a:t> </a:t>
            </a:r>
            <a:r>
              <a:rPr lang="en-US" sz="2402" dirty="0" err="1">
                <a:solidFill>
                  <a:srgbClr val="2B2B2B"/>
                </a:solidFill>
                <a:latin typeface="Poppins Light"/>
              </a:rPr>
              <a:t>almak</a:t>
            </a:r>
            <a:r>
              <a:rPr lang="en-US" sz="2402" dirty="0">
                <a:solidFill>
                  <a:srgbClr val="2B2B2B"/>
                </a:solidFill>
                <a:latin typeface="Poppins Light"/>
              </a:rPr>
              <a:t> </a:t>
            </a:r>
            <a:r>
              <a:rPr lang="en-US" sz="2402" dirty="0" err="1">
                <a:solidFill>
                  <a:srgbClr val="2B2B2B"/>
                </a:solidFill>
                <a:latin typeface="Poppins Light"/>
              </a:rPr>
              <a:t>veya</a:t>
            </a:r>
            <a:r>
              <a:rPr lang="en-US" sz="2402" dirty="0">
                <a:solidFill>
                  <a:srgbClr val="2B2B2B"/>
                </a:solidFill>
                <a:latin typeface="Poppins Light"/>
              </a:rPr>
              <a:t> </a:t>
            </a:r>
            <a:r>
              <a:rPr lang="en-US" sz="2402" dirty="0" err="1">
                <a:solidFill>
                  <a:srgbClr val="2B2B2B"/>
                </a:solidFill>
                <a:latin typeface="Poppins Light"/>
              </a:rPr>
              <a:t>satmak</a:t>
            </a:r>
            <a:r>
              <a:rPr lang="en-US" sz="2402" dirty="0">
                <a:solidFill>
                  <a:srgbClr val="2B2B2B"/>
                </a:solidFill>
                <a:latin typeface="Poppins Light"/>
              </a:rPr>
              <a:t> </a:t>
            </a:r>
            <a:r>
              <a:rPr lang="en-US" sz="2402" dirty="0" err="1">
                <a:solidFill>
                  <a:srgbClr val="2B2B2B"/>
                </a:solidFill>
                <a:latin typeface="Poppins Light"/>
              </a:rPr>
              <a:t>değil</a:t>
            </a:r>
            <a:r>
              <a:rPr lang="en-US" sz="2402" dirty="0">
                <a:solidFill>
                  <a:srgbClr val="2B2B2B"/>
                </a:solidFill>
                <a:latin typeface="Poppins Light"/>
              </a:rPr>
              <a:t>, </a:t>
            </a:r>
            <a:r>
              <a:rPr lang="en-US" sz="2402" dirty="0" err="1">
                <a:solidFill>
                  <a:srgbClr val="2B2B2B"/>
                </a:solidFill>
                <a:latin typeface="Poppins Light"/>
              </a:rPr>
              <a:t>alınan</a:t>
            </a:r>
            <a:r>
              <a:rPr lang="en-US" sz="2402" dirty="0">
                <a:solidFill>
                  <a:srgbClr val="2B2B2B"/>
                </a:solidFill>
                <a:latin typeface="Poppins Light"/>
              </a:rPr>
              <a:t> </a:t>
            </a:r>
            <a:r>
              <a:rPr lang="en-US" sz="2402" dirty="0" err="1">
                <a:solidFill>
                  <a:srgbClr val="2B2B2B"/>
                </a:solidFill>
                <a:latin typeface="Poppins Light"/>
              </a:rPr>
              <a:t>hizmeti</a:t>
            </a:r>
            <a:r>
              <a:rPr lang="en-US" sz="2402" dirty="0">
                <a:solidFill>
                  <a:srgbClr val="2B2B2B"/>
                </a:solidFill>
                <a:latin typeface="Poppins Light"/>
              </a:rPr>
              <a:t> </a:t>
            </a:r>
            <a:r>
              <a:rPr lang="en-US" sz="2402" dirty="0" err="1">
                <a:solidFill>
                  <a:srgbClr val="2B2B2B"/>
                </a:solidFill>
                <a:latin typeface="Poppins Light"/>
              </a:rPr>
              <a:t>değerlendirmek</a:t>
            </a:r>
            <a:r>
              <a:rPr lang="en-US" sz="2402" dirty="0">
                <a:solidFill>
                  <a:srgbClr val="2B2B2B"/>
                </a:solidFill>
                <a:latin typeface="Poppins Light"/>
              </a:rPr>
              <a:t>.</a:t>
            </a:r>
          </a:p>
          <a:p>
            <a:pPr algn="just">
              <a:lnSpc>
                <a:spcPts val="3363"/>
              </a:lnSpc>
            </a:pPr>
            <a:endParaRPr lang="en-US" sz="2402" dirty="0">
              <a:solidFill>
                <a:srgbClr val="2B2B2B"/>
              </a:solidFill>
              <a:latin typeface="Poppins Light"/>
            </a:endParaRPr>
          </a:p>
          <a:p>
            <a:pPr algn="just">
              <a:lnSpc>
                <a:spcPts val="3363"/>
              </a:lnSpc>
            </a:pPr>
            <a:endParaRPr lang="en-US" sz="2402" dirty="0">
              <a:solidFill>
                <a:srgbClr val="2B2B2B"/>
              </a:solidFill>
              <a:latin typeface="Poppins Light"/>
            </a:endParaRPr>
          </a:p>
          <a:p>
            <a:pPr marL="0" lvl="0" indent="0" algn="just">
              <a:lnSpc>
                <a:spcPts val="3363"/>
              </a:lnSpc>
            </a:pPr>
            <a:endParaRPr lang="en-US" sz="2402" dirty="0">
              <a:solidFill>
                <a:srgbClr val="2B2B2B"/>
              </a:solidFill>
              <a:latin typeface="Poppins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8462972" cy="4081692"/>
          </a:xfrm>
          <a:prstGeom prst="rect">
            <a:avLst/>
          </a:prstGeom>
          <a:solidFill>
            <a:srgbClr val="0B747F"/>
          </a:solidFill>
        </p:spPr>
      </p:sp>
      <p:sp>
        <p:nvSpPr>
          <p:cNvPr id="3" name="TextBox 3"/>
          <p:cNvSpPr txBox="1"/>
          <p:nvPr/>
        </p:nvSpPr>
        <p:spPr>
          <a:xfrm>
            <a:off x="1055094" y="1581105"/>
            <a:ext cx="16177811" cy="919482"/>
          </a:xfrm>
          <a:prstGeom prst="rect">
            <a:avLst/>
          </a:prstGeom>
        </p:spPr>
        <p:txBody>
          <a:bodyPr lIns="0" tIns="0" rIns="0" bIns="0" rtlCol="0" anchor="t">
            <a:spAutoFit/>
          </a:bodyPr>
          <a:lstStyle/>
          <a:p>
            <a:pPr algn="just">
              <a:lnSpc>
                <a:spcPts val="7040"/>
              </a:lnSpc>
            </a:pPr>
            <a:r>
              <a:rPr lang="en-US" sz="6400" dirty="0">
                <a:solidFill>
                  <a:srgbClr val="FFFFFF"/>
                </a:solidFill>
                <a:latin typeface="Poppins Bold"/>
              </a:rPr>
              <a:t>               </a:t>
            </a:r>
            <a:r>
              <a:rPr lang="tr-TR" sz="6400" dirty="0">
                <a:solidFill>
                  <a:srgbClr val="FFFFFF"/>
                </a:solidFill>
                <a:latin typeface="Poppins Bold"/>
              </a:rPr>
              <a:t>SPAM YORUM SORUNU</a:t>
            </a:r>
            <a:endParaRPr lang="en-US" sz="6400" dirty="0">
              <a:solidFill>
                <a:srgbClr val="FFFFFF"/>
              </a:solidFill>
              <a:latin typeface="Poppins Bold"/>
            </a:endParaRPr>
          </a:p>
        </p:txBody>
      </p:sp>
      <p:sp>
        <p:nvSpPr>
          <p:cNvPr id="4" name="TextBox 4"/>
          <p:cNvSpPr txBox="1"/>
          <p:nvPr/>
        </p:nvSpPr>
        <p:spPr>
          <a:xfrm>
            <a:off x="801596" y="4641544"/>
            <a:ext cx="16684808" cy="6081473"/>
          </a:xfrm>
          <a:prstGeom prst="rect">
            <a:avLst/>
          </a:prstGeom>
        </p:spPr>
        <p:txBody>
          <a:bodyPr wrap="square" lIns="0" tIns="0" rIns="0" bIns="0" rtlCol="0" anchor="t">
            <a:spAutoFit/>
          </a:bodyPr>
          <a:lstStyle/>
          <a:p>
            <a:pPr marL="259315" lvl="1" algn="just">
              <a:lnSpc>
                <a:spcPts val="3363"/>
              </a:lnSpc>
            </a:pPr>
            <a:r>
              <a:rPr lang="tr-TR" sz="2402" dirty="0">
                <a:solidFill>
                  <a:srgbClr val="2B2B2B"/>
                </a:solidFill>
                <a:latin typeface="Poppins Light"/>
              </a:rPr>
              <a:t>Uygulamaya atılacak spam yorum sorununu ilk başta, yorumu atan kişi ve attığı yorum ile ilgili birkaç parametreye bakıp bu ve benzeri parametreleri belli oranda sağlaması halinde atılan spam yorumları kaldırmayı düşünüyoruz.</a:t>
            </a:r>
          </a:p>
          <a:p>
            <a:pPr marL="259315" lvl="1" algn="just">
              <a:lnSpc>
                <a:spcPts val="3363"/>
              </a:lnSpc>
            </a:pPr>
            <a:r>
              <a:rPr lang="tr-TR" sz="2402" dirty="0">
                <a:solidFill>
                  <a:srgbClr val="2B2B2B"/>
                </a:solidFill>
                <a:latin typeface="Poppins Light"/>
              </a:rPr>
              <a:t>Bu parametrelerden bazıları;</a:t>
            </a:r>
          </a:p>
          <a:p>
            <a:pPr marL="1433030" lvl="3" indent="-259315" algn="just">
              <a:lnSpc>
                <a:spcPts val="3363"/>
              </a:lnSpc>
              <a:buFont typeface="Arial"/>
              <a:buChar char="•"/>
            </a:pPr>
            <a:r>
              <a:rPr lang="tr-TR" sz="2402" dirty="0">
                <a:solidFill>
                  <a:srgbClr val="2B2B2B"/>
                </a:solidFill>
                <a:latin typeface="Poppins Light"/>
              </a:rPr>
              <a:t>Yorumu atan kişinin ad ve avatar bilgisi ve kullandığı mail ile uyuşmazlığı.</a:t>
            </a:r>
          </a:p>
          <a:p>
            <a:pPr marL="1433030" lvl="3" indent="-259315" algn="just">
              <a:lnSpc>
                <a:spcPts val="3363"/>
              </a:lnSpc>
              <a:buFont typeface="Arial"/>
              <a:buChar char="•"/>
            </a:pPr>
            <a:r>
              <a:rPr lang="tr-TR" sz="2402" dirty="0">
                <a:solidFill>
                  <a:srgbClr val="2B2B2B"/>
                </a:solidFill>
                <a:latin typeface="Poppins Light"/>
              </a:rPr>
              <a:t>Yapılan yorumun verilen hizmet hakkında ayrıntı belirtip belirtmediği.</a:t>
            </a:r>
          </a:p>
          <a:p>
            <a:pPr marL="1433030" lvl="3" indent="-259315" algn="just">
              <a:lnSpc>
                <a:spcPts val="3363"/>
              </a:lnSpc>
              <a:buFont typeface="Arial"/>
              <a:buChar char="•"/>
            </a:pPr>
            <a:r>
              <a:rPr lang="tr-TR" sz="2402" dirty="0">
                <a:solidFill>
                  <a:srgbClr val="2B2B2B"/>
                </a:solidFill>
                <a:latin typeface="Poppins Light"/>
              </a:rPr>
              <a:t>Yorum atan kişinin ne sıklıkla yorum yaptığı</a:t>
            </a:r>
          </a:p>
          <a:p>
            <a:pPr marL="1433030" lvl="3" indent="-259315" algn="just">
              <a:lnSpc>
                <a:spcPts val="3363"/>
              </a:lnSpc>
              <a:buFont typeface="Arial"/>
              <a:buChar char="•"/>
            </a:pPr>
            <a:r>
              <a:rPr lang="tr-TR" sz="2402" dirty="0">
                <a:solidFill>
                  <a:srgbClr val="2B2B2B"/>
                </a:solidFill>
                <a:latin typeface="Poppins Light"/>
              </a:rPr>
              <a:t>Yapılan yorumun kelimelerinin karmaşıklık düzeyi.</a:t>
            </a:r>
          </a:p>
          <a:p>
            <a:pPr marL="1433030" lvl="3" indent="-259315" algn="just">
              <a:lnSpc>
                <a:spcPts val="3363"/>
              </a:lnSpc>
              <a:buFont typeface="Arial"/>
              <a:buChar char="•"/>
            </a:pPr>
            <a:r>
              <a:rPr lang="tr-TR" sz="2402" dirty="0">
                <a:solidFill>
                  <a:srgbClr val="2B2B2B"/>
                </a:solidFill>
                <a:latin typeface="Poppins Light"/>
              </a:rPr>
              <a:t>Yorum atan kişinin daha önceki değerlendirmeleri.</a:t>
            </a:r>
          </a:p>
          <a:p>
            <a:pPr marL="1433030" lvl="3" indent="-259315" algn="just">
              <a:lnSpc>
                <a:spcPts val="3363"/>
              </a:lnSpc>
              <a:buFont typeface="Arial"/>
              <a:buChar char="•"/>
            </a:pPr>
            <a:r>
              <a:rPr lang="tr-TR" sz="2402" dirty="0">
                <a:solidFill>
                  <a:srgbClr val="2B2B2B"/>
                </a:solidFill>
                <a:latin typeface="Poppins Light"/>
              </a:rPr>
              <a:t>Yorumda kullanılan ünlem işareti çokluğu.</a:t>
            </a:r>
          </a:p>
          <a:p>
            <a:pPr marL="1433030" lvl="3" indent="-259315" algn="just">
              <a:lnSpc>
                <a:spcPts val="3363"/>
              </a:lnSpc>
              <a:buFont typeface="Arial"/>
              <a:buChar char="•"/>
            </a:pPr>
            <a:endParaRPr lang="tr-TR" sz="2402" dirty="0">
              <a:solidFill>
                <a:srgbClr val="2B2B2B"/>
              </a:solidFill>
              <a:latin typeface="Poppins Light"/>
            </a:endParaRPr>
          </a:p>
          <a:p>
            <a:pPr marL="1433030" lvl="3" indent="-259315">
              <a:lnSpc>
                <a:spcPts val="3363"/>
              </a:lnSpc>
              <a:buFont typeface="Arial"/>
              <a:buChar char="•"/>
            </a:pPr>
            <a:endParaRPr lang="en-US" sz="2402" dirty="0">
              <a:solidFill>
                <a:srgbClr val="2B2B2B"/>
              </a:solidFill>
              <a:latin typeface="Poppins Light"/>
            </a:endParaRPr>
          </a:p>
          <a:p>
            <a:pPr algn="just">
              <a:lnSpc>
                <a:spcPts val="3363"/>
              </a:lnSpc>
            </a:pPr>
            <a:endParaRPr lang="en-US" sz="2402" dirty="0">
              <a:solidFill>
                <a:srgbClr val="2B2B2B"/>
              </a:solidFill>
              <a:latin typeface="Poppins Light"/>
            </a:endParaRPr>
          </a:p>
          <a:p>
            <a:pPr marL="0" lvl="0" indent="0" algn="just">
              <a:lnSpc>
                <a:spcPts val="3363"/>
              </a:lnSpc>
            </a:pPr>
            <a:endParaRPr lang="en-US" sz="2402" dirty="0">
              <a:solidFill>
                <a:srgbClr val="2B2B2B"/>
              </a:solidFill>
              <a:latin typeface="Poppins Light"/>
            </a:endParaRPr>
          </a:p>
        </p:txBody>
      </p:sp>
    </p:spTree>
    <p:extLst>
      <p:ext uri="{BB962C8B-B14F-4D97-AF65-F5344CB8AC3E}">
        <p14:creationId xmlns:p14="http://schemas.microsoft.com/office/powerpoint/2010/main" val="1684504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103238"/>
            <a:ext cx="18288000" cy="4103738"/>
          </a:xfrm>
          <a:prstGeom prst="rect">
            <a:avLst/>
          </a:prstGeom>
          <a:solidFill>
            <a:srgbClr val="0B747F"/>
          </a:solidFill>
        </p:spPr>
      </p:sp>
      <p:sp>
        <p:nvSpPr>
          <p:cNvPr id="3" name="TextBox 3"/>
          <p:cNvSpPr txBox="1"/>
          <p:nvPr/>
        </p:nvSpPr>
        <p:spPr>
          <a:xfrm>
            <a:off x="1055094" y="1488890"/>
            <a:ext cx="16177811" cy="919482"/>
          </a:xfrm>
          <a:prstGeom prst="rect">
            <a:avLst/>
          </a:prstGeom>
        </p:spPr>
        <p:txBody>
          <a:bodyPr lIns="0" tIns="0" rIns="0" bIns="0" rtlCol="0" anchor="t">
            <a:spAutoFit/>
          </a:bodyPr>
          <a:lstStyle/>
          <a:p>
            <a:pPr algn="just">
              <a:lnSpc>
                <a:spcPts val="7040"/>
              </a:lnSpc>
            </a:pPr>
            <a:r>
              <a:rPr lang="en-GB" sz="6400" dirty="0">
                <a:solidFill>
                  <a:srgbClr val="FFFFFF"/>
                </a:solidFill>
                <a:latin typeface="Poppins Bold"/>
              </a:rPr>
              <a:t>        ÜNLEM İŞARETİ ARAŞTIRMASI</a:t>
            </a:r>
            <a:endParaRPr lang="en-US" sz="6400" dirty="0">
              <a:solidFill>
                <a:srgbClr val="FFFFFF"/>
              </a:solidFill>
              <a:latin typeface="Poppins Bold"/>
            </a:endParaRPr>
          </a:p>
        </p:txBody>
      </p:sp>
      <p:sp>
        <p:nvSpPr>
          <p:cNvPr id="4" name="TextBox 4"/>
          <p:cNvSpPr txBox="1"/>
          <p:nvPr/>
        </p:nvSpPr>
        <p:spPr>
          <a:xfrm>
            <a:off x="801596" y="4641544"/>
            <a:ext cx="16684808" cy="5209439"/>
          </a:xfrm>
          <a:prstGeom prst="rect">
            <a:avLst/>
          </a:prstGeom>
        </p:spPr>
        <p:txBody>
          <a:bodyPr wrap="square" lIns="0" tIns="0" rIns="0" bIns="0" rtlCol="0" anchor="t">
            <a:spAutoFit/>
          </a:bodyPr>
          <a:lstStyle/>
          <a:p>
            <a:pPr marL="1433030" lvl="3" indent="-259315" algn="just">
              <a:lnSpc>
                <a:spcPts val="3363"/>
              </a:lnSpc>
              <a:buFont typeface="Arial"/>
              <a:buChar char="•"/>
            </a:pPr>
            <a:endParaRPr lang="tr-TR" sz="2402" dirty="0">
              <a:solidFill>
                <a:srgbClr val="2B2B2B"/>
              </a:solidFill>
              <a:latin typeface="Poppins Light"/>
            </a:endParaRPr>
          </a:p>
          <a:p>
            <a:pPr marL="1433030" lvl="3" indent="-259315" algn="just">
              <a:lnSpc>
                <a:spcPts val="3363"/>
              </a:lnSpc>
              <a:buFont typeface="Arial"/>
              <a:buChar char="•"/>
            </a:pPr>
            <a:r>
              <a:rPr lang="tr-TR" sz="2402" dirty="0">
                <a:solidFill>
                  <a:srgbClr val="2B2B2B"/>
                </a:solidFill>
                <a:latin typeface="Poppins Light"/>
              </a:rPr>
              <a:t>Sahte müşteri incelemelerinin bir başka yaygın teması da ünlem işaretlerinin tekrar tekrar kullanılmasıdır. </a:t>
            </a:r>
            <a:r>
              <a:rPr lang="tr-TR" sz="2402" dirty="0" err="1">
                <a:solidFill>
                  <a:srgbClr val="2B2B2B"/>
                </a:solidFill>
                <a:latin typeface="Poppins Light"/>
              </a:rPr>
              <a:t>MIT'de</a:t>
            </a:r>
            <a:r>
              <a:rPr lang="tr-TR" sz="2402" dirty="0">
                <a:solidFill>
                  <a:srgbClr val="2B2B2B"/>
                </a:solidFill>
                <a:latin typeface="Poppins Light"/>
              </a:rPr>
              <a:t> yapılan bir araştırma, aldatıcı incelemelerin genellikle gerçek incelemelerden daha fazla ünlem işareti içerdiğini buldu.</a:t>
            </a:r>
          </a:p>
          <a:p>
            <a:pPr marL="1433030" lvl="3" indent="-259315" algn="just">
              <a:lnSpc>
                <a:spcPts val="3363"/>
              </a:lnSpc>
              <a:buFont typeface="Arial"/>
              <a:buChar char="•"/>
            </a:pPr>
            <a:r>
              <a:rPr lang="tr-TR" sz="2402" dirty="0">
                <a:solidFill>
                  <a:srgbClr val="2B2B2B"/>
                </a:solidFill>
                <a:latin typeface="Poppins Light"/>
              </a:rPr>
              <a:t>Sahte yorumcular, bu işaretleri ekleyerek geri bildirimlerinin ardındaki olumsuz duyguları vurgulayacaklarına inanırlar. Bununla birlikte, doğru yorumların, yorum yapan kişinin o anda nasıl hissettiğinden ziyade, olumsuz olan gerçek olaylara odaklanması daha olasıdır. Sonuçta, bir müşteri şirketinize içtenlikle üzülüyorsa, duruma aşırı tepki veriyormuş gibi görünmek yerine düşünceli, eyleme geçirilebilir geri bildirim sağlamak isteyecektir.</a:t>
            </a:r>
          </a:p>
          <a:p>
            <a:pPr marL="1433030" lvl="3" indent="-259315">
              <a:lnSpc>
                <a:spcPts val="3363"/>
              </a:lnSpc>
              <a:buFont typeface="Arial"/>
              <a:buChar char="•"/>
            </a:pPr>
            <a:endParaRPr lang="en-US" sz="2402" dirty="0">
              <a:solidFill>
                <a:srgbClr val="2B2B2B"/>
              </a:solidFill>
              <a:latin typeface="Poppins Light"/>
            </a:endParaRPr>
          </a:p>
          <a:p>
            <a:pPr algn="just">
              <a:lnSpc>
                <a:spcPts val="3363"/>
              </a:lnSpc>
            </a:pPr>
            <a:endParaRPr lang="en-US" sz="2402" dirty="0">
              <a:solidFill>
                <a:srgbClr val="2B2B2B"/>
              </a:solidFill>
              <a:latin typeface="Poppins Light"/>
            </a:endParaRPr>
          </a:p>
          <a:p>
            <a:pPr marL="0" lvl="0" indent="0" algn="just">
              <a:lnSpc>
                <a:spcPts val="3363"/>
              </a:lnSpc>
            </a:pPr>
            <a:endParaRPr lang="en-US" sz="2402" dirty="0">
              <a:solidFill>
                <a:srgbClr val="2B2B2B"/>
              </a:solidFill>
              <a:latin typeface="Poppins Light"/>
            </a:endParaRPr>
          </a:p>
        </p:txBody>
      </p:sp>
    </p:spTree>
    <p:extLst>
      <p:ext uri="{BB962C8B-B14F-4D97-AF65-F5344CB8AC3E}">
        <p14:creationId xmlns:p14="http://schemas.microsoft.com/office/powerpoint/2010/main" val="1774203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402</Words>
  <Application>Microsoft Office PowerPoint</Application>
  <PresentationFormat>Özel</PresentationFormat>
  <Paragraphs>52</Paragraphs>
  <Slides>14</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14</vt:i4>
      </vt:variant>
    </vt:vector>
  </HeadingPairs>
  <TitlesOfParts>
    <vt:vector size="20" baseType="lpstr">
      <vt:lpstr>Poppins Light</vt:lpstr>
      <vt:lpstr>Calibri</vt:lpstr>
      <vt:lpstr>Poppins Bold</vt:lpstr>
      <vt:lpstr>Poppins Medium</vt:lpstr>
      <vt:lpstr>Arial</vt:lpstr>
      <vt:lpstr>Office Theme</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Weekly Status Report</dc:title>
  <cp:lastModifiedBy>Mustafa Aktaş</cp:lastModifiedBy>
  <cp:revision>20</cp:revision>
  <dcterms:created xsi:type="dcterms:W3CDTF">2006-08-16T00:00:00Z</dcterms:created>
  <dcterms:modified xsi:type="dcterms:W3CDTF">2022-12-08T09:15:45Z</dcterms:modified>
  <dc:identifier>DAFREL4Q5Yw</dc:identifier>
</cp:coreProperties>
</file>