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handoutMasterIdLst>
    <p:handoutMasterId r:id="rId26"/>
  </p:handoutMasterIdLst>
  <p:sldIdLst>
    <p:sldId id="256" r:id="rId2"/>
    <p:sldId id="289" r:id="rId3"/>
    <p:sldId id="290" r:id="rId4"/>
    <p:sldId id="291" r:id="rId5"/>
    <p:sldId id="259" r:id="rId6"/>
    <p:sldId id="261" r:id="rId7"/>
    <p:sldId id="262" r:id="rId8"/>
    <p:sldId id="295" r:id="rId9"/>
    <p:sldId id="284" r:id="rId10"/>
    <p:sldId id="287" r:id="rId11"/>
    <p:sldId id="288" r:id="rId12"/>
    <p:sldId id="263" r:id="rId13"/>
    <p:sldId id="268" r:id="rId14"/>
    <p:sldId id="292" r:id="rId15"/>
    <p:sldId id="274" r:id="rId16"/>
    <p:sldId id="264" r:id="rId17"/>
    <p:sldId id="273" r:id="rId18"/>
    <p:sldId id="293" r:id="rId19"/>
    <p:sldId id="294" r:id="rId20"/>
    <p:sldId id="283" r:id="rId21"/>
    <p:sldId id="296" r:id="rId22"/>
    <p:sldId id="265" r:id="rId23"/>
    <p:sldId id="258" r:id="rId24"/>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a:cs typeface="ＭＳ Ｐゴシック"/>
      </a:defRPr>
    </a:lvl1pPr>
    <a:lvl2pPr marL="457200" algn="l" defTabSz="457200" rtl="0" fontAlgn="base">
      <a:spcBef>
        <a:spcPct val="0"/>
      </a:spcBef>
      <a:spcAft>
        <a:spcPct val="0"/>
      </a:spcAft>
      <a:defRPr kern="1200">
        <a:solidFill>
          <a:schemeClr val="tx1"/>
        </a:solidFill>
        <a:latin typeface="Arial" charset="0"/>
        <a:ea typeface="ＭＳ Ｐゴシック"/>
        <a:cs typeface="ＭＳ Ｐゴシック"/>
      </a:defRPr>
    </a:lvl2pPr>
    <a:lvl3pPr marL="914400" algn="l" defTabSz="457200" rtl="0" fontAlgn="base">
      <a:spcBef>
        <a:spcPct val="0"/>
      </a:spcBef>
      <a:spcAft>
        <a:spcPct val="0"/>
      </a:spcAft>
      <a:defRPr kern="1200">
        <a:solidFill>
          <a:schemeClr val="tx1"/>
        </a:solidFill>
        <a:latin typeface="Arial" charset="0"/>
        <a:ea typeface="ＭＳ Ｐゴシック"/>
        <a:cs typeface="ＭＳ Ｐゴシック"/>
      </a:defRPr>
    </a:lvl3pPr>
    <a:lvl4pPr marL="1371600" algn="l" defTabSz="457200" rtl="0" fontAlgn="base">
      <a:spcBef>
        <a:spcPct val="0"/>
      </a:spcBef>
      <a:spcAft>
        <a:spcPct val="0"/>
      </a:spcAft>
      <a:defRPr kern="1200">
        <a:solidFill>
          <a:schemeClr val="tx1"/>
        </a:solidFill>
        <a:latin typeface="Arial" charset="0"/>
        <a:ea typeface="ＭＳ Ｐゴシック"/>
        <a:cs typeface="ＭＳ Ｐゴシック"/>
      </a:defRPr>
    </a:lvl4pPr>
    <a:lvl5pPr marL="1828800" algn="l" defTabSz="457200" rtl="0" fontAlgn="base">
      <a:spcBef>
        <a:spcPct val="0"/>
      </a:spcBef>
      <a:spcAft>
        <a:spcPct val="0"/>
      </a:spcAft>
      <a:defRPr kern="1200">
        <a:solidFill>
          <a:schemeClr val="tx1"/>
        </a:solidFill>
        <a:latin typeface="Arial" charset="0"/>
        <a:ea typeface="ＭＳ Ｐゴシック"/>
        <a:cs typeface="ＭＳ Ｐゴシック"/>
      </a:defRPr>
    </a:lvl5pPr>
    <a:lvl6pPr marL="2286000" algn="l" defTabSz="914400" rtl="0" eaLnBrk="1" latinLnBrk="0" hangingPunct="1">
      <a:defRPr kern="1200">
        <a:solidFill>
          <a:schemeClr val="tx1"/>
        </a:solidFill>
        <a:latin typeface="Arial" charset="0"/>
        <a:ea typeface="ＭＳ Ｐゴシック"/>
        <a:cs typeface="ＭＳ Ｐゴシック"/>
      </a:defRPr>
    </a:lvl6pPr>
    <a:lvl7pPr marL="2743200" algn="l" defTabSz="914400" rtl="0" eaLnBrk="1" latinLnBrk="0" hangingPunct="1">
      <a:defRPr kern="1200">
        <a:solidFill>
          <a:schemeClr val="tx1"/>
        </a:solidFill>
        <a:latin typeface="Arial" charset="0"/>
        <a:ea typeface="ＭＳ Ｐゴシック"/>
        <a:cs typeface="ＭＳ Ｐゴシック"/>
      </a:defRPr>
    </a:lvl7pPr>
    <a:lvl8pPr marL="3200400" algn="l" defTabSz="914400" rtl="0" eaLnBrk="1" latinLnBrk="0" hangingPunct="1">
      <a:defRPr kern="1200">
        <a:solidFill>
          <a:schemeClr val="tx1"/>
        </a:solidFill>
        <a:latin typeface="Arial" charset="0"/>
        <a:ea typeface="ＭＳ Ｐゴシック"/>
        <a:cs typeface="ＭＳ Ｐゴシック"/>
      </a:defRPr>
    </a:lvl8pPr>
    <a:lvl9pPr marL="3657600" algn="l" defTabSz="914400" rtl="0" eaLnBrk="1" latinLnBrk="0" hangingPunct="1">
      <a:defRPr kern="1200">
        <a:solidFill>
          <a:schemeClr val="tx1"/>
        </a:solidFill>
        <a:latin typeface="Arial" charset="0"/>
        <a:ea typeface="ＭＳ Ｐゴシック"/>
        <a:cs typeface="ＭＳ Ｐゴシック"/>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F82"/>
    <a:srgbClr val="21386F"/>
    <a:srgbClr val="1C2A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16" autoAdjust="0"/>
    <p:restoredTop sz="79232" autoAdjust="0"/>
  </p:normalViewPr>
  <p:slideViewPr>
    <p:cSldViewPr snapToGrid="0" snapToObjects="1">
      <p:cViewPr>
        <p:scale>
          <a:sx n="66" d="100"/>
          <a:sy n="66" d="100"/>
        </p:scale>
        <p:origin x="-1560"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a:extLst>
              <a:ext uri="{FF2B5EF4-FFF2-40B4-BE49-F238E27FC236}">
                <a16:creationId xmlns="" xmlns:a16="http://schemas.microsoft.com/office/drawing/2014/main" id="{861752B7-8D10-4626-9938-06FEA1AFED5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a:extLst>
              <a:ext uri="{FF2B5EF4-FFF2-40B4-BE49-F238E27FC236}">
                <a16:creationId xmlns="" xmlns:a16="http://schemas.microsoft.com/office/drawing/2014/main" id="{C7C0F852-3719-4AFE-BF7E-A351429C23A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84597AB-02EF-43E3-B582-A240890682E4}" type="datetimeFigureOut">
              <a:rPr lang="ru-RU" smtClean="0"/>
              <a:t>26.05.2020</a:t>
            </a:fld>
            <a:endParaRPr lang="ru-RU"/>
          </a:p>
        </p:txBody>
      </p:sp>
      <p:sp>
        <p:nvSpPr>
          <p:cNvPr id="4" name="Нижний колонтитул 3">
            <a:extLst>
              <a:ext uri="{FF2B5EF4-FFF2-40B4-BE49-F238E27FC236}">
                <a16:creationId xmlns="" xmlns:a16="http://schemas.microsoft.com/office/drawing/2014/main" id="{4A3DEB77-1B8C-4AA0-8F1A-DABD1D20EE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a:extLst>
              <a:ext uri="{FF2B5EF4-FFF2-40B4-BE49-F238E27FC236}">
                <a16:creationId xmlns="" xmlns:a16="http://schemas.microsoft.com/office/drawing/2014/main" id="{D2732C0E-FC9D-483F-9FA7-30176FEC0A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1CD1DE-F8EE-462E-AF56-B121F7CBD6D3}" type="slidenum">
              <a:rPr lang="ru-RU" smtClean="0"/>
              <a:t>‹#›</a:t>
            </a:fld>
            <a:endParaRPr lang="ru-RU"/>
          </a:p>
        </p:txBody>
      </p:sp>
    </p:spTree>
    <p:extLst>
      <p:ext uri="{BB962C8B-B14F-4D97-AF65-F5344CB8AC3E}">
        <p14:creationId xmlns:p14="http://schemas.microsoft.com/office/powerpoint/2010/main" val="192581078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33A33E-C325-493D-853D-0C52CC5BC609}" type="datetimeFigureOut">
              <a:rPr lang="ru-RU" smtClean="0"/>
              <a:pPr/>
              <a:t>26.05.2020</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0AEE50-5194-4E2F-9E63-C1259C2ACA2A}" type="slidenum">
              <a:rPr lang="ru-RU" smtClean="0"/>
              <a:pPr/>
              <a:t>‹#›</a:t>
            </a:fld>
            <a:endParaRPr lang="ru-RU"/>
          </a:p>
        </p:txBody>
      </p:sp>
    </p:spTree>
    <p:extLst>
      <p:ext uri="{BB962C8B-B14F-4D97-AF65-F5344CB8AC3E}">
        <p14:creationId xmlns:p14="http://schemas.microsoft.com/office/powerpoint/2010/main" val="315905318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500AEE50-5194-4E2F-9E63-C1259C2ACA2A}" type="slidenum">
              <a:rPr lang="ru-RU" smtClean="0"/>
              <a:pPr/>
              <a:t>1</a:t>
            </a:fld>
            <a:endParaRPr lang="ru-RU"/>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ln w="0"/>
                <a:solidFill>
                  <a:srgbClr val="003F82"/>
                </a:solidFill>
                <a:effectLst>
                  <a:outerShdw blurRad="38100" dist="19050" dir="2700000" algn="tl" rotWithShape="0">
                    <a:schemeClr val="dk1">
                      <a:alpha val="40000"/>
                    </a:schemeClr>
                  </a:outerShdw>
                </a:effectLst>
                <a:latin typeface="Myriad Pro"/>
              </a:rPr>
              <a:t>Данный алгоритм завязан на предыдущий алгоритм. Имея в арсенале алгоритм генерации решения к полям, можно спокойно решить проблему генерации подсказок. </a:t>
            </a:r>
          </a:p>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ln w="0"/>
                <a:solidFill>
                  <a:srgbClr val="003F82"/>
                </a:solidFill>
                <a:effectLst>
                  <a:outerShdw blurRad="38100" dist="19050" dir="2700000" algn="tl" rotWithShape="0">
                    <a:schemeClr val="dk1">
                      <a:alpha val="40000"/>
                    </a:schemeClr>
                  </a:outerShdw>
                </a:effectLst>
                <a:latin typeface="Myriad Pro"/>
              </a:rPr>
              <a:t>! Подсказки генерируются только когда в поле нет никаких связей.</a:t>
            </a:r>
          </a:p>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ln w="0"/>
                <a:solidFill>
                  <a:srgbClr val="003F82"/>
                </a:solidFill>
                <a:effectLst>
                  <a:outerShdw blurRad="38100" dist="19050" dir="2700000" algn="tl" rotWithShape="0">
                    <a:schemeClr val="dk1">
                      <a:alpha val="40000"/>
                    </a:schemeClr>
                  </a:outerShdw>
                </a:effectLst>
                <a:latin typeface="Myriad Pro"/>
              </a:rPr>
              <a:t>На</a:t>
            </a:r>
            <a:r>
              <a:rPr lang="ru-RU" baseline="0" dirty="0" smtClean="0">
                <a:ln w="0"/>
                <a:solidFill>
                  <a:srgbClr val="003F82"/>
                </a:solidFill>
                <a:effectLst>
                  <a:outerShdw blurRad="38100" dist="19050" dir="2700000" algn="tl" rotWithShape="0">
                    <a:schemeClr val="dk1">
                      <a:alpha val="40000"/>
                    </a:schemeClr>
                  </a:outerShdw>
                </a:effectLst>
                <a:latin typeface="Myriad Pro"/>
              </a:rPr>
              <a:t> легком уровне подсказки автоматически генерируется по умолчанию в начале игры. На среднем уровне пользователь сам должен инициировать получение подсказки, нажав на соответствующую кнопку управления.</a:t>
            </a:r>
            <a:endParaRPr lang="ru-RU" dirty="0" smtClean="0">
              <a:ln w="0"/>
              <a:solidFill>
                <a:srgbClr val="003F82"/>
              </a:solidFill>
              <a:effectLst>
                <a:outerShdw blurRad="38100" dist="19050" dir="2700000" algn="tl" rotWithShape="0">
                  <a:schemeClr val="dk1">
                    <a:alpha val="40000"/>
                  </a:schemeClr>
                </a:outerShdw>
              </a:effectLst>
              <a:latin typeface="Myriad Pro"/>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ln w="0"/>
                <a:solidFill>
                  <a:srgbClr val="003F82"/>
                </a:solidFill>
                <a:effectLst>
                  <a:outerShdw blurRad="38100" dist="19050" dir="2700000" algn="tl" rotWithShape="0">
                    <a:schemeClr val="dk1">
                      <a:alpha val="40000"/>
                    </a:schemeClr>
                  </a:outerShdw>
                </a:effectLst>
                <a:latin typeface="Myriad Pro"/>
              </a:rPr>
              <a:t>Алгоритм построен следующим образом: мы считываем из файла с заданиями</a:t>
            </a:r>
            <a:r>
              <a:rPr lang="ru-RU" baseline="0" dirty="0" smtClean="0">
                <a:ln w="0"/>
                <a:solidFill>
                  <a:srgbClr val="003F82"/>
                </a:solidFill>
                <a:effectLst>
                  <a:outerShdw blurRad="38100" dist="19050" dir="2700000" algn="tl" rotWithShape="0">
                    <a:schemeClr val="dk1">
                      <a:alpha val="40000"/>
                    </a:schemeClr>
                  </a:outerShdw>
                </a:effectLst>
                <a:latin typeface="Myriad Pro"/>
              </a:rPr>
              <a:t> и решениями информацию о решении к текущему полю по его </a:t>
            </a:r>
            <a:r>
              <a:rPr lang="en-US" baseline="0" dirty="0" smtClean="0">
                <a:ln w="0"/>
                <a:solidFill>
                  <a:srgbClr val="003F82"/>
                </a:solidFill>
                <a:effectLst>
                  <a:outerShdw blurRad="38100" dist="19050" dir="2700000" algn="tl" rotWithShape="0">
                    <a:schemeClr val="dk1">
                      <a:alpha val="40000"/>
                    </a:schemeClr>
                  </a:outerShdw>
                </a:effectLst>
                <a:latin typeface="Myriad Pro"/>
              </a:rPr>
              <a:t>ID.</a:t>
            </a:r>
            <a:r>
              <a:rPr lang="ru-RU" baseline="0" dirty="0" smtClean="0">
                <a:ln w="0"/>
                <a:solidFill>
                  <a:srgbClr val="003F82"/>
                </a:solidFill>
                <a:effectLst>
                  <a:outerShdw blurRad="38100" dist="19050" dir="2700000" algn="tl" rotWithShape="0">
                    <a:schemeClr val="dk1">
                      <a:alpha val="40000"/>
                    </a:schemeClr>
                  </a:outerShdw>
                </a:effectLst>
                <a:latin typeface="Myriad Pro"/>
              </a:rPr>
              <a:t> Затем по этой информации мы расставляем на поле случайное число связей от 4 до 8, </a:t>
            </a:r>
            <a:r>
              <a:rPr lang="ru-RU" baseline="0" dirty="0" err="1" smtClean="0">
                <a:ln w="0"/>
                <a:solidFill>
                  <a:srgbClr val="003F82"/>
                </a:solidFill>
                <a:effectLst>
                  <a:outerShdw blurRad="38100" dist="19050" dir="2700000" algn="tl" rotWithShape="0">
                    <a:schemeClr val="dk1">
                      <a:alpha val="40000"/>
                    </a:schemeClr>
                  </a:outerShdw>
                </a:effectLst>
                <a:latin typeface="Myriad Pro"/>
              </a:rPr>
              <a:t>программно</a:t>
            </a:r>
            <a:r>
              <a:rPr lang="ru-RU" baseline="0" dirty="0" smtClean="0">
                <a:ln w="0"/>
                <a:solidFill>
                  <a:srgbClr val="003F82"/>
                </a:solidFill>
                <a:effectLst>
                  <a:outerShdw blurRad="38100" dist="19050" dir="2700000" algn="tl" rotWithShape="0">
                    <a:schemeClr val="dk1">
                      <a:alpha val="40000"/>
                    </a:schemeClr>
                  </a:outerShdw>
                </a:effectLst>
                <a:latin typeface="Myriad Pro"/>
              </a:rPr>
              <a:t> же помимо проведения связей, так же заполняются списки смежных соседей каждой вершины(узла).</a:t>
            </a:r>
            <a:endParaRPr lang="ru-RU" dirty="0" smtClean="0">
              <a:ln w="0"/>
              <a:solidFill>
                <a:srgbClr val="003F82"/>
              </a:solidFill>
              <a:effectLst>
                <a:outerShdw blurRad="38100" dist="19050" dir="2700000" algn="tl" rotWithShape="0">
                  <a:schemeClr val="dk1">
                    <a:alpha val="40000"/>
                  </a:schemeClr>
                </a:outerShdw>
              </a:effectLst>
              <a:latin typeface="Myriad Pro"/>
            </a:endParaRPr>
          </a:p>
          <a:p>
            <a:endParaRPr lang="ru-RU" dirty="0"/>
          </a:p>
        </p:txBody>
      </p:sp>
      <p:sp>
        <p:nvSpPr>
          <p:cNvPr id="4" name="Номер слайда 3"/>
          <p:cNvSpPr>
            <a:spLocks noGrp="1"/>
          </p:cNvSpPr>
          <p:nvPr>
            <p:ph type="sldNum" sz="quarter" idx="10"/>
          </p:nvPr>
        </p:nvSpPr>
        <p:spPr/>
        <p:txBody>
          <a:bodyPr/>
          <a:lstStyle/>
          <a:p>
            <a:fld id="{500AEE50-5194-4E2F-9E63-C1259C2ACA2A}" type="slidenum">
              <a:rPr lang="ru-RU" smtClean="0"/>
              <a:pPr/>
              <a:t>16</a:t>
            </a:fld>
            <a:endParaRPr lang="ru-RU"/>
          </a:p>
        </p:txBody>
      </p:sp>
    </p:spTree>
    <p:extLst>
      <p:ext uri="{BB962C8B-B14F-4D97-AF65-F5344CB8AC3E}">
        <p14:creationId xmlns:p14="http://schemas.microsoft.com/office/powerpoint/2010/main" val="14875021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ln w="0"/>
                <a:solidFill>
                  <a:srgbClr val="003F82"/>
                </a:solidFill>
                <a:effectLst>
                  <a:outerShdw blurRad="38100" dist="19050" dir="2700000" algn="tl" rotWithShape="0">
                    <a:schemeClr val="dk1">
                      <a:alpha val="40000"/>
                    </a:schemeClr>
                  </a:outerShdw>
                </a:effectLst>
                <a:latin typeface="Myriad Pro"/>
              </a:rPr>
              <a:t>Данный алгоритм предельно просто в реализации. Нужно заметить(!) , что цель решения задач данной головоломки – провести от каждой вершины ровно столько связей, какое значение указано в степени вершины.</a:t>
            </a:r>
          </a:p>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ln w="0"/>
                <a:solidFill>
                  <a:srgbClr val="003F82"/>
                </a:solidFill>
                <a:effectLst>
                  <a:outerShdw blurRad="38100" dist="19050" dir="2700000" algn="tl" rotWithShape="0">
                    <a:schemeClr val="dk1">
                      <a:alpha val="40000"/>
                    </a:schemeClr>
                  </a:outerShdw>
                </a:effectLst>
                <a:latin typeface="Myriad Pro"/>
              </a:rPr>
              <a:t>Сам</a:t>
            </a:r>
            <a:r>
              <a:rPr lang="ru-RU" baseline="0" dirty="0" smtClean="0">
                <a:ln w="0"/>
                <a:solidFill>
                  <a:srgbClr val="003F82"/>
                </a:solidFill>
                <a:effectLst>
                  <a:outerShdw blurRad="38100" dist="19050" dir="2700000" algn="tl" rotWithShape="0">
                    <a:schemeClr val="dk1">
                      <a:alpha val="40000"/>
                    </a:schemeClr>
                  </a:outerShdw>
                </a:effectLst>
                <a:latin typeface="Myriad Pro"/>
              </a:rPr>
              <a:t> алгоритм заключается в том, что мы проходимся по каждому элементу поля и сверяем количество смежных соседей, то есть число связей проведенных к данному элементу, с заявленным внутри вершины значением степени. Если для каждого кружочка условие того, что обе величины равны, является истиной, то поле решено корректно, о чем соответственно и сообщит программа пользователю.</a:t>
            </a:r>
            <a:endParaRPr lang="ru-RU" dirty="0" smtClean="0">
              <a:ln w="0"/>
              <a:solidFill>
                <a:srgbClr val="003F82"/>
              </a:solidFill>
              <a:effectLst>
                <a:outerShdw blurRad="38100" dist="19050" dir="2700000" algn="tl" rotWithShape="0">
                  <a:schemeClr val="dk1">
                    <a:alpha val="40000"/>
                  </a:schemeClr>
                </a:outerShdw>
              </a:effectLst>
              <a:latin typeface="Myriad Pro"/>
            </a:endParaRPr>
          </a:p>
          <a:p>
            <a:endParaRPr lang="ru-RU" dirty="0"/>
          </a:p>
        </p:txBody>
      </p:sp>
      <p:sp>
        <p:nvSpPr>
          <p:cNvPr id="4" name="Номер слайда 3"/>
          <p:cNvSpPr>
            <a:spLocks noGrp="1"/>
          </p:cNvSpPr>
          <p:nvPr>
            <p:ph type="sldNum" sz="quarter" idx="10"/>
          </p:nvPr>
        </p:nvSpPr>
        <p:spPr/>
        <p:txBody>
          <a:bodyPr/>
          <a:lstStyle/>
          <a:p>
            <a:fld id="{500AEE50-5194-4E2F-9E63-C1259C2ACA2A}" type="slidenum">
              <a:rPr lang="ru-RU" smtClean="0"/>
              <a:pPr/>
              <a:t>17</a:t>
            </a:fld>
            <a:endParaRPr lang="ru-RU"/>
          </a:p>
        </p:txBody>
      </p:sp>
    </p:spTree>
    <p:extLst>
      <p:ext uri="{BB962C8B-B14F-4D97-AF65-F5344CB8AC3E}">
        <p14:creationId xmlns:p14="http://schemas.microsoft.com/office/powerpoint/2010/main" val="20956483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ln w="0"/>
                <a:solidFill>
                  <a:srgbClr val="003F82"/>
                </a:solidFill>
                <a:effectLst>
                  <a:outerShdw blurRad="38100" dist="19050" dir="2700000" algn="tl" rotWithShape="0">
                    <a:schemeClr val="dk1">
                      <a:alpha val="40000"/>
                    </a:schemeClr>
                  </a:outerShdw>
                </a:effectLst>
                <a:latin typeface="Myriad Pro"/>
              </a:rPr>
              <a:t>В игре сделана попытка реализовать удобный интерфейс для комфортного взаимодействия пользователя с приложением. </a:t>
            </a:r>
          </a:p>
          <a:p>
            <a:r>
              <a:rPr lang="ru-RU" dirty="0" smtClean="0">
                <a:ln w="0"/>
                <a:solidFill>
                  <a:srgbClr val="003F82"/>
                </a:solidFill>
                <a:effectLst>
                  <a:outerShdw blurRad="38100" dist="19050" dir="2700000" algn="tl" rotWithShape="0">
                    <a:schemeClr val="dk1">
                      <a:alpha val="40000"/>
                    </a:schemeClr>
                  </a:outerShdw>
                </a:effectLst>
                <a:latin typeface="Myriad Pro"/>
              </a:rPr>
              <a:t>Но(!) наиболее важными элементами взаимодействия является работа пользователя с игровым полем. </a:t>
            </a:r>
          </a:p>
          <a:p>
            <a:r>
              <a:rPr lang="ru-RU" dirty="0" smtClean="0">
                <a:ln w="0"/>
                <a:solidFill>
                  <a:srgbClr val="003F82"/>
                </a:solidFill>
                <a:effectLst>
                  <a:outerShdw blurRad="38100" dist="19050" dir="2700000" algn="tl" rotWithShape="0">
                    <a:schemeClr val="dk1">
                      <a:alpha val="40000"/>
                    </a:schemeClr>
                  </a:outerShdw>
                </a:effectLst>
                <a:latin typeface="Myriad Pro"/>
              </a:rPr>
              <a:t>В программе реализован несложный алгоритм подсветки вершин для удобного процесса игры:</a:t>
            </a:r>
          </a:p>
          <a:p>
            <a:r>
              <a:rPr lang="ru-RU" dirty="0" smtClean="0"/>
              <a:t>Нейтральный</a:t>
            </a:r>
            <a:r>
              <a:rPr lang="ru-RU" baseline="0" dirty="0" smtClean="0"/>
              <a:t>(исходный) цвет подсветки кнопок, если никаких связей не проведено</a:t>
            </a:r>
          </a:p>
          <a:p>
            <a:r>
              <a:rPr lang="ru-RU" baseline="0" dirty="0" smtClean="0"/>
              <a:t>Желтый цвет кнопок – если количество проведенных связей больше 1 и меньше степени данной вершины. Сигнализирует о том, что еще не все возможные связи к текущему элементу проведены. </a:t>
            </a:r>
          </a:p>
          <a:p>
            <a:r>
              <a:rPr lang="ru-RU" baseline="0" dirty="0" smtClean="0"/>
              <a:t>Зеленый цвет кнопок – сигнализирует о том, что проведено максимально возможное количество связей к данной вершине, то есть количество проведенных связей равно степени данной вершины, но для отдельной кнопки это еще не гарантия того, что проведенные связи являются частью правильного искомого графа. Но(!) очевидно, что если все вершины подсвечены зеленым цветом, то данное игровое поле решено корректно.</a:t>
            </a:r>
          </a:p>
          <a:p>
            <a:r>
              <a:rPr lang="ru-RU" baseline="0" dirty="0" smtClean="0"/>
              <a:t>Красный цвет кнопок – сигнализирует о том, что проведено больше связей, чем необходимо для данной вершины, то есть кол-во связей больше степени данной вершины.</a:t>
            </a:r>
          </a:p>
        </p:txBody>
      </p:sp>
      <p:sp>
        <p:nvSpPr>
          <p:cNvPr id="4" name="Номер слайда 3"/>
          <p:cNvSpPr>
            <a:spLocks noGrp="1"/>
          </p:cNvSpPr>
          <p:nvPr>
            <p:ph type="sldNum" sz="quarter" idx="10"/>
          </p:nvPr>
        </p:nvSpPr>
        <p:spPr/>
        <p:txBody>
          <a:bodyPr/>
          <a:lstStyle/>
          <a:p>
            <a:fld id="{500AEE50-5194-4E2F-9E63-C1259C2ACA2A}" type="slidenum">
              <a:rPr lang="ru-RU" smtClean="0"/>
              <a:pPr/>
              <a:t>18</a:t>
            </a:fld>
            <a:endParaRPr lang="ru-RU"/>
          </a:p>
        </p:txBody>
      </p:sp>
    </p:spTree>
    <p:extLst>
      <p:ext uri="{BB962C8B-B14F-4D97-AF65-F5344CB8AC3E}">
        <p14:creationId xmlns:p14="http://schemas.microsoft.com/office/powerpoint/2010/main" val="20956483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solidFill>
                  <a:srgbClr val="003F82"/>
                </a:solidFill>
              </a:rPr>
              <a:t>Реализована возможность посмотреть статистику пользователей по всем решенным игровым полям, если пользователи дают добро на сохранение своих результатов. Статистика</a:t>
            </a:r>
            <a:r>
              <a:rPr lang="ru-RU" baseline="0" dirty="0" smtClean="0">
                <a:solidFill>
                  <a:srgbClr val="003F82"/>
                </a:solidFill>
              </a:rPr>
              <a:t> доступна в главном меню в соответствующем разделе. Данная возможность реализована путем чтения файла с данными о результатах пользователей. </a:t>
            </a:r>
          </a:p>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solidFill>
                  <a:srgbClr val="003F82"/>
                </a:solidFill>
              </a:rPr>
              <a:t>Также реализован процесс </a:t>
            </a:r>
            <a:r>
              <a:rPr lang="ru-RU" dirty="0" err="1" smtClean="0">
                <a:solidFill>
                  <a:srgbClr val="003F82"/>
                </a:solidFill>
              </a:rPr>
              <a:t>автосохранения</a:t>
            </a:r>
            <a:r>
              <a:rPr lang="ru-RU" dirty="0" smtClean="0">
                <a:solidFill>
                  <a:srgbClr val="003F82"/>
                </a:solidFill>
              </a:rPr>
              <a:t> текущего процесса игры посредством механизма </a:t>
            </a:r>
            <a:r>
              <a:rPr lang="en-US" dirty="0" smtClean="0">
                <a:solidFill>
                  <a:srgbClr val="003F82"/>
                </a:solidFill>
              </a:rPr>
              <a:t>XML-</a:t>
            </a:r>
            <a:r>
              <a:rPr lang="ru-RU" dirty="0" err="1" smtClean="0">
                <a:solidFill>
                  <a:srgbClr val="003F82"/>
                </a:solidFill>
              </a:rPr>
              <a:t>сериализации</a:t>
            </a:r>
            <a:r>
              <a:rPr lang="ru-RU" dirty="0" smtClean="0">
                <a:solidFill>
                  <a:srgbClr val="003F82"/>
                </a:solidFill>
              </a:rPr>
              <a:t> в случая выхода</a:t>
            </a:r>
            <a:r>
              <a:rPr lang="ru-RU" baseline="0" dirty="0" smtClean="0">
                <a:solidFill>
                  <a:srgbClr val="003F82"/>
                </a:solidFill>
              </a:rPr>
              <a:t> из окна с игровым полем</a:t>
            </a:r>
            <a:r>
              <a:rPr lang="ru-RU" dirty="0" smtClean="0">
                <a:solidFill>
                  <a:srgbClr val="003F82"/>
                </a:solidFill>
              </a:rPr>
              <a:t>. </a:t>
            </a:r>
            <a:r>
              <a:rPr lang="ru-RU" dirty="0" err="1" smtClean="0">
                <a:solidFill>
                  <a:srgbClr val="003F82"/>
                </a:solidFill>
              </a:rPr>
              <a:t>Сериализуются</a:t>
            </a:r>
            <a:r>
              <a:rPr lang="ru-RU" dirty="0" smtClean="0">
                <a:solidFill>
                  <a:srgbClr val="003F82"/>
                </a:solidFill>
              </a:rPr>
              <a:t> такие данные</a:t>
            </a:r>
            <a:r>
              <a:rPr lang="ru-RU" baseline="0" dirty="0" smtClean="0">
                <a:solidFill>
                  <a:srgbClr val="003F82"/>
                </a:solidFill>
              </a:rPr>
              <a:t> как: массив всех вершин, списки соседей каждой из вершин, показания таймера, идентификатор поля, значение уровня, размерность поля, все проведенные связи.</a:t>
            </a:r>
            <a:r>
              <a:rPr lang="ru-RU" dirty="0" smtClean="0">
                <a:solidFill>
                  <a:srgbClr val="003F82"/>
                </a:solidFill>
              </a:rPr>
              <a:t> </a:t>
            </a:r>
          </a:p>
          <a:p>
            <a:endParaRPr lang="ru-RU" dirty="0"/>
          </a:p>
        </p:txBody>
      </p:sp>
      <p:sp>
        <p:nvSpPr>
          <p:cNvPr id="4" name="Номер слайда 3"/>
          <p:cNvSpPr>
            <a:spLocks noGrp="1"/>
          </p:cNvSpPr>
          <p:nvPr>
            <p:ph type="sldNum" sz="quarter" idx="10"/>
          </p:nvPr>
        </p:nvSpPr>
        <p:spPr/>
        <p:txBody>
          <a:bodyPr/>
          <a:lstStyle/>
          <a:p>
            <a:fld id="{500AEE50-5194-4E2F-9E63-C1259C2ACA2A}" type="slidenum">
              <a:rPr lang="ru-RU" smtClean="0"/>
              <a:pPr/>
              <a:t>19</a:t>
            </a:fld>
            <a:endParaRPr lang="ru-RU"/>
          </a:p>
        </p:txBody>
      </p:sp>
    </p:spTree>
    <p:extLst>
      <p:ext uri="{BB962C8B-B14F-4D97-AF65-F5344CB8AC3E}">
        <p14:creationId xmlns:p14="http://schemas.microsoft.com/office/powerpoint/2010/main" val="2095648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Заметки 2"/>
              <p:cNvSpPr>
                <a:spLocks noGrp="1"/>
              </p:cNvSpPr>
              <p:nvPr>
                <p:ph type="body" idx="1"/>
              </p:nvPr>
            </p:nvSpPr>
            <p:spPr/>
            <p:txBody>
              <a:bodyPr/>
              <a:lstStyle/>
              <a:p>
                <a:r>
                  <a:rPr lang="ru-RU" dirty="0" smtClean="0"/>
                  <a:t>, так как решение </a:t>
                </a:r>
                <a:r>
                  <a:rPr lang="ru-RU" dirty="0"/>
                  <a:t>игры – это построение некоторого </a:t>
                </a:r>
                <a:r>
                  <a:rPr lang="ru-RU" dirty="0" err="1"/>
                  <a:t>иррефлексивного</a:t>
                </a:r>
                <a:r>
                  <a:rPr lang="ru-RU" dirty="0"/>
                  <a:t>, симметричного бинарного отношения на данном упорядоченном множестве. А пара (множество, бинарное отношение на этом множестве) – есть неориентированный граф.</a:t>
                </a:r>
              </a:p>
              <a:p>
                <a:r>
                  <a:rPr lang="ru-RU" dirty="0"/>
                  <a:t>«</a:t>
                </a:r>
                <a:r>
                  <a:rPr lang="ru-RU" b="1" dirty="0"/>
                  <a:t>Связь»</a:t>
                </a:r>
                <a:r>
                  <a:rPr lang="en-US" dirty="0">
                    <a:sym typeface="Wingdings"/>
                  </a:rPr>
                  <a:t></a:t>
                </a:r>
                <a:r>
                  <a:rPr lang="ru-RU" dirty="0"/>
                  <a:t> «</a:t>
                </a:r>
                <a:r>
                  <a:rPr lang="ru-RU" b="1" dirty="0"/>
                  <a:t>ребро»</a:t>
                </a:r>
                <a:r>
                  <a:rPr lang="en-US" dirty="0">
                    <a:sym typeface="Wingdings"/>
                  </a:rPr>
                  <a:t></a:t>
                </a:r>
                <a:r>
                  <a:rPr lang="ru-RU" dirty="0"/>
                  <a:t> «</a:t>
                </a:r>
                <a:r>
                  <a:rPr lang="ru-RU" b="1" dirty="0"/>
                  <a:t>соединение» </a:t>
                </a:r>
                <a:r>
                  <a:rPr lang="en-US" dirty="0">
                    <a:sym typeface="Wingdings"/>
                  </a:rPr>
                  <a:t></a:t>
                </a:r>
                <a:r>
                  <a:rPr lang="ru-RU" dirty="0"/>
                  <a:t> «</a:t>
                </a:r>
                <a:r>
                  <a:rPr lang="ru-RU" b="1" dirty="0"/>
                  <a:t>перемычка» </a:t>
                </a:r>
                <a:r>
                  <a:rPr lang="en-US" dirty="0">
                    <a:sym typeface="Wingdings"/>
                  </a:rPr>
                  <a:t></a:t>
                </a:r>
                <a:r>
                  <a:rPr lang="ru-RU" dirty="0"/>
                  <a:t> «</a:t>
                </a:r>
                <a:r>
                  <a:rPr lang="ru-RU" b="1" dirty="0"/>
                  <a:t>мост»</a:t>
                </a:r>
                <a:r>
                  <a:rPr lang="ru-RU" dirty="0"/>
                  <a:t> – это </a:t>
                </a:r>
                <a:r>
                  <a:rPr lang="ru-RU" dirty="0" err="1"/>
                  <a:t>равнозаменяемые</a:t>
                </a:r>
                <a:r>
                  <a:rPr lang="ru-RU" dirty="0"/>
                  <a:t> термины в силу контекста.</a:t>
                </a:r>
              </a:p>
              <a:p>
                <a:r>
                  <a:rPr lang="ru-RU" b="1" dirty="0"/>
                  <a:t>Окрестность</a:t>
                </a:r>
                <a:r>
                  <a:rPr lang="ru-RU" dirty="0"/>
                  <a:t> вершины – это множество смежных элементов.</a:t>
                </a:r>
              </a:p>
              <a:p>
                <a:r>
                  <a:rPr lang="ru-RU" dirty="0"/>
                  <a:t>Рассмотрим некоторое упорядоченное множество </a:t>
                </a:r>
                <a14:m>
                  <m:oMath xmlns:m="http://schemas.openxmlformats.org/officeDocument/2006/math">
                    <m:r>
                      <a:rPr lang="ru-RU" i="1">
                        <a:latin typeface="Cambria Math"/>
                      </a:rPr>
                      <m:t>𝑉</m:t>
                    </m:r>
                  </m:oMath>
                </a14:m>
                <a:r>
                  <a:rPr lang="ru-RU" dirty="0"/>
                  <a:t> и бинарное отношение </a:t>
                </a:r>
                <a:r>
                  <a:rPr lang="en-US" i="1" dirty="0"/>
                  <a:t>S</a:t>
                </a:r>
                <a:r>
                  <a:rPr lang="ru-RU" dirty="0"/>
                  <a:t>, которое является </a:t>
                </a:r>
                <a:r>
                  <a:rPr lang="ru-RU" dirty="0" smtClean="0"/>
                  <a:t>корректным решением </a:t>
                </a:r>
                <a:r>
                  <a:rPr lang="ru-RU" dirty="0"/>
                  <a:t>с точки зрения решения полей данной игры.</a:t>
                </a:r>
              </a:p>
              <a:p>
                <a:r>
                  <a:rPr lang="ru-RU" dirty="0"/>
                  <a:t>На данном упорядоченном наборе вершина </a:t>
                </a:r>
                <a14:m>
                  <m:oMath xmlns:m="http://schemas.openxmlformats.org/officeDocument/2006/math">
                    <m:sSub>
                      <m:sSubPr>
                        <m:ctrlPr>
                          <a:rPr lang="ru-RU" i="1">
                            <a:latin typeface="Cambria Math"/>
                          </a:rPr>
                        </m:ctrlPr>
                      </m:sSubPr>
                      <m:e>
                        <m:r>
                          <a:rPr lang="ru-RU" i="1">
                            <a:latin typeface="Cambria Math"/>
                          </a:rPr>
                          <m:t>𝑉</m:t>
                        </m:r>
                      </m:e>
                      <m:sub>
                        <m:r>
                          <a:rPr lang="ru-RU" i="1">
                            <a:latin typeface="Cambria Math"/>
                          </a:rPr>
                          <m:t>𝑖𝑗</m:t>
                        </m:r>
                      </m:sub>
                    </m:sSub>
                  </m:oMath>
                </a14:m>
                <a:r>
                  <a:rPr lang="ru-RU" dirty="0"/>
                  <a:t>, где </a:t>
                </a:r>
                <a:r>
                  <a:rPr lang="ru-RU" i="1" dirty="0"/>
                  <a:t>0≤i&lt;N, 0≤j&lt;N</a:t>
                </a:r>
                <a:r>
                  <a:rPr lang="ru-RU" dirty="0"/>
                  <a:t> в общем случае может состоять в построенном бинарном отношении S только с вершинами </a:t>
                </a:r>
                <a14:m>
                  <m:oMath xmlns:m="http://schemas.openxmlformats.org/officeDocument/2006/math">
                    <m:sSub>
                      <m:sSubPr>
                        <m:ctrlPr>
                          <a:rPr lang="ru-RU" i="1">
                            <a:latin typeface="Cambria Math"/>
                          </a:rPr>
                        </m:ctrlPr>
                      </m:sSubPr>
                      <m:e>
                        <m:r>
                          <a:rPr lang="ru-RU" i="1">
                            <a:latin typeface="Cambria Math"/>
                          </a:rPr>
                          <m:t>𝑉</m:t>
                        </m:r>
                      </m:e>
                      <m:sub>
                        <m:r>
                          <a:rPr lang="ru-RU" i="1">
                            <a:latin typeface="Cambria Math"/>
                          </a:rPr>
                          <m:t>𝑚𝑛</m:t>
                        </m:r>
                      </m:sub>
                    </m:sSub>
                  </m:oMath>
                </a14:m>
                <a:r>
                  <a:rPr lang="ru-RU" dirty="0"/>
                  <a:t>, где </a:t>
                </a:r>
                <a:r>
                  <a:rPr lang="ru-RU" i="1" dirty="0"/>
                  <a:t>0≤m&lt;N, 0≤n&lt;N</a:t>
                </a:r>
                <a:r>
                  <a:rPr lang="ru-RU" dirty="0"/>
                  <a:t>,    </a:t>
                </a:r>
                <a:r>
                  <a:rPr lang="ru-RU" i="1" dirty="0"/>
                  <a:t>m ϵ {i-1, i, i+1}, n ϵ {j-1, j, j+1}, m!=n.</a:t>
                </a:r>
                <a:r>
                  <a:rPr lang="ru-RU" dirty="0"/>
                  <a:t> Эти вершины </a:t>
                </a:r>
                <a14:m>
                  <m:oMath xmlns:m="http://schemas.openxmlformats.org/officeDocument/2006/math">
                    <m:sSub>
                      <m:sSubPr>
                        <m:ctrlPr>
                          <a:rPr lang="ru-RU" i="1">
                            <a:latin typeface="Cambria Math"/>
                          </a:rPr>
                        </m:ctrlPr>
                      </m:sSubPr>
                      <m:e>
                        <m:r>
                          <a:rPr lang="ru-RU" i="1">
                            <a:latin typeface="Cambria Math"/>
                          </a:rPr>
                          <m:t>𝑉</m:t>
                        </m:r>
                      </m:e>
                      <m:sub>
                        <m:r>
                          <a:rPr lang="ru-RU" i="1">
                            <a:latin typeface="Cambria Math"/>
                          </a:rPr>
                          <m:t>𝑖𝑗</m:t>
                        </m:r>
                      </m:sub>
                    </m:sSub>
                  </m:oMath>
                </a14:m>
                <a:r>
                  <a:rPr lang="ru-RU" dirty="0"/>
                  <a:t> называются </a:t>
                </a:r>
                <a:r>
                  <a:rPr lang="ru-RU" b="1" dirty="0"/>
                  <a:t>соседними</a:t>
                </a:r>
                <a:r>
                  <a:rPr lang="ru-RU" dirty="0"/>
                  <a:t>. Если есть отношение между соседними вершинами, то они называются смежными. </a:t>
                </a:r>
                <a:endParaRPr lang="ru-RU" dirty="0" smtClean="0"/>
              </a:p>
              <a:p>
                <a:r>
                  <a:rPr lang="ru-RU" b="1" dirty="0" smtClean="0"/>
                  <a:t>ДИАГОНАЛЬНЫЕ</a:t>
                </a:r>
                <a:r>
                  <a:rPr lang="ru-RU" b="1" baseline="0" dirty="0" smtClean="0"/>
                  <a:t> СВЯЗИ</a:t>
                </a:r>
                <a:r>
                  <a:rPr lang="ru-RU" b="0" baseline="0" dirty="0" smtClean="0"/>
                  <a:t> – ГД-связь, ПД-связь</a:t>
                </a:r>
                <a:endParaRPr lang="ru-RU" b="1" dirty="0"/>
              </a:p>
              <a:p>
                <a:endParaRPr lang="ru-RU" dirty="0"/>
              </a:p>
            </p:txBody>
          </p:sp>
        </mc:Choice>
        <mc:Fallback xmlns="">
          <p:sp>
            <p:nvSpPr>
              <p:cNvPr id="3" name="Заметки 2"/>
              <p:cNvSpPr>
                <a:spLocks noGrp="1"/>
              </p:cNvSpPr>
              <p:nvPr>
                <p:ph type="body" idx="1"/>
              </p:nvPr>
            </p:nvSpPr>
            <p:spPr/>
            <p:txBody>
              <a:bodyPr/>
              <a:lstStyle/>
              <a:p>
                <a:r>
                  <a:rPr lang="ru-RU" dirty="0" smtClean="0"/>
                  <a:t>, так как решение </a:t>
                </a:r>
                <a:r>
                  <a:rPr lang="ru-RU" dirty="0"/>
                  <a:t>игры – это построение некоторого </a:t>
                </a:r>
                <a:r>
                  <a:rPr lang="ru-RU" dirty="0" err="1"/>
                  <a:t>иррефлексивного</a:t>
                </a:r>
                <a:r>
                  <a:rPr lang="ru-RU" dirty="0"/>
                  <a:t>, симметричного бинарного отношения на данном упорядоченном множестве. А пара (множество, бинарное отношение на этом множестве) – есть неориентированный граф.</a:t>
                </a:r>
              </a:p>
              <a:p>
                <a:r>
                  <a:rPr lang="ru-RU" dirty="0"/>
                  <a:t>«</a:t>
                </a:r>
                <a:r>
                  <a:rPr lang="ru-RU" b="1" dirty="0"/>
                  <a:t>Связь»</a:t>
                </a:r>
                <a:r>
                  <a:rPr lang="en-US" dirty="0">
                    <a:sym typeface="Wingdings"/>
                  </a:rPr>
                  <a:t></a:t>
                </a:r>
                <a:r>
                  <a:rPr lang="ru-RU" dirty="0"/>
                  <a:t> «</a:t>
                </a:r>
                <a:r>
                  <a:rPr lang="ru-RU" b="1" dirty="0"/>
                  <a:t>ребро»</a:t>
                </a:r>
                <a:r>
                  <a:rPr lang="en-US" dirty="0">
                    <a:sym typeface="Wingdings"/>
                  </a:rPr>
                  <a:t></a:t>
                </a:r>
                <a:r>
                  <a:rPr lang="ru-RU" dirty="0"/>
                  <a:t> «</a:t>
                </a:r>
                <a:r>
                  <a:rPr lang="ru-RU" b="1" dirty="0"/>
                  <a:t>соединение» </a:t>
                </a:r>
                <a:r>
                  <a:rPr lang="en-US" dirty="0">
                    <a:sym typeface="Wingdings"/>
                  </a:rPr>
                  <a:t></a:t>
                </a:r>
                <a:r>
                  <a:rPr lang="ru-RU" dirty="0"/>
                  <a:t> «</a:t>
                </a:r>
                <a:r>
                  <a:rPr lang="ru-RU" b="1" dirty="0"/>
                  <a:t>перемычка» </a:t>
                </a:r>
                <a:r>
                  <a:rPr lang="en-US" dirty="0">
                    <a:sym typeface="Wingdings"/>
                  </a:rPr>
                  <a:t></a:t>
                </a:r>
                <a:r>
                  <a:rPr lang="ru-RU" dirty="0"/>
                  <a:t> «</a:t>
                </a:r>
                <a:r>
                  <a:rPr lang="ru-RU" b="1" dirty="0"/>
                  <a:t>мост»</a:t>
                </a:r>
                <a:r>
                  <a:rPr lang="ru-RU" dirty="0"/>
                  <a:t> – это </a:t>
                </a:r>
                <a:r>
                  <a:rPr lang="ru-RU" dirty="0" err="1"/>
                  <a:t>равнозаменяемые</a:t>
                </a:r>
                <a:r>
                  <a:rPr lang="ru-RU" dirty="0"/>
                  <a:t> термины в силу контекста.</a:t>
                </a:r>
              </a:p>
              <a:p>
                <a:r>
                  <a:rPr lang="ru-RU" b="1" dirty="0"/>
                  <a:t>Окрестность</a:t>
                </a:r>
                <a:r>
                  <a:rPr lang="ru-RU" dirty="0"/>
                  <a:t> вершины – это множество смежных элементов.</a:t>
                </a:r>
              </a:p>
              <a:p>
                <a:r>
                  <a:rPr lang="ru-RU" dirty="0"/>
                  <a:t>Рассмотрим некоторое упорядоченное множество </a:t>
                </a:r>
                <a:r>
                  <a:rPr lang="ru-RU" i="0">
                    <a:latin typeface="Cambria Math"/>
                  </a:rPr>
                  <a:t>𝑉</a:t>
                </a:r>
                <a:r>
                  <a:rPr lang="ru-RU" dirty="0"/>
                  <a:t> и бинарное отношение </a:t>
                </a:r>
                <a:r>
                  <a:rPr lang="en-US" i="1" dirty="0"/>
                  <a:t>S</a:t>
                </a:r>
                <a:r>
                  <a:rPr lang="ru-RU" dirty="0"/>
                  <a:t>, которое является </a:t>
                </a:r>
                <a:r>
                  <a:rPr lang="ru-RU" dirty="0" smtClean="0"/>
                  <a:t>корректным решением </a:t>
                </a:r>
                <a:r>
                  <a:rPr lang="ru-RU" dirty="0"/>
                  <a:t>с точки зрения решения полей данной игры.</a:t>
                </a:r>
              </a:p>
              <a:p>
                <a:r>
                  <a:rPr lang="ru-RU" dirty="0"/>
                  <a:t>На данном упорядоченном наборе вершина </a:t>
                </a:r>
                <a:r>
                  <a:rPr lang="ru-RU" i="0">
                    <a:latin typeface="Cambria Math"/>
                  </a:rPr>
                  <a:t>𝑉_𝑖𝑗</a:t>
                </a:r>
                <a:r>
                  <a:rPr lang="ru-RU" dirty="0"/>
                  <a:t>, где </a:t>
                </a:r>
                <a:r>
                  <a:rPr lang="ru-RU" i="1" dirty="0"/>
                  <a:t>0≤i&lt;N, 0≤j&lt;N</a:t>
                </a:r>
                <a:r>
                  <a:rPr lang="ru-RU" dirty="0"/>
                  <a:t> в общем случае может состоять в построенном бинарном отношении S только с вершинами </a:t>
                </a:r>
                <a:r>
                  <a:rPr lang="ru-RU" i="0">
                    <a:latin typeface="Cambria Math"/>
                  </a:rPr>
                  <a:t>𝑉_𝑚𝑛</a:t>
                </a:r>
                <a:r>
                  <a:rPr lang="ru-RU" dirty="0"/>
                  <a:t>, где </a:t>
                </a:r>
                <a:r>
                  <a:rPr lang="ru-RU" i="1" dirty="0"/>
                  <a:t>0≤m&lt;N, 0≤n&lt;N</a:t>
                </a:r>
                <a:r>
                  <a:rPr lang="ru-RU" dirty="0"/>
                  <a:t>,    </a:t>
                </a:r>
                <a:r>
                  <a:rPr lang="ru-RU" i="1" dirty="0"/>
                  <a:t>m ϵ {i-1, i, i+1}, n ϵ {j-1, j, j+1}, m!=n.</a:t>
                </a:r>
                <a:r>
                  <a:rPr lang="ru-RU" dirty="0"/>
                  <a:t> Эти вершины </a:t>
                </a:r>
                <a:r>
                  <a:rPr lang="ru-RU" i="0">
                    <a:latin typeface="Cambria Math"/>
                  </a:rPr>
                  <a:t>𝑉_𝑖𝑗</a:t>
                </a:r>
                <a:r>
                  <a:rPr lang="ru-RU" dirty="0"/>
                  <a:t> называются </a:t>
                </a:r>
                <a:r>
                  <a:rPr lang="ru-RU" b="1" dirty="0"/>
                  <a:t>соседними</a:t>
                </a:r>
                <a:r>
                  <a:rPr lang="ru-RU" dirty="0"/>
                  <a:t>. Если есть отношение между соседними вершинами, то они называются смежными. </a:t>
                </a:r>
                <a:endParaRPr lang="ru-RU" dirty="0" smtClean="0"/>
              </a:p>
              <a:p>
                <a:r>
                  <a:rPr lang="ru-RU" b="1" dirty="0" smtClean="0"/>
                  <a:t>ДИАГОНАЛЬНЫЕ</a:t>
                </a:r>
                <a:r>
                  <a:rPr lang="ru-RU" b="1" baseline="0" dirty="0" smtClean="0"/>
                  <a:t> СВЯЗИ</a:t>
                </a:r>
                <a:r>
                  <a:rPr lang="ru-RU" b="0" baseline="0" dirty="0" smtClean="0"/>
                  <a:t> – ГД-связь, ПД-связь</a:t>
                </a:r>
                <a:endParaRPr lang="ru-RU" b="1" dirty="0"/>
              </a:p>
              <a:p>
                <a:endParaRPr lang="ru-RU" dirty="0"/>
              </a:p>
            </p:txBody>
          </p:sp>
        </mc:Fallback>
      </mc:AlternateContent>
      <p:sp>
        <p:nvSpPr>
          <p:cNvPr id="4" name="Номер слайда 3"/>
          <p:cNvSpPr>
            <a:spLocks noGrp="1"/>
          </p:cNvSpPr>
          <p:nvPr>
            <p:ph type="sldNum" sz="quarter" idx="10"/>
          </p:nvPr>
        </p:nvSpPr>
        <p:spPr/>
        <p:txBody>
          <a:bodyPr/>
          <a:lstStyle/>
          <a:p>
            <a:fld id="{500AEE50-5194-4E2F-9E63-C1259C2ACA2A}" type="slidenum">
              <a:rPr lang="ru-RU" smtClean="0"/>
              <a:pPr/>
              <a:t>3</a:t>
            </a:fld>
            <a:endParaRPr lang="ru-RU"/>
          </a:p>
        </p:txBody>
      </p:sp>
    </p:spTree>
    <p:extLst>
      <p:ext uri="{BB962C8B-B14F-4D97-AF65-F5344CB8AC3E}">
        <p14:creationId xmlns:p14="http://schemas.microsoft.com/office/powerpoint/2010/main" val="1091720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Заметки 2"/>
              <p:cNvSpPr>
                <a:spLocks noGrp="1"/>
              </p:cNvSpPr>
              <p:nvPr>
                <p:ph type="body" idx="1"/>
              </p:nvPr>
            </p:nvSpPr>
            <p:spPr/>
            <p:txBody>
              <a:bodyPr/>
              <a:lstStyle/>
              <a:p>
                <a:r>
                  <a:rPr lang="ru-RU" sz="1200" dirty="0" smtClean="0">
                    <a:solidFill>
                      <a:srgbClr val="21386F"/>
                    </a:solidFill>
                  </a:rPr>
                  <a:t>ГД, то есть в приведенном секторе для вершины </a:t>
                </a:r>
                <a14:m>
                  <m:oMath xmlns:m="http://schemas.openxmlformats.org/officeDocument/2006/math">
                    <m:sSub>
                      <m:sSubPr>
                        <m:ctrlPr>
                          <a:rPr lang="ru-RU" sz="1200" i="1">
                            <a:solidFill>
                              <a:srgbClr val="21386F"/>
                            </a:solidFill>
                            <a:latin typeface="Cambria Math"/>
                          </a:rPr>
                        </m:ctrlPr>
                      </m:sSubPr>
                      <m:e>
                        <m:r>
                          <a:rPr lang="ru-RU" sz="1200" i="1">
                            <a:solidFill>
                              <a:srgbClr val="21386F"/>
                            </a:solidFill>
                            <a:latin typeface="Cambria Math"/>
                          </a:rPr>
                          <m:t>𝑉</m:t>
                        </m:r>
                      </m:e>
                      <m:sub>
                        <m:r>
                          <a:rPr lang="ru-RU" sz="1200" i="1">
                            <a:solidFill>
                              <a:srgbClr val="21386F"/>
                            </a:solidFill>
                            <a:latin typeface="Cambria Math"/>
                          </a:rPr>
                          <m:t>12</m:t>
                        </m:r>
                      </m:sub>
                    </m:sSub>
                  </m:oMath>
                </a14:m>
                <a:r>
                  <a:rPr lang="ru-RU" sz="1200" dirty="0" smtClean="0">
                    <a:solidFill>
                      <a:srgbClr val="21386F"/>
                    </a:solidFill>
                  </a:rPr>
                  <a:t> </a:t>
                </a:r>
                <a:r>
                  <a:rPr lang="ru-RU" sz="1200" dirty="0">
                    <a:solidFill>
                      <a:srgbClr val="21386F"/>
                    </a:solidFill>
                  </a:rPr>
                  <a:t>диагональная связь могла бы быть между </a:t>
                </a:r>
                <a14:m>
                  <m:oMath xmlns:m="http://schemas.openxmlformats.org/officeDocument/2006/math">
                    <m:sSub>
                      <m:sSubPr>
                        <m:ctrlPr>
                          <a:rPr lang="ru-RU" sz="1200" i="1">
                            <a:solidFill>
                              <a:srgbClr val="21386F"/>
                            </a:solidFill>
                            <a:latin typeface="Cambria Math"/>
                          </a:rPr>
                        </m:ctrlPr>
                      </m:sSubPr>
                      <m:e>
                        <m:r>
                          <a:rPr lang="ru-RU" sz="1200" i="1">
                            <a:solidFill>
                              <a:srgbClr val="21386F"/>
                            </a:solidFill>
                            <a:latin typeface="Cambria Math"/>
                          </a:rPr>
                          <m:t>𝑉</m:t>
                        </m:r>
                      </m:e>
                      <m:sub>
                        <m:r>
                          <a:rPr lang="ru-RU" sz="1200" i="1">
                            <a:solidFill>
                              <a:srgbClr val="21386F"/>
                            </a:solidFill>
                            <a:latin typeface="Cambria Math"/>
                          </a:rPr>
                          <m:t>12</m:t>
                        </m:r>
                      </m:sub>
                    </m:sSub>
                    <m:r>
                      <a:rPr lang="ru-RU" sz="1200" i="1">
                        <a:solidFill>
                          <a:srgbClr val="21386F"/>
                        </a:solidFill>
                        <a:latin typeface="Cambria Math"/>
                      </a:rPr>
                      <m:t> и </m:t>
                    </m:r>
                    <m:sSub>
                      <m:sSubPr>
                        <m:ctrlPr>
                          <a:rPr lang="ru-RU" sz="1200" i="1">
                            <a:solidFill>
                              <a:srgbClr val="21386F"/>
                            </a:solidFill>
                            <a:latin typeface="Cambria Math"/>
                          </a:rPr>
                        </m:ctrlPr>
                      </m:sSubPr>
                      <m:e>
                        <m:r>
                          <a:rPr lang="ru-RU" sz="1200" i="1">
                            <a:solidFill>
                              <a:srgbClr val="21386F"/>
                            </a:solidFill>
                            <a:latin typeface="Cambria Math"/>
                          </a:rPr>
                          <m:t>𝑉</m:t>
                        </m:r>
                      </m:e>
                      <m:sub>
                        <m:r>
                          <a:rPr lang="ru-RU" sz="1200" i="1">
                            <a:solidFill>
                              <a:srgbClr val="21386F"/>
                            </a:solidFill>
                            <a:latin typeface="Cambria Math"/>
                          </a:rPr>
                          <m:t>23</m:t>
                        </m:r>
                      </m:sub>
                    </m:sSub>
                  </m:oMath>
                </a14:m>
                <a:r>
                  <a:rPr lang="ru-RU" sz="1200" dirty="0">
                    <a:solidFill>
                      <a:srgbClr val="21386F"/>
                    </a:solidFill>
                  </a:rPr>
                  <a:t>. </a:t>
                </a:r>
                <a:endParaRPr lang="ru-RU" sz="1200" dirty="0" smtClean="0">
                  <a:solidFill>
                    <a:srgbClr val="21386F"/>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sz="1200" b="1" dirty="0" smtClean="0">
                    <a:solidFill>
                      <a:srgbClr val="21386F"/>
                    </a:solidFill>
                  </a:rPr>
                  <a:t>ПД-связь</a:t>
                </a:r>
                <a:r>
                  <a:rPr lang="ru-RU" sz="1200" dirty="0" smtClean="0">
                    <a:solidFill>
                      <a:srgbClr val="21386F"/>
                    </a:solidFill>
                  </a:rPr>
                  <a:t> </a:t>
                </a:r>
                <a:r>
                  <a:rPr lang="ru-RU" sz="1200" dirty="0">
                    <a:solidFill>
                      <a:srgbClr val="21386F"/>
                    </a:solidFill>
                  </a:rPr>
                  <a:t>– это связь в секторе-квадрате, которая соединяет </a:t>
                </a:r>
                <a:r>
                  <a:rPr lang="ru-RU" sz="1200" dirty="0" smtClean="0">
                    <a:solidFill>
                      <a:srgbClr val="21386F"/>
                    </a:solidFill>
                  </a:rPr>
                  <a:t>горизонтального (на рис </a:t>
                </a:r>
                <a14:m>
                  <m:oMath xmlns:m="http://schemas.openxmlformats.org/officeDocument/2006/math">
                    <m:sSub>
                      <m:sSubPr>
                        <m:ctrlPr>
                          <a:rPr lang="ru-RU" sz="1200" i="1">
                            <a:solidFill>
                              <a:srgbClr val="21386F"/>
                            </a:solidFill>
                            <a:latin typeface="Cambria Math"/>
                          </a:rPr>
                        </m:ctrlPr>
                      </m:sSubPr>
                      <m:e>
                        <m:r>
                          <a:rPr lang="ru-RU" sz="1200" i="1">
                            <a:solidFill>
                              <a:srgbClr val="21386F"/>
                            </a:solidFill>
                            <a:latin typeface="Cambria Math"/>
                          </a:rPr>
                          <m:t>𝑉</m:t>
                        </m:r>
                      </m:e>
                      <m:sub>
                        <m:r>
                          <a:rPr lang="ru-RU" sz="1200" i="1">
                            <a:solidFill>
                              <a:srgbClr val="21386F"/>
                            </a:solidFill>
                            <a:latin typeface="Cambria Math"/>
                          </a:rPr>
                          <m:t>13</m:t>
                        </m:r>
                      </m:sub>
                    </m:sSub>
                  </m:oMath>
                </a14:m>
                <a:r>
                  <a:rPr lang="ru-RU" sz="1200" dirty="0">
                    <a:solidFill>
                      <a:srgbClr val="21386F"/>
                    </a:solidFill>
                  </a:rPr>
                  <a:t>-горизонтальный сосед для </a:t>
                </a:r>
                <a14:m>
                  <m:oMath xmlns:m="http://schemas.openxmlformats.org/officeDocument/2006/math">
                    <m:sSub>
                      <m:sSubPr>
                        <m:ctrlPr>
                          <a:rPr lang="ru-RU" sz="1200" i="1">
                            <a:solidFill>
                              <a:srgbClr val="21386F"/>
                            </a:solidFill>
                            <a:latin typeface="Cambria Math"/>
                          </a:rPr>
                        </m:ctrlPr>
                      </m:sSubPr>
                      <m:e>
                        <m:r>
                          <a:rPr lang="ru-RU" sz="1200" i="1">
                            <a:solidFill>
                              <a:srgbClr val="21386F"/>
                            </a:solidFill>
                            <a:latin typeface="Cambria Math"/>
                          </a:rPr>
                          <m:t>𝑉</m:t>
                        </m:r>
                      </m:e>
                      <m:sub>
                        <m:r>
                          <a:rPr lang="ru-RU" sz="1200" i="1">
                            <a:solidFill>
                              <a:srgbClr val="21386F"/>
                            </a:solidFill>
                            <a:latin typeface="Cambria Math"/>
                          </a:rPr>
                          <m:t>12</m:t>
                        </m:r>
                      </m:sub>
                    </m:sSub>
                  </m:oMath>
                </a14:m>
                <a:r>
                  <a:rPr lang="ru-RU" sz="1200" dirty="0">
                    <a:solidFill>
                      <a:srgbClr val="21386F"/>
                    </a:solidFill>
                  </a:rPr>
                  <a:t>) и вертикального (на </a:t>
                </a:r>
                <a:r>
                  <a:rPr lang="ru-RU" sz="1200" dirty="0" smtClean="0">
                    <a:solidFill>
                      <a:srgbClr val="21386F"/>
                    </a:solidFill>
                  </a:rPr>
                  <a:t>рис </a:t>
                </a:r>
                <a14:m>
                  <m:oMath xmlns:m="http://schemas.openxmlformats.org/officeDocument/2006/math">
                    <m:sSub>
                      <m:sSubPr>
                        <m:ctrlPr>
                          <a:rPr lang="ru-RU" sz="1200" i="1">
                            <a:solidFill>
                              <a:srgbClr val="21386F"/>
                            </a:solidFill>
                            <a:latin typeface="Cambria Math"/>
                          </a:rPr>
                        </m:ctrlPr>
                      </m:sSubPr>
                      <m:e>
                        <m:r>
                          <a:rPr lang="ru-RU" sz="1200" i="1">
                            <a:solidFill>
                              <a:srgbClr val="21386F"/>
                            </a:solidFill>
                            <a:latin typeface="Cambria Math"/>
                          </a:rPr>
                          <m:t>𝑉</m:t>
                        </m:r>
                      </m:e>
                      <m:sub>
                        <m:r>
                          <a:rPr lang="ru-RU" sz="1200" i="1">
                            <a:solidFill>
                              <a:srgbClr val="21386F"/>
                            </a:solidFill>
                            <a:latin typeface="Cambria Math"/>
                          </a:rPr>
                          <m:t>22</m:t>
                        </m:r>
                      </m:sub>
                    </m:sSub>
                  </m:oMath>
                </a14:m>
                <a:r>
                  <a:rPr lang="ru-RU" sz="1200" dirty="0">
                    <a:solidFill>
                      <a:srgbClr val="21386F"/>
                    </a:solidFill>
                  </a:rPr>
                  <a:t>-вертикальный сосед для </a:t>
                </a:r>
                <a14:m>
                  <m:oMath xmlns:m="http://schemas.openxmlformats.org/officeDocument/2006/math">
                    <m:sSub>
                      <m:sSubPr>
                        <m:ctrlPr>
                          <a:rPr lang="ru-RU" sz="1200" i="1">
                            <a:solidFill>
                              <a:srgbClr val="21386F"/>
                            </a:solidFill>
                            <a:latin typeface="Cambria Math"/>
                          </a:rPr>
                        </m:ctrlPr>
                      </m:sSubPr>
                      <m:e>
                        <m:r>
                          <a:rPr lang="ru-RU" sz="1200" i="1">
                            <a:solidFill>
                              <a:srgbClr val="21386F"/>
                            </a:solidFill>
                            <a:latin typeface="Cambria Math"/>
                          </a:rPr>
                          <m:t>𝑉</m:t>
                        </m:r>
                      </m:e>
                      <m:sub>
                        <m:r>
                          <a:rPr lang="ru-RU" sz="1200" i="1">
                            <a:solidFill>
                              <a:srgbClr val="21386F"/>
                            </a:solidFill>
                            <a:latin typeface="Cambria Math"/>
                          </a:rPr>
                          <m:t>12</m:t>
                        </m:r>
                      </m:sub>
                    </m:sSub>
                  </m:oMath>
                </a14:m>
                <a:r>
                  <a:rPr lang="ru-RU" sz="1200" dirty="0">
                    <a:solidFill>
                      <a:srgbClr val="21386F"/>
                    </a:solidFill>
                  </a:rPr>
                  <a:t>) соседей ведущего </a:t>
                </a:r>
                <a:r>
                  <a:rPr lang="ru-RU" sz="1200" dirty="0" err="1" smtClean="0">
                    <a:solidFill>
                      <a:srgbClr val="21386F"/>
                    </a:solidFill>
                  </a:rPr>
                  <a:t>элемента.Она</a:t>
                </a:r>
                <a:r>
                  <a:rPr lang="ru-RU" sz="1200" dirty="0" smtClean="0">
                    <a:solidFill>
                      <a:srgbClr val="21386F"/>
                    </a:solidFill>
                  </a:rPr>
                  <a:t> проведена на рисунке между </a:t>
                </a:r>
                <a14:m>
                  <m:oMath xmlns:m="http://schemas.openxmlformats.org/officeDocument/2006/math">
                    <m:sSub>
                      <m:sSubPr>
                        <m:ctrlPr>
                          <a:rPr lang="ru-RU" sz="1200" i="1">
                            <a:solidFill>
                              <a:srgbClr val="21386F"/>
                            </a:solidFill>
                            <a:latin typeface="Cambria Math"/>
                          </a:rPr>
                        </m:ctrlPr>
                      </m:sSubPr>
                      <m:e>
                        <m:r>
                          <a:rPr lang="ru-RU" sz="1200" i="1">
                            <a:solidFill>
                              <a:srgbClr val="21386F"/>
                            </a:solidFill>
                            <a:latin typeface="Cambria Math"/>
                          </a:rPr>
                          <m:t>𝑉</m:t>
                        </m:r>
                      </m:e>
                      <m:sub>
                        <m:r>
                          <a:rPr lang="ru-RU" sz="1200" i="1">
                            <a:solidFill>
                              <a:srgbClr val="21386F"/>
                            </a:solidFill>
                            <a:latin typeface="Cambria Math"/>
                          </a:rPr>
                          <m:t>22</m:t>
                        </m:r>
                      </m:sub>
                    </m:sSub>
                  </m:oMath>
                </a14:m>
                <a:r>
                  <a:rPr lang="ru-RU" sz="1200" dirty="0">
                    <a:solidFill>
                      <a:srgbClr val="21386F"/>
                    </a:solidFill>
                  </a:rPr>
                  <a:t>и</a:t>
                </a:r>
                <a14:m>
                  <m:oMath xmlns:m="http://schemas.openxmlformats.org/officeDocument/2006/math">
                    <m:sSub>
                      <m:sSubPr>
                        <m:ctrlPr>
                          <a:rPr lang="ru-RU" sz="1200" i="1">
                            <a:solidFill>
                              <a:srgbClr val="21386F"/>
                            </a:solidFill>
                            <a:latin typeface="Cambria Math"/>
                          </a:rPr>
                        </m:ctrlPr>
                      </m:sSubPr>
                      <m:e>
                        <m:r>
                          <a:rPr lang="ru-RU" sz="1200" i="1">
                            <a:solidFill>
                              <a:srgbClr val="21386F"/>
                            </a:solidFill>
                            <a:latin typeface="Cambria Math"/>
                          </a:rPr>
                          <m:t> </m:t>
                        </m:r>
                        <m:r>
                          <a:rPr lang="ru-RU" sz="1200" i="1">
                            <a:solidFill>
                              <a:srgbClr val="21386F"/>
                            </a:solidFill>
                            <a:latin typeface="Cambria Math"/>
                          </a:rPr>
                          <m:t>𝑉</m:t>
                        </m:r>
                      </m:e>
                      <m:sub>
                        <m:r>
                          <a:rPr lang="ru-RU" sz="1200" i="1">
                            <a:solidFill>
                              <a:srgbClr val="21386F"/>
                            </a:solidFill>
                            <a:latin typeface="Cambria Math"/>
                          </a:rPr>
                          <m:t>13</m:t>
                        </m:r>
                      </m:sub>
                    </m:sSub>
                    <m:r>
                      <a:rPr lang="ru-RU" sz="1200" i="1">
                        <a:solidFill>
                          <a:srgbClr val="21386F"/>
                        </a:solidFill>
                        <a:latin typeface="Cambria Math"/>
                      </a:rPr>
                      <m:t>.</m:t>
                    </m:r>
                  </m:oMath>
                </a14:m>
                <a:endParaRPr lang="ru-RU" sz="1200" dirty="0">
                  <a:solidFill>
                    <a:srgbClr val="21386F"/>
                  </a:solidFill>
                </a:endParaRPr>
              </a:p>
              <a:p>
                <a:endParaRPr lang="ru-RU" sz="1200" dirty="0">
                  <a:solidFill>
                    <a:srgbClr val="21386F"/>
                  </a:solidFill>
                </a:endParaRPr>
              </a:p>
            </p:txBody>
          </p:sp>
        </mc:Choice>
        <mc:Fallback xmlns="">
          <p:sp>
            <p:nvSpPr>
              <p:cNvPr id="3" name="Заметки 2"/>
              <p:cNvSpPr>
                <a:spLocks noGrp="1"/>
              </p:cNvSpPr>
              <p:nvPr>
                <p:ph type="body" idx="1"/>
              </p:nvPr>
            </p:nvSpPr>
            <p:spPr/>
            <p:txBody>
              <a:bodyPr/>
              <a:lstStyle/>
              <a:p>
                <a:r>
                  <a:rPr lang="ru-RU" sz="1200" dirty="0" smtClean="0">
                    <a:solidFill>
                      <a:srgbClr val="21386F"/>
                    </a:solidFill>
                  </a:rPr>
                  <a:t>ГД, то есть в приведенном секторе для вершины </a:t>
                </a:r>
                <a:r>
                  <a:rPr lang="ru-RU" sz="1200" i="0">
                    <a:solidFill>
                      <a:srgbClr val="21386F"/>
                    </a:solidFill>
                    <a:latin typeface="Cambria Math"/>
                  </a:rPr>
                  <a:t>𝑉_12</a:t>
                </a:r>
                <a:r>
                  <a:rPr lang="ru-RU" sz="1200" dirty="0" smtClean="0">
                    <a:solidFill>
                      <a:srgbClr val="21386F"/>
                    </a:solidFill>
                  </a:rPr>
                  <a:t> </a:t>
                </a:r>
                <a:r>
                  <a:rPr lang="ru-RU" sz="1200" dirty="0">
                    <a:solidFill>
                      <a:srgbClr val="21386F"/>
                    </a:solidFill>
                  </a:rPr>
                  <a:t>диагональная связь могла бы быть между </a:t>
                </a:r>
                <a:r>
                  <a:rPr lang="ru-RU" sz="1200" i="0">
                    <a:solidFill>
                      <a:srgbClr val="21386F"/>
                    </a:solidFill>
                    <a:latin typeface="Cambria Math"/>
                  </a:rPr>
                  <a:t>𝑉_12  и 𝑉_23</a:t>
                </a:r>
                <a:r>
                  <a:rPr lang="ru-RU" sz="1200" dirty="0">
                    <a:solidFill>
                      <a:srgbClr val="21386F"/>
                    </a:solidFill>
                  </a:rPr>
                  <a:t>. </a:t>
                </a:r>
                <a:endParaRPr lang="ru-RU" sz="1200" dirty="0" smtClean="0">
                  <a:solidFill>
                    <a:srgbClr val="21386F"/>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sz="1200" b="1" dirty="0" smtClean="0">
                    <a:solidFill>
                      <a:srgbClr val="21386F"/>
                    </a:solidFill>
                  </a:rPr>
                  <a:t>ПД-связь</a:t>
                </a:r>
                <a:r>
                  <a:rPr lang="ru-RU" sz="1200" dirty="0" smtClean="0">
                    <a:solidFill>
                      <a:srgbClr val="21386F"/>
                    </a:solidFill>
                  </a:rPr>
                  <a:t> </a:t>
                </a:r>
                <a:r>
                  <a:rPr lang="ru-RU" sz="1200" dirty="0">
                    <a:solidFill>
                      <a:srgbClr val="21386F"/>
                    </a:solidFill>
                  </a:rPr>
                  <a:t>– это связь в секторе-квадрате, которая соединяет </a:t>
                </a:r>
                <a:r>
                  <a:rPr lang="ru-RU" sz="1200" dirty="0" smtClean="0">
                    <a:solidFill>
                      <a:srgbClr val="21386F"/>
                    </a:solidFill>
                  </a:rPr>
                  <a:t>горизонтального (на рис </a:t>
                </a:r>
                <a:r>
                  <a:rPr lang="ru-RU" sz="1200" i="0">
                    <a:solidFill>
                      <a:srgbClr val="21386F"/>
                    </a:solidFill>
                    <a:latin typeface="Cambria Math"/>
                  </a:rPr>
                  <a:t>𝑉_13</a:t>
                </a:r>
                <a:r>
                  <a:rPr lang="ru-RU" sz="1200" dirty="0">
                    <a:solidFill>
                      <a:srgbClr val="21386F"/>
                    </a:solidFill>
                  </a:rPr>
                  <a:t>-горизонтальный сосед для </a:t>
                </a:r>
                <a:r>
                  <a:rPr lang="ru-RU" sz="1200" i="0">
                    <a:solidFill>
                      <a:srgbClr val="21386F"/>
                    </a:solidFill>
                    <a:latin typeface="Cambria Math"/>
                  </a:rPr>
                  <a:t>𝑉_12</a:t>
                </a:r>
                <a:r>
                  <a:rPr lang="ru-RU" sz="1200" dirty="0">
                    <a:solidFill>
                      <a:srgbClr val="21386F"/>
                    </a:solidFill>
                  </a:rPr>
                  <a:t>) и вертикального (на </a:t>
                </a:r>
                <a:r>
                  <a:rPr lang="ru-RU" sz="1200" dirty="0" smtClean="0">
                    <a:solidFill>
                      <a:srgbClr val="21386F"/>
                    </a:solidFill>
                  </a:rPr>
                  <a:t>рис </a:t>
                </a:r>
                <a:r>
                  <a:rPr lang="ru-RU" sz="1200" i="0">
                    <a:solidFill>
                      <a:srgbClr val="21386F"/>
                    </a:solidFill>
                    <a:latin typeface="Cambria Math"/>
                  </a:rPr>
                  <a:t>𝑉_22</a:t>
                </a:r>
                <a:r>
                  <a:rPr lang="ru-RU" sz="1200" dirty="0">
                    <a:solidFill>
                      <a:srgbClr val="21386F"/>
                    </a:solidFill>
                  </a:rPr>
                  <a:t>-вертикальный сосед для </a:t>
                </a:r>
                <a:r>
                  <a:rPr lang="ru-RU" sz="1200" i="0">
                    <a:solidFill>
                      <a:srgbClr val="21386F"/>
                    </a:solidFill>
                    <a:latin typeface="Cambria Math"/>
                  </a:rPr>
                  <a:t>𝑉_12</a:t>
                </a:r>
                <a:r>
                  <a:rPr lang="ru-RU" sz="1200" dirty="0">
                    <a:solidFill>
                      <a:srgbClr val="21386F"/>
                    </a:solidFill>
                  </a:rPr>
                  <a:t>) соседей ведущего </a:t>
                </a:r>
                <a:r>
                  <a:rPr lang="ru-RU" sz="1200" dirty="0" err="1" smtClean="0">
                    <a:solidFill>
                      <a:srgbClr val="21386F"/>
                    </a:solidFill>
                  </a:rPr>
                  <a:t>элемента.Она</a:t>
                </a:r>
                <a:r>
                  <a:rPr lang="ru-RU" sz="1200" dirty="0" smtClean="0">
                    <a:solidFill>
                      <a:srgbClr val="21386F"/>
                    </a:solidFill>
                  </a:rPr>
                  <a:t> проведена на рисунке между </a:t>
                </a:r>
                <a:r>
                  <a:rPr lang="ru-RU" sz="1200" i="0">
                    <a:solidFill>
                      <a:srgbClr val="21386F"/>
                    </a:solidFill>
                    <a:latin typeface="Cambria Math"/>
                  </a:rPr>
                  <a:t>𝑉_22</a:t>
                </a:r>
                <a:r>
                  <a:rPr lang="ru-RU" sz="1200" dirty="0">
                    <a:solidFill>
                      <a:srgbClr val="21386F"/>
                    </a:solidFill>
                  </a:rPr>
                  <a:t>и</a:t>
                </a:r>
                <a:r>
                  <a:rPr lang="ru-RU" sz="1200" i="0">
                    <a:solidFill>
                      <a:srgbClr val="21386F"/>
                    </a:solidFill>
                    <a:latin typeface="Cambria Math"/>
                  </a:rPr>
                  <a:t>〖 𝑉〗_13.</a:t>
                </a:r>
                <a:endParaRPr lang="ru-RU" sz="1200" dirty="0">
                  <a:solidFill>
                    <a:srgbClr val="21386F"/>
                  </a:solidFill>
                </a:endParaRPr>
              </a:p>
              <a:p>
                <a:endParaRPr lang="ru-RU" sz="1200" dirty="0">
                  <a:solidFill>
                    <a:srgbClr val="21386F"/>
                  </a:solidFill>
                </a:endParaRPr>
              </a:p>
            </p:txBody>
          </p:sp>
        </mc:Fallback>
      </mc:AlternateContent>
      <p:sp>
        <p:nvSpPr>
          <p:cNvPr id="4" name="Номер слайда 3"/>
          <p:cNvSpPr>
            <a:spLocks noGrp="1"/>
          </p:cNvSpPr>
          <p:nvPr>
            <p:ph type="sldNum" sz="quarter" idx="10"/>
          </p:nvPr>
        </p:nvSpPr>
        <p:spPr/>
        <p:txBody>
          <a:bodyPr/>
          <a:lstStyle/>
          <a:p>
            <a:fld id="{500AEE50-5194-4E2F-9E63-C1259C2ACA2A}" type="slidenum">
              <a:rPr lang="ru-RU" smtClean="0"/>
              <a:pPr/>
              <a:t>4</a:t>
            </a:fld>
            <a:endParaRPr lang="ru-RU"/>
          </a:p>
        </p:txBody>
      </p:sp>
    </p:spTree>
    <p:extLst>
      <p:ext uri="{BB962C8B-B14F-4D97-AF65-F5344CB8AC3E}">
        <p14:creationId xmlns:p14="http://schemas.microsoft.com/office/powerpoint/2010/main" val="1091720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1" dirty="0" smtClean="0">
                <a:solidFill>
                  <a:srgbClr val="003F82"/>
                </a:solidFill>
                <a:latin typeface="Myriad Pro" panose="020B0503030403020204" pitchFamily="34" charset="0"/>
              </a:rPr>
              <a:t>На каждом игровом поле пользователь должен проводить перемычки, которые, если применять математическую модель, являются элементами некоего бинарного отношения на этом множестве. Суть</a:t>
            </a:r>
            <a:r>
              <a:rPr lang="ru-RU" b="1" baseline="0" dirty="0" smtClean="0">
                <a:solidFill>
                  <a:srgbClr val="003F82"/>
                </a:solidFill>
                <a:latin typeface="Myriad Pro" panose="020B0503030403020204" pitchFamily="34" charset="0"/>
              </a:rPr>
              <a:t> игры именно в построении подобного бинарного отношения, которое является отношением смежности, то есть </a:t>
            </a:r>
            <a:r>
              <a:rPr lang="ru-RU" b="1" baseline="0" dirty="0" err="1" smtClean="0">
                <a:solidFill>
                  <a:srgbClr val="003F82"/>
                </a:solidFill>
                <a:latin typeface="Myriad Pro" panose="020B0503030403020204" pitchFamily="34" charset="0"/>
              </a:rPr>
              <a:t>иррефлексивным</a:t>
            </a:r>
            <a:r>
              <a:rPr lang="ru-RU" b="1" baseline="0" dirty="0" smtClean="0">
                <a:solidFill>
                  <a:srgbClr val="003F82"/>
                </a:solidFill>
                <a:latin typeface="Myriad Pro" panose="020B0503030403020204" pitchFamily="34" charset="0"/>
              </a:rPr>
              <a:t>, то есть элемент не может находиться в отношении с сами собой, и симметричным (если есть отношение между </a:t>
            </a:r>
            <a:r>
              <a:rPr lang="en-US" b="1" baseline="0" dirty="0" err="1" smtClean="0">
                <a:solidFill>
                  <a:srgbClr val="003F82"/>
                </a:solidFill>
                <a:latin typeface="Myriad Pro" panose="020B0503030403020204" pitchFamily="34" charset="0"/>
              </a:rPr>
              <a:t>Vij</a:t>
            </a:r>
            <a:r>
              <a:rPr lang="en-US" b="1" baseline="0" dirty="0" smtClean="0">
                <a:solidFill>
                  <a:srgbClr val="003F82"/>
                </a:solidFill>
                <a:latin typeface="Myriad Pro" panose="020B0503030403020204" pitchFamily="34" charset="0"/>
              </a:rPr>
              <a:t> </a:t>
            </a:r>
            <a:r>
              <a:rPr lang="ru-RU" b="1" baseline="0" dirty="0" smtClean="0">
                <a:solidFill>
                  <a:srgbClr val="003F82"/>
                </a:solidFill>
                <a:latin typeface="Myriad Pro" panose="020B0503030403020204" pitchFamily="34" charset="0"/>
              </a:rPr>
              <a:t>и </a:t>
            </a:r>
            <a:r>
              <a:rPr lang="en-US" b="1" baseline="0" dirty="0" err="1" smtClean="0">
                <a:solidFill>
                  <a:srgbClr val="003F82"/>
                </a:solidFill>
                <a:latin typeface="Myriad Pro" panose="020B0503030403020204" pitchFamily="34" charset="0"/>
              </a:rPr>
              <a:t>Vmn</a:t>
            </a:r>
            <a:r>
              <a:rPr lang="en-US" b="1" baseline="0" dirty="0" smtClean="0">
                <a:solidFill>
                  <a:srgbClr val="003F82"/>
                </a:solidFill>
                <a:latin typeface="Myriad Pro" panose="020B0503030403020204" pitchFamily="34" charset="0"/>
              </a:rPr>
              <a:t> </a:t>
            </a:r>
            <a:r>
              <a:rPr lang="ru-RU" b="1" baseline="0" dirty="0" smtClean="0">
                <a:solidFill>
                  <a:srgbClr val="003F82"/>
                </a:solidFill>
                <a:latin typeface="Myriad Pro" panose="020B0503030403020204" pitchFamily="34" charset="0"/>
              </a:rPr>
              <a:t>то есть и отношение между </a:t>
            </a:r>
            <a:r>
              <a:rPr lang="en-US" b="1" baseline="0" dirty="0" err="1" smtClean="0">
                <a:solidFill>
                  <a:srgbClr val="003F82"/>
                </a:solidFill>
                <a:latin typeface="Myriad Pro" panose="020B0503030403020204" pitchFamily="34" charset="0"/>
              </a:rPr>
              <a:t>Vmn</a:t>
            </a:r>
            <a:r>
              <a:rPr lang="en-US" b="1" baseline="0" dirty="0" smtClean="0">
                <a:solidFill>
                  <a:srgbClr val="003F82"/>
                </a:solidFill>
                <a:latin typeface="Myriad Pro" panose="020B0503030403020204" pitchFamily="34" charset="0"/>
              </a:rPr>
              <a:t> </a:t>
            </a:r>
            <a:r>
              <a:rPr lang="ru-RU" b="1" baseline="0" dirty="0" smtClean="0">
                <a:solidFill>
                  <a:srgbClr val="003F82"/>
                </a:solidFill>
                <a:latin typeface="Myriad Pro" panose="020B0503030403020204" pitchFamily="34" charset="0"/>
              </a:rPr>
              <a:t>и </a:t>
            </a:r>
            <a:r>
              <a:rPr lang="en-US" b="1" baseline="0" dirty="0" err="1" smtClean="0">
                <a:solidFill>
                  <a:srgbClr val="003F82"/>
                </a:solidFill>
                <a:latin typeface="Myriad Pro" panose="020B0503030403020204" pitchFamily="34" charset="0"/>
              </a:rPr>
              <a:t>Vij</a:t>
            </a:r>
            <a:r>
              <a:rPr lang="ru-RU" b="1" baseline="0" dirty="0" smtClean="0">
                <a:solidFill>
                  <a:srgbClr val="003F82"/>
                </a:solidFill>
                <a:latin typeface="Myriad Pro" panose="020B0503030403020204" pitchFamily="34" charset="0"/>
              </a:rPr>
              <a:t>).</a:t>
            </a:r>
            <a:endParaRPr lang="ru-RU" b="1" dirty="0" smtClean="0">
              <a:solidFill>
                <a:srgbClr val="003F82"/>
              </a:solidFill>
              <a:latin typeface="Myriad Pro" panose="020B0503030403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ru-RU" dirty="0"/>
          </a:p>
        </p:txBody>
      </p:sp>
      <p:sp>
        <p:nvSpPr>
          <p:cNvPr id="4" name="Номер слайда 3"/>
          <p:cNvSpPr>
            <a:spLocks noGrp="1"/>
          </p:cNvSpPr>
          <p:nvPr>
            <p:ph type="sldNum" sz="quarter" idx="10"/>
          </p:nvPr>
        </p:nvSpPr>
        <p:spPr/>
        <p:txBody>
          <a:bodyPr/>
          <a:lstStyle/>
          <a:p>
            <a:fld id="{500AEE50-5194-4E2F-9E63-C1259C2ACA2A}" type="slidenum">
              <a:rPr lang="ru-RU" smtClean="0"/>
              <a:pPr/>
              <a:t>10</a:t>
            </a:fld>
            <a:endParaRPr lang="ru-RU"/>
          </a:p>
        </p:txBody>
      </p:sp>
    </p:spTree>
    <p:extLst>
      <p:ext uri="{BB962C8B-B14F-4D97-AF65-F5344CB8AC3E}">
        <p14:creationId xmlns:p14="http://schemas.microsoft.com/office/powerpoint/2010/main" val="3533504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Заметки 2"/>
              <p:cNvSpPr>
                <a:spLocks noGrp="1"/>
              </p:cNvSpPr>
              <p:nvPr>
                <p:ph type="body" idx="1"/>
              </p:nvPr>
            </p:nvSpPr>
            <p:spPr/>
            <p:txBody>
              <a:bodyPr/>
              <a:lstStyle/>
              <a:p>
                <a:r>
                  <a:rPr lang="ru-RU" b="1" dirty="0" smtClean="0">
                    <a:solidFill>
                      <a:srgbClr val="003F82"/>
                    </a:solidFill>
                    <a:latin typeface="Myriad Pro" panose="020B0503030403020204" pitchFamily="34" charset="0"/>
                  </a:rPr>
                  <a:t>Таким образом, ядром решения головоломки(</a:t>
                </a:r>
                <a:r>
                  <a:rPr lang="ru-RU" b="1" dirty="0" err="1" smtClean="0">
                    <a:solidFill>
                      <a:srgbClr val="003F82"/>
                    </a:solidFill>
                    <a:latin typeface="Myriad Pro" panose="020B0503030403020204" pitchFamily="34" charset="0"/>
                  </a:rPr>
                  <a:t>реш-ие</a:t>
                </a:r>
                <a:r>
                  <a:rPr lang="ru-RU" b="1" dirty="0" smtClean="0">
                    <a:solidFill>
                      <a:srgbClr val="003F82"/>
                    </a:solidFill>
                    <a:latin typeface="Myriad Pro" panose="020B0503030403020204" pitchFamily="34" charset="0"/>
                  </a:rPr>
                  <a:t> приведено к предыдущему примеру) «Перемычки», если применять мат модель, является построение отношения смежности на заданном упорядоченном множестве </a:t>
                </a:r>
                <a14:m>
                  <m:oMath xmlns:m="http://schemas.openxmlformats.org/officeDocument/2006/math">
                    <m:r>
                      <a:rPr lang="en-US" b="1" i="1" smtClean="0">
                        <a:solidFill>
                          <a:srgbClr val="003F82"/>
                        </a:solidFill>
                        <a:latin typeface="Cambria Math"/>
                      </a:rPr>
                      <m:t>𝑽</m:t>
                    </m:r>
                  </m:oMath>
                </a14:m>
                <a:r>
                  <a:rPr lang="ru-RU" b="1" dirty="0" smtClean="0">
                    <a:solidFill>
                      <a:srgbClr val="003F82"/>
                    </a:solidFill>
                    <a:latin typeface="Myriad Pro" panose="020B0503030403020204" pitchFamily="34" charset="0"/>
                  </a:rPr>
                  <a:t>. Данное бинарное отношение является частным случаем отношения смежности, так как соблюдаются все правила для симметричного и </a:t>
                </a:r>
                <a:r>
                  <a:rPr lang="ru-RU" b="1" dirty="0" err="1" smtClean="0">
                    <a:solidFill>
                      <a:srgbClr val="003F82"/>
                    </a:solidFill>
                    <a:latin typeface="Myriad Pro" panose="020B0503030403020204" pitchFamily="34" charset="0"/>
                  </a:rPr>
                  <a:t>иррефлексивного</a:t>
                </a:r>
                <a:r>
                  <a:rPr lang="ru-RU" b="1" dirty="0" smtClean="0">
                    <a:solidFill>
                      <a:srgbClr val="003F82"/>
                    </a:solidFill>
                    <a:latin typeface="Myriad Pro" panose="020B0503030403020204" pitchFamily="34" charset="0"/>
                  </a:rPr>
                  <a:t> отношения, но так же </a:t>
                </a:r>
                <a:r>
                  <a:rPr lang="ru-RU" b="1" dirty="0" err="1" smtClean="0">
                    <a:solidFill>
                      <a:srgbClr val="003F82"/>
                    </a:solidFill>
                    <a:latin typeface="Myriad Pro" panose="020B0503030403020204" pitchFamily="34" charset="0"/>
                  </a:rPr>
                  <a:t>накладываетя</a:t>
                </a:r>
                <a:r>
                  <a:rPr lang="ru-RU" b="1" dirty="0" smtClean="0">
                    <a:solidFill>
                      <a:srgbClr val="003F82"/>
                    </a:solidFill>
                    <a:latin typeface="Myriad Pro" panose="020B0503030403020204" pitchFamily="34" charset="0"/>
                  </a:rPr>
                  <a:t> ограничение на проведение связей , то есть на элементы бинарного отношения. Таким образом</a:t>
                </a:r>
                <a:r>
                  <a:rPr lang="ru-RU" b="1" baseline="0" dirty="0" smtClean="0">
                    <a:solidFill>
                      <a:srgbClr val="003F82"/>
                    </a:solidFill>
                    <a:latin typeface="Myriad Pro" panose="020B0503030403020204" pitchFamily="34" charset="0"/>
                  </a:rPr>
                  <a:t>, некоторый элемент </a:t>
                </a:r>
                <a:r>
                  <a:rPr lang="en-US" b="1" baseline="0" dirty="0" err="1" smtClean="0">
                    <a:solidFill>
                      <a:srgbClr val="003F82"/>
                    </a:solidFill>
                    <a:latin typeface="Myriad Pro" panose="020B0503030403020204" pitchFamily="34" charset="0"/>
                  </a:rPr>
                  <a:t>Vij</a:t>
                </a:r>
                <a:r>
                  <a:rPr lang="en-US" b="1" baseline="0" dirty="0" smtClean="0">
                    <a:solidFill>
                      <a:srgbClr val="003F82"/>
                    </a:solidFill>
                    <a:latin typeface="Myriad Pro" panose="020B0503030403020204" pitchFamily="34" charset="0"/>
                  </a:rPr>
                  <a:t> </a:t>
                </a:r>
                <a:r>
                  <a:rPr lang="ru-RU" b="1" baseline="0" dirty="0" smtClean="0">
                    <a:solidFill>
                      <a:srgbClr val="003F82"/>
                    </a:solidFill>
                    <a:latin typeface="Myriad Pro" panose="020B0503030403020204" pitchFamily="34" charset="0"/>
                  </a:rPr>
                  <a:t>может состоять в бинарном отношении только со своими соседними элементами: </a:t>
                </a:r>
                <a:r>
                  <a:rPr lang="en-US" b="1" baseline="0" dirty="0" smtClean="0">
                    <a:solidFill>
                      <a:srgbClr val="003F82"/>
                    </a:solidFill>
                    <a:latin typeface="Myriad Pro" panose="020B0503030403020204" pitchFamily="34" charset="0"/>
                  </a:rPr>
                  <a:t>S(</a:t>
                </a:r>
                <a:r>
                  <a:rPr lang="en-US" b="1" baseline="0" dirty="0" err="1" smtClean="0">
                    <a:solidFill>
                      <a:srgbClr val="003F82"/>
                    </a:solidFill>
                    <a:latin typeface="Myriad Pro" panose="020B0503030403020204" pitchFamily="34" charset="0"/>
                  </a:rPr>
                  <a:t>Vij</a:t>
                </a:r>
                <a:r>
                  <a:rPr lang="en-US" b="1" baseline="0" dirty="0" smtClean="0">
                    <a:solidFill>
                      <a:srgbClr val="003F82"/>
                    </a:solidFill>
                    <a:latin typeface="Myriad Pro" panose="020B0503030403020204" pitchFamily="34" charset="0"/>
                  </a:rPr>
                  <a:t>) = {</a:t>
                </a:r>
                <a:r>
                  <a:rPr lang="en-US" b="1" baseline="0" dirty="0" err="1" smtClean="0">
                    <a:solidFill>
                      <a:srgbClr val="003F82"/>
                    </a:solidFill>
                    <a:latin typeface="Myriad Pro" panose="020B0503030403020204" pitchFamily="34" charset="0"/>
                  </a:rPr>
                  <a:t>Vmn</a:t>
                </a:r>
                <a:r>
                  <a:rPr lang="en-US" b="1" baseline="0" dirty="0" smtClean="0">
                    <a:solidFill>
                      <a:srgbClr val="003F82"/>
                    </a:solidFill>
                    <a:latin typeface="Myriad Pro" panose="020B0503030403020204" pitchFamily="34" charset="0"/>
                  </a:rPr>
                  <a:t>| i-1</a:t>
                </a:r>
                <a14:m>
                  <m:oMath xmlns:m="http://schemas.openxmlformats.org/officeDocument/2006/math">
                    <m:r>
                      <a:rPr lang="en-US" b="1" i="1" baseline="0" dirty="0" smtClean="0">
                        <a:solidFill>
                          <a:srgbClr val="003F82"/>
                        </a:solidFill>
                        <a:latin typeface="Cambria Math"/>
                      </a:rPr>
                      <m:t>≤</m:t>
                    </m:r>
                  </m:oMath>
                </a14:m>
                <a:r>
                  <a:rPr lang="en-US" b="1" baseline="0" dirty="0" smtClean="0">
                    <a:solidFill>
                      <a:srgbClr val="003F82"/>
                    </a:solidFill>
                    <a:latin typeface="Myriad Pro" panose="020B0503030403020204" pitchFamily="34" charset="0"/>
                  </a:rPr>
                  <a:t>m</a:t>
                </a:r>
                <a14:m>
                  <m:oMath xmlns:m="http://schemas.openxmlformats.org/officeDocument/2006/math">
                    <m:r>
                      <a:rPr lang="en-US" b="1" i="1" baseline="0" dirty="0" smtClean="0">
                        <a:solidFill>
                          <a:srgbClr val="003F82"/>
                        </a:solidFill>
                        <a:latin typeface="Cambria Math"/>
                      </a:rPr>
                      <m:t>≤</m:t>
                    </m:r>
                  </m:oMath>
                </a14:m>
                <a:r>
                  <a:rPr lang="en-US" b="1" baseline="0" dirty="0" smtClean="0">
                    <a:solidFill>
                      <a:srgbClr val="003F82"/>
                    </a:solidFill>
                    <a:latin typeface="Myriad Pro" panose="020B0503030403020204" pitchFamily="34" charset="0"/>
                  </a:rPr>
                  <a:t>i+1,</a:t>
                </a:r>
                <a14:m>
                  <m:oMath xmlns:m="http://schemas.openxmlformats.org/officeDocument/2006/math">
                    <m:r>
                      <a:rPr lang="en-US" b="1" i="1" baseline="0" smtClean="0">
                        <a:solidFill>
                          <a:srgbClr val="003F82"/>
                        </a:solidFill>
                        <a:latin typeface="Cambria Math"/>
                      </a:rPr>
                      <m:t>𝒋</m:t>
                    </m:r>
                    <m:r>
                      <a:rPr lang="en-US" b="1" i="1" baseline="0" smtClean="0">
                        <a:solidFill>
                          <a:srgbClr val="003F82"/>
                        </a:solidFill>
                        <a:latin typeface="Cambria Math"/>
                      </a:rPr>
                      <m:t>−</m:t>
                    </m:r>
                    <m:r>
                      <a:rPr lang="en-US" b="1" i="1" baseline="0" smtClean="0">
                        <a:solidFill>
                          <a:srgbClr val="003F82"/>
                        </a:solidFill>
                        <a:latin typeface="Cambria Math"/>
                      </a:rPr>
                      <m:t>𝟏𝟏</m:t>
                    </m:r>
                    <m:r>
                      <a:rPr lang="en-US" b="1" i="1" baseline="0" smtClean="0">
                        <a:solidFill>
                          <a:srgbClr val="003F82"/>
                        </a:solidFill>
                        <a:latin typeface="Cambria Math"/>
                      </a:rPr>
                      <m:t>≤</m:t>
                    </m:r>
                  </m:oMath>
                </a14:m>
                <a:r>
                  <a:rPr lang="en-US" b="1" baseline="0" dirty="0" smtClean="0">
                    <a:solidFill>
                      <a:srgbClr val="003F82"/>
                    </a:solidFill>
                    <a:latin typeface="Myriad Pro" panose="020B0503030403020204" pitchFamily="34" charset="0"/>
                  </a:rPr>
                  <a:t>n</a:t>
                </a:r>
                <a14:m>
                  <m:oMath xmlns:m="http://schemas.openxmlformats.org/officeDocument/2006/math">
                    <m:r>
                      <a:rPr lang="en-US" b="1" i="1" baseline="0" smtClean="0">
                        <a:solidFill>
                          <a:srgbClr val="003F82"/>
                        </a:solidFill>
                        <a:latin typeface="Cambria Math"/>
                      </a:rPr>
                      <m:t>≤</m:t>
                    </m:r>
                    <m:r>
                      <a:rPr lang="en-US" b="1" i="1" baseline="0" smtClean="0">
                        <a:solidFill>
                          <a:srgbClr val="003F82"/>
                        </a:solidFill>
                        <a:latin typeface="Cambria Math"/>
                      </a:rPr>
                      <m:t>𝒋</m:t>
                    </m:r>
                    <m:r>
                      <a:rPr lang="en-US" b="1" i="1" baseline="0" smtClean="0">
                        <a:solidFill>
                          <a:srgbClr val="003F82"/>
                        </a:solidFill>
                        <a:latin typeface="Cambria Math"/>
                      </a:rPr>
                      <m:t>+</m:t>
                    </m:r>
                    <m:r>
                      <a:rPr lang="en-US" b="1" i="1" baseline="0" smtClean="0">
                        <a:solidFill>
                          <a:srgbClr val="003F82"/>
                        </a:solidFill>
                        <a:latin typeface="Cambria Math"/>
                      </a:rPr>
                      <m:t>𝟏</m:t>
                    </m:r>
                  </m:oMath>
                </a14:m>
                <a:r>
                  <a:rPr lang="en-US" b="1" baseline="0" dirty="0" smtClean="0">
                    <a:solidFill>
                      <a:srgbClr val="003F82"/>
                    </a:solidFill>
                    <a:latin typeface="Myriad Pro" panose="020B0503030403020204" pitchFamily="34" charset="0"/>
                  </a:rPr>
                  <a:t>}.</a:t>
                </a:r>
                <a:r>
                  <a:rPr lang="ru-RU" b="1" baseline="0" dirty="0" smtClean="0">
                    <a:solidFill>
                      <a:srgbClr val="003F82"/>
                    </a:solidFill>
                    <a:latin typeface="Myriad Pro" panose="020B0503030403020204" pitchFamily="34" charset="0"/>
                  </a:rPr>
                  <a:t> Так же важно(!), что если в одно секторе – квадрате есть одна диагональная связь, то второй связи быть не может, так как не может быть пересечений перемычек в игровом </a:t>
                </a:r>
                <a:r>
                  <a:rPr lang="ru-RU" b="1" baseline="0" dirty="0" err="1" smtClean="0">
                    <a:solidFill>
                      <a:srgbClr val="003F82"/>
                    </a:solidFill>
                    <a:latin typeface="Myriad Pro" panose="020B0503030403020204" pitchFamily="34" charset="0"/>
                  </a:rPr>
                  <a:t>поле.Стоит</a:t>
                </a:r>
                <a:r>
                  <a:rPr lang="ru-RU" b="1" baseline="0" dirty="0" smtClean="0">
                    <a:solidFill>
                      <a:srgbClr val="003F82"/>
                    </a:solidFill>
                    <a:latin typeface="Myriad Pro" panose="020B0503030403020204" pitchFamily="34" charset="0"/>
                  </a:rPr>
                  <a:t> заметить что каждой связи вообще то в бинарном отношении соответствует две пары элементов, но поскольку </a:t>
                </a:r>
                <a:r>
                  <a:rPr lang="ru-RU" b="1" baseline="0" dirty="0" err="1" smtClean="0">
                    <a:solidFill>
                      <a:srgbClr val="003F82"/>
                    </a:solidFill>
                    <a:latin typeface="Myriad Pro" panose="020B0503030403020204" pitchFamily="34" charset="0"/>
                  </a:rPr>
                  <a:t>отн-ие</a:t>
                </a:r>
                <a:r>
                  <a:rPr lang="ru-RU" b="1" baseline="0" dirty="0" smtClean="0">
                    <a:solidFill>
                      <a:srgbClr val="003F82"/>
                    </a:solidFill>
                    <a:latin typeface="Myriad Pro" panose="020B0503030403020204" pitchFamily="34" charset="0"/>
                  </a:rPr>
                  <a:t> сим-</a:t>
                </a:r>
                <a:r>
                  <a:rPr lang="ru-RU" b="1" baseline="0" dirty="0" err="1" smtClean="0">
                    <a:solidFill>
                      <a:srgbClr val="003F82"/>
                    </a:solidFill>
                    <a:latin typeface="Myriad Pro" panose="020B0503030403020204" pitchFamily="34" charset="0"/>
                  </a:rPr>
                  <a:t>ое</a:t>
                </a:r>
                <a:r>
                  <a:rPr lang="ru-RU" b="1" baseline="0" dirty="0" smtClean="0">
                    <a:solidFill>
                      <a:srgbClr val="003F82"/>
                    </a:solidFill>
                    <a:latin typeface="Myriad Pro" panose="020B0503030403020204" pitchFamily="34" charset="0"/>
                  </a:rPr>
                  <a:t> то из наличия в </a:t>
                </a:r>
                <a:r>
                  <a:rPr lang="ru-RU" b="1" baseline="0" dirty="0" err="1" smtClean="0">
                    <a:solidFill>
                      <a:srgbClr val="003F82"/>
                    </a:solidFill>
                    <a:latin typeface="Myriad Pro" panose="020B0503030403020204" pitchFamily="34" charset="0"/>
                  </a:rPr>
                  <a:t>отн-ии</a:t>
                </a:r>
                <a:r>
                  <a:rPr lang="ru-RU" b="1" baseline="0" dirty="0" smtClean="0">
                    <a:solidFill>
                      <a:srgbClr val="003F82"/>
                    </a:solidFill>
                    <a:latin typeface="Myriad Pro" panose="020B0503030403020204" pitchFamily="34" charset="0"/>
                  </a:rPr>
                  <a:t> одной пары следует наличие другой, т о утверждение «одной связи </a:t>
                </a:r>
                <a:r>
                  <a:rPr lang="ru-RU" b="1" baseline="0" dirty="0" err="1" smtClean="0">
                    <a:solidFill>
                      <a:srgbClr val="003F82"/>
                    </a:solidFill>
                    <a:latin typeface="Myriad Pro" panose="020B0503030403020204" pitchFamily="34" charset="0"/>
                  </a:rPr>
                  <a:t>соовтетсвует</a:t>
                </a:r>
                <a:r>
                  <a:rPr lang="ru-RU" b="1" baseline="0" dirty="0" smtClean="0">
                    <a:solidFill>
                      <a:srgbClr val="003F82"/>
                    </a:solidFill>
                    <a:latin typeface="Myriad Pro" panose="020B0503030403020204" pitchFamily="34" charset="0"/>
                  </a:rPr>
                  <a:t> одна пара в отношении» корректно определено. Таким образом построив бинарное </a:t>
                </a:r>
                <a:r>
                  <a:rPr lang="ru-RU" b="1" baseline="0" dirty="0" err="1" smtClean="0">
                    <a:solidFill>
                      <a:srgbClr val="003F82"/>
                    </a:solidFill>
                    <a:latin typeface="Myriad Pro" panose="020B0503030403020204" pitchFamily="34" charset="0"/>
                  </a:rPr>
                  <a:t>отн-ие</a:t>
                </a:r>
                <a:r>
                  <a:rPr lang="ru-RU" b="1" baseline="0" dirty="0" smtClean="0">
                    <a:solidFill>
                      <a:srgbClr val="003F82"/>
                    </a:solidFill>
                    <a:latin typeface="Myriad Pro" panose="020B0503030403020204" pitchFamily="34" charset="0"/>
                  </a:rPr>
                  <a:t> на </a:t>
                </a:r>
                <a:r>
                  <a:rPr lang="ru-RU" b="1" baseline="0" dirty="0" err="1" smtClean="0">
                    <a:solidFill>
                      <a:srgbClr val="003F82"/>
                    </a:solidFill>
                    <a:latin typeface="Myriad Pro" panose="020B0503030403020204" pitchFamily="34" charset="0"/>
                  </a:rPr>
                  <a:t>мн-ве</a:t>
                </a:r>
                <a:r>
                  <a:rPr lang="ru-RU" b="1" baseline="0" dirty="0" smtClean="0">
                    <a:solidFill>
                      <a:srgbClr val="003F82"/>
                    </a:solidFill>
                    <a:latin typeface="Myriad Pro" panose="020B0503030403020204" pitchFamily="34" charset="0"/>
                  </a:rPr>
                  <a:t> </a:t>
                </a:r>
                <a:r>
                  <a:rPr lang="en-US" b="1" baseline="0" dirty="0" smtClean="0">
                    <a:solidFill>
                      <a:srgbClr val="003F82"/>
                    </a:solidFill>
                    <a:latin typeface="Myriad Pro" panose="020B0503030403020204" pitchFamily="34" charset="0"/>
                  </a:rPr>
                  <a:t>V</a:t>
                </a:r>
                <a:r>
                  <a:rPr lang="ru-RU" b="1" baseline="0" dirty="0" smtClean="0">
                    <a:solidFill>
                      <a:srgbClr val="003F82"/>
                    </a:solidFill>
                    <a:latin typeface="Myriad Pro" panose="020B0503030403020204" pitchFamily="34" charset="0"/>
                  </a:rPr>
                  <a:t>, мы получим искомый неориентированный граф на </a:t>
                </a:r>
                <a:r>
                  <a:rPr lang="ru-RU" b="1" baseline="0" dirty="0" err="1" smtClean="0">
                    <a:solidFill>
                      <a:srgbClr val="003F82"/>
                    </a:solidFill>
                    <a:latin typeface="Myriad Pro" panose="020B0503030403020204" pitchFamily="34" charset="0"/>
                  </a:rPr>
                  <a:t>мн-ве</a:t>
                </a:r>
                <a:r>
                  <a:rPr lang="ru-RU" b="1" baseline="0" dirty="0" smtClean="0">
                    <a:solidFill>
                      <a:srgbClr val="003F82"/>
                    </a:solidFill>
                    <a:latin typeface="Myriad Pro" panose="020B0503030403020204" pitchFamily="34" charset="0"/>
                  </a:rPr>
                  <a:t> вершин </a:t>
                </a:r>
                <a:r>
                  <a:rPr lang="en-US" b="1" baseline="0" dirty="0" smtClean="0">
                    <a:solidFill>
                      <a:srgbClr val="003F82"/>
                    </a:solidFill>
                    <a:latin typeface="Myriad Pro" panose="020B0503030403020204" pitchFamily="34" charset="0"/>
                  </a:rPr>
                  <a:t>V </a:t>
                </a:r>
                <a:r>
                  <a:rPr lang="ru-RU" b="1" baseline="0" dirty="0" smtClean="0">
                    <a:solidFill>
                      <a:srgbClr val="003F82"/>
                    </a:solidFill>
                    <a:latin typeface="Myriad Pro" panose="020B0503030403020204" pitchFamily="34" charset="0"/>
                  </a:rPr>
                  <a:t>и бинарном отношении </a:t>
                </a:r>
                <a:r>
                  <a:rPr lang="en-US" b="1" baseline="0" dirty="0" smtClean="0">
                    <a:solidFill>
                      <a:srgbClr val="003F82"/>
                    </a:solidFill>
                    <a:latin typeface="Myriad Pro" panose="020B0503030403020204" pitchFamily="34" charset="0"/>
                  </a:rPr>
                  <a:t>S.</a:t>
                </a:r>
                <a:endParaRPr lang="ru-RU" b="1" dirty="0">
                  <a:solidFill>
                    <a:srgbClr val="003F82"/>
                  </a:solidFill>
                  <a:latin typeface="Myriad Pro" panose="020B0503030403020204" pitchFamily="34" charset="0"/>
                </a:endParaRPr>
              </a:p>
            </p:txBody>
          </p:sp>
        </mc:Choice>
        <mc:Fallback xmlns="">
          <p:sp>
            <p:nvSpPr>
              <p:cNvPr id="3" name="Заметки 2"/>
              <p:cNvSpPr>
                <a:spLocks noGrp="1"/>
              </p:cNvSpPr>
              <p:nvPr>
                <p:ph type="body" idx="1"/>
              </p:nvPr>
            </p:nvSpPr>
            <p:spPr/>
            <p:txBody>
              <a:bodyPr/>
              <a:lstStyle/>
              <a:p>
                <a:r>
                  <a:rPr lang="ru-RU" b="1" dirty="0" smtClean="0">
                    <a:solidFill>
                      <a:srgbClr val="003F82"/>
                    </a:solidFill>
                    <a:latin typeface="Myriad Pro" panose="020B0503030403020204" pitchFamily="34" charset="0"/>
                  </a:rPr>
                  <a:t>Таким образом, ядром решения головоломки(</a:t>
                </a:r>
                <a:r>
                  <a:rPr lang="ru-RU" b="1" dirty="0" err="1" smtClean="0">
                    <a:solidFill>
                      <a:srgbClr val="003F82"/>
                    </a:solidFill>
                    <a:latin typeface="Myriad Pro" panose="020B0503030403020204" pitchFamily="34" charset="0"/>
                  </a:rPr>
                  <a:t>реш-ие</a:t>
                </a:r>
                <a:r>
                  <a:rPr lang="ru-RU" b="1" dirty="0" smtClean="0">
                    <a:solidFill>
                      <a:srgbClr val="003F82"/>
                    </a:solidFill>
                    <a:latin typeface="Myriad Pro" panose="020B0503030403020204" pitchFamily="34" charset="0"/>
                  </a:rPr>
                  <a:t> приведено к предыдущему примеру) «Перемычки», если применять мат модель, является построение отношения смежности на заданном упорядоченном множестве </a:t>
                </a:r>
                <a:r>
                  <a:rPr lang="en-US" b="1" i="0" smtClean="0">
                    <a:solidFill>
                      <a:srgbClr val="003F82"/>
                    </a:solidFill>
                    <a:latin typeface="Cambria Math"/>
                  </a:rPr>
                  <a:t>𝑽</a:t>
                </a:r>
                <a:r>
                  <a:rPr lang="ru-RU" b="1" dirty="0" smtClean="0">
                    <a:solidFill>
                      <a:srgbClr val="003F82"/>
                    </a:solidFill>
                    <a:latin typeface="Myriad Pro" panose="020B0503030403020204" pitchFamily="34" charset="0"/>
                  </a:rPr>
                  <a:t>. Данное бинарное отношение является частным случаем отношения </a:t>
                </a:r>
                <a:r>
                  <a:rPr lang="ru-RU" b="1" dirty="0" smtClean="0">
                    <a:solidFill>
                      <a:srgbClr val="003F82"/>
                    </a:solidFill>
                    <a:latin typeface="Myriad Pro" panose="020B0503030403020204" pitchFamily="34" charset="0"/>
                  </a:rPr>
                  <a:t>смежности</a:t>
                </a:r>
                <a:r>
                  <a:rPr lang="ru-RU" b="1" dirty="0" smtClean="0">
                    <a:solidFill>
                      <a:srgbClr val="003F82"/>
                    </a:solidFill>
                    <a:latin typeface="Myriad Pro" panose="020B0503030403020204" pitchFamily="34" charset="0"/>
                  </a:rPr>
                  <a:t>, так как соблюдаются все правила </a:t>
                </a:r>
                <a:r>
                  <a:rPr lang="ru-RU" b="1" dirty="0" smtClean="0">
                    <a:solidFill>
                      <a:srgbClr val="003F82"/>
                    </a:solidFill>
                    <a:latin typeface="Myriad Pro" panose="020B0503030403020204" pitchFamily="34" charset="0"/>
                  </a:rPr>
                  <a:t>для симметричного </a:t>
                </a:r>
                <a:r>
                  <a:rPr lang="ru-RU" b="1" dirty="0" smtClean="0">
                    <a:solidFill>
                      <a:srgbClr val="003F82"/>
                    </a:solidFill>
                    <a:latin typeface="Myriad Pro" panose="020B0503030403020204" pitchFamily="34" charset="0"/>
                  </a:rPr>
                  <a:t>и </a:t>
                </a:r>
                <a:r>
                  <a:rPr lang="ru-RU" b="1" dirty="0" err="1" smtClean="0">
                    <a:solidFill>
                      <a:srgbClr val="003F82"/>
                    </a:solidFill>
                    <a:latin typeface="Myriad Pro" panose="020B0503030403020204" pitchFamily="34" charset="0"/>
                  </a:rPr>
                  <a:t>иррефлексивного</a:t>
                </a:r>
                <a:r>
                  <a:rPr lang="ru-RU" b="1" dirty="0" smtClean="0">
                    <a:solidFill>
                      <a:srgbClr val="003F82"/>
                    </a:solidFill>
                    <a:latin typeface="Myriad Pro" panose="020B0503030403020204" pitchFamily="34" charset="0"/>
                  </a:rPr>
                  <a:t> отношения, но так же </a:t>
                </a:r>
                <a:r>
                  <a:rPr lang="ru-RU" b="1" dirty="0" err="1" smtClean="0">
                    <a:solidFill>
                      <a:srgbClr val="003F82"/>
                    </a:solidFill>
                    <a:latin typeface="Myriad Pro" panose="020B0503030403020204" pitchFamily="34" charset="0"/>
                  </a:rPr>
                  <a:t>накладываетя</a:t>
                </a:r>
                <a:r>
                  <a:rPr lang="ru-RU" b="1" dirty="0" smtClean="0">
                    <a:solidFill>
                      <a:srgbClr val="003F82"/>
                    </a:solidFill>
                    <a:latin typeface="Myriad Pro" panose="020B0503030403020204" pitchFamily="34" charset="0"/>
                  </a:rPr>
                  <a:t> ограничение на проведение связей , то есть на элементы бинарного отношения</a:t>
                </a:r>
                <a:r>
                  <a:rPr lang="ru-RU" b="1" dirty="0" smtClean="0">
                    <a:solidFill>
                      <a:srgbClr val="003F82"/>
                    </a:solidFill>
                    <a:latin typeface="Myriad Pro" panose="020B0503030403020204" pitchFamily="34" charset="0"/>
                  </a:rPr>
                  <a:t>. Таким образом</a:t>
                </a:r>
                <a:r>
                  <a:rPr lang="ru-RU" b="1" baseline="0" dirty="0" smtClean="0">
                    <a:solidFill>
                      <a:srgbClr val="003F82"/>
                    </a:solidFill>
                    <a:latin typeface="Myriad Pro" panose="020B0503030403020204" pitchFamily="34" charset="0"/>
                  </a:rPr>
                  <a:t>, некоторый элемент </a:t>
                </a:r>
                <a:r>
                  <a:rPr lang="en-US" b="1" baseline="0" dirty="0" err="1" smtClean="0">
                    <a:solidFill>
                      <a:srgbClr val="003F82"/>
                    </a:solidFill>
                    <a:latin typeface="Myriad Pro" panose="020B0503030403020204" pitchFamily="34" charset="0"/>
                  </a:rPr>
                  <a:t>Vij</a:t>
                </a:r>
                <a:r>
                  <a:rPr lang="en-US" b="1" baseline="0" dirty="0" smtClean="0">
                    <a:solidFill>
                      <a:srgbClr val="003F82"/>
                    </a:solidFill>
                    <a:latin typeface="Myriad Pro" panose="020B0503030403020204" pitchFamily="34" charset="0"/>
                  </a:rPr>
                  <a:t> </a:t>
                </a:r>
                <a:r>
                  <a:rPr lang="ru-RU" b="1" baseline="0" dirty="0" smtClean="0">
                    <a:solidFill>
                      <a:srgbClr val="003F82"/>
                    </a:solidFill>
                    <a:latin typeface="Myriad Pro" panose="020B0503030403020204" pitchFamily="34" charset="0"/>
                  </a:rPr>
                  <a:t>может состоять в бинарном отношении только со своими соседними элементами: </a:t>
                </a:r>
                <a:r>
                  <a:rPr lang="en-US" b="1" baseline="0" dirty="0" smtClean="0">
                    <a:solidFill>
                      <a:srgbClr val="003F82"/>
                    </a:solidFill>
                    <a:latin typeface="Myriad Pro" panose="020B0503030403020204" pitchFamily="34" charset="0"/>
                  </a:rPr>
                  <a:t>S(</a:t>
                </a:r>
                <a:r>
                  <a:rPr lang="en-US" b="1" baseline="0" dirty="0" err="1" smtClean="0">
                    <a:solidFill>
                      <a:srgbClr val="003F82"/>
                    </a:solidFill>
                    <a:latin typeface="Myriad Pro" panose="020B0503030403020204" pitchFamily="34" charset="0"/>
                  </a:rPr>
                  <a:t>Vij</a:t>
                </a:r>
                <a:r>
                  <a:rPr lang="en-US" b="1" baseline="0" dirty="0" smtClean="0">
                    <a:solidFill>
                      <a:srgbClr val="003F82"/>
                    </a:solidFill>
                    <a:latin typeface="Myriad Pro" panose="020B0503030403020204" pitchFamily="34" charset="0"/>
                  </a:rPr>
                  <a:t>) = {</a:t>
                </a:r>
                <a:r>
                  <a:rPr lang="en-US" b="1" baseline="0" dirty="0" err="1" smtClean="0">
                    <a:solidFill>
                      <a:srgbClr val="003F82"/>
                    </a:solidFill>
                    <a:latin typeface="Myriad Pro" panose="020B0503030403020204" pitchFamily="34" charset="0"/>
                  </a:rPr>
                  <a:t>Vmn</a:t>
                </a:r>
                <a:r>
                  <a:rPr lang="en-US" b="1" baseline="0" dirty="0" smtClean="0">
                    <a:solidFill>
                      <a:srgbClr val="003F82"/>
                    </a:solidFill>
                    <a:latin typeface="Myriad Pro" panose="020B0503030403020204" pitchFamily="34" charset="0"/>
                  </a:rPr>
                  <a:t>| i-1</a:t>
                </a:r>
                <a:r>
                  <a:rPr lang="en-US" b="1" i="0" baseline="0" dirty="0" smtClean="0">
                    <a:solidFill>
                      <a:srgbClr val="003F82"/>
                    </a:solidFill>
                    <a:latin typeface="Cambria Math"/>
                  </a:rPr>
                  <a:t>≤</a:t>
                </a:r>
                <a:r>
                  <a:rPr lang="en-US" b="1" baseline="0" dirty="0" smtClean="0">
                    <a:solidFill>
                      <a:srgbClr val="003F82"/>
                    </a:solidFill>
                    <a:latin typeface="Myriad Pro" panose="020B0503030403020204" pitchFamily="34" charset="0"/>
                  </a:rPr>
                  <a:t>m</a:t>
                </a:r>
                <a:r>
                  <a:rPr lang="en-US" b="1" i="0" baseline="0" dirty="0" smtClean="0">
                    <a:solidFill>
                      <a:srgbClr val="003F82"/>
                    </a:solidFill>
                    <a:latin typeface="Cambria Math"/>
                  </a:rPr>
                  <a:t>≤</a:t>
                </a:r>
                <a:r>
                  <a:rPr lang="en-US" b="1" baseline="0" dirty="0" smtClean="0">
                    <a:solidFill>
                      <a:srgbClr val="003F82"/>
                    </a:solidFill>
                    <a:latin typeface="Myriad Pro" panose="020B0503030403020204" pitchFamily="34" charset="0"/>
                  </a:rPr>
                  <a:t>i+1,</a:t>
                </a:r>
                <a:r>
                  <a:rPr lang="en-US" b="1" i="0" baseline="0" smtClean="0">
                    <a:solidFill>
                      <a:srgbClr val="003F82"/>
                    </a:solidFill>
                    <a:latin typeface="Cambria Math"/>
                  </a:rPr>
                  <a:t>𝒋−𝟏𝟏≤</a:t>
                </a:r>
                <a:r>
                  <a:rPr lang="en-US" b="1" baseline="0" dirty="0" smtClean="0">
                    <a:solidFill>
                      <a:srgbClr val="003F82"/>
                    </a:solidFill>
                    <a:latin typeface="Myriad Pro" panose="020B0503030403020204" pitchFamily="34" charset="0"/>
                  </a:rPr>
                  <a:t>n</a:t>
                </a:r>
                <a:r>
                  <a:rPr lang="en-US" b="1" i="0" baseline="0" smtClean="0">
                    <a:solidFill>
                      <a:srgbClr val="003F82"/>
                    </a:solidFill>
                    <a:latin typeface="Cambria Math"/>
                  </a:rPr>
                  <a:t>≤𝒋+𝟏</a:t>
                </a:r>
                <a:r>
                  <a:rPr lang="en-US" b="1" baseline="0" dirty="0" smtClean="0">
                    <a:solidFill>
                      <a:srgbClr val="003F82"/>
                    </a:solidFill>
                    <a:latin typeface="Myriad Pro" panose="020B0503030403020204" pitchFamily="34" charset="0"/>
                  </a:rPr>
                  <a:t>}.</a:t>
                </a:r>
                <a:r>
                  <a:rPr lang="ru-RU" b="1" baseline="0" dirty="0" smtClean="0">
                    <a:solidFill>
                      <a:srgbClr val="003F82"/>
                    </a:solidFill>
                    <a:latin typeface="Myriad Pro" panose="020B0503030403020204" pitchFamily="34" charset="0"/>
                  </a:rPr>
                  <a:t> Так же важно(!), что если в одно секторе – квадрате есть одна диагональная связь, то второй связи быть не может, так как не может быть пересечений перемычек в игровом </a:t>
                </a:r>
                <a:r>
                  <a:rPr lang="ru-RU" b="1" baseline="0" dirty="0" err="1" smtClean="0">
                    <a:solidFill>
                      <a:srgbClr val="003F82"/>
                    </a:solidFill>
                    <a:latin typeface="Myriad Pro" panose="020B0503030403020204" pitchFamily="34" charset="0"/>
                  </a:rPr>
                  <a:t>поле.Стоит</a:t>
                </a:r>
                <a:r>
                  <a:rPr lang="ru-RU" b="1" baseline="0" dirty="0" smtClean="0">
                    <a:solidFill>
                      <a:srgbClr val="003F82"/>
                    </a:solidFill>
                    <a:latin typeface="Myriad Pro" panose="020B0503030403020204" pitchFamily="34" charset="0"/>
                  </a:rPr>
                  <a:t> заметить что каждой связи вообще то в бинарном отношении соответствует две пары элементов, но поскольку </a:t>
                </a:r>
                <a:r>
                  <a:rPr lang="ru-RU" b="1" baseline="0" dirty="0" err="1" smtClean="0">
                    <a:solidFill>
                      <a:srgbClr val="003F82"/>
                    </a:solidFill>
                    <a:latin typeface="Myriad Pro" panose="020B0503030403020204" pitchFamily="34" charset="0"/>
                  </a:rPr>
                  <a:t>отн-ие</a:t>
                </a:r>
                <a:r>
                  <a:rPr lang="ru-RU" b="1" baseline="0" dirty="0" smtClean="0">
                    <a:solidFill>
                      <a:srgbClr val="003F82"/>
                    </a:solidFill>
                    <a:latin typeface="Myriad Pro" panose="020B0503030403020204" pitchFamily="34" charset="0"/>
                  </a:rPr>
                  <a:t> сим-</a:t>
                </a:r>
                <a:r>
                  <a:rPr lang="ru-RU" b="1" baseline="0" dirty="0" err="1" smtClean="0">
                    <a:solidFill>
                      <a:srgbClr val="003F82"/>
                    </a:solidFill>
                    <a:latin typeface="Myriad Pro" panose="020B0503030403020204" pitchFamily="34" charset="0"/>
                  </a:rPr>
                  <a:t>ое</a:t>
                </a:r>
                <a:r>
                  <a:rPr lang="ru-RU" b="1" baseline="0" dirty="0" smtClean="0">
                    <a:solidFill>
                      <a:srgbClr val="003F82"/>
                    </a:solidFill>
                    <a:latin typeface="Myriad Pro" panose="020B0503030403020204" pitchFamily="34" charset="0"/>
                  </a:rPr>
                  <a:t> то из наличия в </a:t>
                </a:r>
                <a:r>
                  <a:rPr lang="ru-RU" b="1" baseline="0" dirty="0" err="1" smtClean="0">
                    <a:solidFill>
                      <a:srgbClr val="003F82"/>
                    </a:solidFill>
                    <a:latin typeface="Myriad Pro" panose="020B0503030403020204" pitchFamily="34" charset="0"/>
                  </a:rPr>
                  <a:t>отн-ии</a:t>
                </a:r>
                <a:r>
                  <a:rPr lang="ru-RU" b="1" baseline="0" dirty="0" smtClean="0">
                    <a:solidFill>
                      <a:srgbClr val="003F82"/>
                    </a:solidFill>
                    <a:latin typeface="Myriad Pro" panose="020B0503030403020204" pitchFamily="34" charset="0"/>
                  </a:rPr>
                  <a:t> одной пары следует наличие другой, т о утверждение «одной связи </a:t>
                </a:r>
                <a:r>
                  <a:rPr lang="ru-RU" b="1" baseline="0" dirty="0" err="1" smtClean="0">
                    <a:solidFill>
                      <a:srgbClr val="003F82"/>
                    </a:solidFill>
                    <a:latin typeface="Myriad Pro" panose="020B0503030403020204" pitchFamily="34" charset="0"/>
                  </a:rPr>
                  <a:t>соовтетсвует</a:t>
                </a:r>
                <a:r>
                  <a:rPr lang="ru-RU" b="1" baseline="0" dirty="0" smtClean="0">
                    <a:solidFill>
                      <a:srgbClr val="003F82"/>
                    </a:solidFill>
                    <a:latin typeface="Myriad Pro" panose="020B0503030403020204" pitchFamily="34" charset="0"/>
                  </a:rPr>
                  <a:t> одна пара в отношении» корректно определено. Таким образом построив бинарное </a:t>
                </a:r>
                <a:r>
                  <a:rPr lang="ru-RU" b="1" baseline="0" dirty="0" err="1" smtClean="0">
                    <a:solidFill>
                      <a:srgbClr val="003F82"/>
                    </a:solidFill>
                    <a:latin typeface="Myriad Pro" panose="020B0503030403020204" pitchFamily="34" charset="0"/>
                  </a:rPr>
                  <a:t>отн-ие</a:t>
                </a:r>
                <a:r>
                  <a:rPr lang="ru-RU" b="1" baseline="0" dirty="0" smtClean="0">
                    <a:solidFill>
                      <a:srgbClr val="003F82"/>
                    </a:solidFill>
                    <a:latin typeface="Myriad Pro" panose="020B0503030403020204" pitchFamily="34" charset="0"/>
                  </a:rPr>
                  <a:t> на </a:t>
                </a:r>
                <a:r>
                  <a:rPr lang="ru-RU" b="1" baseline="0" dirty="0" err="1" smtClean="0">
                    <a:solidFill>
                      <a:srgbClr val="003F82"/>
                    </a:solidFill>
                    <a:latin typeface="Myriad Pro" panose="020B0503030403020204" pitchFamily="34" charset="0"/>
                  </a:rPr>
                  <a:t>мн-ве</a:t>
                </a:r>
                <a:r>
                  <a:rPr lang="ru-RU" b="1" baseline="0" dirty="0" smtClean="0">
                    <a:solidFill>
                      <a:srgbClr val="003F82"/>
                    </a:solidFill>
                    <a:latin typeface="Myriad Pro" panose="020B0503030403020204" pitchFamily="34" charset="0"/>
                  </a:rPr>
                  <a:t> </a:t>
                </a:r>
                <a:r>
                  <a:rPr lang="en-US" b="1" baseline="0" dirty="0" smtClean="0">
                    <a:solidFill>
                      <a:srgbClr val="003F82"/>
                    </a:solidFill>
                    <a:latin typeface="Myriad Pro" panose="020B0503030403020204" pitchFamily="34" charset="0"/>
                  </a:rPr>
                  <a:t>V</a:t>
                </a:r>
                <a:r>
                  <a:rPr lang="ru-RU" b="1" baseline="0" dirty="0" smtClean="0">
                    <a:solidFill>
                      <a:srgbClr val="003F82"/>
                    </a:solidFill>
                    <a:latin typeface="Myriad Pro" panose="020B0503030403020204" pitchFamily="34" charset="0"/>
                  </a:rPr>
                  <a:t>, мы получим искомый неориентированный граф на </a:t>
                </a:r>
                <a:r>
                  <a:rPr lang="ru-RU" b="1" baseline="0" dirty="0" err="1" smtClean="0">
                    <a:solidFill>
                      <a:srgbClr val="003F82"/>
                    </a:solidFill>
                    <a:latin typeface="Myriad Pro" panose="020B0503030403020204" pitchFamily="34" charset="0"/>
                  </a:rPr>
                  <a:t>мн-ве</a:t>
                </a:r>
                <a:r>
                  <a:rPr lang="ru-RU" b="1" baseline="0" dirty="0" smtClean="0">
                    <a:solidFill>
                      <a:srgbClr val="003F82"/>
                    </a:solidFill>
                    <a:latin typeface="Myriad Pro" panose="020B0503030403020204" pitchFamily="34" charset="0"/>
                  </a:rPr>
                  <a:t> вершин </a:t>
                </a:r>
                <a:r>
                  <a:rPr lang="en-US" b="1" baseline="0" dirty="0" smtClean="0">
                    <a:solidFill>
                      <a:srgbClr val="003F82"/>
                    </a:solidFill>
                    <a:latin typeface="Myriad Pro" panose="020B0503030403020204" pitchFamily="34" charset="0"/>
                  </a:rPr>
                  <a:t>V </a:t>
                </a:r>
                <a:r>
                  <a:rPr lang="ru-RU" b="1" baseline="0" dirty="0" smtClean="0">
                    <a:solidFill>
                      <a:srgbClr val="003F82"/>
                    </a:solidFill>
                    <a:latin typeface="Myriad Pro" panose="020B0503030403020204" pitchFamily="34" charset="0"/>
                  </a:rPr>
                  <a:t>и бинарном отношении </a:t>
                </a:r>
                <a:r>
                  <a:rPr lang="en-US" b="1" baseline="0" dirty="0" smtClean="0">
                    <a:solidFill>
                      <a:srgbClr val="003F82"/>
                    </a:solidFill>
                    <a:latin typeface="Myriad Pro" panose="020B0503030403020204" pitchFamily="34" charset="0"/>
                  </a:rPr>
                  <a:t>S.</a:t>
                </a:r>
                <a:endParaRPr lang="ru-RU" b="1" dirty="0">
                  <a:solidFill>
                    <a:srgbClr val="003F82"/>
                  </a:solidFill>
                  <a:latin typeface="Myriad Pro" panose="020B0503030403020204" pitchFamily="34" charset="0"/>
                </a:endParaRPr>
              </a:p>
            </p:txBody>
          </p:sp>
        </mc:Fallback>
      </mc:AlternateContent>
      <p:sp>
        <p:nvSpPr>
          <p:cNvPr id="4" name="Номер слайда 3"/>
          <p:cNvSpPr>
            <a:spLocks noGrp="1"/>
          </p:cNvSpPr>
          <p:nvPr>
            <p:ph type="sldNum" sz="quarter" idx="10"/>
          </p:nvPr>
        </p:nvSpPr>
        <p:spPr/>
        <p:txBody>
          <a:bodyPr/>
          <a:lstStyle/>
          <a:p>
            <a:fld id="{500AEE50-5194-4E2F-9E63-C1259C2ACA2A}" type="slidenum">
              <a:rPr lang="ru-RU" smtClean="0"/>
              <a:pPr/>
              <a:t>11</a:t>
            </a:fld>
            <a:endParaRPr lang="ru-RU"/>
          </a:p>
        </p:txBody>
      </p:sp>
    </p:spTree>
    <p:extLst>
      <p:ext uri="{BB962C8B-B14F-4D97-AF65-F5344CB8AC3E}">
        <p14:creationId xmlns:p14="http://schemas.microsoft.com/office/powerpoint/2010/main" val="3533504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Перед тем, как перейти</a:t>
            </a:r>
            <a:r>
              <a:rPr lang="ru-RU" baseline="0" dirty="0" smtClean="0"/>
              <a:t> к решению поставленных задач, обратим внимание на аналоги.</a:t>
            </a:r>
            <a:endParaRPr lang="ru-RU" dirty="0"/>
          </a:p>
        </p:txBody>
      </p:sp>
      <p:sp>
        <p:nvSpPr>
          <p:cNvPr id="4" name="Номер слайда 3"/>
          <p:cNvSpPr>
            <a:spLocks noGrp="1"/>
          </p:cNvSpPr>
          <p:nvPr>
            <p:ph type="sldNum" sz="quarter" idx="10"/>
          </p:nvPr>
        </p:nvSpPr>
        <p:spPr/>
        <p:txBody>
          <a:bodyPr/>
          <a:lstStyle/>
          <a:p>
            <a:fld id="{500AEE50-5194-4E2F-9E63-C1259C2ACA2A}" type="slidenum">
              <a:rPr lang="ru-RU" smtClean="0"/>
              <a:pPr/>
              <a:t>12</a:t>
            </a:fld>
            <a:endParaRPr lang="ru-RU"/>
          </a:p>
        </p:txBody>
      </p:sp>
    </p:spTree>
    <p:extLst>
      <p:ext uri="{BB962C8B-B14F-4D97-AF65-F5344CB8AC3E}">
        <p14:creationId xmlns:p14="http://schemas.microsoft.com/office/powerpoint/2010/main" val="1416001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77500" lnSpcReduction="20000"/>
          </a:bodyPr>
          <a:lstStyle/>
          <a:p>
            <a:r>
              <a:rPr lang="ru-RU" dirty="0" smtClean="0">
                <a:ln w="0"/>
                <a:solidFill>
                  <a:srgbClr val="003F82"/>
                </a:solidFill>
                <a:effectLst>
                  <a:outerShdw blurRad="38100" dist="19050" dir="2700000" algn="tl" rotWithShape="0">
                    <a:schemeClr val="dk1">
                      <a:alpha val="40000"/>
                    </a:schemeClr>
                  </a:outerShdw>
                </a:effectLst>
                <a:latin typeface="Myriad Pro"/>
              </a:rPr>
              <a:t>Ядром алгоритма является достаточно хитрая математическая модель, представляющая из себя граф, который для полей данной игры является «максимальным». Максимальным,</a:t>
            </a:r>
            <a:r>
              <a:rPr lang="ru-RU" baseline="0" dirty="0" smtClean="0">
                <a:ln w="0"/>
                <a:solidFill>
                  <a:srgbClr val="003F82"/>
                </a:solidFill>
                <a:effectLst>
                  <a:outerShdw blurRad="38100" dist="19050" dir="2700000" algn="tl" rotWithShape="0">
                    <a:schemeClr val="dk1">
                      <a:alpha val="40000"/>
                    </a:schemeClr>
                  </a:outerShdw>
                </a:effectLst>
                <a:latin typeface="Myriad Pro"/>
              </a:rPr>
              <a:t> потому что такой граф не является подграфом большего графа в данной задаче в силу ограничения свойств нашего бинарного отношения.</a:t>
            </a:r>
            <a:r>
              <a:rPr lang="ru-RU" dirty="0" smtClean="0">
                <a:ln w="0"/>
                <a:solidFill>
                  <a:srgbClr val="003F82"/>
                </a:solidFill>
                <a:effectLst>
                  <a:outerShdw blurRad="38100" dist="19050" dir="2700000" algn="tl" rotWithShape="0">
                    <a:schemeClr val="dk1">
                      <a:alpha val="40000"/>
                    </a:schemeClr>
                  </a:outerShdw>
                </a:effectLst>
                <a:latin typeface="Myriad Pro"/>
              </a:rPr>
              <a:t> Граф</a:t>
            </a:r>
            <a:r>
              <a:rPr lang="ru-RU" baseline="0" dirty="0" smtClean="0">
                <a:ln w="0"/>
                <a:solidFill>
                  <a:srgbClr val="003F82"/>
                </a:solidFill>
                <a:effectLst>
                  <a:outerShdw blurRad="38100" dist="19050" dir="2700000" algn="tl" rotWithShape="0">
                    <a:schemeClr val="dk1">
                      <a:alpha val="40000"/>
                    </a:schemeClr>
                  </a:outerShdw>
                </a:effectLst>
                <a:latin typeface="Myriad Pro"/>
              </a:rPr>
              <a:t> так же можно назвать так же полным, но строго в контексте данной игры. </a:t>
            </a:r>
            <a:r>
              <a:rPr lang="ru-RU" dirty="0" smtClean="0">
                <a:ln w="0"/>
                <a:solidFill>
                  <a:srgbClr val="003F82"/>
                </a:solidFill>
                <a:effectLst>
                  <a:outerShdw blurRad="38100" dist="19050" dir="2700000" algn="tl" rotWithShape="0">
                    <a:schemeClr val="dk1">
                      <a:alpha val="40000"/>
                    </a:schemeClr>
                  </a:outerShdw>
                </a:effectLst>
                <a:latin typeface="Myriad Pro"/>
              </a:rPr>
              <a:t>Суть алгоритма в том, что из этого полного графа  удаляются некоторые ребра, и по оставшимся ребрам расставляются значения степеней вершин полученного подграфа.</a:t>
            </a:r>
          </a:p>
          <a:p>
            <a:pPr lvl="0"/>
            <a:r>
              <a:rPr lang="ru-RU" dirty="0" smtClean="0">
                <a:ln w="0"/>
                <a:solidFill>
                  <a:srgbClr val="003F82"/>
                </a:solidFill>
                <a:effectLst>
                  <a:outerShdw blurRad="38100" dist="19050" dir="2700000" algn="tl" rotWithShape="0">
                    <a:schemeClr val="dk1">
                      <a:alpha val="40000"/>
                    </a:schemeClr>
                  </a:outerShdw>
                </a:effectLst>
                <a:latin typeface="Myriad Pro"/>
              </a:rPr>
              <a:t>Но как же выглядит алгоритм</a:t>
            </a:r>
            <a:r>
              <a:rPr lang="ru-RU" baseline="0" dirty="0" smtClean="0">
                <a:ln w="0"/>
                <a:solidFill>
                  <a:srgbClr val="003F82"/>
                </a:solidFill>
                <a:effectLst>
                  <a:outerShdw blurRad="38100" dist="19050" dir="2700000" algn="tl" rotWithShape="0">
                    <a:schemeClr val="dk1">
                      <a:alpha val="40000"/>
                    </a:schemeClr>
                  </a:outerShdw>
                </a:effectLst>
                <a:latin typeface="Myriad Pro"/>
              </a:rPr>
              <a:t> ? Любое поле данной игры представимо в виде матрицы или просто двумерного массива</a:t>
            </a:r>
            <a:r>
              <a:rPr lang="ru-RU" dirty="0" smtClean="0">
                <a:ln w="0"/>
                <a:solidFill>
                  <a:srgbClr val="003F82"/>
                </a:solidFill>
                <a:effectLst>
                  <a:outerShdw blurRad="38100" dist="19050" dir="2700000" algn="tl" rotWithShape="0">
                    <a:schemeClr val="dk1">
                      <a:alpha val="40000"/>
                    </a:schemeClr>
                  </a:outerShdw>
                </a:effectLst>
                <a:latin typeface="Myriad Pro"/>
              </a:rPr>
              <a:t> вершин.</a:t>
            </a:r>
            <a:r>
              <a:rPr lang="ru-RU" baseline="0" dirty="0" smtClean="0">
                <a:ln w="0"/>
                <a:solidFill>
                  <a:srgbClr val="003F82"/>
                </a:solidFill>
                <a:effectLst>
                  <a:outerShdw blurRad="38100" dist="19050" dir="2700000" algn="tl" rotWithShape="0">
                    <a:schemeClr val="dk1">
                      <a:alpha val="40000"/>
                    </a:schemeClr>
                  </a:outerShdw>
                </a:effectLst>
                <a:latin typeface="Myriad Pro"/>
              </a:rPr>
              <a:t> Построив полный граф, мы инициализируем списки смежных соседей каждого элемента матрицы. Далее мы проходимся по каждой вершине матрицы и в секторах каждой вершины мы удаляем случайное число ребер в зависимости от того, сколько уже ребер проведено к вершине на данной итерации и какая диагональная связь проведена.</a:t>
            </a:r>
            <a:endParaRPr lang="ru-RU" sz="1200" kern="1200" dirty="0" smtClean="0">
              <a:solidFill>
                <a:schemeClr val="tx1"/>
              </a:solidFill>
              <a:effectLst/>
              <a:latin typeface="+mn-lt"/>
              <a:ea typeface="+mn-ea"/>
              <a:cs typeface="+mn-cs"/>
            </a:endParaRPr>
          </a:p>
          <a:p>
            <a:pPr lvl="0"/>
            <a:endParaRPr lang="ru-RU" sz="1200" kern="1200" dirty="0" smtClean="0">
              <a:solidFill>
                <a:schemeClr val="tx1"/>
              </a:solidFill>
              <a:effectLst/>
              <a:latin typeface="+mn-lt"/>
              <a:ea typeface="+mn-ea"/>
              <a:cs typeface="+mn-cs"/>
            </a:endParaRPr>
          </a:p>
          <a:p>
            <a:pPr lvl="0"/>
            <a:r>
              <a:rPr lang="ru-RU" sz="1200" kern="1200" dirty="0" smtClean="0">
                <a:solidFill>
                  <a:schemeClr val="tx1"/>
                </a:solidFill>
                <a:effectLst/>
                <a:latin typeface="+mn-lt"/>
                <a:ea typeface="+mn-ea"/>
                <a:cs typeface="+mn-cs"/>
              </a:rPr>
              <a:t>Если на начало итерации у элемента количество связей больше двух и имеется в секторе элемента ПД-связь, то с вероятностью 0.5 удаляется Г-связь данного элемента, и с такой же вероятностью удаляем В-связь, с такой же вероятностью удаляем ПД-связь в секторе.</a:t>
            </a:r>
          </a:p>
          <a:p>
            <a:pPr lvl="0"/>
            <a:r>
              <a:rPr lang="ru-RU" sz="1200" kern="1200" dirty="0" smtClean="0">
                <a:solidFill>
                  <a:schemeClr val="tx1"/>
                </a:solidFill>
                <a:effectLst/>
                <a:latin typeface="+mn-lt"/>
                <a:ea typeface="+mn-ea"/>
                <a:cs typeface="+mn-cs"/>
              </a:rPr>
              <a:t>Если на начало итерации у элемента количество связей равно двум и имеется в секторе элемента ПД-связь, то с вероятностью 0.25 удаляем Г-связь, если В-связь не удалилась, и с вероятностью 0.25 удаляем В-связь, если Г-связь не удалилась, с вероятностью 0.5 удаляем ПД-связь.</a:t>
            </a:r>
          </a:p>
          <a:p>
            <a:pPr lvl="0"/>
            <a:r>
              <a:rPr lang="ru-RU" sz="1200" kern="1200" dirty="0" smtClean="0">
                <a:solidFill>
                  <a:schemeClr val="tx1"/>
                </a:solidFill>
                <a:effectLst/>
                <a:latin typeface="+mn-lt"/>
                <a:ea typeface="+mn-ea"/>
                <a:cs typeface="+mn-cs"/>
              </a:rPr>
              <a:t>Если на начало итерации у элемента количество связей больше трех и в секторе элемента имеется ГД-связь, то с вероятностью 0.5 удаляем Г-связь, с вероятностью 0.5 удаляем В-связь, с вероятностью 0.5 удаляем ГД-связь.</a:t>
            </a:r>
          </a:p>
          <a:p>
            <a:pPr lvl="0"/>
            <a:r>
              <a:rPr lang="ru-RU" sz="1200" kern="1200" dirty="0" smtClean="0">
                <a:solidFill>
                  <a:schemeClr val="tx1"/>
                </a:solidFill>
                <a:effectLst/>
                <a:latin typeface="+mn-lt"/>
                <a:ea typeface="+mn-ea"/>
                <a:cs typeface="+mn-cs"/>
              </a:rPr>
              <a:t>Если на начало итерации у элемента количество связей равно трем и в секторе элемента имеется ГД-связь, то мы удаляем либо сочетания из каких-то двух связей(сочетаний будет 3: Г,В-связи, Г-ГД-связи, В-ГД-связи) с вероятностями 1/3, либо одну связь с вероятностью 1</a:t>
            </a:r>
            <a:r>
              <a:rPr lang="en-US" sz="1200" kern="1200" dirty="0" smtClean="0">
                <a:solidFill>
                  <a:schemeClr val="tx1"/>
                </a:solidFill>
                <a:effectLst/>
                <a:latin typeface="+mn-lt"/>
                <a:ea typeface="+mn-ea"/>
                <a:cs typeface="+mn-cs"/>
              </a:rPr>
              <a:t>/3.</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Если элемент в последнем столбце или последней строке:</a:t>
            </a:r>
          </a:p>
          <a:p>
            <a:pPr lvl="0"/>
            <a:r>
              <a:rPr lang="ru-RU" sz="1200" kern="1200" dirty="0" smtClean="0">
                <a:solidFill>
                  <a:schemeClr val="tx1"/>
                </a:solidFill>
                <a:effectLst/>
                <a:latin typeface="+mn-lt"/>
                <a:ea typeface="+mn-ea"/>
                <a:cs typeface="+mn-cs"/>
              </a:rPr>
              <a:t>Если элемент в последнем столбце, то есть его второй индекс </a:t>
            </a:r>
            <a:r>
              <a:rPr lang="en-US" sz="1200" kern="1200" dirty="0" smtClean="0">
                <a:solidFill>
                  <a:schemeClr val="tx1"/>
                </a:solidFill>
                <a:effectLst/>
                <a:latin typeface="+mn-lt"/>
                <a:ea typeface="+mn-ea"/>
                <a:cs typeface="+mn-cs"/>
              </a:rPr>
              <a:t>N</a:t>
            </a:r>
            <a:r>
              <a:rPr lang="ru-RU" sz="1200" kern="1200" dirty="0" smtClean="0">
                <a:solidFill>
                  <a:schemeClr val="tx1"/>
                </a:solidFill>
                <a:effectLst/>
                <a:latin typeface="+mn-lt"/>
                <a:ea typeface="+mn-ea"/>
                <a:cs typeface="+mn-cs"/>
              </a:rPr>
              <a:t>-1, и на начало итерации у элемента больше одной связи, то с вероятностью 0.5 удаляем В-связь.</a:t>
            </a:r>
          </a:p>
          <a:p>
            <a:pPr lvl="0"/>
            <a:r>
              <a:rPr lang="ru-RU" sz="1200" kern="1200" dirty="0" smtClean="0">
                <a:solidFill>
                  <a:schemeClr val="tx1"/>
                </a:solidFill>
                <a:effectLst/>
                <a:latin typeface="+mn-lt"/>
                <a:ea typeface="+mn-ea"/>
                <a:cs typeface="+mn-cs"/>
              </a:rPr>
              <a:t>Если элемент в последней строке, то есть его первый индекс </a:t>
            </a:r>
            <a:r>
              <a:rPr lang="en-US" sz="1200" kern="1200" dirty="0" smtClean="0">
                <a:solidFill>
                  <a:schemeClr val="tx1"/>
                </a:solidFill>
                <a:effectLst/>
                <a:latin typeface="+mn-lt"/>
                <a:ea typeface="+mn-ea"/>
                <a:cs typeface="+mn-cs"/>
              </a:rPr>
              <a:t>N</a:t>
            </a:r>
            <a:r>
              <a:rPr lang="ru-RU" sz="1200" kern="1200" dirty="0" smtClean="0">
                <a:solidFill>
                  <a:schemeClr val="tx1"/>
                </a:solidFill>
                <a:effectLst/>
                <a:latin typeface="+mn-lt"/>
                <a:ea typeface="+mn-ea"/>
                <a:cs typeface="+mn-cs"/>
              </a:rPr>
              <a:t>-1, и он не предпоследний в строке и у него больше одной связи, то с вероятностью 0.5 удаляем Г-связь.</a:t>
            </a:r>
          </a:p>
          <a:p>
            <a:pPr lvl="0"/>
            <a:r>
              <a:rPr lang="ru-RU" sz="1200" kern="1200" dirty="0" smtClean="0">
                <a:solidFill>
                  <a:schemeClr val="tx1"/>
                </a:solidFill>
                <a:effectLst/>
                <a:latin typeface="+mn-lt"/>
                <a:ea typeface="+mn-ea"/>
                <a:cs typeface="+mn-cs"/>
              </a:rPr>
              <a:t>Если текущий элемент предпоследний в последней строке, то есть его первый и второй индексы равны </a:t>
            </a:r>
            <a:r>
              <a:rPr lang="en-US" sz="1200" kern="1200" dirty="0" smtClean="0">
                <a:solidFill>
                  <a:schemeClr val="tx1"/>
                </a:solidFill>
                <a:effectLst/>
                <a:latin typeface="+mn-lt"/>
                <a:ea typeface="+mn-ea"/>
                <a:cs typeface="+mn-cs"/>
              </a:rPr>
              <a:t>N</a:t>
            </a:r>
            <a:r>
              <a:rPr lang="ru-RU" sz="1200" kern="1200" dirty="0" smtClean="0">
                <a:solidFill>
                  <a:schemeClr val="tx1"/>
                </a:solidFill>
                <a:effectLst/>
                <a:latin typeface="+mn-lt"/>
                <a:ea typeface="+mn-ea"/>
                <a:cs typeface="+mn-cs"/>
              </a:rPr>
              <a:t>-1 и </a:t>
            </a:r>
            <a:r>
              <a:rPr lang="en-US" sz="1200" kern="1200" dirty="0" smtClean="0">
                <a:solidFill>
                  <a:schemeClr val="tx1"/>
                </a:solidFill>
                <a:effectLst/>
                <a:latin typeface="+mn-lt"/>
                <a:ea typeface="+mn-ea"/>
                <a:cs typeface="+mn-cs"/>
              </a:rPr>
              <a:t>N</a:t>
            </a:r>
            <a:r>
              <a:rPr lang="ru-RU" sz="1200" kern="1200" dirty="0" smtClean="0">
                <a:solidFill>
                  <a:schemeClr val="tx1"/>
                </a:solidFill>
                <a:effectLst/>
                <a:latin typeface="+mn-lt"/>
                <a:ea typeface="+mn-ea"/>
                <a:cs typeface="+mn-cs"/>
              </a:rPr>
              <a:t>-2, соответственно, и если у него больше одной связи и больше одной связи также у самого последнего элемента, то есть у элемента, у которого оба индекса равны </a:t>
            </a:r>
            <a:r>
              <a:rPr lang="en-US" sz="1200" kern="1200" dirty="0" smtClean="0">
                <a:solidFill>
                  <a:schemeClr val="tx1"/>
                </a:solidFill>
                <a:effectLst/>
                <a:latin typeface="+mn-lt"/>
                <a:ea typeface="+mn-ea"/>
                <a:cs typeface="+mn-cs"/>
              </a:rPr>
              <a:t>N</a:t>
            </a:r>
            <a:r>
              <a:rPr lang="ru-RU" sz="1200" kern="1200" dirty="0" smtClean="0">
                <a:solidFill>
                  <a:schemeClr val="tx1"/>
                </a:solidFill>
                <a:effectLst/>
                <a:latin typeface="+mn-lt"/>
                <a:ea typeface="+mn-ea"/>
                <a:cs typeface="+mn-cs"/>
              </a:rPr>
              <a:t>-1, то с вероятностью 0.5 удаляем Г связь текущего элемента, иначе не удаляем.</a:t>
            </a:r>
          </a:p>
          <a:p>
            <a:endParaRPr lang="ru-RU" dirty="0">
              <a:ln w="0"/>
              <a:solidFill>
                <a:srgbClr val="003F82"/>
              </a:solidFill>
              <a:effectLst>
                <a:outerShdw blurRad="38100" dist="19050" dir="2700000" algn="tl" rotWithShape="0">
                  <a:schemeClr val="dk1">
                    <a:alpha val="40000"/>
                  </a:schemeClr>
                </a:outerShdw>
              </a:effectLst>
              <a:latin typeface="Myriad Pro"/>
            </a:endParaRPr>
          </a:p>
        </p:txBody>
      </p:sp>
      <p:sp>
        <p:nvSpPr>
          <p:cNvPr id="4" name="Номер слайда 3"/>
          <p:cNvSpPr>
            <a:spLocks noGrp="1"/>
          </p:cNvSpPr>
          <p:nvPr>
            <p:ph type="sldNum" sz="quarter" idx="10"/>
          </p:nvPr>
        </p:nvSpPr>
        <p:spPr/>
        <p:txBody>
          <a:bodyPr/>
          <a:lstStyle/>
          <a:p>
            <a:fld id="{500AEE50-5194-4E2F-9E63-C1259C2ACA2A}" type="slidenum">
              <a:rPr lang="ru-RU" smtClean="0"/>
              <a:pPr/>
              <a:t>13</a:t>
            </a:fld>
            <a:endParaRPr lang="ru-RU"/>
          </a:p>
        </p:txBody>
      </p:sp>
    </p:spTree>
    <p:extLst>
      <p:ext uri="{BB962C8B-B14F-4D97-AF65-F5344CB8AC3E}">
        <p14:creationId xmlns:p14="http://schemas.microsoft.com/office/powerpoint/2010/main" val="1782282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77500" lnSpcReduction="20000"/>
          </a:bodyPr>
          <a:lstStyle/>
          <a:p>
            <a:r>
              <a:rPr lang="ru-RU" dirty="0" smtClean="0">
                <a:ln w="0"/>
                <a:solidFill>
                  <a:srgbClr val="003F82"/>
                </a:solidFill>
                <a:effectLst>
                  <a:outerShdw blurRad="38100" dist="19050" dir="2700000" algn="tl" rotWithShape="0">
                    <a:schemeClr val="dk1">
                      <a:alpha val="40000"/>
                    </a:schemeClr>
                  </a:outerShdw>
                </a:effectLst>
                <a:latin typeface="Myriad Pro"/>
              </a:rPr>
              <a:t>На</a:t>
            </a:r>
            <a:r>
              <a:rPr lang="ru-RU" baseline="0" dirty="0" smtClean="0">
                <a:ln w="0"/>
                <a:solidFill>
                  <a:srgbClr val="003F82"/>
                </a:solidFill>
                <a:effectLst>
                  <a:outerShdw blurRad="38100" dist="19050" dir="2700000" algn="tl" rotWithShape="0">
                    <a:schemeClr val="dk1">
                      <a:alpha val="40000"/>
                    </a:schemeClr>
                  </a:outerShdw>
                </a:effectLst>
                <a:latin typeface="Myriad Pro"/>
              </a:rPr>
              <a:t> рисунке показаны стадии генерации задания с 1 по 4</a:t>
            </a:r>
          </a:p>
          <a:p>
            <a:r>
              <a:rPr lang="ru-RU" baseline="0" dirty="0" smtClean="0">
                <a:ln w="0"/>
                <a:solidFill>
                  <a:srgbClr val="003F82"/>
                </a:solidFill>
                <a:effectLst>
                  <a:outerShdw blurRad="38100" dist="19050" dir="2700000" algn="tl" rotWithShape="0">
                    <a:schemeClr val="dk1">
                      <a:alpha val="40000"/>
                    </a:schemeClr>
                  </a:outerShdw>
                </a:effectLst>
                <a:latin typeface="Myriad Pro"/>
              </a:rPr>
              <a:t>Информация о полученном игровом поле записывается в текстовый файл, затем при генерации поля пользователю мы считываем эту информацию из файла.</a:t>
            </a:r>
            <a:endParaRPr lang="ru-RU" dirty="0">
              <a:ln w="0"/>
              <a:solidFill>
                <a:srgbClr val="003F82"/>
              </a:solidFill>
              <a:effectLst>
                <a:outerShdw blurRad="38100" dist="19050" dir="2700000" algn="tl" rotWithShape="0">
                  <a:schemeClr val="dk1">
                    <a:alpha val="40000"/>
                  </a:schemeClr>
                </a:outerShdw>
              </a:effectLst>
              <a:latin typeface="Myriad Pro"/>
            </a:endParaRPr>
          </a:p>
        </p:txBody>
      </p:sp>
      <p:sp>
        <p:nvSpPr>
          <p:cNvPr id="4" name="Номер слайда 3"/>
          <p:cNvSpPr>
            <a:spLocks noGrp="1"/>
          </p:cNvSpPr>
          <p:nvPr>
            <p:ph type="sldNum" sz="quarter" idx="10"/>
          </p:nvPr>
        </p:nvSpPr>
        <p:spPr/>
        <p:txBody>
          <a:bodyPr/>
          <a:lstStyle/>
          <a:p>
            <a:fld id="{500AEE50-5194-4E2F-9E63-C1259C2ACA2A}" type="slidenum">
              <a:rPr lang="ru-RU" smtClean="0"/>
              <a:pPr/>
              <a:t>14</a:t>
            </a:fld>
            <a:endParaRPr lang="ru-RU"/>
          </a:p>
        </p:txBody>
      </p:sp>
    </p:spTree>
    <p:extLst>
      <p:ext uri="{BB962C8B-B14F-4D97-AF65-F5344CB8AC3E}">
        <p14:creationId xmlns:p14="http://schemas.microsoft.com/office/powerpoint/2010/main" val="178228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ln w="0"/>
                <a:solidFill>
                  <a:srgbClr val="003F82"/>
                </a:solidFill>
                <a:effectLst>
                  <a:outerShdw blurRad="38100" dist="19050" dir="2700000" algn="tl" rotWithShape="0">
                    <a:schemeClr val="dk1">
                      <a:alpha val="40000"/>
                    </a:schemeClr>
                  </a:outerShdw>
                </a:effectLst>
                <a:latin typeface="Myriad Pro"/>
              </a:rPr>
              <a:t>Данная задача решается довольно просто. Надо заметить, что при генерации полей, мы на третьем шаге сначала получаем уже готовое решение некоторого игрового поля, то есть получаем уже проведенные перемычки, по которым определяем степени вершин. И уже по этим степеням генерируется задание.</a:t>
            </a:r>
            <a:r>
              <a:rPr lang="ru-RU" baseline="0" dirty="0" smtClean="0">
                <a:ln w="0"/>
                <a:solidFill>
                  <a:srgbClr val="003F82"/>
                </a:solidFill>
                <a:effectLst>
                  <a:outerShdw blurRad="38100" dist="19050" dir="2700000" algn="tl" rotWithShape="0">
                    <a:schemeClr val="dk1">
                      <a:alpha val="40000"/>
                    </a:schemeClr>
                  </a:outerShdw>
                </a:effectLst>
                <a:latin typeface="Myriad Pro"/>
              </a:rPr>
              <a:t> Но как же выдается само это решение пользователю ? Все очень просто, в предыдущей задаче, помимо информации о задании, в файл записывается также и информация о решении данного задания, которое получается на третьем шаге.</a:t>
            </a:r>
            <a:endParaRPr lang="ru-RU" dirty="0" smtClean="0">
              <a:ln w="0"/>
              <a:solidFill>
                <a:srgbClr val="003F82"/>
              </a:solidFill>
              <a:effectLst>
                <a:outerShdw blurRad="38100" dist="19050" dir="2700000" algn="tl" rotWithShape="0">
                  <a:schemeClr val="dk1">
                    <a:alpha val="40000"/>
                  </a:schemeClr>
                </a:outerShdw>
              </a:effectLst>
              <a:latin typeface="Myriad Pro"/>
            </a:endParaRPr>
          </a:p>
          <a:p>
            <a:endParaRPr lang="ru-RU" dirty="0"/>
          </a:p>
        </p:txBody>
      </p:sp>
      <p:sp>
        <p:nvSpPr>
          <p:cNvPr id="4" name="Номер слайда 3"/>
          <p:cNvSpPr>
            <a:spLocks noGrp="1"/>
          </p:cNvSpPr>
          <p:nvPr>
            <p:ph type="sldNum" sz="quarter" idx="10"/>
          </p:nvPr>
        </p:nvSpPr>
        <p:spPr/>
        <p:txBody>
          <a:bodyPr/>
          <a:lstStyle/>
          <a:p>
            <a:fld id="{500AEE50-5194-4E2F-9E63-C1259C2ACA2A}" type="slidenum">
              <a:rPr lang="ru-RU" smtClean="0"/>
              <a:pPr/>
              <a:t>15</a:t>
            </a:fld>
            <a:endParaRPr lang="ru-RU"/>
          </a:p>
        </p:txBody>
      </p:sp>
    </p:spTree>
    <p:extLst>
      <p:ext uri="{BB962C8B-B14F-4D97-AF65-F5344CB8AC3E}">
        <p14:creationId xmlns:p14="http://schemas.microsoft.com/office/powerpoint/2010/main" val="1098056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42C4C88B-60CC-45B9-A0C4-B37E103D9273}" type="datetime1">
              <a:rPr lang="en-US" smtClean="0"/>
              <a:t>5/26/2020</a:t>
            </a:fld>
            <a:endParaRPr lang="en-US"/>
          </a:p>
        </p:txBody>
      </p:sp>
      <p:sp>
        <p:nvSpPr>
          <p:cNvPr id="5" name="Footer Placeholder 4"/>
          <p:cNvSpPr>
            <a:spLocks noGrp="1"/>
          </p:cNvSpPr>
          <p:nvPr>
            <p:ph type="ftr" sz="quarter" idx="11"/>
          </p:nvPr>
        </p:nvSpPr>
        <p:spPr/>
        <p:txBody>
          <a:bodyPr/>
          <a:lstStyle>
            <a:lvl1pPr>
              <a:defRPr/>
            </a:lvl1pPr>
          </a:lstStyle>
          <a:p>
            <a:pPr>
              <a:defRPr/>
            </a:pPr>
            <a:r>
              <a:rPr lang="ru-RU"/>
              <a:t>Силина П.В., БПИ173, </a:t>
            </a:r>
            <a:r>
              <a:rPr lang="en-US"/>
              <a:t>GravityScience, 2018</a:t>
            </a:r>
          </a:p>
        </p:txBody>
      </p:sp>
      <p:sp>
        <p:nvSpPr>
          <p:cNvPr id="6" name="Slide Number Placeholder 5"/>
          <p:cNvSpPr>
            <a:spLocks noGrp="1"/>
          </p:cNvSpPr>
          <p:nvPr>
            <p:ph type="sldNum" sz="quarter" idx="12"/>
          </p:nvPr>
        </p:nvSpPr>
        <p:spPr/>
        <p:txBody>
          <a:bodyPr/>
          <a:lstStyle>
            <a:lvl1pPr>
              <a:defRPr/>
            </a:lvl1pPr>
          </a:lstStyle>
          <a:p>
            <a:pPr>
              <a:defRPr/>
            </a:pPr>
            <a:fld id="{B4B57FFD-70CD-4C5C-8117-5884EA760DE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C776538-C4C8-48B1-83EA-61A5713C8EC5}" type="datetime1">
              <a:rPr lang="en-US" smtClean="0"/>
              <a:t>5/26/2020</a:t>
            </a:fld>
            <a:endParaRPr lang="en-US"/>
          </a:p>
        </p:txBody>
      </p:sp>
      <p:sp>
        <p:nvSpPr>
          <p:cNvPr id="5" name="Footer Placeholder 4"/>
          <p:cNvSpPr>
            <a:spLocks noGrp="1"/>
          </p:cNvSpPr>
          <p:nvPr>
            <p:ph type="ftr" sz="quarter" idx="11"/>
          </p:nvPr>
        </p:nvSpPr>
        <p:spPr/>
        <p:txBody>
          <a:bodyPr/>
          <a:lstStyle>
            <a:lvl1pPr>
              <a:defRPr/>
            </a:lvl1pPr>
          </a:lstStyle>
          <a:p>
            <a:pPr>
              <a:defRPr/>
            </a:pPr>
            <a:r>
              <a:rPr lang="ru-RU"/>
              <a:t>Силина П.В., БПИ173, </a:t>
            </a:r>
            <a:r>
              <a:rPr lang="en-US"/>
              <a:t>GravityScience, 2018</a:t>
            </a:r>
          </a:p>
        </p:txBody>
      </p:sp>
      <p:sp>
        <p:nvSpPr>
          <p:cNvPr id="6" name="Slide Number Placeholder 5"/>
          <p:cNvSpPr>
            <a:spLocks noGrp="1"/>
          </p:cNvSpPr>
          <p:nvPr>
            <p:ph type="sldNum" sz="quarter" idx="12"/>
          </p:nvPr>
        </p:nvSpPr>
        <p:spPr/>
        <p:txBody>
          <a:bodyPr/>
          <a:lstStyle>
            <a:lvl1pPr>
              <a:defRPr/>
            </a:lvl1pPr>
          </a:lstStyle>
          <a:p>
            <a:pPr>
              <a:defRPr/>
            </a:pPr>
            <a:fld id="{654BE88E-3ED5-4852-8D89-B50379241A2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C89C554-9344-4C26-8B1B-425587039E35}" type="datetime1">
              <a:rPr lang="en-US" smtClean="0"/>
              <a:t>5/26/2020</a:t>
            </a:fld>
            <a:endParaRPr lang="en-US"/>
          </a:p>
        </p:txBody>
      </p:sp>
      <p:sp>
        <p:nvSpPr>
          <p:cNvPr id="5" name="Footer Placeholder 4"/>
          <p:cNvSpPr>
            <a:spLocks noGrp="1"/>
          </p:cNvSpPr>
          <p:nvPr>
            <p:ph type="ftr" sz="quarter" idx="11"/>
          </p:nvPr>
        </p:nvSpPr>
        <p:spPr/>
        <p:txBody>
          <a:bodyPr/>
          <a:lstStyle>
            <a:lvl1pPr>
              <a:defRPr/>
            </a:lvl1pPr>
          </a:lstStyle>
          <a:p>
            <a:pPr>
              <a:defRPr/>
            </a:pPr>
            <a:r>
              <a:rPr lang="ru-RU"/>
              <a:t>Силина П.В., БПИ173, </a:t>
            </a:r>
            <a:r>
              <a:rPr lang="en-US"/>
              <a:t>GravityScience, 2018</a:t>
            </a:r>
          </a:p>
        </p:txBody>
      </p:sp>
      <p:sp>
        <p:nvSpPr>
          <p:cNvPr id="6" name="Slide Number Placeholder 5"/>
          <p:cNvSpPr>
            <a:spLocks noGrp="1"/>
          </p:cNvSpPr>
          <p:nvPr>
            <p:ph type="sldNum" sz="quarter" idx="12"/>
          </p:nvPr>
        </p:nvSpPr>
        <p:spPr/>
        <p:txBody>
          <a:bodyPr/>
          <a:lstStyle>
            <a:lvl1pPr>
              <a:defRPr/>
            </a:lvl1pPr>
          </a:lstStyle>
          <a:p>
            <a:pPr>
              <a:defRPr/>
            </a:pPr>
            <a:fld id="{D234C045-341C-4E2D-AF88-1D9C5038858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74A2D2D-73E1-47AA-8E94-9B2CFFD1963B}" type="datetime1">
              <a:rPr lang="en-US" smtClean="0"/>
              <a:t>5/26/2020</a:t>
            </a:fld>
            <a:endParaRPr lang="en-US"/>
          </a:p>
        </p:txBody>
      </p:sp>
      <p:sp>
        <p:nvSpPr>
          <p:cNvPr id="5" name="Footer Placeholder 4"/>
          <p:cNvSpPr>
            <a:spLocks noGrp="1"/>
          </p:cNvSpPr>
          <p:nvPr>
            <p:ph type="ftr" sz="quarter" idx="11"/>
          </p:nvPr>
        </p:nvSpPr>
        <p:spPr/>
        <p:txBody>
          <a:bodyPr/>
          <a:lstStyle>
            <a:lvl1pPr>
              <a:defRPr/>
            </a:lvl1pPr>
          </a:lstStyle>
          <a:p>
            <a:pPr>
              <a:defRPr/>
            </a:pPr>
            <a:r>
              <a:rPr lang="ru-RU"/>
              <a:t>Силина П.В., БПИ173, </a:t>
            </a:r>
            <a:r>
              <a:rPr lang="en-US"/>
              <a:t>GravityScience, 2018</a:t>
            </a:r>
          </a:p>
        </p:txBody>
      </p:sp>
      <p:sp>
        <p:nvSpPr>
          <p:cNvPr id="6" name="Slide Number Placeholder 5"/>
          <p:cNvSpPr>
            <a:spLocks noGrp="1"/>
          </p:cNvSpPr>
          <p:nvPr>
            <p:ph type="sldNum" sz="quarter" idx="12"/>
          </p:nvPr>
        </p:nvSpPr>
        <p:spPr/>
        <p:txBody>
          <a:bodyPr/>
          <a:lstStyle>
            <a:lvl1pPr>
              <a:defRPr/>
            </a:lvl1pPr>
          </a:lstStyle>
          <a:p>
            <a:pPr>
              <a:defRPr/>
            </a:pPr>
            <a:fld id="{CB65F501-F5CC-4E12-934E-78BB5E4DA20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0520FF88-1B11-4222-9F83-49942B71C242}" type="datetime1">
              <a:rPr lang="en-US" smtClean="0"/>
              <a:t>5/26/2020</a:t>
            </a:fld>
            <a:endParaRPr lang="en-US"/>
          </a:p>
        </p:txBody>
      </p:sp>
      <p:sp>
        <p:nvSpPr>
          <p:cNvPr id="5" name="Footer Placeholder 4"/>
          <p:cNvSpPr>
            <a:spLocks noGrp="1"/>
          </p:cNvSpPr>
          <p:nvPr>
            <p:ph type="ftr" sz="quarter" idx="11"/>
          </p:nvPr>
        </p:nvSpPr>
        <p:spPr/>
        <p:txBody>
          <a:bodyPr/>
          <a:lstStyle>
            <a:lvl1pPr>
              <a:defRPr/>
            </a:lvl1pPr>
          </a:lstStyle>
          <a:p>
            <a:pPr>
              <a:defRPr/>
            </a:pPr>
            <a:r>
              <a:rPr lang="ru-RU"/>
              <a:t>Силина П.В., БПИ173, </a:t>
            </a:r>
            <a:r>
              <a:rPr lang="en-US"/>
              <a:t>GravityScience, 2018</a:t>
            </a:r>
          </a:p>
        </p:txBody>
      </p:sp>
      <p:sp>
        <p:nvSpPr>
          <p:cNvPr id="6" name="Slide Number Placeholder 5"/>
          <p:cNvSpPr>
            <a:spLocks noGrp="1"/>
          </p:cNvSpPr>
          <p:nvPr>
            <p:ph type="sldNum" sz="quarter" idx="12"/>
          </p:nvPr>
        </p:nvSpPr>
        <p:spPr/>
        <p:txBody>
          <a:bodyPr/>
          <a:lstStyle>
            <a:lvl1pPr>
              <a:defRPr/>
            </a:lvl1pPr>
          </a:lstStyle>
          <a:p>
            <a:pPr>
              <a:defRPr/>
            </a:pPr>
            <a:fld id="{46B318A3-27E7-4D27-924C-4173717FF29D}"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90F4A513-1F20-4A06-AE3B-5736850ED1B1}" type="datetime1">
              <a:rPr lang="en-US" smtClean="0"/>
              <a:t>5/26/2020</a:t>
            </a:fld>
            <a:endParaRPr lang="en-US"/>
          </a:p>
        </p:txBody>
      </p:sp>
      <p:sp>
        <p:nvSpPr>
          <p:cNvPr id="6" name="Footer Placeholder 4"/>
          <p:cNvSpPr>
            <a:spLocks noGrp="1"/>
          </p:cNvSpPr>
          <p:nvPr>
            <p:ph type="ftr" sz="quarter" idx="11"/>
          </p:nvPr>
        </p:nvSpPr>
        <p:spPr/>
        <p:txBody>
          <a:bodyPr/>
          <a:lstStyle>
            <a:lvl1pPr>
              <a:defRPr/>
            </a:lvl1pPr>
          </a:lstStyle>
          <a:p>
            <a:pPr>
              <a:defRPr/>
            </a:pPr>
            <a:r>
              <a:rPr lang="ru-RU"/>
              <a:t>Силина П.В., БПИ173, </a:t>
            </a:r>
            <a:r>
              <a:rPr lang="en-US"/>
              <a:t>GravityScience, 2018</a:t>
            </a:r>
          </a:p>
        </p:txBody>
      </p:sp>
      <p:sp>
        <p:nvSpPr>
          <p:cNvPr id="7" name="Slide Number Placeholder 5"/>
          <p:cNvSpPr>
            <a:spLocks noGrp="1"/>
          </p:cNvSpPr>
          <p:nvPr>
            <p:ph type="sldNum" sz="quarter" idx="12"/>
          </p:nvPr>
        </p:nvSpPr>
        <p:spPr/>
        <p:txBody>
          <a:bodyPr/>
          <a:lstStyle>
            <a:lvl1pPr>
              <a:defRPr/>
            </a:lvl1pPr>
          </a:lstStyle>
          <a:p>
            <a:pPr>
              <a:defRPr/>
            </a:pPr>
            <a:fld id="{1731699C-A097-4533-BEFF-B1452833F26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A8571010-125E-4853-A77F-A1EE8D5C290E}" type="datetime1">
              <a:rPr lang="en-US" smtClean="0"/>
              <a:t>5/26/2020</a:t>
            </a:fld>
            <a:endParaRPr lang="en-US"/>
          </a:p>
        </p:txBody>
      </p:sp>
      <p:sp>
        <p:nvSpPr>
          <p:cNvPr id="8" name="Footer Placeholder 4"/>
          <p:cNvSpPr>
            <a:spLocks noGrp="1"/>
          </p:cNvSpPr>
          <p:nvPr>
            <p:ph type="ftr" sz="quarter" idx="11"/>
          </p:nvPr>
        </p:nvSpPr>
        <p:spPr/>
        <p:txBody>
          <a:bodyPr/>
          <a:lstStyle>
            <a:lvl1pPr>
              <a:defRPr/>
            </a:lvl1pPr>
          </a:lstStyle>
          <a:p>
            <a:pPr>
              <a:defRPr/>
            </a:pPr>
            <a:r>
              <a:rPr lang="ru-RU"/>
              <a:t>Силина П.В., БПИ173, </a:t>
            </a:r>
            <a:r>
              <a:rPr lang="en-US"/>
              <a:t>GravityScience, 2018</a:t>
            </a:r>
          </a:p>
        </p:txBody>
      </p:sp>
      <p:sp>
        <p:nvSpPr>
          <p:cNvPr id="9" name="Slide Number Placeholder 5"/>
          <p:cNvSpPr>
            <a:spLocks noGrp="1"/>
          </p:cNvSpPr>
          <p:nvPr>
            <p:ph type="sldNum" sz="quarter" idx="12"/>
          </p:nvPr>
        </p:nvSpPr>
        <p:spPr/>
        <p:txBody>
          <a:bodyPr/>
          <a:lstStyle>
            <a:lvl1pPr>
              <a:defRPr/>
            </a:lvl1pPr>
          </a:lstStyle>
          <a:p>
            <a:pPr>
              <a:defRPr/>
            </a:pPr>
            <a:fld id="{C8F8C458-4B9D-4501-AB19-9D129E2810A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BBEB3519-7C61-4DF5-9DED-F844B6D7C15A}" type="datetime1">
              <a:rPr lang="en-US" smtClean="0"/>
              <a:t>5/26/2020</a:t>
            </a:fld>
            <a:endParaRPr lang="en-US"/>
          </a:p>
        </p:txBody>
      </p:sp>
      <p:sp>
        <p:nvSpPr>
          <p:cNvPr id="4" name="Footer Placeholder 4"/>
          <p:cNvSpPr>
            <a:spLocks noGrp="1"/>
          </p:cNvSpPr>
          <p:nvPr>
            <p:ph type="ftr" sz="quarter" idx="11"/>
          </p:nvPr>
        </p:nvSpPr>
        <p:spPr/>
        <p:txBody>
          <a:bodyPr/>
          <a:lstStyle>
            <a:lvl1pPr>
              <a:defRPr/>
            </a:lvl1pPr>
          </a:lstStyle>
          <a:p>
            <a:pPr>
              <a:defRPr/>
            </a:pPr>
            <a:r>
              <a:rPr lang="ru-RU"/>
              <a:t>Силина П.В., БПИ173, </a:t>
            </a:r>
            <a:r>
              <a:rPr lang="en-US"/>
              <a:t>GravityScience, 2018</a:t>
            </a:r>
          </a:p>
        </p:txBody>
      </p:sp>
      <p:sp>
        <p:nvSpPr>
          <p:cNvPr id="5" name="Slide Number Placeholder 5"/>
          <p:cNvSpPr>
            <a:spLocks noGrp="1"/>
          </p:cNvSpPr>
          <p:nvPr>
            <p:ph type="sldNum" sz="quarter" idx="12"/>
          </p:nvPr>
        </p:nvSpPr>
        <p:spPr/>
        <p:txBody>
          <a:bodyPr/>
          <a:lstStyle>
            <a:lvl1pPr>
              <a:defRPr/>
            </a:lvl1pPr>
          </a:lstStyle>
          <a:p>
            <a:pPr>
              <a:defRPr/>
            </a:pPr>
            <a:fld id="{7C31CD07-29D6-4A4D-ADEA-1E0E2DFE29D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774228B-21FC-4B08-A189-9F3B2EEB3A7E}" type="datetime1">
              <a:rPr lang="en-US" smtClean="0"/>
              <a:t>5/26/2020</a:t>
            </a:fld>
            <a:endParaRPr lang="en-US"/>
          </a:p>
        </p:txBody>
      </p:sp>
      <p:sp>
        <p:nvSpPr>
          <p:cNvPr id="3" name="Footer Placeholder 4"/>
          <p:cNvSpPr>
            <a:spLocks noGrp="1"/>
          </p:cNvSpPr>
          <p:nvPr>
            <p:ph type="ftr" sz="quarter" idx="11"/>
          </p:nvPr>
        </p:nvSpPr>
        <p:spPr/>
        <p:txBody>
          <a:bodyPr/>
          <a:lstStyle>
            <a:lvl1pPr>
              <a:defRPr/>
            </a:lvl1pPr>
          </a:lstStyle>
          <a:p>
            <a:pPr>
              <a:defRPr/>
            </a:pPr>
            <a:r>
              <a:rPr lang="ru-RU"/>
              <a:t>Силина П.В., БПИ173, </a:t>
            </a:r>
            <a:r>
              <a:rPr lang="en-US"/>
              <a:t>GravityScience, 2018</a:t>
            </a:r>
          </a:p>
        </p:txBody>
      </p:sp>
      <p:sp>
        <p:nvSpPr>
          <p:cNvPr id="4" name="Slide Number Placeholder 5"/>
          <p:cNvSpPr>
            <a:spLocks noGrp="1"/>
          </p:cNvSpPr>
          <p:nvPr>
            <p:ph type="sldNum" sz="quarter" idx="12"/>
          </p:nvPr>
        </p:nvSpPr>
        <p:spPr/>
        <p:txBody>
          <a:bodyPr/>
          <a:lstStyle>
            <a:lvl1pPr>
              <a:defRPr/>
            </a:lvl1pPr>
          </a:lstStyle>
          <a:p>
            <a:pPr>
              <a:defRPr/>
            </a:pPr>
            <a:fld id="{89D36B3D-EFD3-47A2-82AF-07B5235D984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0581142-754B-4FB9-ADA9-A4B26D1A8A89}" type="datetime1">
              <a:rPr lang="en-US" smtClean="0"/>
              <a:t>5/26/2020</a:t>
            </a:fld>
            <a:endParaRPr lang="en-US"/>
          </a:p>
        </p:txBody>
      </p:sp>
      <p:sp>
        <p:nvSpPr>
          <p:cNvPr id="6" name="Footer Placeholder 4"/>
          <p:cNvSpPr>
            <a:spLocks noGrp="1"/>
          </p:cNvSpPr>
          <p:nvPr>
            <p:ph type="ftr" sz="quarter" idx="11"/>
          </p:nvPr>
        </p:nvSpPr>
        <p:spPr/>
        <p:txBody>
          <a:bodyPr/>
          <a:lstStyle>
            <a:lvl1pPr>
              <a:defRPr/>
            </a:lvl1pPr>
          </a:lstStyle>
          <a:p>
            <a:pPr>
              <a:defRPr/>
            </a:pPr>
            <a:r>
              <a:rPr lang="ru-RU"/>
              <a:t>Силина П.В., БПИ173, </a:t>
            </a:r>
            <a:r>
              <a:rPr lang="en-US"/>
              <a:t>GravityScience, 2018</a:t>
            </a:r>
          </a:p>
        </p:txBody>
      </p:sp>
      <p:sp>
        <p:nvSpPr>
          <p:cNvPr id="7" name="Slide Number Placeholder 5"/>
          <p:cNvSpPr>
            <a:spLocks noGrp="1"/>
          </p:cNvSpPr>
          <p:nvPr>
            <p:ph type="sldNum" sz="quarter" idx="12"/>
          </p:nvPr>
        </p:nvSpPr>
        <p:spPr/>
        <p:txBody>
          <a:bodyPr/>
          <a:lstStyle>
            <a:lvl1pPr>
              <a:defRPr/>
            </a:lvl1pPr>
          </a:lstStyle>
          <a:p>
            <a:pPr>
              <a:defRPr/>
            </a:pPr>
            <a:fld id="{D7C45757-2996-489D-9DE7-5C2053F788D4}"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1733AC6-4EDF-4D21-9F3B-F7E785F79D45}" type="datetime1">
              <a:rPr lang="en-US" smtClean="0"/>
              <a:t>5/26/2020</a:t>
            </a:fld>
            <a:endParaRPr lang="en-US"/>
          </a:p>
        </p:txBody>
      </p:sp>
      <p:sp>
        <p:nvSpPr>
          <p:cNvPr id="6" name="Footer Placeholder 4"/>
          <p:cNvSpPr>
            <a:spLocks noGrp="1"/>
          </p:cNvSpPr>
          <p:nvPr>
            <p:ph type="ftr" sz="quarter" idx="11"/>
          </p:nvPr>
        </p:nvSpPr>
        <p:spPr/>
        <p:txBody>
          <a:bodyPr/>
          <a:lstStyle>
            <a:lvl1pPr>
              <a:defRPr/>
            </a:lvl1pPr>
          </a:lstStyle>
          <a:p>
            <a:pPr>
              <a:defRPr/>
            </a:pPr>
            <a:r>
              <a:rPr lang="ru-RU"/>
              <a:t>Силина П.В., БПИ173, </a:t>
            </a:r>
            <a:r>
              <a:rPr lang="en-US"/>
              <a:t>GravityScience, 2018</a:t>
            </a:r>
          </a:p>
        </p:txBody>
      </p:sp>
      <p:sp>
        <p:nvSpPr>
          <p:cNvPr id="7" name="Slide Number Placeholder 5"/>
          <p:cNvSpPr>
            <a:spLocks noGrp="1"/>
          </p:cNvSpPr>
          <p:nvPr>
            <p:ph type="sldNum" sz="quarter" idx="12"/>
          </p:nvPr>
        </p:nvSpPr>
        <p:spPr/>
        <p:txBody>
          <a:bodyPr/>
          <a:lstStyle>
            <a:lvl1pPr>
              <a:defRPr/>
            </a:lvl1pPr>
          </a:lstStyle>
          <a:p>
            <a:pPr>
              <a:defRPr/>
            </a:pPr>
            <a:fld id="{8B60040B-1B69-4DF3-82DE-71CA80F2D89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charset="0"/>
                <a:ea typeface="ＭＳ Ｐゴシック" charset="-128"/>
                <a:cs typeface="+mn-cs"/>
              </a:defRPr>
            </a:lvl1pPr>
          </a:lstStyle>
          <a:p>
            <a:pPr>
              <a:defRPr/>
            </a:pPr>
            <a:fld id="{46B7B65E-7840-436E-B41F-E2E214E6B872}" type="datetime1">
              <a:rPr lang="en-US" smtClean="0"/>
              <a:t>5/26/2020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ru-RU"/>
              <a:t>Силина П.В., БПИ173, </a:t>
            </a:r>
            <a:r>
              <a:rPr lang="en-US"/>
              <a:t>GravityScience, 2018</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ea typeface="ＭＳ Ｐゴシック" charset="-128"/>
                <a:cs typeface="+mn-cs"/>
              </a:defRPr>
            </a:lvl1pPr>
          </a:lstStyle>
          <a:p>
            <a:pPr>
              <a:defRPr/>
            </a:pPr>
            <a:fld id="{B1F37826-9FC6-4A47-B435-94C6280B7F5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128"/>
          <a:cs typeface="ＭＳ Ｐゴシック"/>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ＭＳ Ｐゴシック"/>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ＭＳ Ｐゴシック"/>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ＭＳ Ｐゴシック"/>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3.jpeg"/><Relationship Id="rId7"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3314" name="Title 1"/>
          <p:cNvSpPr>
            <a:spLocks noGrp="1"/>
          </p:cNvSpPr>
          <p:nvPr>
            <p:ph type="ctrTitle"/>
          </p:nvPr>
        </p:nvSpPr>
        <p:spPr>
          <a:xfrm>
            <a:off x="685800" y="1805274"/>
            <a:ext cx="7772400" cy="2206625"/>
          </a:xfrm>
        </p:spPr>
        <p:txBody>
          <a:bodyPr/>
          <a:lstStyle/>
          <a:p>
            <a:pPr eaLnBrk="1" hangingPunct="1"/>
            <a:r>
              <a:rPr lang="ru-RU" sz="2400" dirty="0">
                <a:solidFill>
                  <a:srgbClr val="000066"/>
                </a:solidFill>
                <a:latin typeface="Myriad Pro Semibold"/>
                <a:ea typeface="ＭＳ Ｐゴシック"/>
                <a:cs typeface="ＭＳ Ｐゴシック"/>
              </a:rPr>
              <a:t>Факультет компьютерных наук</a:t>
            </a:r>
            <a:br>
              <a:rPr lang="ru-RU" sz="2400" dirty="0">
                <a:solidFill>
                  <a:srgbClr val="000066"/>
                </a:solidFill>
                <a:latin typeface="Myriad Pro Semibold"/>
                <a:ea typeface="ＭＳ Ｐゴシック"/>
                <a:cs typeface="ＭＳ Ｐゴシック"/>
              </a:rPr>
            </a:br>
            <a:r>
              <a:rPr lang="ru-RU" sz="2400" b="1" dirty="0">
                <a:solidFill>
                  <a:srgbClr val="000066"/>
                </a:solidFill>
                <a:latin typeface="Myriad Pro Semibold"/>
                <a:ea typeface="ＭＳ Ｐゴシック"/>
                <a:cs typeface="ＭＳ Ｐゴシック"/>
              </a:rPr>
              <a:t>Департамент программной инженерии</a:t>
            </a:r>
            <a:r>
              <a:rPr lang="ru-RU" sz="2400" dirty="0">
                <a:solidFill>
                  <a:srgbClr val="000066"/>
                </a:solidFill>
                <a:latin typeface="Myriad Pro Semibold"/>
                <a:ea typeface="ＭＳ Ｐゴシック"/>
                <a:cs typeface="ＭＳ Ｐゴシック"/>
              </a:rPr>
              <a:t/>
            </a:r>
            <a:br>
              <a:rPr lang="ru-RU" sz="2400" dirty="0">
                <a:solidFill>
                  <a:srgbClr val="000066"/>
                </a:solidFill>
                <a:latin typeface="Myriad Pro Semibold"/>
                <a:ea typeface="ＭＳ Ｐゴシック"/>
                <a:cs typeface="ＭＳ Ｐゴシック"/>
              </a:rPr>
            </a:br>
            <a:r>
              <a:rPr lang="ru-RU" sz="2400" dirty="0">
                <a:solidFill>
                  <a:srgbClr val="000066"/>
                </a:solidFill>
                <a:latin typeface="Myriad Pro Semibold"/>
                <a:ea typeface="ＭＳ Ｐゴシック"/>
                <a:cs typeface="ＭＳ Ｐゴシック"/>
              </a:rPr>
              <a:t>Курсовая работа</a:t>
            </a:r>
            <a:r>
              <a:rPr lang="ru-RU" sz="2800" dirty="0">
                <a:solidFill>
                  <a:srgbClr val="000066"/>
                </a:solidFill>
                <a:latin typeface="Myriad Pro Semibold"/>
                <a:ea typeface="ＭＳ Ｐゴシック"/>
                <a:cs typeface="ＭＳ Ｐゴシック"/>
              </a:rPr>
              <a:t/>
            </a:r>
            <a:br>
              <a:rPr lang="ru-RU" sz="2800" dirty="0">
                <a:solidFill>
                  <a:srgbClr val="000066"/>
                </a:solidFill>
                <a:latin typeface="Myriad Pro Semibold"/>
                <a:ea typeface="ＭＳ Ｐゴシック"/>
                <a:cs typeface="ＭＳ Ｐゴシック"/>
              </a:rPr>
            </a:br>
            <a:r>
              <a:rPr lang="ru-RU" sz="2400" b="1" dirty="0" smtClean="0">
                <a:ln w="0"/>
                <a:solidFill>
                  <a:srgbClr val="00B050"/>
                </a:solidFill>
                <a:latin typeface="Myriad Pro Semibold"/>
                <a:ea typeface="ＭＳ Ｐゴシック"/>
                <a:cs typeface="ＭＳ Ｐゴシック"/>
              </a:rPr>
              <a:t>ИГРА «ПЕРЕМЫЧКИ»</a:t>
            </a:r>
            <a:endParaRPr lang="en-US" sz="2400" b="1" dirty="0">
              <a:solidFill>
                <a:srgbClr val="00B050"/>
              </a:solidFill>
              <a:latin typeface="Myriad Pro Semibold"/>
              <a:ea typeface="ＭＳ Ｐゴシック"/>
            </a:endParaRPr>
          </a:p>
        </p:txBody>
      </p:sp>
      <p:sp>
        <p:nvSpPr>
          <p:cNvPr id="13315" name="Subtitle 2"/>
          <p:cNvSpPr>
            <a:spLocks noGrp="1"/>
          </p:cNvSpPr>
          <p:nvPr>
            <p:ph type="subTitle" idx="1"/>
          </p:nvPr>
        </p:nvSpPr>
        <p:spPr>
          <a:xfrm>
            <a:off x="2539155" y="4142349"/>
            <a:ext cx="6400800" cy="1821703"/>
          </a:xfrm>
        </p:spPr>
        <p:txBody>
          <a:bodyPr/>
          <a:lstStyle/>
          <a:p>
            <a:pPr algn="r" eaLnBrk="1" hangingPunct="1"/>
            <a:r>
              <a:rPr lang="ru-RU" sz="1800" dirty="0">
                <a:solidFill>
                  <a:srgbClr val="000066"/>
                </a:solidFill>
                <a:latin typeface="Myriad Pro"/>
                <a:ea typeface="ＭＳ Ｐゴシック"/>
                <a:cs typeface="ＭＳ Ｐゴシック"/>
              </a:rPr>
              <a:t>Выполнил студент группы </a:t>
            </a:r>
            <a:r>
              <a:rPr lang="ru-RU" sz="1800" dirty="0">
                <a:solidFill>
                  <a:srgbClr val="000066"/>
                </a:solidFill>
                <a:latin typeface="Myriad Pro"/>
                <a:ea typeface="ＭＳ Ｐゴシック"/>
              </a:rPr>
              <a:t>БПИ-</a:t>
            </a:r>
            <a:r>
              <a:rPr lang="en-US" sz="1800" dirty="0" smtClean="0">
                <a:solidFill>
                  <a:srgbClr val="000066"/>
                </a:solidFill>
                <a:latin typeface="Myriad Pro"/>
                <a:ea typeface="ＭＳ Ｐゴシック"/>
              </a:rPr>
              <a:t>1</a:t>
            </a:r>
            <a:r>
              <a:rPr lang="ru-RU" sz="1800" dirty="0" smtClean="0">
                <a:solidFill>
                  <a:srgbClr val="000066"/>
                </a:solidFill>
                <a:latin typeface="Myriad Pro"/>
                <a:ea typeface="ＭＳ Ｐゴシック"/>
              </a:rPr>
              <a:t>97</a:t>
            </a:r>
            <a:r>
              <a:rPr lang="en-US" sz="1800" dirty="0" smtClean="0">
                <a:solidFill>
                  <a:srgbClr val="000066"/>
                </a:solidFill>
                <a:latin typeface="Myriad Pro"/>
                <a:ea typeface="ＭＳ Ｐゴシック"/>
              </a:rPr>
              <a:t> </a:t>
            </a:r>
            <a:endParaRPr lang="ru-RU" sz="1800" dirty="0">
              <a:solidFill>
                <a:srgbClr val="000066"/>
              </a:solidFill>
              <a:latin typeface="Myriad Pro"/>
              <a:ea typeface="ＭＳ Ｐゴシック"/>
            </a:endParaRPr>
          </a:p>
          <a:p>
            <a:pPr algn="r" eaLnBrk="1" hangingPunct="1"/>
            <a:r>
              <a:rPr lang="ru-RU" sz="1800" b="1" dirty="0" smtClean="0">
                <a:solidFill>
                  <a:srgbClr val="000066"/>
                </a:solidFill>
                <a:latin typeface="Myriad Pro"/>
                <a:ea typeface="ＭＳ Ｐゴシック"/>
              </a:rPr>
              <a:t>Джапаров </a:t>
            </a:r>
            <a:r>
              <a:rPr lang="ru-RU" sz="1800" b="1" dirty="0" err="1" smtClean="0">
                <a:solidFill>
                  <a:srgbClr val="000066"/>
                </a:solidFill>
                <a:latin typeface="Myriad Pro"/>
                <a:ea typeface="ＭＳ Ｐゴシック"/>
              </a:rPr>
              <a:t>Эмирхан</a:t>
            </a:r>
            <a:r>
              <a:rPr lang="ru-RU" sz="1800" b="1" dirty="0" smtClean="0">
                <a:solidFill>
                  <a:srgbClr val="000066"/>
                </a:solidFill>
                <a:latin typeface="Myriad Pro"/>
                <a:ea typeface="ＭＳ Ｐゴシック"/>
              </a:rPr>
              <a:t> </a:t>
            </a:r>
            <a:r>
              <a:rPr lang="ru-RU" sz="1800" b="1" dirty="0" err="1" smtClean="0">
                <a:solidFill>
                  <a:srgbClr val="000066"/>
                </a:solidFill>
                <a:latin typeface="Myriad Pro"/>
                <a:ea typeface="ＭＳ Ｐゴシック"/>
              </a:rPr>
              <a:t>Майрамбекович</a:t>
            </a:r>
            <a:endParaRPr lang="ru-RU" sz="1800" b="1" dirty="0">
              <a:solidFill>
                <a:srgbClr val="000066"/>
              </a:solidFill>
              <a:latin typeface="Myriad Pro"/>
              <a:ea typeface="ＭＳ Ｐゴシック"/>
            </a:endParaRPr>
          </a:p>
          <a:p>
            <a:pPr algn="r" eaLnBrk="1" hangingPunct="1"/>
            <a:r>
              <a:rPr lang="ru-RU" sz="1800" dirty="0">
                <a:solidFill>
                  <a:srgbClr val="000066"/>
                </a:solidFill>
                <a:latin typeface="Myriad Pro"/>
                <a:ea typeface="ＭＳ Ｐゴシック"/>
              </a:rPr>
              <a:t>Научный руководитель: </a:t>
            </a:r>
          </a:p>
          <a:p>
            <a:pPr algn="r" eaLnBrk="1" hangingPunct="1"/>
            <a:r>
              <a:rPr lang="ru-RU" sz="1800" dirty="0" smtClean="0">
                <a:solidFill>
                  <a:srgbClr val="000066"/>
                </a:solidFill>
                <a:latin typeface="Myriad Pro"/>
                <a:ea typeface="ＭＳ Ｐゴシック"/>
              </a:rPr>
              <a:t>Доцент департамента программной инженерии, к.т.н.</a:t>
            </a:r>
          </a:p>
          <a:p>
            <a:pPr algn="r" eaLnBrk="1" hangingPunct="1"/>
            <a:r>
              <a:rPr lang="ru-RU" sz="1800" b="1" dirty="0" err="1" smtClean="0">
                <a:solidFill>
                  <a:srgbClr val="000066"/>
                </a:solidFill>
                <a:latin typeface="Myriad Pro"/>
                <a:ea typeface="ＭＳ Ｐゴシック"/>
              </a:rPr>
              <a:t>Ахметсафина</a:t>
            </a:r>
            <a:r>
              <a:rPr lang="ru-RU" sz="1800" b="1" dirty="0" smtClean="0">
                <a:solidFill>
                  <a:srgbClr val="000066"/>
                </a:solidFill>
                <a:latin typeface="Myriad Pro"/>
                <a:ea typeface="ＭＳ Ｐゴシック"/>
              </a:rPr>
              <a:t> Римма </a:t>
            </a:r>
            <a:r>
              <a:rPr lang="ru-RU" sz="1800" b="1" dirty="0" err="1" smtClean="0">
                <a:solidFill>
                  <a:srgbClr val="000066"/>
                </a:solidFill>
                <a:latin typeface="Myriad Pro"/>
                <a:ea typeface="ＭＳ Ｐゴシック"/>
              </a:rPr>
              <a:t>Закиевна</a:t>
            </a:r>
            <a:endParaRPr lang="ru-RU" sz="1800" b="1" dirty="0">
              <a:solidFill>
                <a:srgbClr val="000066"/>
              </a:solidFill>
              <a:latin typeface="Myriad Pro"/>
              <a:ea typeface="ＭＳ Ｐゴシック"/>
            </a:endParaRPr>
          </a:p>
        </p:txBody>
      </p:sp>
      <p:sp>
        <p:nvSpPr>
          <p:cNvPr id="13316" name="Subtitle 2"/>
          <p:cNvSpPr txBox="1">
            <a:spLocks/>
          </p:cNvSpPr>
          <p:nvPr/>
        </p:nvSpPr>
        <p:spPr bwMode="auto">
          <a:xfrm>
            <a:off x="1371600" y="6467475"/>
            <a:ext cx="6400800" cy="349250"/>
          </a:xfrm>
          <a:prstGeom prst="rect">
            <a:avLst/>
          </a:prstGeom>
          <a:noFill/>
          <a:ln w="9525">
            <a:noFill/>
            <a:miter lim="800000"/>
            <a:headEnd/>
            <a:tailEnd/>
          </a:ln>
        </p:spPr>
        <p:txBody>
          <a:bodyPr/>
          <a:lstStyle/>
          <a:p>
            <a:pPr algn="ctr">
              <a:spcBef>
                <a:spcPct val="20000"/>
              </a:spcBef>
            </a:pPr>
            <a:r>
              <a:rPr lang="ru-RU" sz="800" dirty="0">
                <a:solidFill>
                  <a:schemeClr val="bg1"/>
                </a:solidFill>
              </a:rPr>
              <a:t>Высшая школа экономики, Москва, </a:t>
            </a:r>
            <a:r>
              <a:rPr lang="ru-RU" sz="800" dirty="0" smtClean="0">
                <a:solidFill>
                  <a:schemeClr val="bg1"/>
                </a:solidFill>
              </a:rPr>
              <a:t>2020</a:t>
            </a:r>
            <a:endParaRPr lang="ru-RU" sz="800" dirty="0">
              <a:solidFill>
                <a:schemeClr val="bg1"/>
              </a:solidFill>
            </a:endParaRPr>
          </a:p>
          <a:p>
            <a:pPr algn="ctr">
              <a:spcBef>
                <a:spcPct val="20000"/>
              </a:spcBef>
            </a:pPr>
            <a:r>
              <a:rPr lang="en-US" sz="800" dirty="0">
                <a:solidFill>
                  <a:schemeClr val="bg1"/>
                </a:solidFill>
              </a:rPr>
              <a:t>www.hse.ru</a:t>
            </a:r>
            <a:r>
              <a:rPr lang="ru-RU" sz="800" dirty="0">
                <a:solidFill>
                  <a:schemeClr val="bg1"/>
                </a:solidFill>
              </a:rPr>
              <a:t> </a:t>
            </a:r>
            <a:endParaRPr kumimoji="1" lang="ru-RU" sz="800" dirty="0">
              <a:solidFill>
                <a:schemeClr val="bg1"/>
              </a:solidFill>
              <a:latin typeface="Myriad Pro"/>
            </a:endParaRPr>
          </a:p>
        </p:txBody>
      </p:sp>
      <p:sp>
        <p:nvSpPr>
          <p:cNvPr id="9" name="Прямоугольник 8">
            <a:extLst>
              <a:ext uri="{FF2B5EF4-FFF2-40B4-BE49-F238E27FC236}">
                <a16:creationId xmlns="" xmlns:a16="http://schemas.microsoft.com/office/drawing/2014/main" id="{7BE87270-4FB7-4CA3-98DF-0CD911F2C5A2}"/>
              </a:ext>
            </a:extLst>
          </p:cNvPr>
          <p:cNvSpPr/>
          <p:nvPr/>
        </p:nvSpPr>
        <p:spPr>
          <a:xfrm rot="13448662">
            <a:off x="7247709" y="801141"/>
            <a:ext cx="4080005" cy="4080005"/>
          </a:xfrm>
          <a:prstGeom prst="rect">
            <a:avLst/>
          </a:prstGeom>
          <a:blipFill dpi="0" rotWithShape="1">
            <a:blip r:embed="rId4">
              <a:alphaModFix amt="6000"/>
            </a:blip>
            <a:srcRect/>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dirty="0"/>
          </a:p>
        </p:txBody>
      </p:sp>
      <p:sp>
        <p:nvSpPr>
          <p:cNvPr id="10" name="Прямоугольник 9">
            <a:extLst>
              <a:ext uri="{FF2B5EF4-FFF2-40B4-BE49-F238E27FC236}">
                <a16:creationId xmlns="" xmlns:a16="http://schemas.microsoft.com/office/drawing/2014/main" id="{9EB58EB3-2D1A-400E-B77D-E7509495492F}"/>
              </a:ext>
            </a:extLst>
          </p:cNvPr>
          <p:cNvSpPr/>
          <p:nvPr/>
        </p:nvSpPr>
        <p:spPr>
          <a:xfrm rot="1234750">
            <a:off x="-131715" y="2297049"/>
            <a:ext cx="4080005" cy="4080005"/>
          </a:xfrm>
          <a:prstGeom prst="rect">
            <a:avLst/>
          </a:prstGeom>
          <a:blipFill dpi="0" rotWithShape="1">
            <a:blip r:embed="rId4">
              <a:alphaModFix amt="6000"/>
            </a:blip>
            <a:srcRect/>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dirty="0"/>
          </a:p>
        </p:txBody>
      </p:sp>
      <p:sp>
        <p:nvSpPr>
          <p:cNvPr id="3" name="Номер слайда 2">
            <a:extLst>
              <a:ext uri="{FF2B5EF4-FFF2-40B4-BE49-F238E27FC236}">
                <a16:creationId xmlns="" xmlns:a16="http://schemas.microsoft.com/office/drawing/2014/main" id="{79221CB7-41D1-4CD6-9B19-93F7BC1CA0E3}"/>
              </a:ext>
            </a:extLst>
          </p:cNvPr>
          <p:cNvSpPr>
            <a:spLocks noGrp="1"/>
          </p:cNvSpPr>
          <p:nvPr>
            <p:ph type="sldNum" sz="quarter" idx="12"/>
          </p:nvPr>
        </p:nvSpPr>
        <p:spPr/>
        <p:txBody>
          <a:bodyPr/>
          <a:lstStyle/>
          <a:p>
            <a:pPr>
              <a:defRPr/>
            </a:pPr>
            <a:fld id="{B4B57FFD-70CD-4C5C-8117-5884EA760DEF}" type="slidenum">
              <a:rPr lang="en-US" smtClean="0"/>
              <a:pPr>
                <a:defRPr/>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4338" name="Subtitle 2"/>
          <p:cNvSpPr txBox="1">
            <a:spLocks/>
          </p:cNvSpPr>
          <p:nvPr/>
        </p:nvSpPr>
        <p:spPr bwMode="auto">
          <a:xfrm>
            <a:off x="255587" y="6390081"/>
            <a:ext cx="4143375" cy="246062"/>
          </a:xfrm>
          <a:prstGeom prst="rect">
            <a:avLst/>
          </a:prstGeom>
          <a:noFill/>
          <a:ln w="9525">
            <a:noFill/>
            <a:miter lim="800000"/>
            <a:headEnd/>
            <a:tailEnd/>
          </a:ln>
        </p:spPr>
        <p:txBody>
          <a:bodyPr/>
          <a:lstStyle/>
          <a:p>
            <a:pPr>
              <a:spcBef>
                <a:spcPct val="20000"/>
              </a:spcBef>
            </a:pPr>
            <a:r>
              <a:rPr lang="ru-RU" sz="800" dirty="0">
                <a:solidFill>
                  <a:schemeClr val="bg1"/>
                </a:solidFill>
              </a:rPr>
              <a:t>Высшая школа экономики, Москва, </a:t>
            </a:r>
            <a:r>
              <a:rPr lang="ru-RU" sz="800" dirty="0" smtClean="0">
                <a:solidFill>
                  <a:schemeClr val="bg1"/>
                </a:solidFill>
              </a:rPr>
              <a:t>2020</a:t>
            </a:r>
            <a:endParaRPr kumimoji="1" lang="ru-RU" sz="800" dirty="0">
              <a:solidFill>
                <a:schemeClr val="bg1"/>
              </a:solidFill>
              <a:latin typeface="Myriad Pro"/>
            </a:endParaRPr>
          </a:p>
        </p:txBody>
      </p:sp>
      <p:sp>
        <p:nvSpPr>
          <p:cNvPr id="14339" name="Title 1"/>
          <p:cNvSpPr txBox="1">
            <a:spLocks/>
          </p:cNvSpPr>
          <p:nvPr/>
        </p:nvSpPr>
        <p:spPr bwMode="auto">
          <a:xfrm>
            <a:off x="1428749" y="428625"/>
            <a:ext cx="6894979" cy="412750"/>
          </a:xfrm>
          <a:prstGeom prst="rect">
            <a:avLst/>
          </a:prstGeom>
          <a:noFill/>
          <a:ln w="9525">
            <a:noFill/>
            <a:miter lim="800000"/>
            <a:headEnd/>
            <a:tailEnd/>
          </a:ln>
        </p:spPr>
        <p:txBody>
          <a:bodyPr anchor="ctr"/>
          <a:lstStyle/>
          <a:p>
            <a:r>
              <a:rPr lang="ru-RU" sz="2400" b="1" dirty="0" smtClean="0">
                <a:solidFill>
                  <a:schemeClr val="bg1"/>
                </a:solidFill>
                <a:latin typeface="Myriad Pro"/>
              </a:rPr>
              <a:t>ОПИСАНИЕ ИГРОВОГО ПОЛЯ</a:t>
            </a:r>
            <a:endParaRPr lang="en-US" sz="2400" b="1" dirty="0">
              <a:solidFill>
                <a:schemeClr val="bg1"/>
              </a:solidFill>
              <a:latin typeface="Myriad Pro"/>
            </a:endParaRPr>
          </a:p>
        </p:txBody>
      </p:sp>
      <p:sp>
        <p:nvSpPr>
          <p:cNvPr id="14343" name="Rectangle 9"/>
          <p:cNvSpPr>
            <a:spLocks noChangeArrowheads="1"/>
          </p:cNvSpPr>
          <p:nvPr/>
        </p:nvSpPr>
        <p:spPr bwMode="auto">
          <a:xfrm>
            <a:off x="7300913" y="2255838"/>
            <a:ext cx="674687" cy="369887"/>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4" name="Rectangle 10"/>
          <p:cNvSpPr>
            <a:spLocks noChangeArrowheads="1"/>
          </p:cNvSpPr>
          <p:nvPr/>
        </p:nvSpPr>
        <p:spPr bwMode="auto">
          <a:xfrm>
            <a:off x="7300913" y="3967163"/>
            <a:ext cx="674687" cy="368300"/>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5" name="Rectangle 11"/>
          <p:cNvSpPr>
            <a:spLocks noChangeArrowheads="1"/>
          </p:cNvSpPr>
          <p:nvPr/>
        </p:nvSpPr>
        <p:spPr bwMode="auto">
          <a:xfrm>
            <a:off x="7300913" y="5591175"/>
            <a:ext cx="674687" cy="369888"/>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1" name="Номер слайда 10"/>
          <p:cNvSpPr>
            <a:spLocks noGrp="1"/>
          </p:cNvSpPr>
          <p:nvPr>
            <p:ph type="sldNum" sz="quarter" idx="12"/>
          </p:nvPr>
        </p:nvSpPr>
        <p:spPr/>
        <p:txBody>
          <a:bodyPr vert="horz" wrap="square" lIns="91440" tIns="45720" rIns="91440" bIns="45720" numCol="1" anchor="ctr" anchorCtr="0" compatLnSpc="1">
            <a:prstTxWarp prst="textNoShape">
              <a:avLst/>
            </a:prstTxWarp>
          </a:bodyPr>
          <a:lstStyle/>
          <a:p>
            <a:pPr>
              <a:defRPr/>
            </a:pPr>
            <a:fld id="{CB65F501-F5CC-4E12-934E-78BB5E4DA208}" type="slidenum">
              <a:rPr lang="en-US" sz="1800" smtClean="0">
                <a:solidFill>
                  <a:schemeClr val="tx1"/>
                </a:solidFill>
              </a:rPr>
              <a:pPr>
                <a:defRPr/>
              </a:pPr>
              <a:t>10</a:t>
            </a:fld>
            <a:endParaRPr lang="en-US" sz="1800" dirty="0">
              <a:solidFill>
                <a:schemeClr val="tx1"/>
              </a:solidFill>
            </a:endParaRPr>
          </a:p>
        </p:txBody>
      </p:sp>
      <p:sp>
        <p:nvSpPr>
          <p:cNvPr id="2" name="Прямоугольник 1">
            <a:extLst>
              <a:ext uri="{FF2B5EF4-FFF2-40B4-BE49-F238E27FC236}">
                <a16:creationId xmlns="" xmlns:a16="http://schemas.microsoft.com/office/drawing/2014/main" id="{50ED4305-12B5-4B82-A889-073F0E824F47}"/>
              </a:ext>
            </a:extLst>
          </p:cNvPr>
          <p:cNvSpPr/>
          <p:nvPr/>
        </p:nvSpPr>
        <p:spPr>
          <a:xfrm>
            <a:off x="255588" y="1517451"/>
            <a:ext cx="8431212" cy="923330"/>
          </a:xfrm>
          <a:prstGeom prst="rect">
            <a:avLst/>
          </a:prstGeom>
        </p:spPr>
        <p:txBody>
          <a:bodyPr wrap="square">
            <a:spAutoFit/>
          </a:bodyPr>
          <a:lstStyle/>
          <a:p>
            <a:r>
              <a:rPr lang="ru-RU" b="1" dirty="0" smtClean="0">
                <a:solidFill>
                  <a:srgbClr val="003F82"/>
                </a:solidFill>
                <a:latin typeface="Myriad Pro" panose="020B0503030403020204" pitchFamily="34" charset="0"/>
              </a:rPr>
              <a:t>На каждом игровом поле пользователь должен проводить перемычки, которые, если применять математическую модель, являются элементами некоего бинарного отношения на этом множестве.</a:t>
            </a:r>
            <a:endParaRPr lang="ru-RU" b="1" dirty="0">
              <a:solidFill>
                <a:srgbClr val="003F82"/>
              </a:solidFill>
              <a:latin typeface="Myriad Pro" panose="020B0503030403020204" pitchFamily="34" charset="0"/>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462" y="2513013"/>
            <a:ext cx="3429000" cy="3448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Рисунок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90614" y="2513013"/>
            <a:ext cx="3880183" cy="3448050"/>
          </a:xfrm>
          <a:prstGeom prst="rect">
            <a:avLst/>
          </a:prstGeom>
        </p:spPr>
      </p:pic>
      <p:sp>
        <p:nvSpPr>
          <p:cNvPr id="13" name="Двойная стрелка влево/вправо 12"/>
          <p:cNvSpPr/>
          <p:nvPr/>
        </p:nvSpPr>
        <p:spPr>
          <a:xfrm>
            <a:off x="4099302" y="3886378"/>
            <a:ext cx="904452" cy="529869"/>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0633900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4338" name="Subtitle 2"/>
          <p:cNvSpPr txBox="1">
            <a:spLocks/>
          </p:cNvSpPr>
          <p:nvPr/>
        </p:nvSpPr>
        <p:spPr bwMode="auto">
          <a:xfrm>
            <a:off x="255587" y="6390081"/>
            <a:ext cx="4143375" cy="246062"/>
          </a:xfrm>
          <a:prstGeom prst="rect">
            <a:avLst/>
          </a:prstGeom>
          <a:noFill/>
          <a:ln w="9525">
            <a:noFill/>
            <a:miter lim="800000"/>
            <a:headEnd/>
            <a:tailEnd/>
          </a:ln>
        </p:spPr>
        <p:txBody>
          <a:bodyPr/>
          <a:lstStyle/>
          <a:p>
            <a:pPr>
              <a:spcBef>
                <a:spcPct val="20000"/>
              </a:spcBef>
            </a:pPr>
            <a:r>
              <a:rPr lang="ru-RU" sz="800" dirty="0">
                <a:solidFill>
                  <a:schemeClr val="bg1"/>
                </a:solidFill>
              </a:rPr>
              <a:t>Высшая школа экономики, Москва, </a:t>
            </a:r>
            <a:r>
              <a:rPr lang="ru-RU" sz="800" dirty="0" smtClean="0">
                <a:solidFill>
                  <a:schemeClr val="bg1"/>
                </a:solidFill>
              </a:rPr>
              <a:t>2020</a:t>
            </a:r>
            <a:endParaRPr kumimoji="1" lang="ru-RU" sz="800" dirty="0">
              <a:solidFill>
                <a:schemeClr val="bg1"/>
              </a:solidFill>
              <a:latin typeface="Myriad Pro"/>
            </a:endParaRPr>
          </a:p>
        </p:txBody>
      </p:sp>
      <p:sp>
        <p:nvSpPr>
          <p:cNvPr id="14339" name="Title 1"/>
          <p:cNvSpPr txBox="1">
            <a:spLocks/>
          </p:cNvSpPr>
          <p:nvPr/>
        </p:nvSpPr>
        <p:spPr bwMode="auto">
          <a:xfrm>
            <a:off x="1428749" y="428625"/>
            <a:ext cx="6894979" cy="412750"/>
          </a:xfrm>
          <a:prstGeom prst="rect">
            <a:avLst/>
          </a:prstGeom>
          <a:noFill/>
          <a:ln w="9525">
            <a:noFill/>
            <a:miter lim="800000"/>
            <a:headEnd/>
            <a:tailEnd/>
          </a:ln>
        </p:spPr>
        <p:txBody>
          <a:bodyPr anchor="ctr"/>
          <a:lstStyle/>
          <a:p>
            <a:r>
              <a:rPr lang="ru-RU" sz="2400" b="1" dirty="0" smtClean="0">
                <a:solidFill>
                  <a:schemeClr val="bg1"/>
                </a:solidFill>
                <a:latin typeface="Myriad Pro"/>
              </a:rPr>
              <a:t>ОПИСАНИЕ ИГРОВОГО ПОЛЯ</a:t>
            </a:r>
            <a:endParaRPr lang="en-US" sz="2400" b="1" dirty="0">
              <a:solidFill>
                <a:schemeClr val="bg1"/>
              </a:solidFill>
              <a:latin typeface="Myriad Pro"/>
            </a:endParaRPr>
          </a:p>
        </p:txBody>
      </p:sp>
      <p:sp>
        <p:nvSpPr>
          <p:cNvPr id="14343" name="Rectangle 9"/>
          <p:cNvSpPr>
            <a:spLocks noChangeArrowheads="1"/>
          </p:cNvSpPr>
          <p:nvPr/>
        </p:nvSpPr>
        <p:spPr bwMode="auto">
          <a:xfrm>
            <a:off x="7300913" y="2255838"/>
            <a:ext cx="674687" cy="369887"/>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4" name="Rectangle 10"/>
          <p:cNvSpPr>
            <a:spLocks noChangeArrowheads="1"/>
          </p:cNvSpPr>
          <p:nvPr/>
        </p:nvSpPr>
        <p:spPr bwMode="auto">
          <a:xfrm>
            <a:off x="7300913" y="3967163"/>
            <a:ext cx="674687" cy="368300"/>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5" name="Rectangle 11"/>
          <p:cNvSpPr>
            <a:spLocks noChangeArrowheads="1"/>
          </p:cNvSpPr>
          <p:nvPr/>
        </p:nvSpPr>
        <p:spPr bwMode="auto">
          <a:xfrm>
            <a:off x="7300913" y="5591175"/>
            <a:ext cx="674687" cy="369888"/>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1" name="Номер слайда 10"/>
          <p:cNvSpPr>
            <a:spLocks noGrp="1"/>
          </p:cNvSpPr>
          <p:nvPr>
            <p:ph type="sldNum" sz="quarter" idx="12"/>
          </p:nvPr>
        </p:nvSpPr>
        <p:spPr/>
        <p:txBody>
          <a:bodyPr vert="horz" wrap="square" lIns="91440" tIns="45720" rIns="91440" bIns="45720" numCol="1" anchor="ctr" anchorCtr="0" compatLnSpc="1">
            <a:prstTxWarp prst="textNoShape">
              <a:avLst/>
            </a:prstTxWarp>
          </a:bodyPr>
          <a:lstStyle/>
          <a:p>
            <a:pPr>
              <a:defRPr/>
            </a:pPr>
            <a:fld id="{CB65F501-F5CC-4E12-934E-78BB5E4DA208}" type="slidenum">
              <a:rPr lang="en-US" sz="1800" smtClean="0">
                <a:solidFill>
                  <a:schemeClr val="tx1"/>
                </a:solidFill>
              </a:rPr>
              <a:pPr>
                <a:defRPr/>
              </a:pPr>
              <a:t>11</a:t>
            </a:fld>
            <a:endParaRPr lang="en-US" sz="1800" dirty="0">
              <a:solidFill>
                <a:schemeClr val="tx1"/>
              </a:solidFill>
            </a:endParaRPr>
          </a:p>
        </p:txBody>
      </p:sp>
      <mc:AlternateContent xmlns:mc="http://schemas.openxmlformats.org/markup-compatibility/2006" xmlns:a14="http://schemas.microsoft.com/office/drawing/2010/main">
        <mc:Choice Requires="a14">
          <p:sp>
            <p:nvSpPr>
              <p:cNvPr id="2" name="Прямоугольник 1">
                <a:extLst>
                  <a:ext uri="{FF2B5EF4-FFF2-40B4-BE49-F238E27FC236}">
                    <a16:creationId xmlns="" xmlns:a16="http://schemas.microsoft.com/office/drawing/2014/main" id="{50ED4305-12B5-4B82-A889-073F0E824F47}"/>
                  </a:ext>
                </a:extLst>
              </p:cNvPr>
              <p:cNvSpPr/>
              <p:nvPr/>
            </p:nvSpPr>
            <p:spPr>
              <a:xfrm>
                <a:off x="255588" y="1341259"/>
                <a:ext cx="8431212" cy="1200329"/>
              </a:xfrm>
              <a:prstGeom prst="rect">
                <a:avLst/>
              </a:prstGeom>
            </p:spPr>
            <p:txBody>
              <a:bodyPr wrap="square">
                <a:spAutoFit/>
              </a:bodyPr>
              <a:lstStyle/>
              <a:p>
                <a:r>
                  <a:rPr lang="ru-RU" b="1" dirty="0" smtClean="0">
                    <a:solidFill>
                      <a:srgbClr val="003F82"/>
                    </a:solidFill>
                    <a:latin typeface="Myriad Pro" panose="020B0503030403020204" pitchFamily="34" charset="0"/>
                  </a:rPr>
                  <a:t>Решение головоломки «Перемычки» есть построение</a:t>
                </a:r>
                <a:r>
                  <a:rPr lang="en-US" b="1" dirty="0" smtClean="0">
                    <a:solidFill>
                      <a:srgbClr val="003F82"/>
                    </a:solidFill>
                    <a:latin typeface="Myriad Pro" panose="020B0503030403020204" pitchFamily="34" charset="0"/>
                  </a:rPr>
                  <a:t> </a:t>
                </a:r>
                <a:r>
                  <a:rPr lang="ru-RU" b="1" dirty="0" smtClean="0">
                    <a:solidFill>
                      <a:srgbClr val="003F82"/>
                    </a:solidFill>
                    <a:latin typeface="Myriad Pro" panose="020B0503030403020204" pitchFamily="34" charset="0"/>
                  </a:rPr>
                  <a:t>неориентированного графа на множестве </a:t>
                </a:r>
                <a14:m>
                  <m:oMath xmlns:m="http://schemas.openxmlformats.org/officeDocument/2006/math">
                    <m:r>
                      <a:rPr lang="en-US" b="1" i="1" smtClean="0">
                        <a:solidFill>
                          <a:srgbClr val="003F82"/>
                        </a:solidFill>
                        <a:latin typeface="Cambria Math"/>
                      </a:rPr>
                      <m:t>𝑽</m:t>
                    </m:r>
                  </m:oMath>
                </a14:m>
                <a:r>
                  <a:rPr lang="en-US" b="1" dirty="0" smtClean="0">
                    <a:solidFill>
                      <a:srgbClr val="003F82"/>
                    </a:solidFill>
                    <a:latin typeface="Myriad Pro" panose="020B0503030403020204" pitchFamily="34" charset="0"/>
                  </a:rPr>
                  <a:t> </a:t>
                </a:r>
                <a:r>
                  <a:rPr lang="ru-RU" b="1" dirty="0" smtClean="0">
                    <a:solidFill>
                      <a:srgbClr val="003F82"/>
                    </a:solidFill>
                    <a:latin typeface="Myriad Pro" panose="020B0503030403020204" pitchFamily="34" charset="0"/>
                  </a:rPr>
                  <a:t>с определенным(!) отношением смежности</a:t>
                </a:r>
                <a:r>
                  <a:rPr lang="en-US" b="1" dirty="0" smtClean="0">
                    <a:solidFill>
                      <a:srgbClr val="003F82"/>
                    </a:solidFill>
                    <a:latin typeface="Myriad Pro" panose="020B0503030403020204" pitchFamily="34" charset="0"/>
                  </a:rPr>
                  <a:t> </a:t>
                </a:r>
                <a14:m>
                  <m:oMath xmlns:m="http://schemas.openxmlformats.org/officeDocument/2006/math">
                    <m:r>
                      <a:rPr lang="en-US" b="1" i="1" smtClean="0">
                        <a:solidFill>
                          <a:srgbClr val="003F82"/>
                        </a:solidFill>
                        <a:latin typeface="Cambria Math"/>
                      </a:rPr>
                      <m:t>𝑺</m:t>
                    </m:r>
                  </m:oMath>
                </a14:m>
                <a:r>
                  <a:rPr lang="ru-RU" b="1" dirty="0" smtClean="0">
                    <a:solidFill>
                      <a:srgbClr val="003F82"/>
                    </a:solidFill>
                    <a:latin typeface="Myriad Pro" panose="020B0503030403020204" pitchFamily="34" charset="0"/>
                  </a:rPr>
                  <a:t> на </a:t>
                </a:r>
                <a14:m>
                  <m:oMath xmlns:m="http://schemas.openxmlformats.org/officeDocument/2006/math">
                    <m:r>
                      <a:rPr lang="en-US" b="1" i="1" smtClean="0">
                        <a:solidFill>
                          <a:srgbClr val="003F82"/>
                        </a:solidFill>
                        <a:latin typeface="Cambria Math"/>
                      </a:rPr>
                      <m:t>𝑽</m:t>
                    </m:r>
                  </m:oMath>
                </a14:m>
                <a:r>
                  <a:rPr lang="ru-RU" b="1" dirty="0" smtClean="0">
                    <a:solidFill>
                      <a:srgbClr val="003F82"/>
                    </a:solidFill>
                    <a:latin typeface="Myriad Pro" panose="020B0503030403020204" pitchFamily="34" charset="0"/>
                  </a:rPr>
                  <a:t>. Данное бинарное отношение является частным(!) случаем отношения смежности.</a:t>
                </a:r>
                <a:endParaRPr lang="ru-RU" b="1" dirty="0">
                  <a:solidFill>
                    <a:srgbClr val="003F82"/>
                  </a:solidFill>
                  <a:latin typeface="Myriad Pro" panose="020B0503030403020204" pitchFamily="34" charset="0"/>
                </a:endParaRPr>
              </a:p>
            </p:txBody>
          </p:sp>
        </mc:Choice>
        <mc:Fallback xmlns="">
          <p:sp>
            <p:nvSpPr>
              <p:cNvPr id="2" name="Прямоугольник 1">
                <a:extLst>
                  <a:ext uri="{FF2B5EF4-FFF2-40B4-BE49-F238E27FC236}">
                    <a16:creationId xmlns:a16="http://schemas.microsoft.com/office/drawing/2014/main" xmlns="" id="{50ED4305-12B5-4B82-A889-073F0E824F47}"/>
                  </a:ext>
                </a:extLst>
              </p:cNvPr>
              <p:cNvSpPr>
                <a:spLocks noRot="1" noChangeAspect="1" noMove="1" noResize="1" noEditPoints="1" noAdjustHandles="1" noChangeArrowheads="1" noChangeShapeType="1" noTextEdit="1"/>
              </p:cNvSpPr>
              <p:nvPr/>
            </p:nvSpPr>
            <p:spPr>
              <a:xfrm>
                <a:off x="255588" y="1341259"/>
                <a:ext cx="8431212" cy="1200329"/>
              </a:xfrm>
              <a:prstGeom prst="rect">
                <a:avLst/>
              </a:prstGeom>
              <a:blipFill rotWithShape="1">
                <a:blip r:embed="rId4"/>
                <a:stretch>
                  <a:fillRect l="-651" t="-2538" b="-7107"/>
                </a:stretch>
              </a:blipFill>
            </p:spPr>
            <p:txBody>
              <a:bodyPr/>
              <a:lstStyle/>
              <a:p>
                <a:r>
                  <a:rPr lang="ru-RU">
                    <a:noFill/>
                  </a:rPr>
                  <a:t> </a:t>
                </a:r>
              </a:p>
            </p:txBody>
          </p:sp>
        </mc:Fallback>
      </mc:AlternateContent>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950" y="2541588"/>
            <a:ext cx="3801351" cy="38228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Рисунок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82081" y="2541587"/>
            <a:ext cx="4005746" cy="4094555"/>
          </a:xfrm>
          <a:prstGeom prst="rect">
            <a:avLst/>
          </a:prstGeom>
        </p:spPr>
      </p:pic>
      <p:sp>
        <p:nvSpPr>
          <p:cNvPr id="13" name="Двойная стрелка влево/вправо 12"/>
          <p:cNvSpPr/>
          <p:nvPr/>
        </p:nvSpPr>
        <p:spPr>
          <a:xfrm>
            <a:off x="4077629" y="4151312"/>
            <a:ext cx="904452" cy="529869"/>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5165377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4338" name="Subtitle 2"/>
          <p:cNvSpPr txBox="1">
            <a:spLocks/>
          </p:cNvSpPr>
          <p:nvPr/>
        </p:nvSpPr>
        <p:spPr bwMode="auto">
          <a:xfrm>
            <a:off x="255588" y="6415088"/>
            <a:ext cx="4143375" cy="246062"/>
          </a:xfrm>
          <a:prstGeom prst="rect">
            <a:avLst/>
          </a:prstGeom>
          <a:noFill/>
          <a:ln w="9525">
            <a:noFill/>
            <a:miter lim="800000"/>
            <a:headEnd/>
            <a:tailEnd/>
          </a:ln>
        </p:spPr>
        <p:txBody>
          <a:bodyPr/>
          <a:lstStyle/>
          <a:p>
            <a:pPr>
              <a:spcBef>
                <a:spcPct val="20000"/>
              </a:spcBef>
            </a:pPr>
            <a:r>
              <a:rPr lang="ru-RU" sz="800" dirty="0">
                <a:solidFill>
                  <a:schemeClr val="bg1"/>
                </a:solidFill>
              </a:rPr>
              <a:t>Высшая школа экономики, Москва, </a:t>
            </a:r>
            <a:r>
              <a:rPr lang="ru-RU" sz="800" dirty="0" smtClean="0">
                <a:solidFill>
                  <a:schemeClr val="bg1"/>
                </a:solidFill>
              </a:rPr>
              <a:t>2020</a:t>
            </a:r>
            <a:endParaRPr lang="ru-RU" sz="800" dirty="0">
              <a:solidFill>
                <a:schemeClr val="bg1"/>
              </a:solidFill>
            </a:endParaRPr>
          </a:p>
          <a:p>
            <a:pPr>
              <a:spcBef>
                <a:spcPct val="20000"/>
              </a:spcBef>
            </a:pPr>
            <a:endParaRPr kumimoji="1" lang="ru-RU" sz="800" dirty="0">
              <a:solidFill>
                <a:schemeClr val="bg1"/>
              </a:solidFill>
              <a:latin typeface="Myriad Pro"/>
            </a:endParaRPr>
          </a:p>
        </p:txBody>
      </p:sp>
      <p:sp>
        <p:nvSpPr>
          <p:cNvPr id="14339" name="Title 1"/>
          <p:cNvSpPr txBox="1">
            <a:spLocks/>
          </p:cNvSpPr>
          <p:nvPr/>
        </p:nvSpPr>
        <p:spPr bwMode="auto">
          <a:xfrm>
            <a:off x="1428749" y="428625"/>
            <a:ext cx="7432863" cy="412750"/>
          </a:xfrm>
          <a:prstGeom prst="rect">
            <a:avLst/>
          </a:prstGeom>
          <a:noFill/>
          <a:ln w="9525">
            <a:noFill/>
            <a:miter lim="800000"/>
            <a:headEnd/>
            <a:tailEnd/>
          </a:ln>
        </p:spPr>
        <p:txBody>
          <a:bodyPr anchor="ctr"/>
          <a:lstStyle/>
          <a:p>
            <a:r>
              <a:rPr lang="ru-RU" sz="2400" b="1" dirty="0">
                <a:solidFill>
                  <a:schemeClr val="bg1"/>
                </a:solidFill>
                <a:latin typeface="Myriad Pro"/>
              </a:rPr>
              <a:t>АНАЛИЗ СУЩЕСТВУЮЩИХ РЕШЕНИЙ</a:t>
            </a:r>
            <a:endParaRPr lang="en-US" sz="2400" b="1" dirty="0">
              <a:solidFill>
                <a:schemeClr val="bg1"/>
              </a:solidFill>
              <a:latin typeface="Myriad Pro"/>
            </a:endParaRPr>
          </a:p>
        </p:txBody>
      </p:sp>
      <p:sp>
        <p:nvSpPr>
          <p:cNvPr id="14343" name="Rectangle 9"/>
          <p:cNvSpPr>
            <a:spLocks noChangeArrowheads="1"/>
          </p:cNvSpPr>
          <p:nvPr/>
        </p:nvSpPr>
        <p:spPr bwMode="auto">
          <a:xfrm>
            <a:off x="7300913" y="2255838"/>
            <a:ext cx="674687" cy="369887"/>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4" name="Rectangle 10"/>
          <p:cNvSpPr>
            <a:spLocks noChangeArrowheads="1"/>
          </p:cNvSpPr>
          <p:nvPr/>
        </p:nvSpPr>
        <p:spPr bwMode="auto">
          <a:xfrm>
            <a:off x="7300913" y="3967163"/>
            <a:ext cx="674687" cy="368300"/>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5" name="Rectangle 11"/>
          <p:cNvSpPr>
            <a:spLocks noChangeArrowheads="1"/>
          </p:cNvSpPr>
          <p:nvPr/>
        </p:nvSpPr>
        <p:spPr bwMode="auto">
          <a:xfrm>
            <a:off x="7300913" y="5591175"/>
            <a:ext cx="674687" cy="369888"/>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1" name="Номер слайда 10"/>
          <p:cNvSpPr>
            <a:spLocks noGrp="1"/>
          </p:cNvSpPr>
          <p:nvPr>
            <p:ph type="sldNum" sz="quarter" idx="12"/>
          </p:nvPr>
        </p:nvSpPr>
        <p:spPr/>
        <p:txBody>
          <a:bodyPr vert="horz" wrap="square" lIns="91440" tIns="45720" rIns="91440" bIns="45720" numCol="1" anchor="ctr" anchorCtr="0" compatLnSpc="1">
            <a:prstTxWarp prst="textNoShape">
              <a:avLst/>
            </a:prstTxWarp>
          </a:bodyPr>
          <a:lstStyle/>
          <a:p>
            <a:pPr>
              <a:defRPr/>
            </a:pPr>
            <a:fld id="{CB65F501-F5CC-4E12-934E-78BB5E4DA208}" type="slidenum">
              <a:rPr lang="en-US" sz="1800" smtClean="0">
                <a:solidFill>
                  <a:schemeClr val="tx1"/>
                </a:solidFill>
              </a:rPr>
              <a:pPr>
                <a:defRPr/>
              </a:pPr>
              <a:t>12</a:t>
            </a:fld>
            <a:endParaRPr lang="en-US" sz="1800" dirty="0">
              <a:solidFill>
                <a:schemeClr val="tx1"/>
              </a:solidFill>
            </a:endParaRPr>
          </a:p>
        </p:txBody>
      </p:sp>
      <p:sp>
        <p:nvSpPr>
          <p:cNvPr id="2" name="Прямоугольник 1">
            <a:extLst>
              <a:ext uri="{FF2B5EF4-FFF2-40B4-BE49-F238E27FC236}">
                <a16:creationId xmlns="" xmlns:a16="http://schemas.microsoft.com/office/drawing/2014/main" id="{00913E3B-10FD-4F92-AC3D-FE9769839A33}"/>
              </a:ext>
            </a:extLst>
          </p:cNvPr>
          <p:cNvSpPr/>
          <p:nvPr/>
        </p:nvSpPr>
        <p:spPr>
          <a:xfrm>
            <a:off x="255588" y="1628507"/>
            <a:ext cx="8431212" cy="1846659"/>
          </a:xfrm>
          <a:prstGeom prst="rect">
            <a:avLst/>
          </a:prstGeom>
        </p:spPr>
        <p:txBody>
          <a:bodyPr wrap="square">
            <a:spAutoFit/>
          </a:bodyPr>
          <a:lstStyle/>
          <a:p>
            <a:r>
              <a:rPr lang="ru-RU" sz="2400" b="1" dirty="0" smtClean="0">
                <a:ln w="0"/>
                <a:solidFill>
                  <a:srgbClr val="003F82"/>
                </a:solidFill>
                <a:effectLst>
                  <a:outerShdw blurRad="38100" dist="19050" dir="2700000" algn="tl" rotWithShape="0">
                    <a:schemeClr val="dk1">
                      <a:alpha val="40000"/>
                    </a:schemeClr>
                  </a:outerShdw>
                </a:effectLst>
                <a:latin typeface="Myriad Pro"/>
              </a:rPr>
              <a:t>Были найдены отдаленные аналоги данной игры.</a:t>
            </a:r>
            <a:endParaRPr lang="en-US" sz="2400" b="1" dirty="0">
              <a:ln w="0"/>
              <a:solidFill>
                <a:srgbClr val="003F82"/>
              </a:solidFill>
              <a:effectLst>
                <a:outerShdw blurRad="38100" dist="19050" dir="2700000" algn="tl" rotWithShape="0">
                  <a:schemeClr val="dk1">
                    <a:alpha val="40000"/>
                  </a:schemeClr>
                </a:outerShdw>
              </a:effectLst>
              <a:latin typeface="Myriad Pro"/>
            </a:endParaRPr>
          </a:p>
          <a:p>
            <a:r>
              <a:rPr lang="ru-RU" dirty="0" smtClean="0">
                <a:solidFill>
                  <a:srgbClr val="003F82"/>
                </a:solidFill>
              </a:rPr>
              <a:t>В интернете нашлось несколько сайтов, которые предлагают пройти одну и ту же головоломку, чем-то похожую на данную, но, самое главное, стоит отметить, что все эти сайты предлагает заметно другие правила по проведению перемычек, которые достаточно сильно меняют логику игру. </a:t>
            </a:r>
            <a:r>
              <a:rPr lang="ru-RU" dirty="0" err="1" smtClean="0">
                <a:solidFill>
                  <a:srgbClr val="003F82"/>
                </a:solidFill>
              </a:rPr>
              <a:t>Скрин</a:t>
            </a:r>
            <a:r>
              <a:rPr lang="ru-RU" dirty="0" smtClean="0">
                <a:solidFill>
                  <a:srgbClr val="003F82"/>
                </a:solidFill>
              </a:rPr>
              <a:t> одного из таких сайтов:</a:t>
            </a:r>
            <a:endParaRPr lang="ru-RU" dirty="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8" y="3616656"/>
            <a:ext cx="3106951" cy="26384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Прямоугольник 11">
            <a:extLst>
              <a:ext uri="{FF2B5EF4-FFF2-40B4-BE49-F238E27FC236}">
                <a16:creationId xmlns="" xmlns:a16="http://schemas.microsoft.com/office/drawing/2014/main" id="{01820029-0F92-48ED-B0D0-436326875E96}"/>
              </a:ext>
            </a:extLst>
          </p:cNvPr>
          <p:cNvSpPr/>
          <p:nvPr/>
        </p:nvSpPr>
        <p:spPr>
          <a:xfrm>
            <a:off x="3548418" y="3603834"/>
            <a:ext cx="5595582" cy="2493858"/>
          </a:xfrm>
          <a:prstGeom prst="rect">
            <a:avLst/>
          </a:prstGeom>
          <a:solidFill>
            <a:schemeClr val="accent4">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r>
              <a:rPr lang="ru-RU" dirty="0" smtClean="0">
                <a:solidFill>
                  <a:srgbClr val="002060"/>
                </a:solidFill>
                <a:latin typeface="Myriad Pro" panose="020B0503030403020204" pitchFamily="34" charset="0"/>
              </a:rPr>
              <a:t>	В данных головоломках с интернета есть возможность проведения только вертикальных, либо горизонтальных линий, что делает процесс игры заметно легче, чем в представляемой игре.</a:t>
            </a:r>
          </a:p>
          <a:p>
            <a:r>
              <a:rPr lang="ru-RU" dirty="0" smtClean="0">
                <a:solidFill>
                  <a:srgbClr val="002060"/>
                </a:solidFill>
                <a:latin typeface="Myriad Pro" panose="020B0503030403020204" pitchFamily="34" charset="0"/>
              </a:rPr>
              <a:t>	Также только на одном из сайтов есть, вроде как, собственный генератор заданий, то есть кол-во заданий не ограничено, как в нашем случае. Ссылка на сайт в списке источников.</a:t>
            </a:r>
            <a:endParaRPr lang="ru-RU" dirty="0">
              <a:solidFill>
                <a:srgbClr val="002060"/>
              </a:solidFill>
              <a:latin typeface="Myriad Pro" panose="020B0503030403020204"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4338" name="Subtitle 2"/>
          <p:cNvSpPr txBox="1">
            <a:spLocks/>
          </p:cNvSpPr>
          <p:nvPr/>
        </p:nvSpPr>
        <p:spPr bwMode="auto">
          <a:xfrm>
            <a:off x="255588" y="6415088"/>
            <a:ext cx="4143375" cy="246062"/>
          </a:xfrm>
          <a:prstGeom prst="rect">
            <a:avLst/>
          </a:prstGeom>
          <a:noFill/>
          <a:ln w="9525">
            <a:noFill/>
            <a:miter lim="800000"/>
            <a:headEnd/>
            <a:tailEnd/>
          </a:ln>
        </p:spPr>
        <p:txBody>
          <a:bodyPr/>
          <a:lstStyle/>
          <a:p>
            <a:pPr>
              <a:spcBef>
                <a:spcPct val="20000"/>
              </a:spcBef>
            </a:pPr>
            <a:r>
              <a:rPr lang="ru-RU" sz="800" dirty="0">
                <a:solidFill>
                  <a:schemeClr val="bg1"/>
                </a:solidFill>
              </a:rPr>
              <a:t>Высшая школа экономики, Москва, </a:t>
            </a:r>
            <a:r>
              <a:rPr lang="ru-RU" sz="800" dirty="0" smtClean="0">
                <a:solidFill>
                  <a:schemeClr val="bg1"/>
                </a:solidFill>
              </a:rPr>
              <a:t>2020</a:t>
            </a:r>
            <a:endParaRPr kumimoji="1" lang="ru-RU" sz="800" dirty="0">
              <a:solidFill>
                <a:schemeClr val="bg1"/>
              </a:solidFill>
              <a:latin typeface="Myriad Pro"/>
            </a:endParaRPr>
          </a:p>
        </p:txBody>
      </p:sp>
      <p:sp>
        <p:nvSpPr>
          <p:cNvPr id="14339" name="Title 1"/>
          <p:cNvSpPr txBox="1">
            <a:spLocks/>
          </p:cNvSpPr>
          <p:nvPr/>
        </p:nvSpPr>
        <p:spPr bwMode="auto">
          <a:xfrm>
            <a:off x="1428749" y="428625"/>
            <a:ext cx="7432863" cy="412750"/>
          </a:xfrm>
          <a:prstGeom prst="rect">
            <a:avLst/>
          </a:prstGeom>
          <a:noFill/>
          <a:ln w="9525">
            <a:noFill/>
            <a:miter lim="800000"/>
            <a:headEnd/>
            <a:tailEnd/>
          </a:ln>
        </p:spPr>
        <p:txBody>
          <a:bodyPr anchor="ctr"/>
          <a:lstStyle/>
          <a:p>
            <a:r>
              <a:rPr lang="ru-RU" sz="2400" b="1" dirty="0">
                <a:solidFill>
                  <a:schemeClr val="bg1"/>
                </a:solidFill>
                <a:latin typeface="Myriad Pro"/>
              </a:rPr>
              <a:t>ВЫБРАННЫЕ МЕТОДЫ И АЛГОРИТМЫ РЕАЛИЗАЦИИ</a:t>
            </a:r>
            <a:endParaRPr lang="en-US" sz="2400" b="1" dirty="0">
              <a:solidFill>
                <a:schemeClr val="bg1"/>
              </a:solidFill>
              <a:latin typeface="Myriad Pro"/>
            </a:endParaRPr>
          </a:p>
        </p:txBody>
      </p:sp>
      <p:sp>
        <p:nvSpPr>
          <p:cNvPr id="14343" name="Rectangle 9"/>
          <p:cNvSpPr>
            <a:spLocks noChangeArrowheads="1"/>
          </p:cNvSpPr>
          <p:nvPr/>
        </p:nvSpPr>
        <p:spPr bwMode="auto">
          <a:xfrm>
            <a:off x="7300913" y="2255838"/>
            <a:ext cx="674687" cy="369887"/>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5" name="Rectangle 11"/>
          <p:cNvSpPr>
            <a:spLocks noChangeArrowheads="1"/>
          </p:cNvSpPr>
          <p:nvPr/>
        </p:nvSpPr>
        <p:spPr bwMode="auto">
          <a:xfrm>
            <a:off x="7300913" y="5591175"/>
            <a:ext cx="674687" cy="369888"/>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1" name="Номер слайда 10"/>
          <p:cNvSpPr>
            <a:spLocks noGrp="1"/>
          </p:cNvSpPr>
          <p:nvPr>
            <p:ph type="sldNum" sz="quarter" idx="12"/>
          </p:nvPr>
        </p:nvSpPr>
        <p:spPr/>
        <p:txBody>
          <a:bodyPr vert="horz" wrap="square" lIns="91440" tIns="45720" rIns="91440" bIns="45720" numCol="1" anchor="ctr" anchorCtr="0" compatLnSpc="1">
            <a:prstTxWarp prst="textNoShape">
              <a:avLst/>
            </a:prstTxWarp>
          </a:bodyPr>
          <a:lstStyle/>
          <a:p>
            <a:pPr>
              <a:defRPr/>
            </a:pPr>
            <a:fld id="{CB65F501-F5CC-4E12-934E-78BB5E4DA208}" type="slidenum">
              <a:rPr lang="en-US" sz="1800" smtClean="0">
                <a:solidFill>
                  <a:schemeClr val="tx1"/>
                </a:solidFill>
              </a:rPr>
              <a:pPr>
                <a:defRPr/>
              </a:pPr>
              <a:t>13</a:t>
            </a:fld>
            <a:endParaRPr lang="en-US" sz="1800">
              <a:solidFill>
                <a:schemeClr val="tx1"/>
              </a:solidFill>
            </a:endParaRPr>
          </a:p>
        </p:txBody>
      </p:sp>
      <mc:AlternateContent xmlns:mc="http://schemas.openxmlformats.org/markup-compatibility/2006" xmlns:a14="http://schemas.microsoft.com/office/drawing/2010/main">
        <mc:Choice Requires="a14">
          <p:sp>
            <p:nvSpPr>
              <p:cNvPr id="2" name="Прямоугольник 1">
                <a:extLst>
                  <a:ext uri="{FF2B5EF4-FFF2-40B4-BE49-F238E27FC236}">
                    <a16:creationId xmlns="" xmlns:a16="http://schemas.microsoft.com/office/drawing/2014/main" id="{362F1DAB-4C9B-4621-98D8-150921DD9036}"/>
                  </a:ext>
                </a:extLst>
              </p:cNvPr>
              <p:cNvSpPr/>
              <p:nvPr/>
            </p:nvSpPr>
            <p:spPr>
              <a:xfrm>
                <a:off x="255588" y="1471563"/>
                <a:ext cx="8431212" cy="4566378"/>
              </a:xfrm>
              <a:prstGeom prst="rect">
                <a:avLst/>
              </a:prstGeom>
            </p:spPr>
            <p:txBody>
              <a:bodyPr wrap="square">
                <a:spAutoFit/>
              </a:bodyPr>
              <a:lstStyle/>
              <a:p>
                <a:r>
                  <a:rPr lang="ru-RU" b="1" dirty="0" smtClean="0">
                    <a:ln w="0"/>
                    <a:solidFill>
                      <a:srgbClr val="003F82"/>
                    </a:solidFill>
                    <a:effectLst>
                      <a:outerShdw blurRad="38100" dist="19050" dir="2700000" algn="tl" rotWithShape="0">
                        <a:schemeClr val="dk1">
                          <a:alpha val="40000"/>
                        </a:schemeClr>
                      </a:outerShdw>
                    </a:effectLst>
                    <a:latin typeface="Myriad Pro"/>
                  </a:rPr>
                  <a:t>Задача: </a:t>
                </a:r>
                <a:r>
                  <a:rPr lang="ru-RU" dirty="0">
                    <a:ln w="0"/>
                    <a:solidFill>
                      <a:srgbClr val="003F82"/>
                    </a:solidFill>
                    <a:effectLst>
                      <a:outerShdw blurRad="38100" dist="19050" dir="2700000" algn="tl" rotWithShape="0">
                        <a:schemeClr val="dk1">
                          <a:alpha val="40000"/>
                        </a:schemeClr>
                      </a:outerShdw>
                    </a:effectLst>
                    <a:latin typeface="Myriad Pro"/>
                  </a:rPr>
                  <a:t>Н</a:t>
                </a:r>
                <a:r>
                  <a:rPr lang="ru-RU" dirty="0" smtClean="0">
                    <a:ln w="0"/>
                    <a:solidFill>
                      <a:srgbClr val="003F82"/>
                    </a:solidFill>
                    <a:effectLst>
                      <a:outerShdw blurRad="38100" dist="19050" dir="2700000" algn="tl" rotWithShape="0">
                        <a:schemeClr val="dk1">
                          <a:alpha val="40000"/>
                        </a:schemeClr>
                      </a:outerShdw>
                    </a:effectLst>
                    <a:latin typeface="Myriad Pro"/>
                  </a:rPr>
                  <a:t>еобходимо придумать достаточно оптимальный алгоритм генерации игровых полей с гарантированным решением.</a:t>
                </a:r>
              </a:p>
              <a:p>
                <a:endParaRPr lang="ru-RU" dirty="0" smtClean="0">
                  <a:ln w="0"/>
                  <a:solidFill>
                    <a:srgbClr val="003F82"/>
                  </a:solidFill>
                  <a:effectLst>
                    <a:outerShdw blurRad="38100" dist="19050" dir="2700000" algn="tl" rotWithShape="0">
                      <a:schemeClr val="dk1">
                        <a:alpha val="40000"/>
                      </a:schemeClr>
                    </a:outerShdw>
                  </a:effectLst>
                  <a:latin typeface="Myriad Pro"/>
                </a:endParaRPr>
              </a:p>
              <a:p>
                <a:r>
                  <a:rPr lang="ru-RU" b="1" dirty="0" smtClean="0">
                    <a:ln w="0"/>
                    <a:solidFill>
                      <a:srgbClr val="003F82"/>
                    </a:solidFill>
                    <a:effectLst>
                      <a:outerShdw blurRad="38100" dist="19050" dir="2700000" algn="tl" rotWithShape="0">
                        <a:schemeClr val="dk1">
                          <a:alpha val="40000"/>
                        </a:schemeClr>
                      </a:outerShdw>
                    </a:effectLst>
                    <a:latin typeface="Myriad Pro"/>
                  </a:rPr>
                  <a:t> Решение</a:t>
                </a:r>
                <a:r>
                  <a:rPr lang="ru-RU" b="1" dirty="0">
                    <a:ln w="0"/>
                    <a:solidFill>
                      <a:srgbClr val="003F82"/>
                    </a:solidFill>
                    <a:effectLst>
                      <a:outerShdw blurRad="38100" dist="19050" dir="2700000" algn="tl" rotWithShape="0">
                        <a:schemeClr val="dk1">
                          <a:alpha val="40000"/>
                        </a:schemeClr>
                      </a:outerShdw>
                    </a:effectLst>
                    <a:latin typeface="Myriad Pro"/>
                  </a:rPr>
                  <a:t>: </a:t>
                </a:r>
                <a:r>
                  <a:rPr lang="ru-RU" dirty="0" smtClean="0">
                    <a:ln w="0"/>
                    <a:solidFill>
                      <a:srgbClr val="003F82"/>
                    </a:solidFill>
                    <a:effectLst>
                      <a:outerShdw blurRad="38100" dist="19050" dir="2700000" algn="tl" rotWithShape="0">
                        <a:schemeClr val="dk1">
                          <a:alpha val="40000"/>
                        </a:schemeClr>
                      </a:outerShdw>
                    </a:effectLst>
                    <a:latin typeface="Myriad Pro"/>
                  </a:rPr>
                  <a:t>Ядром алгоритма является достаточно хитрая математическая модель, представляющая из себя граф, который для полей данной игры является «максимальным». </a:t>
                </a:r>
              </a:p>
              <a:p>
                <a:r>
                  <a:rPr lang="ru-RU" dirty="0">
                    <a:ln w="0"/>
                    <a:solidFill>
                      <a:srgbClr val="003F82"/>
                    </a:solidFill>
                    <a:effectLst>
                      <a:outerShdw blurRad="38100" dist="19050" dir="2700000" algn="tl" rotWithShape="0">
                        <a:schemeClr val="dk1">
                          <a:alpha val="40000"/>
                        </a:schemeClr>
                      </a:outerShdw>
                    </a:effectLst>
                    <a:latin typeface="Myriad Pro"/>
                  </a:rPr>
                  <a:t>	</a:t>
                </a:r>
                <a:endParaRPr lang="ru-RU" dirty="0" smtClean="0">
                  <a:ln w="0"/>
                  <a:solidFill>
                    <a:srgbClr val="003F82"/>
                  </a:solidFill>
                  <a:effectLst>
                    <a:outerShdw blurRad="38100" dist="19050" dir="2700000" algn="tl" rotWithShape="0">
                      <a:schemeClr val="dk1">
                        <a:alpha val="40000"/>
                      </a:schemeClr>
                    </a:outerShdw>
                  </a:effectLst>
                  <a:latin typeface="Myriad Pro"/>
                </a:endParaRPr>
              </a:p>
              <a:p>
                <a:r>
                  <a:rPr lang="ru-RU" dirty="0">
                    <a:ln w="0"/>
                    <a:solidFill>
                      <a:srgbClr val="003F82"/>
                    </a:solidFill>
                    <a:effectLst>
                      <a:outerShdw blurRad="38100" dist="19050" dir="2700000" algn="tl" rotWithShape="0">
                        <a:schemeClr val="dk1">
                          <a:alpha val="40000"/>
                        </a:schemeClr>
                      </a:outerShdw>
                    </a:effectLst>
                    <a:latin typeface="Myriad Pro"/>
                  </a:rPr>
                  <a:t>	</a:t>
                </a:r>
                <a:r>
                  <a:rPr lang="ru-RU" dirty="0" smtClean="0">
                    <a:ln w="0"/>
                    <a:solidFill>
                      <a:srgbClr val="003F82"/>
                    </a:solidFill>
                    <a:effectLst>
                      <a:outerShdw blurRad="38100" dist="19050" dir="2700000" algn="tl" rotWithShape="0">
                        <a:schemeClr val="dk1">
                          <a:alpha val="40000"/>
                        </a:schemeClr>
                      </a:outerShdw>
                    </a:effectLst>
                    <a:latin typeface="Myriad Pro"/>
                  </a:rPr>
                  <a:t>Количество связей в этом графе вычисляется по формуле: </a:t>
                </a:r>
                <a:r>
                  <a:rPr lang="en-US" dirty="0" smtClean="0">
                    <a:ln w="0"/>
                    <a:solidFill>
                      <a:srgbClr val="003F82"/>
                    </a:solidFill>
                    <a:effectLst>
                      <a:outerShdw blurRad="38100" dist="19050" dir="2700000" algn="tl" rotWithShape="0">
                        <a:schemeClr val="dk1">
                          <a:alpha val="40000"/>
                        </a:schemeClr>
                      </a:outerShdw>
                    </a:effectLst>
                    <a:latin typeface="Myriad Pro"/>
                  </a:rPr>
                  <a:t>		</a:t>
                </a:r>
                <a14:m>
                  <m:oMath xmlns:m="http://schemas.openxmlformats.org/officeDocument/2006/math">
                    <m:sSup>
                      <m:sSupPr>
                        <m:ctrlPr>
                          <a:rPr lang="en-US" b="0" i="1" smtClean="0">
                            <a:ln w="0"/>
                            <a:solidFill>
                              <a:srgbClr val="003F82"/>
                            </a:solidFill>
                            <a:effectLst>
                              <a:outerShdw blurRad="38100" dist="19050" dir="2700000" algn="tl" rotWithShape="0">
                                <a:schemeClr val="dk1">
                                  <a:alpha val="40000"/>
                                </a:schemeClr>
                              </a:outerShdw>
                            </a:effectLst>
                            <a:latin typeface="Cambria Math"/>
                          </a:rPr>
                        </m:ctrlPr>
                      </m:sSupPr>
                      <m:e>
                        <m:d>
                          <m:dPr>
                            <m:ctrlPr>
                              <a:rPr lang="en-US" b="0" i="1" smtClean="0">
                                <a:ln w="0"/>
                                <a:solidFill>
                                  <a:srgbClr val="003F82"/>
                                </a:solidFill>
                                <a:effectLst>
                                  <a:outerShdw blurRad="38100" dist="19050" dir="2700000" algn="tl" rotWithShape="0">
                                    <a:schemeClr val="dk1">
                                      <a:alpha val="40000"/>
                                    </a:schemeClr>
                                  </a:outerShdw>
                                </a:effectLst>
                                <a:latin typeface="Cambria Math"/>
                              </a:rPr>
                            </m:ctrlPr>
                          </m:dPr>
                          <m:e>
                            <m:r>
                              <a:rPr lang="en-US" b="0" i="1" smtClean="0">
                                <a:ln w="0"/>
                                <a:solidFill>
                                  <a:srgbClr val="003F82"/>
                                </a:solidFill>
                                <a:effectLst>
                                  <a:outerShdw blurRad="38100" dist="19050" dir="2700000" algn="tl" rotWithShape="0">
                                    <a:schemeClr val="dk1">
                                      <a:alpha val="40000"/>
                                    </a:schemeClr>
                                  </a:outerShdw>
                                </a:effectLst>
                                <a:latin typeface="Cambria Math"/>
                              </a:rPr>
                              <m:t>2∗</m:t>
                            </m:r>
                            <m:r>
                              <a:rPr lang="en-US" b="0" i="1" smtClean="0">
                                <a:ln w="0"/>
                                <a:solidFill>
                                  <a:srgbClr val="003F82"/>
                                </a:solidFill>
                                <a:effectLst>
                                  <a:outerShdw blurRad="38100" dist="19050" dir="2700000" algn="tl" rotWithShape="0">
                                    <a:schemeClr val="dk1">
                                      <a:alpha val="40000"/>
                                    </a:schemeClr>
                                  </a:outerShdw>
                                </a:effectLst>
                                <a:latin typeface="Cambria Math"/>
                              </a:rPr>
                              <m:t>𝑁</m:t>
                            </m:r>
                            <m:r>
                              <a:rPr lang="en-US" b="0" i="1" smtClean="0">
                                <a:ln w="0"/>
                                <a:solidFill>
                                  <a:srgbClr val="003F82"/>
                                </a:solidFill>
                                <a:effectLst>
                                  <a:outerShdw blurRad="38100" dist="19050" dir="2700000" algn="tl" rotWithShape="0">
                                    <a:schemeClr val="dk1">
                                      <a:alpha val="40000"/>
                                    </a:schemeClr>
                                  </a:outerShdw>
                                </a:effectLst>
                                <a:latin typeface="Cambria Math"/>
                              </a:rPr>
                              <m:t> −1</m:t>
                            </m:r>
                          </m:e>
                        </m:d>
                      </m:e>
                      <m:sup>
                        <m:r>
                          <a:rPr lang="en-US" b="0" i="1" smtClean="0">
                            <a:ln w="0"/>
                            <a:solidFill>
                              <a:srgbClr val="003F82"/>
                            </a:solidFill>
                            <a:effectLst>
                              <a:outerShdw blurRad="38100" dist="19050" dir="2700000" algn="tl" rotWithShape="0">
                                <a:schemeClr val="dk1">
                                  <a:alpha val="40000"/>
                                </a:schemeClr>
                              </a:outerShdw>
                            </a:effectLst>
                            <a:latin typeface="Cambria Math"/>
                          </a:rPr>
                          <m:t>2</m:t>
                        </m:r>
                      </m:sup>
                    </m:sSup>
                    <m:r>
                      <a:rPr lang="en-US" b="0" i="1" smtClean="0">
                        <a:ln w="0"/>
                        <a:solidFill>
                          <a:srgbClr val="003F82"/>
                        </a:solidFill>
                        <a:effectLst>
                          <a:outerShdw blurRad="38100" dist="19050" dir="2700000" algn="tl" rotWithShape="0">
                            <a:schemeClr val="dk1">
                              <a:alpha val="40000"/>
                            </a:schemeClr>
                          </a:outerShdw>
                        </a:effectLst>
                        <a:latin typeface="Cambria Math"/>
                      </a:rPr>
                      <m:t> −</m:t>
                    </m:r>
                    <m:sSup>
                      <m:sSupPr>
                        <m:ctrlPr>
                          <a:rPr lang="en-US" b="0" i="1" smtClean="0">
                            <a:ln w="0"/>
                            <a:solidFill>
                              <a:srgbClr val="003F82"/>
                            </a:solidFill>
                            <a:effectLst>
                              <a:outerShdw blurRad="38100" dist="19050" dir="2700000" algn="tl" rotWithShape="0">
                                <a:schemeClr val="dk1">
                                  <a:alpha val="40000"/>
                                </a:schemeClr>
                              </a:outerShdw>
                            </a:effectLst>
                            <a:latin typeface="Cambria Math"/>
                          </a:rPr>
                        </m:ctrlPr>
                      </m:sSupPr>
                      <m:e>
                        <m:r>
                          <a:rPr lang="en-US" b="0" i="1" smtClean="0">
                            <a:ln w="0"/>
                            <a:solidFill>
                              <a:srgbClr val="003F82"/>
                            </a:solidFill>
                            <a:effectLst>
                              <a:outerShdw blurRad="38100" dist="19050" dir="2700000" algn="tl" rotWithShape="0">
                                <a:schemeClr val="dk1">
                                  <a:alpha val="40000"/>
                                </a:schemeClr>
                              </a:outerShdw>
                            </a:effectLst>
                            <a:latin typeface="Cambria Math"/>
                          </a:rPr>
                          <m:t>𝑁</m:t>
                        </m:r>
                      </m:e>
                      <m:sup>
                        <m:r>
                          <a:rPr lang="en-US" b="0" i="1" smtClean="0">
                            <a:ln w="0"/>
                            <a:solidFill>
                              <a:srgbClr val="003F82"/>
                            </a:solidFill>
                            <a:effectLst>
                              <a:outerShdw blurRad="38100" dist="19050" dir="2700000" algn="tl" rotWithShape="0">
                                <a:schemeClr val="dk1">
                                  <a:alpha val="40000"/>
                                </a:schemeClr>
                              </a:outerShdw>
                            </a:effectLst>
                            <a:latin typeface="Cambria Math"/>
                          </a:rPr>
                          <m:t>2</m:t>
                        </m:r>
                      </m:sup>
                    </m:sSup>
                    <m:r>
                      <a:rPr lang="ru-RU" b="0" i="1" smtClean="0">
                        <a:ln w="0"/>
                        <a:solidFill>
                          <a:srgbClr val="003F82"/>
                        </a:solidFill>
                        <a:effectLst>
                          <a:outerShdw blurRad="38100" dist="19050" dir="2700000" algn="tl" rotWithShape="0">
                            <a:schemeClr val="dk1">
                              <a:alpha val="40000"/>
                            </a:schemeClr>
                          </a:outerShdw>
                        </a:effectLst>
                        <a:latin typeface="Cambria Math"/>
                      </a:rPr>
                      <m:t>, где </m:t>
                    </m:r>
                    <m:r>
                      <a:rPr lang="en-US" b="0" i="1" smtClean="0">
                        <a:ln w="0"/>
                        <a:solidFill>
                          <a:srgbClr val="003F82"/>
                        </a:solidFill>
                        <a:effectLst>
                          <a:outerShdw blurRad="38100" dist="19050" dir="2700000" algn="tl" rotWithShape="0">
                            <a:schemeClr val="dk1">
                              <a:alpha val="40000"/>
                            </a:schemeClr>
                          </a:outerShdw>
                        </a:effectLst>
                        <a:latin typeface="Cambria Math"/>
                      </a:rPr>
                      <m:t>𝑁</m:t>
                    </m:r>
                    <m:r>
                      <a:rPr lang="en-US" b="0" i="1" smtClean="0">
                        <a:ln w="0"/>
                        <a:solidFill>
                          <a:srgbClr val="003F82"/>
                        </a:solidFill>
                        <a:effectLst>
                          <a:outerShdw blurRad="38100" dist="19050" dir="2700000" algn="tl" rotWithShape="0">
                            <a:schemeClr val="dk1">
                              <a:alpha val="40000"/>
                            </a:schemeClr>
                          </a:outerShdw>
                        </a:effectLst>
                        <a:latin typeface="Cambria Math"/>
                      </a:rPr>
                      <m:t> −размерн</m:t>
                    </m:r>
                    <m:r>
                      <a:rPr lang="ru-RU" b="0" i="1" smtClean="0">
                        <a:ln w="0"/>
                        <a:solidFill>
                          <a:srgbClr val="003F82"/>
                        </a:solidFill>
                        <a:effectLst>
                          <a:outerShdw blurRad="38100" dist="19050" dir="2700000" algn="tl" rotWithShape="0">
                            <a:schemeClr val="dk1">
                              <a:alpha val="40000"/>
                            </a:schemeClr>
                          </a:outerShdw>
                        </a:effectLst>
                        <a:latin typeface="Cambria Math"/>
                      </a:rPr>
                      <m:t>ость поля на уровне.</m:t>
                    </m:r>
                  </m:oMath>
                </a14:m>
                <a:endParaRPr lang="ru-RU" dirty="0" smtClean="0">
                  <a:ln w="0"/>
                  <a:solidFill>
                    <a:srgbClr val="003F82"/>
                  </a:solidFill>
                  <a:effectLst>
                    <a:outerShdw blurRad="38100" dist="19050" dir="2700000" algn="tl" rotWithShape="0">
                      <a:schemeClr val="dk1">
                        <a:alpha val="40000"/>
                      </a:schemeClr>
                    </a:outerShdw>
                  </a:effectLst>
                  <a:latin typeface="Myriad Pro"/>
                </a:endParaRPr>
              </a:p>
              <a:p>
                <a:r>
                  <a:rPr lang="ru-RU" dirty="0">
                    <a:ln w="0"/>
                    <a:solidFill>
                      <a:srgbClr val="003F82"/>
                    </a:solidFill>
                    <a:effectLst>
                      <a:outerShdw blurRad="38100" dist="19050" dir="2700000" algn="tl" rotWithShape="0">
                        <a:schemeClr val="dk1">
                          <a:alpha val="40000"/>
                        </a:schemeClr>
                      </a:outerShdw>
                    </a:effectLst>
                    <a:latin typeface="Myriad Pro"/>
                  </a:rPr>
                  <a:t>	</a:t>
                </a:r>
                <a:endParaRPr lang="ru-RU" dirty="0" smtClean="0">
                  <a:ln w="0"/>
                  <a:solidFill>
                    <a:srgbClr val="003F82"/>
                  </a:solidFill>
                  <a:effectLst>
                    <a:outerShdw blurRad="38100" dist="19050" dir="2700000" algn="tl" rotWithShape="0">
                      <a:schemeClr val="dk1">
                        <a:alpha val="40000"/>
                      </a:schemeClr>
                    </a:outerShdw>
                  </a:effectLst>
                  <a:latin typeface="Myriad Pro"/>
                </a:endParaRPr>
              </a:p>
              <a:p>
                <a:r>
                  <a:rPr lang="ru-RU" dirty="0">
                    <a:ln w="0"/>
                    <a:solidFill>
                      <a:srgbClr val="003F82"/>
                    </a:solidFill>
                    <a:effectLst>
                      <a:outerShdw blurRad="38100" dist="19050" dir="2700000" algn="tl" rotWithShape="0">
                        <a:schemeClr val="dk1">
                          <a:alpha val="40000"/>
                        </a:schemeClr>
                      </a:outerShdw>
                    </a:effectLst>
                    <a:latin typeface="Myriad Pro"/>
                  </a:rPr>
                  <a:t>	</a:t>
                </a:r>
                <a:r>
                  <a:rPr lang="ru-RU" dirty="0" smtClean="0">
                    <a:ln w="0"/>
                    <a:solidFill>
                      <a:srgbClr val="003F82"/>
                    </a:solidFill>
                    <a:effectLst>
                      <a:outerShdw blurRad="38100" dist="19050" dir="2700000" algn="tl" rotWithShape="0">
                        <a:schemeClr val="dk1">
                          <a:alpha val="40000"/>
                        </a:schemeClr>
                      </a:outerShdw>
                    </a:effectLst>
                    <a:latin typeface="Myriad Pro"/>
                  </a:rPr>
                  <a:t>Суть алгоритма в том, что из этого «полного» графа  удаляются некоторые ребра, и по оставшимся ребрам расставляются значения степеней вершин полученного подграфа. </a:t>
                </a:r>
              </a:p>
              <a:p>
                <a:endParaRPr lang="ru-RU" dirty="0">
                  <a:ln w="0"/>
                  <a:solidFill>
                    <a:srgbClr val="003F82"/>
                  </a:solidFill>
                  <a:effectLst>
                    <a:outerShdw blurRad="38100" dist="19050" dir="2700000" algn="tl" rotWithShape="0">
                      <a:schemeClr val="dk1">
                        <a:alpha val="40000"/>
                      </a:schemeClr>
                    </a:outerShdw>
                  </a:effectLst>
                  <a:latin typeface="Myriad Pro"/>
                </a:endParaRPr>
              </a:p>
              <a:p>
                <a:r>
                  <a:rPr lang="ru-RU" dirty="0" smtClean="0">
                    <a:ln w="0"/>
                    <a:solidFill>
                      <a:srgbClr val="003F82"/>
                    </a:solidFill>
                    <a:effectLst>
                      <a:outerShdw blurRad="38100" dist="19050" dir="2700000" algn="tl" rotWithShape="0">
                        <a:schemeClr val="dk1">
                          <a:alpha val="40000"/>
                        </a:schemeClr>
                      </a:outerShdw>
                    </a:effectLst>
                    <a:latin typeface="Myriad Pro"/>
                  </a:rPr>
                  <a:t>	Степень каждой вершины</a:t>
                </a:r>
                <a:r>
                  <a:rPr lang="en-US" dirty="0" smtClean="0">
                    <a:ln w="0"/>
                    <a:solidFill>
                      <a:srgbClr val="003F82"/>
                    </a:solidFill>
                    <a:effectLst>
                      <a:outerShdw blurRad="38100" dist="19050" dir="2700000" algn="tl" rotWithShape="0">
                        <a:schemeClr val="dk1">
                          <a:alpha val="40000"/>
                        </a:schemeClr>
                      </a:outerShdw>
                    </a:effectLst>
                    <a:latin typeface="Myriad Pro"/>
                  </a:rPr>
                  <a:t>: </a:t>
                </a:r>
                <a14:m>
                  <m:oMath xmlns:m="http://schemas.openxmlformats.org/officeDocument/2006/math">
                    <m:r>
                      <a:rPr lang="en-US" b="0" i="0" smtClean="0">
                        <a:ln w="0"/>
                        <a:solidFill>
                          <a:srgbClr val="003F82"/>
                        </a:solidFill>
                        <a:effectLst>
                          <a:outerShdw blurRad="38100" dist="19050" dir="2700000" algn="tl" rotWithShape="0">
                            <a:schemeClr val="dk1">
                              <a:alpha val="40000"/>
                            </a:schemeClr>
                          </a:outerShdw>
                        </a:effectLst>
                        <a:latin typeface="Cambria Math"/>
                      </a:rPr>
                      <m:t>1≤</m:t>
                    </m:r>
                    <m:r>
                      <a:rPr lang="en-US" b="0" i="1" smtClean="0">
                        <a:ln w="0"/>
                        <a:solidFill>
                          <a:srgbClr val="003F82"/>
                        </a:solidFill>
                        <a:effectLst>
                          <a:outerShdw blurRad="38100" dist="19050" dir="2700000" algn="tl" rotWithShape="0">
                            <a:schemeClr val="dk1">
                              <a:alpha val="40000"/>
                            </a:schemeClr>
                          </a:outerShdw>
                        </a:effectLst>
                        <a:latin typeface="Cambria Math"/>
                      </a:rPr>
                      <m:t>𝑑</m:t>
                    </m:r>
                    <m:d>
                      <m:dPr>
                        <m:ctrlPr>
                          <a:rPr lang="en-US" b="0" i="1" smtClean="0">
                            <a:ln w="0"/>
                            <a:solidFill>
                              <a:srgbClr val="003F82"/>
                            </a:solidFill>
                            <a:effectLst>
                              <a:outerShdw blurRad="38100" dist="19050" dir="2700000" algn="tl" rotWithShape="0">
                                <a:schemeClr val="dk1">
                                  <a:alpha val="40000"/>
                                </a:schemeClr>
                              </a:outerShdw>
                            </a:effectLst>
                            <a:latin typeface="Cambria Math"/>
                          </a:rPr>
                        </m:ctrlPr>
                      </m:dPr>
                      <m:e>
                        <m:sSub>
                          <m:sSubPr>
                            <m:ctrlPr>
                              <a:rPr lang="en-US" b="0" i="1" smtClean="0">
                                <a:ln w="0"/>
                                <a:solidFill>
                                  <a:srgbClr val="003F82"/>
                                </a:solidFill>
                                <a:effectLst>
                                  <a:outerShdw blurRad="38100" dist="19050" dir="2700000" algn="tl" rotWithShape="0">
                                    <a:schemeClr val="dk1">
                                      <a:alpha val="40000"/>
                                    </a:schemeClr>
                                  </a:outerShdw>
                                </a:effectLst>
                                <a:latin typeface="Cambria Math"/>
                              </a:rPr>
                            </m:ctrlPr>
                          </m:sSubPr>
                          <m:e>
                            <m:r>
                              <a:rPr lang="en-US" b="0" i="1" smtClean="0">
                                <a:ln w="0"/>
                                <a:solidFill>
                                  <a:srgbClr val="003F82"/>
                                </a:solidFill>
                                <a:effectLst>
                                  <a:outerShdw blurRad="38100" dist="19050" dir="2700000" algn="tl" rotWithShape="0">
                                    <a:schemeClr val="dk1">
                                      <a:alpha val="40000"/>
                                    </a:schemeClr>
                                  </a:outerShdw>
                                </a:effectLst>
                                <a:latin typeface="Cambria Math"/>
                              </a:rPr>
                              <m:t>𝑉</m:t>
                            </m:r>
                          </m:e>
                          <m:sub>
                            <m:r>
                              <a:rPr lang="en-US" b="0" i="1" smtClean="0">
                                <a:ln w="0"/>
                                <a:solidFill>
                                  <a:srgbClr val="003F82"/>
                                </a:solidFill>
                                <a:effectLst>
                                  <a:outerShdw blurRad="38100" dist="19050" dir="2700000" algn="tl" rotWithShape="0">
                                    <a:schemeClr val="dk1">
                                      <a:alpha val="40000"/>
                                    </a:schemeClr>
                                  </a:outerShdw>
                                </a:effectLst>
                                <a:latin typeface="Cambria Math"/>
                              </a:rPr>
                              <m:t>𝑖𝑗</m:t>
                            </m:r>
                          </m:sub>
                        </m:sSub>
                      </m:e>
                    </m:d>
                    <m:r>
                      <a:rPr lang="en-US" b="0" i="1" smtClean="0">
                        <a:ln w="0"/>
                        <a:solidFill>
                          <a:srgbClr val="003F82"/>
                        </a:solidFill>
                        <a:effectLst>
                          <a:outerShdw blurRad="38100" dist="19050" dir="2700000" algn="tl" rotWithShape="0">
                            <a:schemeClr val="dk1">
                              <a:alpha val="40000"/>
                            </a:schemeClr>
                          </a:outerShdw>
                        </a:effectLst>
                        <a:latin typeface="Cambria Math"/>
                      </a:rPr>
                      <m:t>≤8</m:t>
                    </m:r>
                  </m:oMath>
                </a14:m>
                <a:r>
                  <a:rPr lang="ru-RU" dirty="0" smtClean="0">
                    <a:ln w="0"/>
                    <a:solidFill>
                      <a:srgbClr val="003F82"/>
                    </a:solidFill>
                    <a:effectLst>
                      <a:outerShdw blurRad="38100" dist="19050" dir="2700000" algn="tl" rotWithShape="0">
                        <a:schemeClr val="dk1">
                          <a:alpha val="40000"/>
                        </a:schemeClr>
                      </a:outerShdw>
                    </a:effectLst>
                    <a:latin typeface="Myriad Pro"/>
                  </a:rPr>
                  <a:t>, то есть стоит заметить, что нулевых степеней нет.</a:t>
                </a:r>
                <a:endParaRPr lang="ru-RU" dirty="0">
                  <a:ln w="0"/>
                  <a:solidFill>
                    <a:srgbClr val="003F82"/>
                  </a:solidFill>
                  <a:effectLst>
                    <a:outerShdw blurRad="38100" dist="19050" dir="2700000" algn="tl" rotWithShape="0">
                      <a:schemeClr val="dk1">
                        <a:alpha val="40000"/>
                      </a:schemeClr>
                    </a:outerShdw>
                  </a:effectLst>
                  <a:latin typeface="Myriad Pro"/>
                </a:endParaRPr>
              </a:p>
            </p:txBody>
          </p:sp>
        </mc:Choice>
        <mc:Fallback xmlns="">
          <p:sp>
            <p:nvSpPr>
              <p:cNvPr id="2" name="Прямоугольник 1">
                <a:extLst>
                  <a:ext uri="{FF2B5EF4-FFF2-40B4-BE49-F238E27FC236}">
                    <a16:creationId xmlns:a16="http://schemas.microsoft.com/office/drawing/2014/main" xmlns="" id="{362F1DAB-4C9B-4621-98D8-150921DD9036}"/>
                  </a:ext>
                </a:extLst>
              </p:cNvPr>
              <p:cNvSpPr>
                <a:spLocks noRot="1" noChangeAspect="1" noMove="1" noResize="1" noEditPoints="1" noAdjustHandles="1" noChangeArrowheads="1" noChangeShapeType="1" noTextEdit="1"/>
              </p:cNvSpPr>
              <p:nvPr/>
            </p:nvSpPr>
            <p:spPr>
              <a:xfrm>
                <a:off x="255588" y="1471563"/>
                <a:ext cx="8431212" cy="4566378"/>
              </a:xfrm>
              <a:prstGeom prst="rect">
                <a:avLst/>
              </a:prstGeom>
              <a:blipFill rotWithShape="1">
                <a:blip r:embed="rId4"/>
                <a:stretch>
                  <a:fillRect l="-723" t="-801" b="-1736"/>
                </a:stretch>
              </a:blipFill>
            </p:spPr>
            <p:txBody>
              <a:bodyPr/>
              <a:lstStyle/>
              <a:p>
                <a:r>
                  <a:rPr lang="ru-RU">
                    <a:noFill/>
                  </a:rPr>
                  <a:t> </a:t>
                </a:r>
              </a:p>
            </p:txBody>
          </p:sp>
        </mc:Fallback>
      </mc:AlternateContent>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4338" name="Subtitle 2"/>
          <p:cNvSpPr txBox="1">
            <a:spLocks/>
          </p:cNvSpPr>
          <p:nvPr/>
        </p:nvSpPr>
        <p:spPr bwMode="auto">
          <a:xfrm>
            <a:off x="255588" y="6415088"/>
            <a:ext cx="4143375" cy="246062"/>
          </a:xfrm>
          <a:prstGeom prst="rect">
            <a:avLst/>
          </a:prstGeom>
          <a:noFill/>
          <a:ln w="9525">
            <a:noFill/>
            <a:miter lim="800000"/>
            <a:headEnd/>
            <a:tailEnd/>
          </a:ln>
        </p:spPr>
        <p:txBody>
          <a:bodyPr/>
          <a:lstStyle/>
          <a:p>
            <a:pPr>
              <a:spcBef>
                <a:spcPct val="20000"/>
              </a:spcBef>
            </a:pPr>
            <a:r>
              <a:rPr lang="ru-RU" sz="800" dirty="0">
                <a:solidFill>
                  <a:schemeClr val="bg1"/>
                </a:solidFill>
              </a:rPr>
              <a:t>Высшая школа экономики, Москва, </a:t>
            </a:r>
            <a:r>
              <a:rPr lang="ru-RU" sz="800" dirty="0" smtClean="0">
                <a:solidFill>
                  <a:schemeClr val="bg1"/>
                </a:solidFill>
              </a:rPr>
              <a:t>2020</a:t>
            </a:r>
            <a:endParaRPr kumimoji="1" lang="ru-RU" sz="800" dirty="0">
              <a:solidFill>
                <a:schemeClr val="bg1"/>
              </a:solidFill>
              <a:latin typeface="Myriad Pro"/>
            </a:endParaRPr>
          </a:p>
        </p:txBody>
      </p:sp>
      <p:sp>
        <p:nvSpPr>
          <p:cNvPr id="14339" name="Title 1"/>
          <p:cNvSpPr txBox="1">
            <a:spLocks/>
          </p:cNvSpPr>
          <p:nvPr/>
        </p:nvSpPr>
        <p:spPr bwMode="auto">
          <a:xfrm>
            <a:off x="1428749" y="428625"/>
            <a:ext cx="7432863" cy="412750"/>
          </a:xfrm>
          <a:prstGeom prst="rect">
            <a:avLst/>
          </a:prstGeom>
          <a:noFill/>
          <a:ln w="9525">
            <a:noFill/>
            <a:miter lim="800000"/>
            <a:headEnd/>
            <a:tailEnd/>
          </a:ln>
        </p:spPr>
        <p:txBody>
          <a:bodyPr anchor="ctr"/>
          <a:lstStyle/>
          <a:p>
            <a:r>
              <a:rPr lang="ru-RU" sz="2400" b="1" dirty="0">
                <a:solidFill>
                  <a:schemeClr val="bg1"/>
                </a:solidFill>
                <a:latin typeface="Myriad Pro"/>
              </a:rPr>
              <a:t>ВЫБРАННЫЕ МЕТОДЫ И АЛГОРИТМЫ РЕАЛИЗАЦИИ</a:t>
            </a:r>
            <a:endParaRPr lang="en-US" sz="2400" b="1" dirty="0">
              <a:solidFill>
                <a:schemeClr val="bg1"/>
              </a:solidFill>
              <a:latin typeface="Myriad Pro"/>
            </a:endParaRPr>
          </a:p>
        </p:txBody>
      </p:sp>
      <p:sp>
        <p:nvSpPr>
          <p:cNvPr id="14343" name="Rectangle 9"/>
          <p:cNvSpPr>
            <a:spLocks noChangeArrowheads="1"/>
          </p:cNvSpPr>
          <p:nvPr/>
        </p:nvSpPr>
        <p:spPr bwMode="auto">
          <a:xfrm>
            <a:off x="7300913" y="2255838"/>
            <a:ext cx="674687" cy="369887"/>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5" name="Rectangle 11"/>
          <p:cNvSpPr>
            <a:spLocks noChangeArrowheads="1"/>
          </p:cNvSpPr>
          <p:nvPr/>
        </p:nvSpPr>
        <p:spPr bwMode="auto">
          <a:xfrm>
            <a:off x="7300913" y="5591175"/>
            <a:ext cx="674687" cy="369888"/>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1" name="Номер слайда 10"/>
          <p:cNvSpPr>
            <a:spLocks noGrp="1"/>
          </p:cNvSpPr>
          <p:nvPr>
            <p:ph type="sldNum" sz="quarter" idx="12"/>
          </p:nvPr>
        </p:nvSpPr>
        <p:spPr/>
        <p:txBody>
          <a:bodyPr vert="horz" wrap="square" lIns="91440" tIns="45720" rIns="91440" bIns="45720" numCol="1" anchor="ctr" anchorCtr="0" compatLnSpc="1">
            <a:prstTxWarp prst="textNoShape">
              <a:avLst/>
            </a:prstTxWarp>
          </a:bodyPr>
          <a:lstStyle/>
          <a:p>
            <a:pPr>
              <a:defRPr/>
            </a:pPr>
            <a:fld id="{CB65F501-F5CC-4E12-934E-78BB5E4DA208}" type="slidenum">
              <a:rPr lang="en-US" sz="1800" smtClean="0">
                <a:solidFill>
                  <a:schemeClr val="tx1"/>
                </a:solidFill>
              </a:rPr>
              <a:pPr>
                <a:defRPr/>
              </a:pPr>
              <a:t>14</a:t>
            </a:fld>
            <a:endParaRPr lang="en-US" sz="1800">
              <a:solidFill>
                <a:schemeClr val="tx1"/>
              </a:solidFill>
            </a:endParaRP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0" y="1753621"/>
            <a:ext cx="2652578" cy="223887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Users\Администратор\Desktop\ДОКУМЕНТЫ\Картинки\Некоторое решение.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91850" y="1753621"/>
            <a:ext cx="2645299" cy="2227621"/>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descr="C:\Users\Администратор\Desktop\ДОКУМЕНТЫ\Картинки\Некоторое решение и расстановка степеней.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50604" y="1866657"/>
            <a:ext cx="2611008" cy="2198743"/>
          </a:xfrm>
          <a:prstGeom prst="rect">
            <a:avLst/>
          </a:prstGeom>
          <a:noFill/>
          <a:extLst>
            <a:ext uri="{909E8E84-426E-40DD-AFC4-6F175D3DCCD1}">
              <a14:hiddenFill xmlns:a14="http://schemas.microsoft.com/office/drawing/2010/main">
                <a:solidFill>
                  <a:srgbClr val="FFFFFF"/>
                </a:solidFill>
              </a14:hiddenFill>
            </a:ext>
          </a:extLst>
        </p:spPr>
      </p:pic>
      <p:pic>
        <p:nvPicPr>
          <p:cNvPr id="3" name="Рисунок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95740" y="4212368"/>
            <a:ext cx="2618089" cy="2202719"/>
          </a:xfrm>
          <a:prstGeom prst="rect">
            <a:avLst/>
          </a:prstGeom>
        </p:spPr>
      </p:pic>
      <p:sp>
        <p:nvSpPr>
          <p:cNvPr id="4" name="Прямоугольник 3"/>
          <p:cNvSpPr/>
          <p:nvPr/>
        </p:nvSpPr>
        <p:spPr>
          <a:xfrm>
            <a:off x="2711334" y="4212368"/>
            <a:ext cx="2702495" cy="2194244"/>
          </a:xfrm>
          <a:prstGeom prst="rect">
            <a:avLst/>
          </a:prstGeom>
          <a:noFill/>
          <a:ln w="762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17" name="Прямоугольник 16">
            <a:extLst>
              <a:ext uri="{FF2B5EF4-FFF2-40B4-BE49-F238E27FC236}">
                <a16:creationId xmlns="" xmlns:a16="http://schemas.microsoft.com/office/drawing/2014/main" id="{00913E3B-10FD-4F92-AC3D-FE9769839A33}"/>
              </a:ext>
            </a:extLst>
          </p:cNvPr>
          <p:cNvSpPr/>
          <p:nvPr/>
        </p:nvSpPr>
        <p:spPr>
          <a:xfrm>
            <a:off x="2143214" y="1291956"/>
            <a:ext cx="4867185" cy="461665"/>
          </a:xfrm>
          <a:prstGeom prst="rect">
            <a:avLst/>
          </a:prstGeom>
        </p:spPr>
        <p:txBody>
          <a:bodyPr wrap="square">
            <a:spAutoFit/>
          </a:bodyPr>
          <a:lstStyle/>
          <a:p>
            <a:r>
              <a:rPr lang="ru-RU" sz="2400" b="1" dirty="0" smtClean="0">
                <a:ln w="0"/>
                <a:solidFill>
                  <a:srgbClr val="003F82"/>
                </a:solidFill>
                <a:effectLst>
                  <a:outerShdw blurRad="38100" dist="19050" dir="2700000" algn="tl" rotWithShape="0">
                    <a:schemeClr val="dk1">
                      <a:alpha val="40000"/>
                    </a:schemeClr>
                  </a:outerShdw>
                </a:effectLst>
                <a:latin typeface="Myriad Pro"/>
              </a:rPr>
              <a:t>Стадии генерации задания</a:t>
            </a:r>
            <a:endParaRPr lang="ru-RU" dirty="0"/>
          </a:p>
        </p:txBody>
      </p:sp>
      <p:sp>
        <p:nvSpPr>
          <p:cNvPr id="18" name="Прямоугольник 17">
            <a:extLst>
              <a:ext uri="{FF2B5EF4-FFF2-40B4-BE49-F238E27FC236}">
                <a16:creationId xmlns="" xmlns:a16="http://schemas.microsoft.com/office/drawing/2014/main" id="{00913E3B-10FD-4F92-AC3D-FE9769839A33}"/>
              </a:ext>
            </a:extLst>
          </p:cNvPr>
          <p:cNvSpPr/>
          <p:nvPr/>
        </p:nvSpPr>
        <p:spPr>
          <a:xfrm>
            <a:off x="5535781" y="4511954"/>
            <a:ext cx="2541419" cy="1754326"/>
          </a:xfrm>
          <a:prstGeom prst="rect">
            <a:avLst/>
          </a:prstGeom>
        </p:spPr>
        <p:txBody>
          <a:bodyPr wrap="square">
            <a:spAutoFit/>
          </a:bodyPr>
          <a:lstStyle/>
          <a:p>
            <a:r>
              <a:rPr lang="ru-RU" dirty="0" smtClean="0">
                <a:solidFill>
                  <a:srgbClr val="003F82"/>
                </a:solidFill>
              </a:rPr>
              <a:t>В конце алгоритма генерации получается готовое задание с гарантированным решением.</a:t>
            </a:r>
            <a:endParaRPr lang="ru-RU" dirty="0"/>
          </a:p>
        </p:txBody>
      </p:sp>
      <p:pic>
        <p:nvPicPr>
          <p:cNvPr id="4099" name="Picture 3" descr="C:\Users\Администратор\Desktop\ДОКУМЕНТЫ\Картинки\Импликация.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0418" y="2547520"/>
            <a:ext cx="572636" cy="53979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 descr="C:\Users\Администратор\Desktop\ДОКУМЕНТЫ\Картинки\Импликация.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93645" y="2603161"/>
            <a:ext cx="572636" cy="539791"/>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3" descr="C:\Users\Администратор\Desktop\ДОКУМЕНТЫ\Картинки\Импликация.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8615873">
            <a:off x="5547849" y="3874083"/>
            <a:ext cx="717737" cy="676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60103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4338" name="Subtitle 2"/>
          <p:cNvSpPr txBox="1">
            <a:spLocks/>
          </p:cNvSpPr>
          <p:nvPr/>
        </p:nvSpPr>
        <p:spPr bwMode="auto">
          <a:xfrm>
            <a:off x="255588" y="6415088"/>
            <a:ext cx="4143375" cy="246062"/>
          </a:xfrm>
          <a:prstGeom prst="rect">
            <a:avLst/>
          </a:prstGeom>
          <a:noFill/>
          <a:ln w="9525">
            <a:noFill/>
            <a:miter lim="800000"/>
            <a:headEnd/>
            <a:tailEnd/>
          </a:ln>
        </p:spPr>
        <p:txBody>
          <a:bodyPr/>
          <a:lstStyle/>
          <a:p>
            <a:pPr>
              <a:spcBef>
                <a:spcPct val="20000"/>
              </a:spcBef>
            </a:pPr>
            <a:r>
              <a:rPr lang="ru-RU" sz="800" dirty="0">
                <a:solidFill>
                  <a:schemeClr val="bg1"/>
                </a:solidFill>
              </a:rPr>
              <a:t>Высшая школа экономики, Москва, </a:t>
            </a:r>
            <a:r>
              <a:rPr lang="ru-RU" sz="800" dirty="0" smtClean="0">
                <a:solidFill>
                  <a:schemeClr val="bg1"/>
                </a:solidFill>
              </a:rPr>
              <a:t>2020</a:t>
            </a:r>
            <a:endParaRPr kumimoji="1" lang="ru-RU" sz="800" dirty="0">
              <a:solidFill>
                <a:schemeClr val="bg1"/>
              </a:solidFill>
              <a:latin typeface="Myriad Pro"/>
            </a:endParaRPr>
          </a:p>
        </p:txBody>
      </p:sp>
      <p:sp>
        <p:nvSpPr>
          <p:cNvPr id="14339" name="Title 1"/>
          <p:cNvSpPr txBox="1">
            <a:spLocks/>
          </p:cNvSpPr>
          <p:nvPr/>
        </p:nvSpPr>
        <p:spPr bwMode="auto">
          <a:xfrm>
            <a:off x="1428749" y="577920"/>
            <a:ext cx="7432863" cy="412750"/>
          </a:xfrm>
          <a:prstGeom prst="rect">
            <a:avLst/>
          </a:prstGeom>
          <a:noFill/>
          <a:ln w="9525">
            <a:noFill/>
            <a:miter lim="800000"/>
            <a:headEnd/>
            <a:tailEnd/>
          </a:ln>
        </p:spPr>
        <p:txBody>
          <a:bodyPr anchor="ctr"/>
          <a:lstStyle/>
          <a:p>
            <a:r>
              <a:rPr lang="ru-RU" sz="2400" b="1" dirty="0">
                <a:solidFill>
                  <a:schemeClr val="bg1"/>
                </a:solidFill>
                <a:latin typeface="Myriad Pro"/>
              </a:rPr>
              <a:t>ВЫБРАННЫЕ МЕТОДЫ И АЛГОРИТМЫ РЕАЛИЗАЦИИ</a:t>
            </a:r>
            <a:endParaRPr lang="en-US" sz="2400" b="1" dirty="0">
              <a:solidFill>
                <a:schemeClr val="bg1"/>
              </a:solidFill>
              <a:latin typeface="Myriad Pro"/>
            </a:endParaRPr>
          </a:p>
          <a:p>
            <a:endParaRPr lang="en-US" sz="2400" b="1" dirty="0">
              <a:solidFill>
                <a:schemeClr val="bg1"/>
              </a:solidFill>
              <a:latin typeface="Myriad Pro"/>
            </a:endParaRPr>
          </a:p>
        </p:txBody>
      </p:sp>
      <p:sp>
        <p:nvSpPr>
          <p:cNvPr id="14343" name="Rectangle 9"/>
          <p:cNvSpPr>
            <a:spLocks noChangeArrowheads="1"/>
          </p:cNvSpPr>
          <p:nvPr/>
        </p:nvSpPr>
        <p:spPr bwMode="auto">
          <a:xfrm>
            <a:off x="7300913" y="2255838"/>
            <a:ext cx="674687" cy="369887"/>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5" name="Rectangle 11"/>
          <p:cNvSpPr>
            <a:spLocks noChangeArrowheads="1"/>
          </p:cNvSpPr>
          <p:nvPr/>
        </p:nvSpPr>
        <p:spPr bwMode="auto">
          <a:xfrm>
            <a:off x="7300913" y="5591175"/>
            <a:ext cx="674687" cy="369888"/>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1" name="Номер слайда 10"/>
          <p:cNvSpPr>
            <a:spLocks noGrp="1"/>
          </p:cNvSpPr>
          <p:nvPr>
            <p:ph type="sldNum" sz="quarter" idx="12"/>
          </p:nvPr>
        </p:nvSpPr>
        <p:spPr/>
        <p:txBody>
          <a:bodyPr vert="horz" wrap="square" lIns="91440" tIns="45720" rIns="91440" bIns="45720" numCol="1" anchor="ctr" anchorCtr="0" compatLnSpc="1">
            <a:prstTxWarp prst="textNoShape">
              <a:avLst/>
            </a:prstTxWarp>
          </a:bodyPr>
          <a:lstStyle/>
          <a:p>
            <a:pPr>
              <a:defRPr/>
            </a:pPr>
            <a:fld id="{CB65F501-F5CC-4E12-934E-78BB5E4DA208}" type="slidenum">
              <a:rPr lang="en-US" sz="1800" smtClean="0">
                <a:solidFill>
                  <a:schemeClr val="tx1"/>
                </a:solidFill>
              </a:rPr>
              <a:pPr>
                <a:defRPr/>
              </a:pPr>
              <a:t>15</a:t>
            </a:fld>
            <a:endParaRPr lang="en-US" sz="1800">
              <a:solidFill>
                <a:schemeClr val="tx1"/>
              </a:solidFill>
            </a:endParaRPr>
          </a:p>
        </p:txBody>
      </p:sp>
      <p:pic>
        <p:nvPicPr>
          <p:cNvPr id="15" name="Picture 5" descr="C:\Users\Администратор\Desktop\ДОКУМЕНТЫ\Картинки\Некоторое решение и расстановка степеней.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9267" y="3346233"/>
            <a:ext cx="3708446" cy="3122902"/>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p:cNvSpPr/>
          <p:nvPr/>
        </p:nvSpPr>
        <p:spPr>
          <a:xfrm>
            <a:off x="4474026" y="3318938"/>
            <a:ext cx="3501574" cy="309615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pic>
        <p:nvPicPr>
          <p:cNvPr id="12" name="Рисунок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5587" y="3346232"/>
            <a:ext cx="3577739" cy="3010117"/>
          </a:xfrm>
          <a:prstGeom prst="rect">
            <a:avLst/>
          </a:prstGeom>
        </p:spPr>
      </p:pic>
      <p:pic>
        <p:nvPicPr>
          <p:cNvPr id="14" name="Picture 3" descr="C:\Users\Администратор\Desktop\ДОКУМЕНТЫ\Картинки\Импликация.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15657" y="4510237"/>
            <a:ext cx="723610" cy="682106"/>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a:extLst>
              <a:ext uri="{FF2B5EF4-FFF2-40B4-BE49-F238E27FC236}">
                <a16:creationId xmlns="" xmlns:a16="http://schemas.microsoft.com/office/drawing/2014/main" id="{25FDD5AB-B2C4-4C76-B489-DBB50B023473}"/>
              </a:ext>
            </a:extLst>
          </p:cNvPr>
          <p:cNvSpPr/>
          <p:nvPr/>
        </p:nvSpPr>
        <p:spPr>
          <a:xfrm>
            <a:off x="255588" y="1610062"/>
            <a:ext cx="8606024" cy="1477328"/>
          </a:xfrm>
          <a:prstGeom prst="rect">
            <a:avLst/>
          </a:prstGeom>
        </p:spPr>
        <p:txBody>
          <a:bodyPr wrap="square">
            <a:spAutoFit/>
          </a:bodyPr>
          <a:lstStyle/>
          <a:p>
            <a:r>
              <a:rPr lang="ru-RU" b="1" dirty="0" smtClean="0">
                <a:ln w="0"/>
                <a:solidFill>
                  <a:srgbClr val="003F82"/>
                </a:solidFill>
                <a:effectLst>
                  <a:outerShdw blurRad="38100" dist="19050" dir="2700000" algn="tl" rotWithShape="0">
                    <a:schemeClr val="dk1">
                      <a:alpha val="40000"/>
                    </a:schemeClr>
                  </a:outerShdw>
                </a:effectLst>
                <a:latin typeface="Myriad Pro"/>
              </a:rPr>
              <a:t>Задача: </a:t>
            </a:r>
            <a:r>
              <a:rPr lang="ru-RU" dirty="0" smtClean="0">
                <a:ln w="0"/>
                <a:solidFill>
                  <a:srgbClr val="003F82"/>
                </a:solidFill>
                <a:effectLst>
                  <a:outerShdw blurRad="38100" dist="19050" dir="2700000" algn="tl" rotWithShape="0">
                    <a:schemeClr val="dk1">
                      <a:alpha val="40000"/>
                    </a:schemeClr>
                  </a:outerShdw>
                </a:effectLst>
                <a:latin typeface="Myriad Pro"/>
              </a:rPr>
              <a:t>Необходимо придумать и реализовать алгоритм решения сгенерированных полей головоломки.</a:t>
            </a:r>
            <a:endParaRPr lang="ru-RU" dirty="0">
              <a:ln w="0"/>
              <a:solidFill>
                <a:srgbClr val="003F82"/>
              </a:solidFill>
              <a:effectLst>
                <a:outerShdw blurRad="38100" dist="19050" dir="2700000" algn="tl" rotWithShape="0">
                  <a:schemeClr val="dk1">
                    <a:alpha val="40000"/>
                  </a:schemeClr>
                </a:outerShdw>
              </a:effectLst>
              <a:latin typeface="Myriad Pro"/>
            </a:endParaRPr>
          </a:p>
          <a:p>
            <a:r>
              <a:rPr lang="ru-RU" b="1" dirty="0">
                <a:ln w="0"/>
                <a:solidFill>
                  <a:srgbClr val="003F82"/>
                </a:solidFill>
                <a:effectLst>
                  <a:outerShdw blurRad="38100" dist="19050" dir="2700000" algn="tl" rotWithShape="0">
                    <a:schemeClr val="dk1">
                      <a:alpha val="40000"/>
                    </a:schemeClr>
                  </a:outerShdw>
                </a:effectLst>
                <a:latin typeface="Myriad Pro"/>
              </a:rPr>
              <a:t>Решение: </a:t>
            </a:r>
            <a:r>
              <a:rPr lang="ru-RU" dirty="0" smtClean="0">
                <a:ln w="0"/>
                <a:solidFill>
                  <a:srgbClr val="003F82"/>
                </a:solidFill>
                <a:effectLst>
                  <a:outerShdw blurRad="38100" dist="19050" dir="2700000" algn="tl" rotWithShape="0">
                    <a:schemeClr val="dk1">
                      <a:alpha val="40000"/>
                    </a:schemeClr>
                  </a:outerShdw>
                </a:effectLst>
                <a:latin typeface="Myriad Pro"/>
              </a:rPr>
              <a:t>Данная задача решается довольно просто. Стоит заметить, что при генерации полей, мы на третьем шаге сначала получаем уже готовое решение некоторого игрового поля.</a:t>
            </a:r>
            <a:endParaRPr lang="ru-RU" dirty="0">
              <a:ln w="0"/>
              <a:solidFill>
                <a:srgbClr val="003F82"/>
              </a:solidFill>
              <a:effectLst>
                <a:outerShdw blurRad="38100" dist="19050" dir="2700000" algn="tl" rotWithShape="0">
                  <a:schemeClr val="dk1">
                    <a:alpha val="40000"/>
                  </a:schemeClr>
                </a:outerShdw>
              </a:effectLst>
              <a:latin typeface="Myriad Pro"/>
            </a:endParaRPr>
          </a:p>
        </p:txBody>
      </p:sp>
    </p:spTree>
    <p:extLst>
      <p:ext uri="{BB962C8B-B14F-4D97-AF65-F5344CB8AC3E}">
        <p14:creationId xmlns:p14="http://schemas.microsoft.com/office/powerpoint/2010/main" val="11632675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4338" name="Subtitle 2"/>
          <p:cNvSpPr txBox="1">
            <a:spLocks/>
          </p:cNvSpPr>
          <p:nvPr/>
        </p:nvSpPr>
        <p:spPr bwMode="auto">
          <a:xfrm>
            <a:off x="255588" y="6415088"/>
            <a:ext cx="4143375" cy="246062"/>
          </a:xfrm>
          <a:prstGeom prst="rect">
            <a:avLst/>
          </a:prstGeom>
          <a:noFill/>
          <a:ln w="9525">
            <a:noFill/>
            <a:miter lim="800000"/>
            <a:headEnd/>
            <a:tailEnd/>
          </a:ln>
        </p:spPr>
        <p:txBody>
          <a:bodyPr/>
          <a:lstStyle/>
          <a:p>
            <a:pPr>
              <a:spcBef>
                <a:spcPct val="20000"/>
              </a:spcBef>
            </a:pPr>
            <a:r>
              <a:rPr lang="ru-RU" sz="800" dirty="0">
                <a:solidFill>
                  <a:schemeClr val="bg1"/>
                </a:solidFill>
              </a:rPr>
              <a:t>Высшая школа экономики, Москва, </a:t>
            </a:r>
            <a:r>
              <a:rPr lang="ru-RU" sz="800" dirty="0" smtClean="0">
                <a:solidFill>
                  <a:schemeClr val="bg1"/>
                </a:solidFill>
              </a:rPr>
              <a:t>2020</a:t>
            </a:r>
            <a:endParaRPr kumimoji="1" lang="ru-RU" sz="800" dirty="0">
              <a:solidFill>
                <a:schemeClr val="bg1"/>
              </a:solidFill>
              <a:latin typeface="Myriad Pro"/>
            </a:endParaRPr>
          </a:p>
        </p:txBody>
      </p:sp>
      <p:sp>
        <p:nvSpPr>
          <p:cNvPr id="14339" name="Title 1"/>
          <p:cNvSpPr txBox="1">
            <a:spLocks/>
          </p:cNvSpPr>
          <p:nvPr/>
        </p:nvSpPr>
        <p:spPr bwMode="auto">
          <a:xfrm>
            <a:off x="1428749" y="428625"/>
            <a:ext cx="7432863" cy="412750"/>
          </a:xfrm>
          <a:prstGeom prst="rect">
            <a:avLst/>
          </a:prstGeom>
          <a:noFill/>
          <a:ln w="9525">
            <a:noFill/>
            <a:miter lim="800000"/>
            <a:headEnd/>
            <a:tailEnd/>
          </a:ln>
        </p:spPr>
        <p:txBody>
          <a:bodyPr anchor="ctr"/>
          <a:lstStyle/>
          <a:p>
            <a:r>
              <a:rPr lang="ru-RU" sz="2400" b="1" dirty="0">
                <a:solidFill>
                  <a:schemeClr val="bg1"/>
                </a:solidFill>
                <a:latin typeface="Myriad Pro"/>
              </a:rPr>
              <a:t>ВЫБРАННЫЕ МЕТОДЫ И АЛГОРИТМЫ РЕАЛИЗАЦИИ</a:t>
            </a:r>
            <a:endParaRPr lang="en-US" sz="2400" b="1" dirty="0">
              <a:solidFill>
                <a:schemeClr val="bg1"/>
              </a:solidFill>
              <a:latin typeface="Myriad Pro"/>
            </a:endParaRPr>
          </a:p>
        </p:txBody>
      </p:sp>
      <p:sp>
        <p:nvSpPr>
          <p:cNvPr id="14343" name="Rectangle 9"/>
          <p:cNvSpPr>
            <a:spLocks noChangeArrowheads="1"/>
          </p:cNvSpPr>
          <p:nvPr/>
        </p:nvSpPr>
        <p:spPr bwMode="auto">
          <a:xfrm>
            <a:off x="7300913" y="2255838"/>
            <a:ext cx="674687" cy="369887"/>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4" name="Rectangle 10"/>
          <p:cNvSpPr>
            <a:spLocks noChangeArrowheads="1"/>
          </p:cNvSpPr>
          <p:nvPr/>
        </p:nvSpPr>
        <p:spPr bwMode="auto">
          <a:xfrm>
            <a:off x="7300913" y="3967163"/>
            <a:ext cx="674687" cy="368300"/>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5" name="Rectangle 11"/>
          <p:cNvSpPr>
            <a:spLocks noChangeArrowheads="1"/>
          </p:cNvSpPr>
          <p:nvPr/>
        </p:nvSpPr>
        <p:spPr bwMode="auto">
          <a:xfrm>
            <a:off x="7300913" y="5591175"/>
            <a:ext cx="674687" cy="369888"/>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1" name="Номер слайда 10"/>
          <p:cNvSpPr>
            <a:spLocks noGrp="1"/>
          </p:cNvSpPr>
          <p:nvPr>
            <p:ph type="sldNum" sz="quarter" idx="12"/>
          </p:nvPr>
        </p:nvSpPr>
        <p:spPr/>
        <p:txBody>
          <a:bodyPr vert="horz" wrap="square" lIns="91440" tIns="45720" rIns="91440" bIns="45720" numCol="1" anchor="ctr" anchorCtr="0" compatLnSpc="1">
            <a:prstTxWarp prst="textNoShape">
              <a:avLst/>
            </a:prstTxWarp>
          </a:bodyPr>
          <a:lstStyle/>
          <a:p>
            <a:pPr>
              <a:defRPr/>
            </a:pPr>
            <a:fld id="{CB65F501-F5CC-4E12-934E-78BB5E4DA208}" type="slidenum">
              <a:rPr lang="en-US" sz="1800" smtClean="0">
                <a:solidFill>
                  <a:schemeClr val="tx1"/>
                </a:solidFill>
              </a:rPr>
              <a:pPr>
                <a:defRPr/>
              </a:pPr>
              <a:t>16</a:t>
            </a:fld>
            <a:endParaRPr lang="en-US" sz="1800">
              <a:solidFill>
                <a:schemeClr val="tx1"/>
              </a:solidFill>
            </a:endParaRPr>
          </a:p>
        </p:txBody>
      </p:sp>
      <p:pic>
        <p:nvPicPr>
          <p:cNvPr id="5" name="Рисунок 4">
            <a:extLst>
              <a:ext uri="{FF2B5EF4-FFF2-40B4-BE49-F238E27FC236}">
                <a16:creationId xmlns="" xmlns:a16="http://schemas.microsoft.com/office/drawing/2014/main" id="{BC2ECA2B-C69A-4539-80B1-A3A8EFA924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405" y="3329082"/>
            <a:ext cx="4088670" cy="3027268"/>
          </a:xfrm>
          <a:prstGeom prst="rect">
            <a:avLst/>
          </a:prstGeom>
        </p:spPr>
      </p:pic>
      <p:sp>
        <p:nvSpPr>
          <p:cNvPr id="10" name="Прямоугольник 9">
            <a:extLst>
              <a:ext uri="{FF2B5EF4-FFF2-40B4-BE49-F238E27FC236}">
                <a16:creationId xmlns="" xmlns:a16="http://schemas.microsoft.com/office/drawing/2014/main" id="{25FDD5AB-B2C4-4C76-B489-DBB50B023473}"/>
              </a:ext>
            </a:extLst>
          </p:cNvPr>
          <p:cNvSpPr/>
          <p:nvPr/>
        </p:nvSpPr>
        <p:spPr>
          <a:xfrm>
            <a:off x="255588" y="1610062"/>
            <a:ext cx="8606024" cy="1754326"/>
          </a:xfrm>
          <a:prstGeom prst="rect">
            <a:avLst/>
          </a:prstGeom>
        </p:spPr>
        <p:txBody>
          <a:bodyPr wrap="square">
            <a:spAutoFit/>
          </a:bodyPr>
          <a:lstStyle/>
          <a:p>
            <a:r>
              <a:rPr lang="ru-RU" b="1" dirty="0" smtClean="0">
                <a:ln w="0"/>
                <a:solidFill>
                  <a:srgbClr val="003F82"/>
                </a:solidFill>
                <a:effectLst>
                  <a:outerShdw blurRad="38100" dist="19050" dir="2700000" algn="tl" rotWithShape="0">
                    <a:schemeClr val="dk1">
                      <a:alpha val="40000"/>
                    </a:schemeClr>
                  </a:outerShdw>
                </a:effectLst>
                <a:latin typeface="Myriad Pro"/>
              </a:rPr>
              <a:t>Задача: </a:t>
            </a:r>
            <a:r>
              <a:rPr lang="ru-RU" dirty="0" smtClean="0">
                <a:ln w="0"/>
                <a:solidFill>
                  <a:srgbClr val="003F82"/>
                </a:solidFill>
                <a:effectLst>
                  <a:outerShdw blurRad="38100" dist="19050" dir="2700000" algn="tl" rotWithShape="0">
                    <a:schemeClr val="dk1">
                      <a:alpha val="40000"/>
                    </a:schemeClr>
                  </a:outerShdw>
                </a:effectLst>
                <a:latin typeface="Myriad Pro"/>
              </a:rPr>
              <a:t>Необходимо придумать и реализовать алгоритм генерации подсказок для пользователя.</a:t>
            </a:r>
            <a:endParaRPr lang="ru-RU" dirty="0">
              <a:ln w="0"/>
              <a:solidFill>
                <a:srgbClr val="003F82"/>
              </a:solidFill>
              <a:effectLst>
                <a:outerShdw blurRad="38100" dist="19050" dir="2700000" algn="tl" rotWithShape="0">
                  <a:schemeClr val="dk1">
                    <a:alpha val="40000"/>
                  </a:schemeClr>
                </a:outerShdw>
              </a:effectLst>
              <a:latin typeface="Myriad Pro"/>
            </a:endParaRPr>
          </a:p>
          <a:p>
            <a:r>
              <a:rPr lang="ru-RU" b="1" dirty="0">
                <a:ln w="0"/>
                <a:solidFill>
                  <a:srgbClr val="003F82"/>
                </a:solidFill>
                <a:effectLst>
                  <a:outerShdw blurRad="38100" dist="19050" dir="2700000" algn="tl" rotWithShape="0">
                    <a:schemeClr val="dk1">
                      <a:alpha val="40000"/>
                    </a:schemeClr>
                  </a:outerShdw>
                </a:effectLst>
                <a:latin typeface="Myriad Pro"/>
              </a:rPr>
              <a:t>Решение: </a:t>
            </a:r>
            <a:r>
              <a:rPr lang="ru-RU" dirty="0" smtClean="0">
                <a:ln w="0"/>
                <a:solidFill>
                  <a:srgbClr val="003F82"/>
                </a:solidFill>
                <a:effectLst>
                  <a:outerShdw blurRad="38100" dist="19050" dir="2700000" algn="tl" rotWithShape="0">
                    <a:schemeClr val="dk1">
                      <a:alpha val="40000"/>
                    </a:schemeClr>
                  </a:outerShdw>
                </a:effectLst>
                <a:latin typeface="Myriad Pro"/>
              </a:rPr>
              <a:t>Данный алгоритм завязан на предыдущий алгоритм. Имея в арсенале алгоритм генерации решения к полям, можно спокойно решить проблему генерации подсказок. Подсказки генерируются только когда в поле нет никаких связей.</a:t>
            </a:r>
            <a:endParaRPr lang="ru-RU" dirty="0">
              <a:ln w="0"/>
              <a:solidFill>
                <a:srgbClr val="003F82"/>
              </a:solidFill>
              <a:effectLst>
                <a:outerShdw blurRad="38100" dist="19050" dir="2700000" algn="tl" rotWithShape="0">
                  <a:schemeClr val="dk1">
                    <a:alpha val="40000"/>
                  </a:schemeClr>
                </a:outerShdw>
              </a:effectLst>
              <a:latin typeface="Myriad Pro"/>
            </a:endParaRPr>
          </a:p>
        </p:txBody>
      </p:sp>
      <p:pic>
        <p:nvPicPr>
          <p:cNvPr id="5122" name="Picture 2" descr="C:\Users\Администратор\Desktop\ДОКУМЕНТЫ\Скрины с приложения\Подсказка 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7814" y="3232512"/>
            <a:ext cx="4285085" cy="3153094"/>
          </a:xfrm>
          <a:prstGeom prst="rect">
            <a:avLst/>
          </a:prstGeom>
          <a:noFill/>
          <a:extLst>
            <a:ext uri="{909E8E84-426E-40DD-AFC4-6F175D3DCCD1}">
              <a14:hiddenFill xmlns:a14="http://schemas.microsoft.com/office/drawing/2010/main">
                <a:solidFill>
                  <a:srgbClr val="FFFFFF"/>
                </a:solidFill>
              </a14:hiddenFill>
            </a:ext>
          </a:extLst>
        </p:spPr>
      </p:pic>
      <p:sp>
        <p:nvSpPr>
          <p:cNvPr id="3" name="Стрелка вправо 2"/>
          <p:cNvSpPr/>
          <p:nvPr/>
        </p:nvSpPr>
        <p:spPr>
          <a:xfrm>
            <a:off x="4296671" y="4754644"/>
            <a:ext cx="471143" cy="39868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4338" name="Subtitle 2"/>
          <p:cNvSpPr txBox="1">
            <a:spLocks/>
          </p:cNvSpPr>
          <p:nvPr/>
        </p:nvSpPr>
        <p:spPr bwMode="auto">
          <a:xfrm>
            <a:off x="255588" y="6415088"/>
            <a:ext cx="4143375" cy="246062"/>
          </a:xfrm>
          <a:prstGeom prst="rect">
            <a:avLst/>
          </a:prstGeom>
          <a:noFill/>
          <a:ln w="9525">
            <a:noFill/>
            <a:miter lim="800000"/>
            <a:headEnd/>
            <a:tailEnd/>
          </a:ln>
        </p:spPr>
        <p:txBody>
          <a:bodyPr/>
          <a:lstStyle/>
          <a:p>
            <a:pPr>
              <a:spcBef>
                <a:spcPct val="20000"/>
              </a:spcBef>
            </a:pPr>
            <a:r>
              <a:rPr lang="ru-RU" sz="800" dirty="0">
                <a:solidFill>
                  <a:schemeClr val="bg1"/>
                </a:solidFill>
              </a:rPr>
              <a:t>Высшая школа экономики, Москва, </a:t>
            </a:r>
            <a:r>
              <a:rPr lang="ru-RU" sz="800" dirty="0" smtClean="0">
                <a:solidFill>
                  <a:schemeClr val="bg1"/>
                </a:solidFill>
              </a:rPr>
              <a:t>2020</a:t>
            </a:r>
          </a:p>
          <a:p>
            <a:pPr>
              <a:spcBef>
                <a:spcPct val="20000"/>
              </a:spcBef>
            </a:pPr>
            <a:endParaRPr kumimoji="1" lang="ru-RU" sz="800" dirty="0">
              <a:solidFill>
                <a:schemeClr val="bg1"/>
              </a:solidFill>
              <a:latin typeface="Myriad Pro"/>
            </a:endParaRPr>
          </a:p>
        </p:txBody>
      </p:sp>
      <p:sp>
        <p:nvSpPr>
          <p:cNvPr id="14339" name="Title 1"/>
          <p:cNvSpPr txBox="1">
            <a:spLocks/>
          </p:cNvSpPr>
          <p:nvPr/>
        </p:nvSpPr>
        <p:spPr bwMode="auto">
          <a:xfrm>
            <a:off x="1428749" y="428625"/>
            <a:ext cx="6894979" cy="412750"/>
          </a:xfrm>
          <a:prstGeom prst="rect">
            <a:avLst/>
          </a:prstGeom>
          <a:noFill/>
          <a:ln w="9525">
            <a:noFill/>
            <a:miter lim="800000"/>
            <a:headEnd/>
            <a:tailEnd/>
          </a:ln>
        </p:spPr>
        <p:txBody>
          <a:bodyPr anchor="ctr"/>
          <a:lstStyle/>
          <a:p>
            <a:r>
              <a:rPr lang="ru-RU" sz="2400" b="1" dirty="0">
                <a:solidFill>
                  <a:schemeClr val="bg1"/>
                </a:solidFill>
                <a:latin typeface="Myriad Pro"/>
              </a:rPr>
              <a:t>ВЫБРАННЫЕ МЕТОДЫ И АЛГОРИТМЫ РЕАЛИЗАЦИИ</a:t>
            </a:r>
            <a:endParaRPr lang="en-US" sz="2400" b="1" dirty="0">
              <a:solidFill>
                <a:schemeClr val="bg1"/>
              </a:solidFill>
              <a:latin typeface="Myriad Pro"/>
            </a:endParaRPr>
          </a:p>
        </p:txBody>
      </p:sp>
      <p:sp>
        <p:nvSpPr>
          <p:cNvPr id="11" name="Номер слайда 10"/>
          <p:cNvSpPr>
            <a:spLocks noGrp="1"/>
          </p:cNvSpPr>
          <p:nvPr>
            <p:ph type="sldNum" sz="quarter" idx="12"/>
          </p:nvPr>
        </p:nvSpPr>
        <p:spPr/>
        <p:txBody>
          <a:bodyPr vert="horz" wrap="square" lIns="91440" tIns="45720" rIns="91440" bIns="45720" numCol="1" anchor="ctr" anchorCtr="0" compatLnSpc="1">
            <a:prstTxWarp prst="textNoShape">
              <a:avLst/>
            </a:prstTxWarp>
          </a:bodyPr>
          <a:lstStyle/>
          <a:p>
            <a:pPr>
              <a:defRPr/>
            </a:pPr>
            <a:fld id="{CB65F501-F5CC-4E12-934E-78BB5E4DA208}" type="slidenum">
              <a:rPr lang="en-US" sz="1800" smtClean="0">
                <a:solidFill>
                  <a:schemeClr val="tx1"/>
                </a:solidFill>
              </a:rPr>
              <a:pPr>
                <a:defRPr/>
              </a:pPr>
              <a:t>17</a:t>
            </a:fld>
            <a:endParaRPr lang="en-US" sz="1800">
              <a:solidFill>
                <a:schemeClr val="tx1"/>
              </a:solidFill>
            </a:endParaRPr>
          </a:p>
        </p:txBody>
      </p:sp>
      <p:sp>
        <p:nvSpPr>
          <p:cNvPr id="9" name="Прямоугольник 8">
            <a:extLst>
              <a:ext uri="{FF2B5EF4-FFF2-40B4-BE49-F238E27FC236}">
                <a16:creationId xmlns="" xmlns:a16="http://schemas.microsoft.com/office/drawing/2014/main" id="{25FDD5AB-B2C4-4C76-B489-DBB50B023473}"/>
              </a:ext>
            </a:extLst>
          </p:cNvPr>
          <p:cNvSpPr/>
          <p:nvPr/>
        </p:nvSpPr>
        <p:spPr>
          <a:xfrm>
            <a:off x="255588" y="1610062"/>
            <a:ext cx="8606024" cy="1754326"/>
          </a:xfrm>
          <a:prstGeom prst="rect">
            <a:avLst/>
          </a:prstGeom>
        </p:spPr>
        <p:txBody>
          <a:bodyPr wrap="square">
            <a:spAutoFit/>
          </a:bodyPr>
          <a:lstStyle/>
          <a:p>
            <a:r>
              <a:rPr lang="ru-RU" b="1" dirty="0" smtClean="0">
                <a:ln w="0"/>
                <a:solidFill>
                  <a:srgbClr val="003F82"/>
                </a:solidFill>
                <a:effectLst>
                  <a:outerShdw blurRad="38100" dist="19050" dir="2700000" algn="tl" rotWithShape="0">
                    <a:schemeClr val="dk1">
                      <a:alpha val="40000"/>
                    </a:schemeClr>
                  </a:outerShdw>
                </a:effectLst>
                <a:latin typeface="Myriad Pro"/>
              </a:rPr>
              <a:t>Задача: </a:t>
            </a:r>
            <a:r>
              <a:rPr lang="ru-RU" dirty="0" smtClean="0">
                <a:ln w="0"/>
                <a:solidFill>
                  <a:srgbClr val="003F82"/>
                </a:solidFill>
                <a:effectLst>
                  <a:outerShdw blurRad="38100" dist="19050" dir="2700000" algn="tl" rotWithShape="0">
                    <a:schemeClr val="dk1">
                      <a:alpha val="40000"/>
                    </a:schemeClr>
                  </a:outerShdw>
                </a:effectLst>
                <a:latin typeface="Myriad Pro"/>
              </a:rPr>
              <a:t>Необходимо придумать и реализовать алгоритм автоматической проверки </a:t>
            </a:r>
            <a:r>
              <a:rPr lang="ru-RU" dirty="0">
                <a:ln w="0"/>
                <a:solidFill>
                  <a:srgbClr val="003F82"/>
                </a:solidFill>
                <a:effectLst>
                  <a:outerShdw blurRad="38100" dist="19050" dir="2700000" algn="tl" rotWithShape="0">
                    <a:schemeClr val="dk1">
                      <a:alpha val="40000"/>
                    </a:schemeClr>
                  </a:outerShdw>
                </a:effectLst>
                <a:latin typeface="Myriad Pro"/>
              </a:rPr>
              <a:t>решения текущего игрового поля </a:t>
            </a:r>
            <a:r>
              <a:rPr lang="ru-RU" dirty="0" smtClean="0">
                <a:ln w="0"/>
                <a:solidFill>
                  <a:srgbClr val="003F82"/>
                </a:solidFill>
                <a:effectLst>
                  <a:outerShdw blurRad="38100" dist="19050" dir="2700000" algn="tl" rotWithShape="0">
                    <a:schemeClr val="dk1">
                      <a:alpha val="40000"/>
                    </a:schemeClr>
                  </a:outerShdw>
                </a:effectLst>
                <a:latin typeface="Myriad Pro"/>
              </a:rPr>
              <a:t>пользователем.</a:t>
            </a:r>
            <a:endParaRPr lang="ru-RU" dirty="0">
              <a:ln w="0"/>
              <a:solidFill>
                <a:srgbClr val="003F82"/>
              </a:solidFill>
              <a:effectLst>
                <a:outerShdw blurRad="38100" dist="19050" dir="2700000" algn="tl" rotWithShape="0">
                  <a:schemeClr val="dk1">
                    <a:alpha val="40000"/>
                  </a:schemeClr>
                </a:outerShdw>
              </a:effectLst>
              <a:latin typeface="Myriad Pro"/>
            </a:endParaRPr>
          </a:p>
          <a:p>
            <a:r>
              <a:rPr lang="ru-RU" b="1" dirty="0">
                <a:ln w="0"/>
                <a:solidFill>
                  <a:srgbClr val="003F82"/>
                </a:solidFill>
                <a:effectLst>
                  <a:outerShdw blurRad="38100" dist="19050" dir="2700000" algn="tl" rotWithShape="0">
                    <a:schemeClr val="dk1">
                      <a:alpha val="40000"/>
                    </a:schemeClr>
                  </a:outerShdw>
                </a:effectLst>
                <a:latin typeface="Myriad Pro"/>
              </a:rPr>
              <a:t>Решение: </a:t>
            </a:r>
            <a:r>
              <a:rPr lang="ru-RU" dirty="0" smtClean="0">
                <a:ln w="0"/>
                <a:solidFill>
                  <a:srgbClr val="003F82"/>
                </a:solidFill>
                <a:effectLst>
                  <a:outerShdw blurRad="38100" dist="19050" dir="2700000" algn="tl" rotWithShape="0">
                    <a:schemeClr val="dk1">
                      <a:alpha val="40000"/>
                    </a:schemeClr>
                  </a:outerShdw>
                </a:effectLst>
                <a:latin typeface="Myriad Pro"/>
              </a:rPr>
              <a:t>Данный алгоритм предельно просто в реализации. Нужно заметить(!) , что цель решения задач данной головоломки – провести от каждой вершины ровно столько связей, какое значение указано в степени вершины.</a:t>
            </a:r>
            <a:endParaRPr lang="ru-RU" dirty="0">
              <a:ln w="0"/>
              <a:solidFill>
                <a:srgbClr val="003F82"/>
              </a:solidFill>
              <a:effectLst>
                <a:outerShdw blurRad="38100" dist="19050" dir="2700000" algn="tl" rotWithShape="0">
                  <a:schemeClr val="dk1">
                    <a:alpha val="40000"/>
                  </a:schemeClr>
                </a:outerShdw>
              </a:effectLst>
              <a:latin typeface="Myriad Pro"/>
            </a:endParaRPr>
          </a:p>
        </p:txBody>
      </p:sp>
      <p:pic>
        <p:nvPicPr>
          <p:cNvPr id="3" name="Рисунок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9433" y="3218721"/>
            <a:ext cx="5559060" cy="3137629"/>
          </a:xfrm>
          <a:prstGeom prst="rect">
            <a:avLst/>
          </a:prstGeom>
        </p:spPr>
      </p:pic>
    </p:spTree>
    <p:extLst>
      <p:ext uri="{BB962C8B-B14F-4D97-AF65-F5344CB8AC3E}">
        <p14:creationId xmlns:p14="http://schemas.microsoft.com/office/powerpoint/2010/main" val="33675379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4338" name="Subtitle 2"/>
          <p:cNvSpPr txBox="1">
            <a:spLocks/>
          </p:cNvSpPr>
          <p:nvPr/>
        </p:nvSpPr>
        <p:spPr bwMode="auto">
          <a:xfrm>
            <a:off x="255588" y="6415088"/>
            <a:ext cx="4143375" cy="246062"/>
          </a:xfrm>
          <a:prstGeom prst="rect">
            <a:avLst/>
          </a:prstGeom>
          <a:noFill/>
          <a:ln w="9525">
            <a:noFill/>
            <a:miter lim="800000"/>
            <a:headEnd/>
            <a:tailEnd/>
          </a:ln>
        </p:spPr>
        <p:txBody>
          <a:bodyPr/>
          <a:lstStyle/>
          <a:p>
            <a:pPr>
              <a:spcBef>
                <a:spcPct val="20000"/>
              </a:spcBef>
            </a:pPr>
            <a:r>
              <a:rPr lang="ru-RU" sz="800" dirty="0">
                <a:solidFill>
                  <a:schemeClr val="bg1"/>
                </a:solidFill>
              </a:rPr>
              <a:t>Высшая школа экономики, Москва, </a:t>
            </a:r>
            <a:r>
              <a:rPr lang="ru-RU" sz="800" dirty="0" smtClean="0">
                <a:solidFill>
                  <a:schemeClr val="bg1"/>
                </a:solidFill>
              </a:rPr>
              <a:t>2020</a:t>
            </a:r>
          </a:p>
          <a:p>
            <a:pPr>
              <a:spcBef>
                <a:spcPct val="20000"/>
              </a:spcBef>
            </a:pPr>
            <a:endParaRPr kumimoji="1" lang="ru-RU" sz="800" dirty="0">
              <a:solidFill>
                <a:schemeClr val="bg1"/>
              </a:solidFill>
              <a:latin typeface="Myriad Pro"/>
            </a:endParaRPr>
          </a:p>
        </p:txBody>
      </p:sp>
      <p:sp>
        <p:nvSpPr>
          <p:cNvPr id="14339" name="Title 1"/>
          <p:cNvSpPr txBox="1">
            <a:spLocks/>
          </p:cNvSpPr>
          <p:nvPr/>
        </p:nvSpPr>
        <p:spPr bwMode="auto">
          <a:xfrm>
            <a:off x="1428749" y="428625"/>
            <a:ext cx="6894979" cy="412750"/>
          </a:xfrm>
          <a:prstGeom prst="rect">
            <a:avLst/>
          </a:prstGeom>
          <a:noFill/>
          <a:ln w="9525">
            <a:noFill/>
            <a:miter lim="800000"/>
            <a:headEnd/>
            <a:tailEnd/>
          </a:ln>
        </p:spPr>
        <p:txBody>
          <a:bodyPr anchor="ctr"/>
          <a:lstStyle/>
          <a:p>
            <a:r>
              <a:rPr lang="ru-RU" sz="2400" b="1" dirty="0">
                <a:solidFill>
                  <a:schemeClr val="bg1"/>
                </a:solidFill>
                <a:latin typeface="Myriad Pro"/>
              </a:rPr>
              <a:t>ДРУГИЕ ВЫБРАННЫЕ МЕТОДЫ И АЛГОРИТМЫ РЕАЛИЗАЦИИ</a:t>
            </a:r>
            <a:endParaRPr lang="en-US" sz="2400" b="1" dirty="0">
              <a:solidFill>
                <a:schemeClr val="bg1"/>
              </a:solidFill>
              <a:latin typeface="Myriad Pro"/>
            </a:endParaRPr>
          </a:p>
        </p:txBody>
      </p:sp>
      <p:sp>
        <p:nvSpPr>
          <p:cNvPr id="11" name="Номер слайда 10"/>
          <p:cNvSpPr>
            <a:spLocks noGrp="1"/>
          </p:cNvSpPr>
          <p:nvPr>
            <p:ph type="sldNum" sz="quarter" idx="12"/>
          </p:nvPr>
        </p:nvSpPr>
        <p:spPr/>
        <p:txBody>
          <a:bodyPr vert="horz" wrap="square" lIns="91440" tIns="45720" rIns="91440" bIns="45720" numCol="1" anchor="ctr" anchorCtr="0" compatLnSpc="1">
            <a:prstTxWarp prst="textNoShape">
              <a:avLst/>
            </a:prstTxWarp>
          </a:bodyPr>
          <a:lstStyle/>
          <a:p>
            <a:pPr>
              <a:defRPr/>
            </a:pPr>
            <a:fld id="{CB65F501-F5CC-4E12-934E-78BB5E4DA208}" type="slidenum">
              <a:rPr lang="en-US" sz="1800" smtClean="0">
                <a:solidFill>
                  <a:schemeClr val="tx1"/>
                </a:solidFill>
              </a:rPr>
              <a:pPr>
                <a:defRPr/>
              </a:pPr>
              <a:t>18</a:t>
            </a:fld>
            <a:endParaRPr lang="en-US" sz="1800">
              <a:solidFill>
                <a:schemeClr val="tx1"/>
              </a:solidFill>
            </a:endParaRPr>
          </a:p>
        </p:txBody>
      </p:sp>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7146" y="2044528"/>
            <a:ext cx="4869276" cy="39188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Прямоугольник 7">
            <a:extLst>
              <a:ext uri="{FF2B5EF4-FFF2-40B4-BE49-F238E27FC236}">
                <a16:creationId xmlns="" xmlns:a16="http://schemas.microsoft.com/office/drawing/2014/main" id="{00913E3B-10FD-4F92-AC3D-FE9769839A33}"/>
              </a:ext>
            </a:extLst>
          </p:cNvPr>
          <p:cNvSpPr/>
          <p:nvPr/>
        </p:nvSpPr>
        <p:spPr>
          <a:xfrm>
            <a:off x="255588" y="1855842"/>
            <a:ext cx="2541419" cy="1754326"/>
          </a:xfrm>
          <a:prstGeom prst="rect">
            <a:avLst/>
          </a:prstGeom>
        </p:spPr>
        <p:txBody>
          <a:bodyPr wrap="square">
            <a:spAutoFit/>
          </a:bodyPr>
          <a:lstStyle/>
          <a:p>
            <a:r>
              <a:rPr lang="ru-RU" dirty="0" smtClean="0">
                <a:solidFill>
                  <a:srgbClr val="003F82"/>
                </a:solidFill>
              </a:rPr>
              <a:t>Реализован алгоритм подсветки игровых кнопок в зависимости от количества проведенных перемычек.</a:t>
            </a:r>
            <a:endParaRPr lang="ru-RU" dirty="0"/>
          </a:p>
        </p:txBody>
      </p:sp>
    </p:spTree>
    <p:extLst>
      <p:ext uri="{BB962C8B-B14F-4D97-AF65-F5344CB8AC3E}">
        <p14:creationId xmlns:p14="http://schemas.microsoft.com/office/powerpoint/2010/main" val="11629313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4338" name="Subtitle 2"/>
          <p:cNvSpPr txBox="1">
            <a:spLocks/>
          </p:cNvSpPr>
          <p:nvPr/>
        </p:nvSpPr>
        <p:spPr bwMode="auto">
          <a:xfrm>
            <a:off x="255588" y="6415088"/>
            <a:ext cx="4143375" cy="246062"/>
          </a:xfrm>
          <a:prstGeom prst="rect">
            <a:avLst/>
          </a:prstGeom>
          <a:noFill/>
          <a:ln w="9525">
            <a:noFill/>
            <a:miter lim="800000"/>
            <a:headEnd/>
            <a:tailEnd/>
          </a:ln>
        </p:spPr>
        <p:txBody>
          <a:bodyPr/>
          <a:lstStyle/>
          <a:p>
            <a:pPr>
              <a:spcBef>
                <a:spcPct val="20000"/>
              </a:spcBef>
            </a:pPr>
            <a:r>
              <a:rPr lang="ru-RU" sz="800" dirty="0">
                <a:solidFill>
                  <a:schemeClr val="bg1"/>
                </a:solidFill>
              </a:rPr>
              <a:t>Высшая школа экономики, Москва, </a:t>
            </a:r>
            <a:r>
              <a:rPr lang="ru-RU" sz="800" dirty="0" smtClean="0">
                <a:solidFill>
                  <a:schemeClr val="bg1"/>
                </a:solidFill>
              </a:rPr>
              <a:t>2020</a:t>
            </a:r>
          </a:p>
          <a:p>
            <a:pPr>
              <a:spcBef>
                <a:spcPct val="20000"/>
              </a:spcBef>
            </a:pPr>
            <a:endParaRPr kumimoji="1" lang="ru-RU" sz="800" dirty="0">
              <a:solidFill>
                <a:schemeClr val="bg1"/>
              </a:solidFill>
              <a:latin typeface="Myriad Pro"/>
            </a:endParaRPr>
          </a:p>
        </p:txBody>
      </p:sp>
      <p:sp>
        <p:nvSpPr>
          <p:cNvPr id="14339" name="Title 1"/>
          <p:cNvSpPr txBox="1">
            <a:spLocks/>
          </p:cNvSpPr>
          <p:nvPr/>
        </p:nvSpPr>
        <p:spPr bwMode="auto">
          <a:xfrm>
            <a:off x="1428749" y="428625"/>
            <a:ext cx="6894979" cy="412750"/>
          </a:xfrm>
          <a:prstGeom prst="rect">
            <a:avLst/>
          </a:prstGeom>
          <a:noFill/>
          <a:ln w="9525">
            <a:noFill/>
            <a:miter lim="800000"/>
            <a:headEnd/>
            <a:tailEnd/>
          </a:ln>
        </p:spPr>
        <p:txBody>
          <a:bodyPr anchor="ctr"/>
          <a:lstStyle/>
          <a:p>
            <a:r>
              <a:rPr lang="ru-RU" sz="2400" b="1" dirty="0">
                <a:solidFill>
                  <a:schemeClr val="bg1"/>
                </a:solidFill>
                <a:latin typeface="Myriad Pro"/>
              </a:rPr>
              <a:t>ДРУГИЕ ВЫБРАННЫЕ МЕТОДЫ И АЛГОРИТМЫ РЕАЛИЗАЦИИ</a:t>
            </a:r>
            <a:endParaRPr lang="en-US" sz="2400" b="1" dirty="0">
              <a:solidFill>
                <a:schemeClr val="bg1"/>
              </a:solidFill>
              <a:latin typeface="Myriad Pro"/>
            </a:endParaRPr>
          </a:p>
        </p:txBody>
      </p:sp>
      <p:sp>
        <p:nvSpPr>
          <p:cNvPr id="11" name="Номер слайда 10"/>
          <p:cNvSpPr>
            <a:spLocks noGrp="1"/>
          </p:cNvSpPr>
          <p:nvPr>
            <p:ph type="sldNum" sz="quarter" idx="12"/>
          </p:nvPr>
        </p:nvSpPr>
        <p:spPr/>
        <p:txBody>
          <a:bodyPr vert="horz" wrap="square" lIns="91440" tIns="45720" rIns="91440" bIns="45720" numCol="1" anchor="ctr" anchorCtr="0" compatLnSpc="1">
            <a:prstTxWarp prst="textNoShape">
              <a:avLst/>
            </a:prstTxWarp>
          </a:bodyPr>
          <a:lstStyle/>
          <a:p>
            <a:pPr>
              <a:defRPr/>
            </a:pPr>
            <a:fld id="{CB65F501-F5CC-4E12-934E-78BB5E4DA208}" type="slidenum">
              <a:rPr lang="en-US" sz="1800" smtClean="0">
                <a:solidFill>
                  <a:schemeClr val="tx1"/>
                </a:solidFill>
              </a:rPr>
              <a:pPr>
                <a:defRPr/>
              </a:pPr>
              <a:t>19</a:t>
            </a:fld>
            <a:endParaRPr lang="en-US" sz="1800">
              <a:solidFill>
                <a:schemeClr val="tx1"/>
              </a:solidFill>
            </a:endParaRPr>
          </a:p>
        </p:txBody>
      </p:sp>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89833" y="2807126"/>
            <a:ext cx="7560278" cy="35492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Прямоугольник 7">
            <a:extLst>
              <a:ext uri="{FF2B5EF4-FFF2-40B4-BE49-F238E27FC236}">
                <a16:creationId xmlns="" xmlns:a16="http://schemas.microsoft.com/office/drawing/2014/main" id="{00913E3B-10FD-4F92-AC3D-FE9769839A33}"/>
              </a:ext>
            </a:extLst>
          </p:cNvPr>
          <p:cNvSpPr/>
          <p:nvPr/>
        </p:nvSpPr>
        <p:spPr>
          <a:xfrm>
            <a:off x="653143" y="1329798"/>
            <a:ext cx="8033658" cy="1477328"/>
          </a:xfrm>
          <a:prstGeom prst="rect">
            <a:avLst/>
          </a:prstGeom>
        </p:spPr>
        <p:txBody>
          <a:bodyPr wrap="square">
            <a:spAutoFit/>
          </a:bodyPr>
          <a:lstStyle/>
          <a:p>
            <a:r>
              <a:rPr lang="ru-RU" dirty="0" smtClean="0">
                <a:solidFill>
                  <a:srgbClr val="003F82"/>
                </a:solidFill>
              </a:rPr>
              <a:t>Реализована возможность посмотреть статистику пользователей по всем решенным игровым полям, если пользователи дают добро на сохранение своих результатов.</a:t>
            </a:r>
            <a:endParaRPr lang="ru-RU" dirty="0"/>
          </a:p>
          <a:p>
            <a:r>
              <a:rPr lang="ru-RU" dirty="0" smtClean="0">
                <a:solidFill>
                  <a:srgbClr val="003F82"/>
                </a:solidFill>
              </a:rPr>
              <a:t>Также реализован процесс </a:t>
            </a:r>
            <a:r>
              <a:rPr lang="ru-RU" dirty="0" err="1" smtClean="0">
                <a:solidFill>
                  <a:srgbClr val="003F82"/>
                </a:solidFill>
              </a:rPr>
              <a:t>автосохранения</a:t>
            </a:r>
            <a:r>
              <a:rPr lang="ru-RU" dirty="0" smtClean="0">
                <a:solidFill>
                  <a:srgbClr val="003F82"/>
                </a:solidFill>
              </a:rPr>
              <a:t> текущего процесса игры посредством механизма </a:t>
            </a:r>
            <a:r>
              <a:rPr lang="en-US" dirty="0" smtClean="0">
                <a:solidFill>
                  <a:srgbClr val="003F82"/>
                </a:solidFill>
              </a:rPr>
              <a:t>XML-</a:t>
            </a:r>
            <a:r>
              <a:rPr lang="ru-RU" dirty="0" err="1" smtClean="0">
                <a:solidFill>
                  <a:srgbClr val="003F82"/>
                </a:solidFill>
              </a:rPr>
              <a:t>сериализации</a:t>
            </a:r>
            <a:r>
              <a:rPr lang="ru-RU" dirty="0" smtClean="0">
                <a:solidFill>
                  <a:srgbClr val="003F82"/>
                </a:solidFill>
              </a:rPr>
              <a:t>.</a:t>
            </a:r>
            <a:endParaRPr lang="ru-RU" dirty="0" smtClean="0">
              <a:solidFill>
                <a:srgbClr val="003F82"/>
              </a:solidFill>
            </a:endParaRPr>
          </a:p>
        </p:txBody>
      </p:sp>
    </p:spTree>
    <p:extLst>
      <p:ext uri="{BB962C8B-B14F-4D97-AF65-F5344CB8AC3E}">
        <p14:creationId xmlns:p14="http://schemas.microsoft.com/office/powerpoint/2010/main" val="30527559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338" name="Subtitle 2"/>
          <p:cNvSpPr txBox="1">
            <a:spLocks/>
          </p:cNvSpPr>
          <p:nvPr/>
        </p:nvSpPr>
        <p:spPr bwMode="auto">
          <a:xfrm>
            <a:off x="255587" y="6390081"/>
            <a:ext cx="4143375" cy="246062"/>
          </a:xfrm>
          <a:prstGeom prst="rect">
            <a:avLst/>
          </a:prstGeom>
          <a:noFill/>
          <a:ln w="9525">
            <a:noFill/>
            <a:miter lim="800000"/>
            <a:headEnd/>
            <a:tailEnd/>
          </a:ln>
        </p:spPr>
        <p:txBody>
          <a:bodyPr/>
          <a:lstStyle/>
          <a:p>
            <a:pPr>
              <a:spcBef>
                <a:spcPct val="20000"/>
              </a:spcBef>
            </a:pPr>
            <a:r>
              <a:rPr lang="ru-RU" sz="800" dirty="0">
                <a:solidFill>
                  <a:schemeClr val="bg1"/>
                </a:solidFill>
              </a:rPr>
              <a:t>Высшая школа экономики, Москва, </a:t>
            </a:r>
            <a:r>
              <a:rPr lang="ru-RU" sz="800" dirty="0" smtClean="0">
                <a:solidFill>
                  <a:schemeClr val="bg1"/>
                </a:solidFill>
              </a:rPr>
              <a:t>2020</a:t>
            </a:r>
            <a:endParaRPr kumimoji="1" lang="ru-RU" sz="800" dirty="0">
              <a:solidFill>
                <a:schemeClr val="bg1"/>
              </a:solidFill>
              <a:latin typeface="Myriad Pro"/>
            </a:endParaRPr>
          </a:p>
        </p:txBody>
      </p:sp>
      <p:sp>
        <p:nvSpPr>
          <p:cNvPr id="14339" name="Title 1"/>
          <p:cNvSpPr txBox="1">
            <a:spLocks/>
          </p:cNvSpPr>
          <p:nvPr/>
        </p:nvSpPr>
        <p:spPr bwMode="auto">
          <a:xfrm>
            <a:off x="1428749" y="428625"/>
            <a:ext cx="6894979" cy="412750"/>
          </a:xfrm>
          <a:prstGeom prst="rect">
            <a:avLst/>
          </a:prstGeom>
          <a:noFill/>
          <a:ln w="9525">
            <a:noFill/>
            <a:miter lim="800000"/>
            <a:headEnd/>
            <a:tailEnd/>
          </a:ln>
        </p:spPr>
        <p:txBody>
          <a:bodyPr anchor="ctr"/>
          <a:lstStyle/>
          <a:p>
            <a:r>
              <a:rPr lang="ru-RU" sz="2400" b="1" dirty="0" smtClean="0">
                <a:solidFill>
                  <a:schemeClr val="bg1"/>
                </a:solidFill>
                <a:latin typeface="Myriad Pro"/>
              </a:rPr>
              <a:t>ТЕРМИНОЛОГИЯ</a:t>
            </a:r>
            <a:endParaRPr lang="en-US" sz="2400" b="1" dirty="0">
              <a:solidFill>
                <a:schemeClr val="bg1"/>
              </a:solidFill>
              <a:latin typeface="Myriad Pro"/>
            </a:endParaRPr>
          </a:p>
        </p:txBody>
      </p:sp>
      <p:sp>
        <p:nvSpPr>
          <p:cNvPr id="14343" name="Rectangle 9"/>
          <p:cNvSpPr>
            <a:spLocks noChangeArrowheads="1"/>
          </p:cNvSpPr>
          <p:nvPr/>
        </p:nvSpPr>
        <p:spPr bwMode="auto">
          <a:xfrm>
            <a:off x="7300913" y="2255838"/>
            <a:ext cx="674687" cy="369887"/>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4" name="Rectangle 10"/>
          <p:cNvSpPr>
            <a:spLocks noChangeArrowheads="1"/>
          </p:cNvSpPr>
          <p:nvPr/>
        </p:nvSpPr>
        <p:spPr bwMode="auto">
          <a:xfrm>
            <a:off x="7300913" y="3967163"/>
            <a:ext cx="674687" cy="368300"/>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5" name="Rectangle 11"/>
          <p:cNvSpPr>
            <a:spLocks noChangeArrowheads="1"/>
          </p:cNvSpPr>
          <p:nvPr/>
        </p:nvSpPr>
        <p:spPr bwMode="auto">
          <a:xfrm>
            <a:off x="7300913" y="5591175"/>
            <a:ext cx="674687" cy="369888"/>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1" name="Номер слайда 10"/>
          <p:cNvSpPr>
            <a:spLocks noGrp="1"/>
          </p:cNvSpPr>
          <p:nvPr>
            <p:ph type="sldNum" sz="quarter" idx="12"/>
          </p:nvPr>
        </p:nvSpPr>
        <p:spPr/>
        <p:txBody>
          <a:bodyPr vert="horz" wrap="square" lIns="91440" tIns="45720" rIns="91440" bIns="45720" numCol="1" anchor="ctr" anchorCtr="0" compatLnSpc="1">
            <a:prstTxWarp prst="textNoShape">
              <a:avLst/>
            </a:prstTxWarp>
          </a:bodyPr>
          <a:lstStyle/>
          <a:p>
            <a:pPr>
              <a:defRPr/>
            </a:pPr>
            <a:fld id="{CB65F501-F5CC-4E12-934E-78BB5E4DA208}" type="slidenum">
              <a:rPr lang="en-US" sz="1800" smtClean="0">
                <a:solidFill>
                  <a:schemeClr val="tx1"/>
                </a:solidFill>
              </a:rPr>
              <a:pPr>
                <a:defRPr/>
              </a:pPr>
              <a:t>2</a:t>
            </a:fld>
            <a:endParaRPr lang="en-US" sz="1800" dirty="0">
              <a:solidFill>
                <a:schemeClr val="tx1"/>
              </a:solidFill>
            </a:endParaRPr>
          </a:p>
        </p:txBody>
      </p:sp>
      <p:sp>
        <p:nvSpPr>
          <p:cNvPr id="12" name="Прямоугольник 11">
            <a:extLst>
              <a:ext uri="{FF2B5EF4-FFF2-40B4-BE49-F238E27FC236}">
                <a16:creationId xmlns="" xmlns:a16="http://schemas.microsoft.com/office/drawing/2014/main" id="{50ED4305-12B5-4B82-A889-073F0E824F47}"/>
              </a:ext>
            </a:extLst>
          </p:cNvPr>
          <p:cNvSpPr/>
          <p:nvPr/>
        </p:nvSpPr>
        <p:spPr>
          <a:xfrm>
            <a:off x="255588" y="1251804"/>
            <a:ext cx="8431212" cy="5509200"/>
          </a:xfrm>
          <a:prstGeom prst="rect">
            <a:avLst/>
          </a:prstGeom>
        </p:spPr>
        <p:txBody>
          <a:bodyPr wrap="square">
            <a:spAutoFit/>
          </a:bodyPr>
          <a:lstStyle/>
          <a:p>
            <a:r>
              <a:rPr lang="ru-RU" sz="1600" b="1" dirty="0">
                <a:solidFill>
                  <a:srgbClr val="21386F"/>
                </a:solidFill>
              </a:rPr>
              <a:t>Граф </a:t>
            </a:r>
            <a:r>
              <a:rPr lang="ru-RU" sz="1600" dirty="0">
                <a:solidFill>
                  <a:srgbClr val="21386F"/>
                </a:solidFill>
              </a:rPr>
              <a:t>– это пара из некоторого множества элементов </a:t>
            </a:r>
            <a:r>
              <a:rPr lang="en-US" sz="1600" i="1" dirty="0">
                <a:solidFill>
                  <a:srgbClr val="21386F"/>
                </a:solidFill>
              </a:rPr>
              <a:t>V</a:t>
            </a:r>
            <a:r>
              <a:rPr lang="ru-RU" sz="1600" dirty="0">
                <a:solidFill>
                  <a:srgbClr val="21386F"/>
                </a:solidFill>
              </a:rPr>
              <a:t> и </a:t>
            </a:r>
            <a:r>
              <a:rPr lang="ru-RU" sz="1600" dirty="0" err="1">
                <a:solidFill>
                  <a:srgbClr val="21386F"/>
                </a:solidFill>
              </a:rPr>
              <a:t>иррефлексивного</a:t>
            </a:r>
            <a:r>
              <a:rPr lang="ru-RU" sz="1600" dirty="0">
                <a:solidFill>
                  <a:srgbClr val="21386F"/>
                </a:solidFill>
              </a:rPr>
              <a:t>, симметричного бинарного отношения </a:t>
            </a:r>
            <a:r>
              <a:rPr lang="en-US" sz="1600" i="1" dirty="0">
                <a:solidFill>
                  <a:srgbClr val="21386F"/>
                </a:solidFill>
              </a:rPr>
              <a:t>S</a:t>
            </a:r>
            <a:r>
              <a:rPr lang="en-US" sz="1600" dirty="0">
                <a:solidFill>
                  <a:srgbClr val="21386F"/>
                </a:solidFill>
              </a:rPr>
              <a:t> </a:t>
            </a:r>
            <a:r>
              <a:rPr lang="ru-RU" sz="1600" dirty="0">
                <a:solidFill>
                  <a:srgbClr val="21386F"/>
                </a:solidFill>
              </a:rPr>
              <a:t>на этом множестве, называемое отношением смежности.</a:t>
            </a:r>
          </a:p>
          <a:p>
            <a:r>
              <a:rPr lang="ru-RU" sz="1600" b="1" dirty="0">
                <a:solidFill>
                  <a:srgbClr val="21386F"/>
                </a:solidFill>
              </a:rPr>
              <a:t>Бинарное отношение </a:t>
            </a:r>
            <a:r>
              <a:rPr lang="ru-RU" sz="1600" dirty="0">
                <a:solidFill>
                  <a:srgbClr val="21386F"/>
                </a:solidFill>
              </a:rPr>
              <a:t>на множестве </a:t>
            </a:r>
            <a:r>
              <a:rPr lang="en-US" sz="1600" i="1" dirty="0">
                <a:solidFill>
                  <a:srgbClr val="21386F"/>
                </a:solidFill>
              </a:rPr>
              <a:t>V</a:t>
            </a:r>
            <a:r>
              <a:rPr lang="en-US" sz="1600" b="1" dirty="0">
                <a:solidFill>
                  <a:srgbClr val="21386F"/>
                </a:solidFill>
              </a:rPr>
              <a:t> </a:t>
            </a:r>
            <a:r>
              <a:rPr lang="ru-RU" sz="1600" dirty="0">
                <a:solidFill>
                  <a:srgbClr val="21386F"/>
                </a:solidFill>
              </a:rPr>
              <a:t>– это подмножество декартового произведения </a:t>
            </a:r>
            <a:r>
              <a:rPr lang="en-US" sz="1600" i="1" dirty="0">
                <a:solidFill>
                  <a:srgbClr val="21386F"/>
                </a:solidFill>
              </a:rPr>
              <a:t>V</a:t>
            </a:r>
            <a:r>
              <a:rPr lang="en-US" sz="1600" dirty="0">
                <a:solidFill>
                  <a:srgbClr val="21386F"/>
                </a:solidFill>
              </a:rPr>
              <a:t> x </a:t>
            </a:r>
            <a:r>
              <a:rPr lang="en-US" sz="1600" i="1" dirty="0">
                <a:solidFill>
                  <a:srgbClr val="21386F"/>
                </a:solidFill>
              </a:rPr>
              <a:t>V</a:t>
            </a:r>
            <a:r>
              <a:rPr lang="ru-RU" sz="1600" dirty="0">
                <a:solidFill>
                  <a:srgbClr val="21386F"/>
                </a:solidFill>
              </a:rPr>
              <a:t>.</a:t>
            </a:r>
          </a:p>
          <a:p>
            <a:r>
              <a:rPr lang="ru-RU" sz="1600" b="1" dirty="0" err="1">
                <a:solidFill>
                  <a:srgbClr val="21386F"/>
                </a:solidFill>
              </a:rPr>
              <a:t>Иррефлексивное</a:t>
            </a:r>
            <a:r>
              <a:rPr lang="ru-RU" sz="1600" b="1" dirty="0">
                <a:solidFill>
                  <a:srgbClr val="21386F"/>
                </a:solidFill>
              </a:rPr>
              <a:t> бинарное отношение </a:t>
            </a:r>
            <a:r>
              <a:rPr lang="ru-RU" sz="1600" dirty="0">
                <a:solidFill>
                  <a:srgbClr val="21386F"/>
                </a:solidFill>
              </a:rPr>
              <a:t>– это такое отношение на множестве </a:t>
            </a:r>
            <a:r>
              <a:rPr lang="en-US" sz="1600" i="1" dirty="0">
                <a:solidFill>
                  <a:srgbClr val="21386F"/>
                </a:solidFill>
              </a:rPr>
              <a:t>V</a:t>
            </a:r>
            <a:r>
              <a:rPr lang="ru-RU" sz="1600" dirty="0">
                <a:solidFill>
                  <a:srgbClr val="21386F"/>
                </a:solidFill>
              </a:rPr>
              <a:t>, у которого нет пар вида (</a:t>
            </a:r>
            <a:r>
              <a:rPr lang="en-US" sz="1600" dirty="0">
                <a:solidFill>
                  <a:srgbClr val="21386F"/>
                </a:solidFill>
              </a:rPr>
              <a:t>a</a:t>
            </a:r>
            <a:r>
              <a:rPr lang="ru-RU" sz="1600" dirty="0">
                <a:solidFill>
                  <a:srgbClr val="21386F"/>
                </a:solidFill>
              </a:rPr>
              <a:t>,</a:t>
            </a:r>
            <a:r>
              <a:rPr lang="en-US" sz="1600" dirty="0">
                <a:solidFill>
                  <a:srgbClr val="21386F"/>
                </a:solidFill>
              </a:rPr>
              <a:t>a</a:t>
            </a:r>
            <a:r>
              <a:rPr lang="ru-RU" sz="1600" dirty="0">
                <a:solidFill>
                  <a:srgbClr val="21386F"/>
                </a:solidFill>
              </a:rPr>
              <a:t>), где </a:t>
            </a:r>
            <a:r>
              <a:rPr lang="en-US" sz="1600" dirty="0">
                <a:solidFill>
                  <a:srgbClr val="21386F"/>
                </a:solidFill>
              </a:rPr>
              <a:t>a</a:t>
            </a:r>
            <a:r>
              <a:rPr lang="ru-RU" sz="1600" dirty="0">
                <a:solidFill>
                  <a:srgbClr val="21386F"/>
                </a:solidFill>
              </a:rPr>
              <a:t> – элемент </a:t>
            </a:r>
            <a:r>
              <a:rPr lang="en-US" sz="1600" dirty="0">
                <a:solidFill>
                  <a:srgbClr val="21386F"/>
                </a:solidFill>
              </a:rPr>
              <a:t>V</a:t>
            </a:r>
            <a:r>
              <a:rPr lang="ru-RU" sz="1600" dirty="0">
                <a:solidFill>
                  <a:srgbClr val="21386F"/>
                </a:solidFill>
              </a:rPr>
              <a:t>.</a:t>
            </a:r>
          </a:p>
          <a:p>
            <a:r>
              <a:rPr lang="ru-RU" sz="1600" b="1" dirty="0">
                <a:solidFill>
                  <a:srgbClr val="21386F"/>
                </a:solidFill>
              </a:rPr>
              <a:t>Симметричное бинарное отношение </a:t>
            </a:r>
            <a:r>
              <a:rPr lang="ru-RU" sz="1600" dirty="0">
                <a:solidFill>
                  <a:srgbClr val="21386F"/>
                </a:solidFill>
              </a:rPr>
              <a:t>– это такое отношение на множестве </a:t>
            </a:r>
            <a:r>
              <a:rPr lang="en-US" sz="1600" i="1" dirty="0">
                <a:solidFill>
                  <a:srgbClr val="21386F"/>
                </a:solidFill>
              </a:rPr>
              <a:t>V</a:t>
            </a:r>
            <a:r>
              <a:rPr lang="ru-RU" sz="1600" dirty="0">
                <a:solidFill>
                  <a:srgbClr val="21386F"/>
                </a:solidFill>
              </a:rPr>
              <a:t>, в котором из наличия пары вида (</a:t>
            </a:r>
            <a:r>
              <a:rPr lang="en-US" sz="1600" dirty="0">
                <a:solidFill>
                  <a:srgbClr val="21386F"/>
                </a:solidFill>
              </a:rPr>
              <a:t>a</a:t>
            </a:r>
            <a:r>
              <a:rPr lang="ru-RU" sz="1600" dirty="0">
                <a:solidFill>
                  <a:srgbClr val="21386F"/>
                </a:solidFill>
              </a:rPr>
              <a:t>,</a:t>
            </a:r>
            <a:r>
              <a:rPr lang="en-US" sz="1600" dirty="0">
                <a:solidFill>
                  <a:srgbClr val="21386F"/>
                </a:solidFill>
              </a:rPr>
              <a:t>b</a:t>
            </a:r>
            <a:r>
              <a:rPr lang="ru-RU" sz="1600" dirty="0">
                <a:solidFill>
                  <a:srgbClr val="21386F"/>
                </a:solidFill>
              </a:rPr>
              <a:t>) следует наличие пары (</a:t>
            </a:r>
            <a:r>
              <a:rPr lang="en-US" sz="1600" dirty="0">
                <a:solidFill>
                  <a:srgbClr val="21386F"/>
                </a:solidFill>
              </a:rPr>
              <a:t>b</a:t>
            </a:r>
            <a:r>
              <a:rPr lang="ru-RU" sz="1600" dirty="0">
                <a:solidFill>
                  <a:srgbClr val="21386F"/>
                </a:solidFill>
              </a:rPr>
              <a:t>,</a:t>
            </a:r>
            <a:r>
              <a:rPr lang="en-US" sz="1600" dirty="0">
                <a:solidFill>
                  <a:srgbClr val="21386F"/>
                </a:solidFill>
              </a:rPr>
              <a:t>a</a:t>
            </a:r>
            <a:r>
              <a:rPr lang="ru-RU" sz="1600" dirty="0">
                <a:solidFill>
                  <a:srgbClr val="21386F"/>
                </a:solidFill>
              </a:rPr>
              <a:t>), где </a:t>
            </a:r>
            <a:r>
              <a:rPr lang="en-US" sz="1600" dirty="0">
                <a:solidFill>
                  <a:srgbClr val="21386F"/>
                </a:solidFill>
              </a:rPr>
              <a:t>a</a:t>
            </a:r>
            <a:r>
              <a:rPr lang="ru-RU" sz="1600" dirty="0">
                <a:solidFill>
                  <a:srgbClr val="21386F"/>
                </a:solidFill>
              </a:rPr>
              <a:t>,</a:t>
            </a:r>
            <a:r>
              <a:rPr lang="en-US" sz="1600" dirty="0">
                <a:solidFill>
                  <a:srgbClr val="21386F"/>
                </a:solidFill>
              </a:rPr>
              <a:t>b </a:t>
            </a:r>
            <a:r>
              <a:rPr lang="ru-RU" sz="1600" dirty="0">
                <a:solidFill>
                  <a:srgbClr val="21386F"/>
                </a:solidFill>
              </a:rPr>
              <a:t>– элементы </a:t>
            </a:r>
            <a:r>
              <a:rPr lang="en-US" sz="1600" i="1" dirty="0">
                <a:solidFill>
                  <a:srgbClr val="21386F"/>
                </a:solidFill>
              </a:rPr>
              <a:t>V</a:t>
            </a:r>
            <a:r>
              <a:rPr lang="ru-RU" sz="1600" dirty="0">
                <a:solidFill>
                  <a:srgbClr val="21386F"/>
                </a:solidFill>
              </a:rPr>
              <a:t>.</a:t>
            </a:r>
          </a:p>
          <a:p>
            <a:r>
              <a:rPr lang="ru-RU" sz="1600" b="1" dirty="0">
                <a:solidFill>
                  <a:srgbClr val="21386F"/>
                </a:solidFill>
              </a:rPr>
              <a:t>Смежные вершины – </a:t>
            </a:r>
            <a:r>
              <a:rPr lang="ru-RU" sz="1600" dirty="0">
                <a:solidFill>
                  <a:srgbClr val="21386F"/>
                </a:solidFill>
              </a:rPr>
              <a:t>это вершины, между которыми есть связь в поле, или, на языке теории графов, это элементы </a:t>
            </a:r>
            <a:r>
              <a:rPr lang="en-US" sz="1600" dirty="0">
                <a:solidFill>
                  <a:srgbClr val="21386F"/>
                </a:solidFill>
              </a:rPr>
              <a:t>a</a:t>
            </a:r>
            <a:r>
              <a:rPr lang="ru-RU" sz="1600" dirty="0">
                <a:solidFill>
                  <a:srgbClr val="21386F"/>
                </a:solidFill>
              </a:rPr>
              <a:t>,</a:t>
            </a:r>
            <a:r>
              <a:rPr lang="en-US" sz="1600" dirty="0">
                <a:solidFill>
                  <a:srgbClr val="21386F"/>
                </a:solidFill>
              </a:rPr>
              <a:t>b</a:t>
            </a:r>
            <a:r>
              <a:rPr lang="ru-RU" sz="1600" dirty="0">
                <a:solidFill>
                  <a:srgbClr val="21386F"/>
                </a:solidFill>
              </a:rPr>
              <a:t> из множества </a:t>
            </a:r>
            <a:r>
              <a:rPr lang="en-US" sz="1600" i="1" dirty="0">
                <a:solidFill>
                  <a:srgbClr val="21386F"/>
                </a:solidFill>
              </a:rPr>
              <a:t>V</a:t>
            </a:r>
            <a:r>
              <a:rPr lang="ru-RU" sz="1600" dirty="0">
                <a:solidFill>
                  <a:srgbClr val="21386F"/>
                </a:solidFill>
              </a:rPr>
              <a:t>, образующие пары вида (</a:t>
            </a:r>
            <a:r>
              <a:rPr lang="en-US" sz="1600" dirty="0">
                <a:solidFill>
                  <a:srgbClr val="21386F"/>
                </a:solidFill>
              </a:rPr>
              <a:t>a</a:t>
            </a:r>
            <a:r>
              <a:rPr lang="ru-RU" sz="1600" dirty="0">
                <a:solidFill>
                  <a:srgbClr val="21386F"/>
                </a:solidFill>
              </a:rPr>
              <a:t>,</a:t>
            </a:r>
            <a:r>
              <a:rPr lang="en-US" sz="1600" dirty="0">
                <a:solidFill>
                  <a:srgbClr val="21386F"/>
                </a:solidFill>
              </a:rPr>
              <a:t>b</a:t>
            </a:r>
            <a:r>
              <a:rPr lang="ru-RU" sz="1600" dirty="0">
                <a:solidFill>
                  <a:srgbClr val="21386F"/>
                </a:solidFill>
              </a:rPr>
              <a:t>) и (</a:t>
            </a:r>
            <a:r>
              <a:rPr lang="en-US" sz="1600" dirty="0">
                <a:solidFill>
                  <a:srgbClr val="21386F"/>
                </a:solidFill>
              </a:rPr>
              <a:t>b</a:t>
            </a:r>
            <a:r>
              <a:rPr lang="ru-RU" sz="1600" dirty="0">
                <a:solidFill>
                  <a:srgbClr val="21386F"/>
                </a:solidFill>
              </a:rPr>
              <a:t>,</a:t>
            </a:r>
            <a:r>
              <a:rPr lang="en-US" sz="1600" dirty="0">
                <a:solidFill>
                  <a:srgbClr val="21386F"/>
                </a:solidFill>
              </a:rPr>
              <a:t>a</a:t>
            </a:r>
            <a:r>
              <a:rPr lang="ru-RU" sz="1600" dirty="0">
                <a:solidFill>
                  <a:srgbClr val="21386F"/>
                </a:solidFill>
              </a:rPr>
              <a:t>), которые содержатся в бинарном отношении </a:t>
            </a:r>
            <a:r>
              <a:rPr lang="en-US" sz="1600" i="1" dirty="0">
                <a:solidFill>
                  <a:srgbClr val="21386F"/>
                </a:solidFill>
              </a:rPr>
              <a:t>S</a:t>
            </a:r>
            <a:r>
              <a:rPr lang="ru-RU" sz="1600" dirty="0">
                <a:solidFill>
                  <a:srgbClr val="21386F"/>
                </a:solidFill>
              </a:rPr>
              <a:t>.</a:t>
            </a:r>
          </a:p>
          <a:p>
            <a:r>
              <a:rPr lang="ru-RU" sz="1600" b="1" dirty="0">
                <a:solidFill>
                  <a:srgbClr val="21386F"/>
                </a:solidFill>
              </a:rPr>
              <a:t>Узел</a:t>
            </a:r>
            <a:r>
              <a:rPr lang="ru-RU" sz="1600" dirty="0">
                <a:solidFill>
                  <a:srgbClr val="21386F"/>
                </a:solidFill>
              </a:rPr>
              <a:t> – объект типа </a:t>
            </a:r>
            <a:r>
              <a:rPr lang="en-US" sz="1600" dirty="0">
                <a:solidFill>
                  <a:srgbClr val="21386F"/>
                </a:solidFill>
              </a:rPr>
              <a:t>Node</a:t>
            </a:r>
            <a:r>
              <a:rPr lang="ru-RU" sz="1600" dirty="0">
                <a:solidFill>
                  <a:srgbClr val="21386F"/>
                </a:solidFill>
              </a:rPr>
              <a:t>.</a:t>
            </a:r>
          </a:p>
          <a:p>
            <a:r>
              <a:rPr lang="ru-RU" sz="1600" b="1" dirty="0">
                <a:solidFill>
                  <a:srgbClr val="21386F"/>
                </a:solidFill>
              </a:rPr>
              <a:t>Вершина – </a:t>
            </a:r>
            <a:r>
              <a:rPr lang="ru-RU" sz="1600" dirty="0">
                <a:solidFill>
                  <a:srgbClr val="21386F"/>
                </a:solidFill>
              </a:rPr>
              <a:t>синоним термина</a:t>
            </a:r>
            <a:r>
              <a:rPr lang="ru-RU" sz="1600" b="1" dirty="0">
                <a:solidFill>
                  <a:srgbClr val="21386F"/>
                </a:solidFill>
              </a:rPr>
              <a:t> узел</a:t>
            </a:r>
            <a:r>
              <a:rPr lang="ru-RU" sz="1600" b="1" dirty="0" smtClean="0">
                <a:solidFill>
                  <a:srgbClr val="21386F"/>
                </a:solidFill>
              </a:rPr>
              <a:t>.</a:t>
            </a:r>
          </a:p>
          <a:p>
            <a:r>
              <a:rPr lang="ru-RU" sz="1600" b="1" dirty="0">
                <a:solidFill>
                  <a:srgbClr val="21386F"/>
                </a:solidFill>
              </a:rPr>
              <a:t>Игровая кнопка – </a:t>
            </a:r>
            <a:r>
              <a:rPr lang="ru-RU" sz="1600" dirty="0">
                <a:solidFill>
                  <a:srgbClr val="21386F"/>
                </a:solidFill>
              </a:rPr>
              <a:t>то, что графически представляет из себя вершина(узел) графа. Порой «игровая» опускается, но никаких вопросов не должно возникнуть так как другие кнопки программы называются «кнопки управления».</a:t>
            </a:r>
          </a:p>
          <a:p>
            <a:r>
              <a:rPr lang="ru-RU" sz="1600" dirty="0">
                <a:solidFill>
                  <a:srgbClr val="21386F"/>
                </a:solidFill>
              </a:rPr>
              <a:t> В данной работе эти термины </a:t>
            </a:r>
            <a:r>
              <a:rPr lang="ru-RU" sz="1600" dirty="0" err="1">
                <a:solidFill>
                  <a:srgbClr val="21386F"/>
                </a:solidFill>
              </a:rPr>
              <a:t>равнозаменяемы</a:t>
            </a:r>
            <a:r>
              <a:rPr lang="ru-RU" sz="1600" dirty="0">
                <a:solidFill>
                  <a:srgbClr val="21386F"/>
                </a:solidFill>
              </a:rPr>
              <a:t>: «</a:t>
            </a:r>
            <a:r>
              <a:rPr lang="ru-RU" sz="1600" b="1" dirty="0">
                <a:solidFill>
                  <a:srgbClr val="21386F"/>
                </a:solidFill>
              </a:rPr>
              <a:t>вершина</a:t>
            </a:r>
            <a:r>
              <a:rPr lang="ru-RU" sz="1600" dirty="0">
                <a:solidFill>
                  <a:srgbClr val="21386F"/>
                </a:solidFill>
              </a:rPr>
              <a:t>»</a:t>
            </a:r>
            <a:r>
              <a:rPr lang="en-US" sz="1600" dirty="0">
                <a:solidFill>
                  <a:srgbClr val="21386F"/>
                </a:solidFill>
                <a:sym typeface="Wingdings"/>
              </a:rPr>
              <a:t></a:t>
            </a:r>
            <a:r>
              <a:rPr lang="ru-RU" sz="1600" dirty="0">
                <a:solidFill>
                  <a:srgbClr val="21386F"/>
                </a:solidFill>
              </a:rPr>
              <a:t> «</a:t>
            </a:r>
            <a:r>
              <a:rPr lang="ru-RU" sz="1600" b="1" dirty="0">
                <a:solidFill>
                  <a:srgbClr val="21386F"/>
                </a:solidFill>
              </a:rPr>
              <a:t>узел</a:t>
            </a:r>
            <a:r>
              <a:rPr lang="ru-RU" sz="1600" dirty="0">
                <a:solidFill>
                  <a:srgbClr val="21386F"/>
                </a:solidFill>
              </a:rPr>
              <a:t>» </a:t>
            </a:r>
            <a:r>
              <a:rPr lang="en-US" sz="1600" dirty="0">
                <a:solidFill>
                  <a:srgbClr val="21386F"/>
                </a:solidFill>
                <a:sym typeface="Wingdings"/>
              </a:rPr>
              <a:t></a:t>
            </a:r>
            <a:r>
              <a:rPr lang="en-US" sz="1600" dirty="0">
                <a:solidFill>
                  <a:srgbClr val="21386F"/>
                </a:solidFill>
              </a:rPr>
              <a:t> </a:t>
            </a:r>
            <a:r>
              <a:rPr lang="ru-RU" sz="1600" dirty="0">
                <a:solidFill>
                  <a:srgbClr val="21386F"/>
                </a:solidFill>
              </a:rPr>
              <a:t>«</a:t>
            </a:r>
            <a:r>
              <a:rPr lang="ru-RU" sz="1600" b="1" dirty="0">
                <a:solidFill>
                  <a:srgbClr val="21386F"/>
                </a:solidFill>
              </a:rPr>
              <a:t>кнопка</a:t>
            </a:r>
            <a:r>
              <a:rPr lang="ru-RU" sz="1600" dirty="0">
                <a:solidFill>
                  <a:srgbClr val="21386F"/>
                </a:solidFill>
              </a:rPr>
              <a:t>» </a:t>
            </a:r>
            <a:r>
              <a:rPr lang="en-US" sz="1600" dirty="0">
                <a:solidFill>
                  <a:srgbClr val="21386F"/>
                </a:solidFill>
                <a:sym typeface="Wingdings"/>
              </a:rPr>
              <a:t></a:t>
            </a:r>
            <a:r>
              <a:rPr lang="ru-RU" sz="1600" dirty="0">
                <a:solidFill>
                  <a:srgbClr val="21386F"/>
                </a:solidFill>
              </a:rPr>
              <a:t> «</a:t>
            </a:r>
            <a:r>
              <a:rPr lang="ru-RU" sz="1600" b="1" dirty="0">
                <a:solidFill>
                  <a:srgbClr val="21386F"/>
                </a:solidFill>
              </a:rPr>
              <a:t>кружок</a:t>
            </a:r>
            <a:r>
              <a:rPr lang="ru-RU" sz="1600" dirty="0">
                <a:solidFill>
                  <a:srgbClr val="21386F"/>
                </a:solidFill>
              </a:rPr>
              <a:t>» - синонимы в силу контекста</a:t>
            </a:r>
            <a:r>
              <a:rPr lang="ru-RU" sz="1600" dirty="0" smtClean="0">
                <a:solidFill>
                  <a:srgbClr val="21386F"/>
                </a:solidFill>
              </a:rPr>
              <a:t>.</a:t>
            </a:r>
          </a:p>
          <a:p>
            <a:r>
              <a:rPr lang="ru-RU" sz="1600" b="1" dirty="0">
                <a:solidFill>
                  <a:srgbClr val="21386F"/>
                </a:solidFill>
              </a:rPr>
              <a:t>Игровое поле</a:t>
            </a:r>
            <a:r>
              <a:rPr lang="ru-RU" sz="1600" dirty="0">
                <a:solidFill>
                  <a:srgbClr val="21386F"/>
                </a:solidFill>
              </a:rPr>
              <a:t> – это совокупность только игровых кнопок и связей между ними. Остальные элементы управления не входят в пространство игрового поля.</a:t>
            </a:r>
          </a:p>
          <a:p>
            <a:endParaRPr lang="ru-RU" sz="1600" dirty="0">
              <a:solidFill>
                <a:srgbClr val="21386F"/>
              </a:solidFill>
            </a:endParaRPr>
          </a:p>
        </p:txBody>
      </p:sp>
    </p:spTree>
    <p:extLst>
      <p:ext uri="{BB962C8B-B14F-4D97-AF65-F5344CB8AC3E}">
        <p14:creationId xmlns:p14="http://schemas.microsoft.com/office/powerpoint/2010/main" val="27489630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338" name="Subtitle 2"/>
          <p:cNvSpPr txBox="1">
            <a:spLocks/>
          </p:cNvSpPr>
          <p:nvPr/>
        </p:nvSpPr>
        <p:spPr bwMode="auto">
          <a:xfrm>
            <a:off x="255588" y="6415088"/>
            <a:ext cx="4143375" cy="246062"/>
          </a:xfrm>
          <a:prstGeom prst="rect">
            <a:avLst/>
          </a:prstGeom>
          <a:noFill/>
          <a:ln w="9525">
            <a:noFill/>
            <a:miter lim="800000"/>
            <a:headEnd/>
            <a:tailEnd/>
          </a:ln>
        </p:spPr>
        <p:txBody>
          <a:bodyPr/>
          <a:lstStyle/>
          <a:p>
            <a:pPr>
              <a:spcBef>
                <a:spcPct val="20000"/>
              </a:spcBef>
            </a:pPr>
            <a:r>
              <a:rPr lang="ru-RU" sz="800" dirty="0">
                <a:solidFill>
                  <a:schemeClr val="bg1"/>
                </a:solidFill>
              </a:rPr>
              <a:t>Высшая школа экономики, Москва, </a:t>
            </a:r>
            <a:r>
              <a:rPr lang="en-US" sz="800" dirty="0" smtClean="0">
                <a:solidFill>
                  <a:schemeClr val="bg1"/>
                </a:solidFill>
              </a:rPr>
              <a:t>2020</a:t>
            </a:r>
            <a:endParaRPr kumimoji="1" lang="ru-RU" sz="800" dirty="0">
              <a:solidFill>
                <a:schemeClr val="bg1"/>
              </a:solidFill>
              <a:latin typeface="Myriad Pro"/>
            </a:endParaRPr>
          </a:p>
        </p:txBody>
      </p:sp>
      <p:sp>
        <p:nvSpPr>
          <p:cNvPr id="14339" name="Title 1"/>
          <p:cNvSpPr txBox="1">
            <a:spLocks/>
          </p:cNvSpPr>
          <p:nvPr/>
        </p:nvSpPr>
        <p:spPr bwMode="auto">
          <a:xfrm>
            <a:off x="1428749" y="428625"/>
            <a:ext cx="7432863" cy="412750"/>
          </a:xfrm>
          <a:prstGeom prst="rect">
            <a:avLst/>
          </a:prstGeom>
          <a:noFill/>
          <a:ln w="9525">
            <a:noFill/>
            <a:miter lim="800000"/>
            <a:headEnd/>
            <a:tailEnd/>
          </a:ln>
        </p:spPr>
        <p:txBody>
          <a:bodyPr anchor="ctr"/>
          <a:lstStyle/>
          <a:p>
            <a:r>
              <a:rPr lang="ru-RU" sz="2400" b="1" dirty="0">
                <a:solidFill>
                  <a:schemeClr val="bg1"/>
                </a:solidFill>
                <a:latin typeface="Myriad Pro"/>
              </a:rPr>
              <a:t>ТЕХНОЛОГИИ И ИНСТРУМЕНТЫ РЕАЛИЗАЦИИ</a:t>
            </a:r>
            <a:endParaRPr lang="en-US" sz="2400" b="1" dirty="0">
              <a:solidFill>
                <a:schemeClr val="bg1"/>
              </a:solidFill>
              <a:latin typeface="Myriad Pro"/>
            </a:endParaRPr>
          </a:p>
        </p:txBody>
      </p:sp>
      <p:sp>
        <p:nvSpPr>
          <p:cNvPr id="14343" name="Rectangle 9"/>
          <p:cNvSpPr>
            <a:spLocks noChangeArrowheads="1"/>
          </p:cNvSpPr>
          <p:nvPr/>
        </p:nvSpPr>
        <p:spPr bwMode="auto">
          <a:xfrm>
            <a:off x="7300913" y="2255838"/>
            <a:ext cx="674687" cy="369887"/>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4" name="Rectangle 10"/>
          <p:cNvSpPr>
            <a:spLocks noChangeArrowheads="1"/>
          </p:cNvSpPr>
          <p:nvPr/>
        </p:nvSpPr>
        <p:spPr bwMode="auto">
          <a:xfrm>
            <a:off x="7300913" y="3967163"/>
            <a:ext cx="674687" cy="368300"/>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5" name="Rectangle 11"/>
          <p:cNvSpPr>
            <a:spLocks noChangeArrowheads="1"/>
          </p:cNvSpPr>
          <p:nvPr/>
        </p:nvSpPr>
        <p:spPr bwMode="auto">
          <a:xfrm>
            <a:off x="7300913" y="5591175"/>
            <a:ext cx="674687" cy="369888"/>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1" name="Номер слайда 10"/>
          <p:cNvSpPr>
            <a:spLocks noGrp="1"/>
          </p:cNvSpPr>
          <p:nvPr>
            <p:ph type="sldNum" sz="quarter" idx="12"/>
          </p:nvPr>
        </p:nvSpPr>
        <p:spPr/>
        <p:txBody>
          <a:bodyPr vert="horz" wrap="square" lIns="91440" tIns="45720" rIns="91440" bIns="45720" numCol="1" anchor="ctr" anchorCtr="0" compatLnSpc="1">
            <a:prstTxWarp prst="textNoShape">
              <a:avLst/>
            </a:prstTxWarp>
          </a:bodyPr>
          <a:lstStyle/>
          <a:p>
            <a:pPr>
              <a:defRPr/>
            </a:pPr>
            <a:fld id="{CB65F501-F5CC-4E12-934E-78BB5E4DA208}" type="slidenum">
              <a:rPr lang="en-US" sz="1800" smtClean="0">
                <a:solidFill>
                  <a:schemeClr val="tx1"/>
                </a:solidFill>
              </a:rPr>
              <a:pPr>
                <a:defRPr/>
              </a:pPr>
              <a:t>20</a:t>
            </a:fld>
            <a:endParaRPr lang="en-US" sz="1800">
              <a:solidFill>
                <a:schemeClr val="tx1"/>
              </a:solidFill>
            </a:endParaRPr>
          </a:p>
        </p:txBody>
      </p:sp>
      <p:sp>
        <p:nvSpPr>
          <p:cNvPr id="9" name="Прямоугольник 8">
            <a:extLst>
              <a:ext uri="{FF2B5EF4-FFF2-40B4-BE49-F238E27FC236}">
                <a16:creationId xmlns="" xmlns:a16="http://schemas.microsoft.com/office/drawing/2014/main" id="{00913E3B-10FD-4F92-AC3D-FE9769839A33}"/>
              </a:ext>
            </a:extLst>
          </p:cNvPr>
          <p:cNvSpPr/>
          <p:nvPr/>
        </p:nvSpPr>
        <p:spPr>
          <a:xfrm>
            <a:off x="653143" y="1329798"/>
            <a:ext cx="8033658" cy="2862322"/>
          </a:xfrm>
          <a:prstGeom prst="rect">
            <a:avLst/>
          </a:prstGeom>
        </p:spPr>
        <p:txBody>
          <a:bodyPr wrap="square">
            <a:spAutoFit/>
          </a:bodyPr>
          <a:lstStyle/>
          <a:p>
            <a:r>
              <a:rPr lang="en-US" sz="2400" b="1" dirty="0" err="1" smtClean="0">
                <a:ln w="0"/>
                <a:solidFill>
                  <a:srgbClr val="003F82"/>
                </a:solidFill>
                <a:latin typeface="Myriad Pro" panose="020B0503030403020204" pitchFamily="34" charset="0"/>
              </a:rPr>
              <a:t>VisualStudio</a:t>
            </a:r>
            <a:r>
              <a:rPr lang="ru-RU" dirty="0" smtClean="0">
                <a:solidFill>
                  <a:srgbClr val="003F82"/>
                </a:solidFill>
                <a:latin typeface="Myriad Pro" panose="020B0503030403020204" pitchFamily="34" charset="0"/>
              </a:rPr>
              <a:t> </a:t>
            </a:r>
            <a:r>
              <a:rPr lang="ru-RU" dirty="0">
                <a:solidFill>
                  <a:srgbClr val="003F82"/>
                </a:solidFill>
                <a:latin typeface="Myriad Pro" panose="020B0503030403020204" pitchFamily="34" charset="0"/>
              </a:rPr>
              <a:t>– Интегрированная среда разработки программного обеспечения</a:t>
            </a:r>
            <a:r>
              <a:rPr lang="en-US" dirty="0">
                <a:solidFill>
                  <a:srgbClr val="003F82"/>
                </a:solidFill>
                <a:latin typeface="Myriad Pro" panose="020B0503030403020204" pitchFamily="34" charset="0"/>
              </a:rPr>
              <a:t> (2017</a:t>
            </a:r>
            <a:r>
              <a:rPr lang="en-US" dirty="0" smtClean="0">
                <a:solidFill>
                  <a:srgbClr val="003F82"/>
                </a:solidFill>
                <a:latin typeface="Myriad Pro" panose="020B0503030403020204" pitchFamily="34" charset="0"/>
              </a:rPr>
              <a:t>).</a:t>
            </a:r>
          </a:p>
          <a:p>
            <a:endParaRPr lang="en-US" dirty="0" smtClean="0">
              <a:solidFill>
                <a:srgbClr val="003F82"/>
              </a:solidFill>
              <a:latin typeface="Myriad Pro" panose="020B0503030403020204" pitchFamily="34" charset="0"/>
            </a:endParaRPr>
          </a:p>
          <a:p>
            <a:endParaRPr lang="ru-RU" dirty="0" smtClean="0">
              <a:solidFill>
                <a:srgbClr val="003F82"/>
              </a:solidFill>
              <a:latin typeface="Myriad Pro" panose="020B0503030403020204" pitchFamily="34" charset="0"/>
            </a:endParaRPr>
          </a:p>
          <a:p>
            <a:r>
              <a:rPr lang="ru-RU" dirty="0" smtClean="0">
                <a:solidFill>
                  <a:srgbClr val="003F82"/>
                </a:solidFill>
                <a:latin typeface="Myriad Pro" panose="020B0503030403020204" pitchFamily="34" charset="0"/>
              </a:rPr>
              <a:t>Язык программирования </a:t>
            </a:r>
            <a:r>
              <a:rPr lang="en-US" sz="2400" b="1" dirty="0" smtClean="0">
                <a:solidFill>
                  <a:srgbClr val="003F82"/>
                </a:solidFill>
                <a:latin typeface="Myriad Pro" panose="020B0503030403020204" pitchFamily="34" charset="0"/>
              </a:rPr>
              <a:t>C#</a:t>
            </a:r>
            <a:r>
              <a:rPr lang="ru-RU" sz="2400" b="1" dirty="0" smtClean="0">
                <a:solidFill>
                  <a:srgbClr val="003F82"/>
                </a:solidFill>
                <a:latin typeface="Myriad Pro" panose="020B0503030403020204" pitchFamily="34" charset="0"/>
              </a:rPr>
              <a:t> </a:t>
            </a:r>
            <a:r>
              <a:rPr lang="ru-RU" dirty="0" smtClean="0">
                <a:solidFill>
                  <a:srgbClr val="003F82"/>
                </a:solidFill>
                <a:latin typeface="Myriad Pro" panose="020B0503030403020204" pitchFamily="34" charset="0"/>
              </a:rPr>
              <a:t>с библиотекой </a:t>
            </a:r>
            <a:r>
              <a:rPr lang="en-US" dirty="0" err="1" smtClean="0">
                <a:solidFill>
                  <a:srgbClr val="003F82"/>
                </a:solidFill>
                <a:latin typeface="Myriad Pro" panose="020B0503030403020204" pitchFamily="34" charset="0"/>
              </a:rPr>
              <a:t>.Net</a:t>
            </a:r>
            <a:r>
              <a:rPr lang="en-US" dirty="0" smtClean="0">
                <a:solidFill>
                  <a:srgbClr val="003F82"/>
                </a:solidFill>
                <a:latin typeface="Myriad Pro" panose="020B0503030403020204" pitchFamily="34" charset="0"/>
              </a:rPr>
              <a:t> Framework 4.7.2</a:t>
            </a:r>
          </a:p>
          <a:p>
            <a:endParaRPr lang="en-US" dirty="0" smtClean="0">
              <a:solidFill>
                <a:srgbClr val="003F82"/>
              </a:solidFill>
              <a:latin typeface="Myriad Pro" panose="020B0503030403020204" pitchFamily="34" charset="0"/>
            </a:endParaRPr>
          </a:p>
          <a:p>
            <a:endParaRPr lang="en-US" dirty="0">
              <a:solidFill>
                <a:srgbClr val="003F82"/>
              </a:solidFill>
              <a:latin typeface="Myriad Pro" panose="020B0503030403020204" pitchFamily="34" charset="0"/>
            </a:endParaRPr>
          </a:p>
          <a:p>
            <a:r>
              <a:rPr lang="ru-RU" dirty="0" smtClean="0">
                <a:solidFill>
                  <a:srgbClr val="003F82"/>
                </a:solidFill>
              </a:rPr>
              <a:t>Интерфейс программы написан с помощью библиотеки </a:t>
            </a:r>
            <a:r>
              <a:rPr lang="en-US" sz="2400" b="1" dirty="0" err="1" smtClean="0">
                <a:solidFill>
                  <a:srgbClr val="003F82"/>
                </a:solidFill>
              </a:rPr>
              <a:t>System.Windows.Forms</a:t>
            </a:r>
            <a:endParaRPr lang="ru-RU" sz="2400" b="1" dirty="0" smtClean="0">
              <a:solidFill>
                <a:srgbClr val="003F82"/>
              </a:solidFill>
            </a:endParaRPr>
          </a:p>
        </p:txBody>
      </p:sp>
    </p:spTree>
    <p:extLst>
      <p:ext uri="{BB962C8B-B14F-4D97-AF65-F5344CB8AC3E}">
        <p14:creationId xmlns:p14="http://schemas.microsoft.com/office/powerpoint/2010/main" val="8630133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338" name="Subtitle 2"/>
          <p:cNvSpPr txBox="1">
            <a:spLocks/>
          </p:cNvSpPr>
          <p:nvPr/>
        </p:nvSpPr>
        <p:spPr bwMode="auto">
          <a:xfrm>
            <a:off x="255588" y="6415088"/>
            <a:ext cx="4143375" cy="246062"/>
          </a:xfrm>
          <a:prstGeom prst="rect">
            <a:avLst/>
          </a:prstGeom>
          <a:noFill/>
          <a:ln w="9525">
            <a:noFill/>
            <a:miter lim="800000"/>
            <a:headEnd/>
            <a:tailEnd/>
          </a:ln>
        </p:spPr>
        <p:txBody>
          <a:bodyPr/>
          <a:lstStyle/>
          <a:p>
            <a:pPr>
              <a:spcBef>
                <a:spcPct val="20000"/>
              </a:spcBef>
            </a:pPr>
            <a:r>
              <a:rPr lang="ru-RU" sz="800" dirty="0">
                <a:solidFill>
                  <a:schemeClr val="bg1"/>
                </a:solidFill>
              </a:rPr>
              <a:t>Высшая школа экономики, Москва, </a:t>
            </a:r>
            <a:r>
              <a:rPr lang="en-US" sz="800" dirty="0" smtClean="0">
                <a:solidFill>
                  <a:schemeClr val="bg1"/>
                </a:solidFill>
              </a:rPr>
              <a:t>2020</a:t>
            </a:r>
            <a:endParaRPr kumimoji="1" lang="ru-RU" sz="800" dirty="0">
              <a:solidFill>
                <a:schemeClr val="bg1"/>
              </a:solidFill>
              <a:latin typeface="Myriad Pro"/>
            </a:endParaRPr>
          </a:p>
        </p:txBody>
      </p:sp>
      <p:sp>
        <p:nvSpPr>
          <p:cNvPr id="14339" name="Title 1"/>
          <p:cNvSpPr txBox="1">
            <a:spLocks/>
          </p:cNvSpPr>
          <p:nvPr/>
        </p:nvSpPr>
        <p:spPr bwMode="auto">
          <a:xfrm>
            <a:off x="1428749" y="428625"/>
            <a:ext cx="7432863" cy="412750"/>
          </a:xfrm>
          <a:prstGeom prst="rect">
            <a:avLst/>
          </a:prstGeom>
          <a:noFill/>
          <a:ln w="9525">
            <a:noFill/>
            <a:miter lim="800000"/>
            <a:headEnd/>
            <a:tailEnd/>
          </a:ln>
        </p:spPr>
        <p:txBody>
          <a:bodyPr anchor="ctr"/>
          <a:lstStyle/>
          <a:p>
            <a:r>
              <a:rPr lang="ru-RU" sz="2400" b="1" dirty="0">
                <a:solidFill>
                  <a:schemeClr val="bg1"/>
                </a:solidFill>
                <a:latin typeface="Myriad Pro"/>
              </a:rPr>
              <a:t>ВЫВОДЫ ПО РАБОТЕ</a:t>
            </a:r>
            <a:endParaRPr lang="en-US" sz="2400" b="1" dirty="0">
              <a:solidFill>
                <a:schemeClr val="bg1"/>
              </a:solidFill>
              <a:latin typeface="Myriad Pro"/>
            </a:endParaRPr>
          </a:p>
        </p:txBody>
      </p:sp>
      <p:sp>
        <p:nvSpPr>
          <p:cNvPr id="14343" name="Rectangle 9"/>
          <p:cNvSpPr>
            <a:spLocks noChangeArrowheads="1"/>
          </p:cNvSpPr>
          <p:nvPr/>
        </p:nvSpPr>
        <p:spPr bwMode="auto">
          <a:xfrm>
            <a:off x="7300913" y="2255838"/>
            <a:ext cx="674687" cy="369887"/>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4" name="Rectangle 10"/>
          <p:cNvSpPr>
            <a:spLocks noChangeArrowheads="1"/>
          </p:cNvSpPr>
          <p:nvPr/>
        </p:nvSpPr>
        <p:spPr bwMode="auto">
          <a:xfrm>
            <a:off x="7300913" y="3967163"/>
            <a:ext cx="674687" cy="368300"/>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5" name="Rectangle 11"/>
          <p:cNvSpPr>
            <a:spLocks noChangeArrowheads="1"/>
          </p:cNvSpPr>
          <p:nvPr/>
        </p:nvSpPr>
        <p:spPr bwMode="auto">
          <a:xfrm>
            <a:off x="7300913" y="5591175"/>
            <a:ext cx="674687" cy="369888"/>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1" name="Номер слайда 10"/>
          <p:cNvSpPr>
            <a:spLocks noGrp="1"/>
          </p:cNvSpPr>
          <p:nvPr>
            <p:ph type="sldNum" sz="quarter" idx="12"/>
          </p:nvPr>
        </p:nvSpPr>
        <p:spPr/>
        <p:txBody>
          <a:bodyPr vert="horz" wrap="square" lIns="91440" tIns="45720" rIns="91440" bIns="45720" numCol="1" anchor="ctr" anchorCtr="0" compatLnSpc="1">
            <a:prstTxWarp prst="textNoShape">
              <a:avLst/>
            </a:prstTxWarp>
          </a:bodyPr>
          <a:lstStyle/>
          <a:p>
            <a:pPr>
              <a:defRPr/>
            </a:pPr>
            <a:fld id="{CB65F501-F5CC-4E12-934E-78BB5E4DA208}" type="slidenum">
              <a:rPr lang="en-US" sz="1800" smtClean="0">
                <a:solidFill>
                  <a:schemeClr val="tx1"/>
                </a:solidFill>
              </a:rPr>
              <a:pPr>
                <a:defRPr/>
              </a:pPr>
              <a:t>21</a:t>
            </a:fld>
            <a:endParaRPr lang="en-US" sz="1800">
              <a:solidFill>
                <a:schemeClr val="tx1"/>
              </a:solidFill>
            </a:endParaRPr>
          </a:p>
        </p:txBody>
      </p:sp>
      <p:sp>
        <p:nvSpPr>
          <p:cNvPr id="2" name="Прямоугольник 1">
            <a:extLst>
              <a:ext uri="{FF2B5EF4-FFF2-40B4-BE49-F238E27FC236}">
                <a16:creationId xmlns="" xmlns:a16="http://schemas.microsoft.com/office/drawing/2014/main" id="{466E837E-903F-4B4D-B357-A32DF00D6F1E}"/>
              </a:ext>
            </a:extLst>
          </p:cNvPr>
          <p:cNvSpPr/>
          <p:nvPr/>
        </p:nvSpPr>
        <p:spPr>
          <a:xfrm>
            <a:off x="255588" y="1490008"/>
            <a:ext cx="8431212" cy="4708981"/>
          </a:xfrm>
          <a:prstGeom prst="rect">
            <a:avLst/>
          </a:prstGeom>
        </p:spPr>
        <p:txBody>
          <a:bodyPr wrap="square">
            <a:spAutoFit/>
          </a:bodyPr>
          <a:lstStyle/>
          <a:p>
            <a:r>
              <a:rPr lang="ru-RU" sz="2400" b="1" dirty="0" smtClean="0">
                <a:ln w="0"/>
                <a:solidFill>
                  <a:srgbClr val="003F82"/>
                </a:solidFill>
              </a:rPr>
              <a:t>Перспективы развития:</a:t>
            </a:r>
            <a:endParaRPr lang="ru-RU" sz="2400" b="1" dirty="0">
              <a:ln w="0"/>
              <a:solidFill>
                <a:srgbClr val="003F82"/>
              </a:solidFill>
            </a:endParaRPr>
          </a:p>
          <a:p>
            <a:endParaRPr lang="ru-RU" sz="2400" b="1" dirty="0">
              <a:ln w="0"/>
              <a:solidFill>
                <a:srgbClr val="003F82"/>
              </a:solidFill>
            </a:endParaRPr>
          </a:p>
          <a:p>
            <a:pPr marL="285750" indent="-285750">
              <a:buFont typeface="Wingdings" panose="05000000000000000000" pitchFamily="2" charset="2"/>
              <a:buChar char="§"/>
            </a:pPr>
            <a:r>
              <a:rPr lang="ru-RU" dirty="0" smtClean="0">
                <a:solidFill>
                  <a:srgbClr val="003F82"/>
                </a:solidFill>
                <a:latin typeface="Myriad Pro" panose="020B0503030403020204" pitchFamily="34" charset="0"/>
              </a:rPr>
              <a:t>Реализовать данное приложение под другие операционные системы такие, как: </a:t>
            </a:r>
            <a:r>
              <a:rPr lang="en-US" dirty="0" smtClean="0">
                <a:solidFill>
                  <a:srgbClr val="003F82"/>
                </a:solidFill>
                <a:latin typeface="Myriad Pro" panose="020B0503030403020204" pitchFamily="34" charset="0"/>
              </a:rPr>
              <a:t>Android, IOS, </a:t>
            </a:r>
            <a:r>
              <a:rPr lang="en-US" dirty="0" err="1" smtClean="0">
                <a:solidFill>
                  <a:srgbClr val="003F82"/>
                </a:solidFill>
                <a:latin typeface="Myriad Pro" panose="020B0503030403020204" pitchFamily="34" charset="0"/>
              </a:rPr>
              <a:t>MacOS</a:t>
            </a:r>
            <a:r>
              <a:rPr lang="ru-RU" dirty="0">
                <a:solidFill>
                  <a:srgbClr val="003F82"/>
                </a:solidFill>
                <a:latin typeface="Myriad Pro" panose="020B0503030403020204" pitchFamily="34" charset="0"/>
              </a:rPr>
              <a:t>;</a:t>
            </a:r>
            <a:endParaRPr lang="ru-RU" dirty="0" smtClean="0">
              <a:solidFill>
                <a:srgbClr val="003F82"/>
              </a:solidFill>
              <a:latin typeface="Myriad Pro" panose="020B0503030403020204" pitchFamily="34" charset="0"/>
            </a:endParaRPr>
          </a:p>
          <a:p>
            <a:pPr marL="285750" indent="-285750">
              <a:buFont typeface="Wingdings" panose="05000000000000000000" pitchFamily="2" charset="2"/>
              <a:buChar char="§"/>
            </a:pPr>
            <a:r>
              <a:rPr lang="ru-RU" dirty="0" smtClean="0">
                <a:solidFill>
                  <a:srgbClr val="003F82"/>
                </a:solidFill>
                <a:latin typeface="Myriad Pro" panose="020B0503030403020204" pitchFamily="34" charset="0"/>
              </a:rPr>
              <a:t>Доработать основные библиотеки программы для возможности их дальнейшего внедрения в другие проекты;</a:t>
            </a:r>
          </a:p>
          <a:p>
            <a:pPr marL="285750" indent="-285750">
              <a:buFont typeface="Wingdings" panose="05000000000000000000" pitchFamily="2" charset="2"/>
              <a:buChar char="§"/>
            </a:pPr>
            <a:r>
              <a:rPr lang="ru-RU" dirty="0" smtClean="0">
                <a:solidFill>
                  <a:srgbClr val="003F82"/>
                </a:solidFill>
                <a:latin typeface="Myriad Pro" panose="020B0503030403020204" pitchFamily="34" charset="0"/>
              </a:rPr>
              <a:t>Внедрить новые алгоритмы генерации заданий для создания новых типов(не по размеру) полей данной игры;</a:t>
            </a:r>
          </a:p>
          <a:p>
            <a:pPr marL="285750" indent="-285750">
              <a:buFont typeface="Wingdings" panose="05000000000000000000" pitchFamily="2" charset="2"/>
              <a:buChar char="§"/>
            </a:pPr>
            <a:r>
              <a:rPr lang="ru-RU" dirty="0" smtClean="0">
                <a:solidFill>
                  <a:srgbClr val="003F82"/>
                </a:solidFill>
                <a:latin typeface="Myriad Pro" panose="020B0503030403020204" pitchFamily="34" charset="0"/>
              </a:rPr>
              <a:t>Внедрить небольшой курс по теории граф в данную игру;</a:t>
            </a:r>
          </a:p>
          <a:p>
            <a:pPr marL="285750" indent="-285750">
              <a:buFont typeface="Wingdings" panose="05000000000000000000" pitchFamily="2" charset="2"/>
              <a:buChar char="§"/>
            </a:pPr>
            <a:r>
              <a:rPr lang="ru-RU" dirty="0" smtClean="0">
                <a:solidFill>
                  <a:srgbClr val="003F82"/>
                </a:solidFill>
                <a:latin typeface="Myriad Pro" panose="020B0503030403020204" pitchFamily="34" charset="0"/>
              </a:rPr>
              <a:t>Добавить взаимодействие программы с сервером, чтобы пользователи могли выгружать свои результаты на сервер и соревноваться с другими игроками по всему миру</a:t>
            </a:r>
          </a:p>
          <a:p>
            <a:endParaRPr lang="ru-RU" dirty="0" smtClean="0">
              <a:solidFill>
                <a:srgbClr val="003F82"/>
              </a:solidFill>
              <a:latin typeface="Myriad Pro" panose="020B0503030403020204" pitchFamily="34" charset="0"/>
            </a:endParaRPr>
          </a:p>
          <a:p>
            <a:r>
              <a:rPr lang="ru-RU" dirty="0" smtClean="0">
                <a:solidFill>
                  <a:srgbClr val="003F82"/>
                </a:solidFill>
                <a:latin typeface="Myriad Pro" panose="020B0503030403020204" pitchFamily="34" charset="0"/>
              </a:rPr>
              <a:t>	Данный, естественно, на перечисленном не оканчивается, так как игры подобного жанра пользуются огромным спросом со стороны пользователей всех возрастов по всему миру. </a:t>
            </a:r>
            <a:endParaRPr lang="en-US" dirty="0">
              <a:solidFill>
                <a:srgbClr val="003F82"/>
              </a:solidFill>
              <a:latin typeface="Myriad Pro" panose="020B0503030403020204" pitchFamily="34" charset="0"/>
            </a:endParaRPr>
          </a:p>
        </p:txBody>
      </p:sp>
    </p:spTree>
    <p:extLst>
      <p:ext uri="{BB962C8B-B14F-4D97-AF65-F5344CB8AC3E}">
        <p14:creationId xmlns:p14="http://schemas.microsoft.com/office/powerpoint/2010/main" val="22465642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338" name="Subtitle 2"/>
          <p:cNvSpPr txBox="1">
            <a:spLocks/>
          </p:cNvSpPr>
          <p:nvPr/>
        </p:nvSpPr>
        <p:spPr bwMode="auto">
          <a:xfrm>
            <a:off x="255588" y="6415088"/>
            <a:ext cx="4143375" cy="246062"/>
          </a:xfrm>
          <a:prstGeom prst="rect">
            <a:avLst/>
          </a:prstGeom>
          <a:noFill/>
          <a:ln w="9525">
            <a:noFill/>
            <a:miter lim="800000"/>
            <a:headEnd/>
            <a:tailEnd/>
          </a:ln>
        </p:spPr>
        <p:txBody>
          <a:bodyPr/>
          <a:lstStyle/>
          <a:p>
            <a:pPr>
              <a:spcBef>
                <a:spcPct val="20000"/>
              </a:spcBef>
            </a:pPr>
            <a:r>
              <a:rPr lang="ru-RU" sz="800" dirty="0">
                <a:solidFill>
                  <a:schemeClr val="bg1"/>
                </a:solidFill>
              </a:rPr>
              <a:t>Высшая школа экономики, Москва, </a:t>
            </a:r>
            <a:r>
              <a:rPr lang="en-US" sz="800" dirty="0" smtClean="0">
                <a:solidFill>
                  <a:schemeClr val="bg1"/>
                </a:solidFill>
              </a:rPr>
              <a:t>2020</a:t>
            </a:r>
            <a:endParaRPr kumimoji="1" lang="ru-RU" sz="800" dirty="0">
              <a:solidFill>
                <a:schemeClr val="bg1"/>
              </a:solidFill>
              <a:latin typeface="Myriad Pro"/>
            </a:endParaRPr>
          </a:p>
        </p:txBody>
      </p:sp>
      <p:sp>
        <p:nvSpPr>
          <p:cNvPr id="14339" name="Title 1"/>
          <p:cNvSpPr txBox="1">
            <a:spLocks/>
          </p:cNvSpPr>
          <p:nvPr/>
        </p:nvSpPr>
        <p:spPr bwMode="auto">
          <a:xfrm>
            <a:off x="1428749" y="428625"/>
            <a:ext cx="7432863" cy="412750"/>
          </a:xfrm>
          <a:prstGeom prst="rect">
            <a:avLst/>
          </a:prstGeom>
          <a:noFill/>
          <a:ln w="9525">
            <a:noFill/>
            <a:miter lim="800000"/>
            <a:headEnd/>
            <a:tailEnd/>
          </a:ln>
        </p:spPr>
        <p:txBody>
          <a:bodyPr anchor="ctr"/>
          <a:lstStyle/>
          <a:p>
            <a:r>
              <a:rPr lang="ru-RU" sz="2400" b="1" dirty="0">
                <a:solidFill>
                  <a:schemeClr val="bg1"/>
                </a:solidFill>
                <a:latin typeface="Myriad Pro"/>
              </a:rPr>
              <a:t>СПИСОК ИСПОЛЬЗОВАННЫХ ИСТОЧНИКОВ</a:t>
            </a:r>
            <a:endParaRPr lang="en-US" sz="2400" b="1" dirty="0">
              <a:solidFill>
                <a:schemeClr val="bg1"/>
              </a:solidFill>
              <a:latin typeface="Myriad Pro"/>
            </a:endParaRPr>
          </a:p>
        </p:txBody>
      </p:sp>
      <p:sp>
        <p:nvSpPr>
          <p:cNvPr id="14343" name="Rectangle 9"/>
          <p:cNvSpPr>
            <a:spLocks noChangeArrowheads="1"/>
          </p:cNvSpPr>
          <p:nvPr/>
        </p:nvSpPr>
        <p:spPr bwMode="auto">
          <a:xfrm>
            <a:off x="7300913" y="2255838"/>
            <a:ext cx="674687" cy="369887"/>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4" name="Rectangle 10"/>
          <p:cNvSpPr>
            <a:spLocks noChangeArrowheads="1"/>
          </p:cNvSpPr>
          <p:nvPr/>
        </p:nvSpPr>
        <p:spPr bwMode="auto">
          <a:xfrm>
            <a:off x="7300913" y="3967163"/>
            <a:ext cx="674687" cy="368300"/>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5" name="Rectangle 11"/>
          <p:cNvSpPr>
            <a:spLocks noChangeArrowheads="1"/>
          </p:cNvSpPr>
          <p:nvPr/>
        </p:nvSpPr>
        <p:spPr bwMode="auto">
          <a:xfrm>
            <a:off x="7300913" y="5591175"/>
            <a:ext cx="674687" cy="369888"/>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1" name="Номер слайда 10"/>
          <p:cNvSpPr>
            <a:spLocks noGrp="1"/>
          </p:cNvSpPr>
          <p:nvPr>
            <p:ph type="sldNum" sz="quarter" idx="12"/>
          </p:nvPr>
        </p:nvSpPr>
        <p:spPr/>
        <p:txBody>
          <a:bodyPr vert="horz" wrap="square" lIns="91440" tIns="45720" rIns="91440" bIns="45720" numCol="1" anchor="ctr" anchorCtr="0" compatLnSpc="1">
            <a:prstTxWarp prst="textNoShape">
              <a:avLst/>
            </a:prstTxWarp>
          </a:bodyPr>
          <a:lstStyle/>
          <a:p>
            <a:pPr>
              <a:defRPr/>
            </a:pPr>
            <a:fld id="{CB65F501-F5CC-4E12-934E-78BB5E4DA208}" type="slidenum">
              <a:rPr lang="en-US" sz="1800" smtClean="0">
                <a:solidFill>
                  <a:schemeClr val="tx1"/>
                </a:solidFill>
              </a:rPr>
              <a:pPr>
                <a:defRPr/>
              </a:pPr>
              <a:t>22</a:t>
            </a:fld>
            <a:endParaRPr lang="en-US" sz="1800">
              <a:solidFill>
                <a:schemeClr val="tx1"/>
              </a:solidFill>
            </a:endParaRPr>
          </a:p>
        </p:txBody>
      </p:sp>
      <p:sp>
        <p:nvSpPr>
          <p:cNvPr id="2" name="Прямоугольник 1">
            <a:extLst>
              <a:ext uri="{FF2B5EF4-FFF2-40B4-BE49-F238E27FC236}">
                <a16:creationId xmlns="" xmlns:a16="http://schemas.microsoft.com/office/drawing/2014/main" id="{92021854-201A-40EB-A242-20B8A8ED37EE}"/>
              </a:ext>
            </a:extLst>
          </p:cNvPr>
          <p:cNvSpPr/>
          <p:nvPr/>
        </p:nvSpPr>
        <p:spPr>
          <a:xfrm>
            <a:off x="255588" y="1436748"/>
            <a:ext cx="8431212" cy="1477328"/>
          </a:xfrm>
          <a:prstGeom prst="rect">
            <a:avLst/>
          </a:prstGeom>
        </p:spPr>
        <p:txBody>
          <a:bodyPr wrap="square">
            <a:spAutoFit/>
          </a:bodyPr>
          <a:lstStyle/>
          <a:p>
            <a:pPr marL="342900" indent="-342900">
              <a:buAutoNum type="arabicPeriod"/>
            </a:pPr>
            <a:r>
              <a:rPr lang="ru-RU" b="1" dirty="0">
                <a:solidFill>
                  <a:srgbClr val="003F82"/>
                </a:solidFill>
                <a:latin typeface="Myriad Pro"/>
              </a:rPr>
              <a:t>ГОСТ 19.101-77 Виды программ и программных документов. </a:t>
            </a:r>
            <a:r>
              <a:rPr lang="ru-RU" dirty="0">
                <a:solidFill>
                  <a:srgbClr val="003F82"/>
                </a:solidFill>
                <a:latin typeface="Myriad Pro"/>
              </a:rPr>
              <a:t>//Единая система программной документации. – М.: ИПК Издательство стандартов, 2001</a:t>
            </a:r>
            <a:r>
              <a:rPr lang="ru-RU" dirty="0" smtClean="0">
                <a:solidFill>
                  <a:srgbClr val="003F82"/>
                </a:solidFill>
                <a:latin typeface="Myriad Pro"/>
              </a:rPr>
              <a:t>.</a:t>
            </a:r>
          </a:p>
          <a:p>
            <a:pPr marL="342900" indent="-342900">
              <a:buFontTx/>
              <a:buAutoNum type="arabicPeriod"/>
            </a:pPr>
            <a:r>
              <a:rPr lang="ru-RU" b="1" dirty="0" smtClean="0">
                <a:solidFill>
                  <a:srgbClr val="003F82"/>
                </a:solidFill>
              </a:rPr>
              <a:t>Отдаленный аналог игры </a:t>
            </a:r>
            <a:r>
              <a:rPr lang="ru-RU" dirty="0" smtClean="0">
                <a:solidFill>
                  <a:srgbClr val="003F82"/>
                </a:solidFill>
              </a:rPr>
              <a:t>[Электронный </a:t>
            </a:r>
            <a:r>
              <a:rPr lang="ru-RU" dirty="0">
                <a:solidFill>
                  <a:srgbClr val="003F82"/>
                </a:solidFill>
              </a:rPr>
              <a:t>ресурс]// URL: https</a:t>
            </a:r>
            <a:r>
              <a:rPr lang="ru-RU" dirty="0" smtClean="0">
                <a:solidFill>
                  <a:srgbClr val="003F82"/>
                </a:solidFill>
              </a:rPr>
              <a:t>://</a:t>
            </a:r>
            <a:r>
              <a:rPr lang="en-US" dirty="0" err="1" smtClean="0">
                <a:solidFill>
                  <a:srgbClr val="003F82"/>
                </a:solidFill>
              </a:rPr>
              <a:t>ru.puzzle</a:t>
            </a:r>
            <a:r>
              <a:rPr lang="en-US" dirty="0" smtClean="0">
                <a:solidFill>
                  <a:srgbClr val="003F82"/>
                </a:solidFill>
              </a:rPr>
              <a:t>-bridges</a:t>
            </a:r>
            <a:r>
              <a:rPr lang="ru-RU" dirty="0" smtClean="0">
                <a:solidFill>
                  <a:srgbClr val="003F82"/>
                </a:solidFill>
              </a:rPr>
              <a:t>.</a:t>
            </a:r>
            <a:r>
              <a:rPr lang="en-US" dirty="0" smtClean="0">
                <a:solidFill>
                  <a:srgbClr val="003F82"/>
                </a:solidFill>
              </a:rPr>
              <a:t>com</a:t>
            </a:r>
            <a:r>
              <a:rPr lang="ru-RU" dirty="0" smtClean="0">
                <a:solidFill>
                  <a:srgbClr val="003F82"/>
                </a:solidFill>
              </a:rPr>
              <a:t> </a:t>
            </a:r>
            <a:r>
              <a:rPr lang="ru-RU" dirty="0">
                <a:solidFill>
                  <a:srgbClr val="003F82"/>
                </a:solidFill>
              </a:rPr>
              <a:t>(Дата обращения: </a:t>
            </a:r>
            <a:r>
              <a:rPr lang="en-US" dirty="0" smtClean="0">
                <a:solidFill>
                  <a:srgbClr val="003F82"/>
                </a:solidFill>
              </a:rPr>
              <a:t>24</a:t>
            </a:r>
            <a:r>
              <a:rPr lang="ru-RU" dirty="0" smtClean="0">
                <a:solidFill>
                  <a:srgbClr val="003F82"/>
                </a:solidFill>
              </a:rPr>
              <a:t>.05.20</a:t>
            </a:r>
            <a:r>
              <a:rPr lang="en-US" dirty="0" smtClean="0">
                <a:solidFill>
                  <a:srgbClr val="003F82"/>
                </a:solidFill>
              </a:rPr>
              <a:t>20,</a:t>
            </a:r>
            <a:r>
              <a:rPr lang="ru-RU" dirty="0" smtClean="0">
                <a:solidFill>
                  <a:srgbClr val="003F82"/>
                </a:solidFill>
              </a:rPr>
              <a:t> </a:t>
            </a:r>
            <a:r>
              <a:rPr lang="ru-RU" dirty="0">
                <a:solidFill>
                  <a:srgbClr val="003F82"/>
                </a:solidFill>
              </a:rPr>
              <a:t>режим доступа: свободный</a:t>
            </a:r>
            <a:r>
              <a:rPr lang="ru-RU" dirty="0" smtClean="0">
                <a:solidFill>
                  <a:srgbClr val="003F82"/>
                </a:solidFill>
              </a:rPr>
              <a:t>).</a:t>
            </a:r>
            <a:endParaRPr lang="ru-RU" dirty="0">
              <a:solidFill>
                <a:srgbClr val="003F82"/>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6386" name="Subtitle 2"/>
          <p:cNvSpPr>
            <a:spLocks noGrp="1"/>
          </p:cNvSpPr>
          <p:nvPr>
            <p:ph type="subTitle" idx="1"/>
          </p:nvPr>
        </p:nvSpPr>
        <p:spPr>
          <a:xfrm>
            <a:off x="1371600" y="4468813"/>
            <a:ext cx="6400800" cy="908050"/>
          </a:xfrm>
        </p:spPr>
        <p:txBody>
          <a:bodyPr/>
          <a:lstStyle/>
          <a:p>
            <a:r>
              <a:rPr lang="ru-RU" sz="1200" b="1" dirty="0" smtClean="0">
                <a:solidFill>
                  <a:srgbClr val="21386F"/>
                </a:solidFill>
                <a:latin typeface="Myriad Pro"/>
                <a:ea typeface="ＭＳ Ｐゴシック"/>
                <a:cs typeface="ＭＳ Ｐゴシック"/>
              </a:rPr>
              <a:t>Джапаров Э.М.</a:t>
            </a:r>
            <a:endParaRPr lang="en-US" sz="1200" dirty="0">
              <a:solidFill>
                <a:srgbClr val="21386F"/>
              </a:solidFill>
              <a:latin typeface="Myriad Pro"/>
              <a:ea typeface="ＭＳ Ｐゴシック"/>
              <a:cs typeface="ＭＳ Ｐゴシック"/>
            </a:endParaRPr>
          </a:p>
          <a:p>
            <a:r>
              <a:rPr lang="en-US" sz="1200" dirty="0" smtClean="0">
                <a:solidFill>
                  <a:srgbClr val="21386F"/>
                </a:solidFill>
                <a:latin typeface="Myriad Pro"/>
                <a:ea typeface="ＭＳ Ｐゴシック"/>
                <a:cs typeface="ＭＳ Ｐゴシック"/>
              </a:rPr>
              <a:t>emdzhaparov@edu.hse.ru</a:t>
            </a:r>
            <a:endParaRPr lang="en-US" sz="1200" dirty="0">
              <a:solidFill>
                <a:srgbClr val="21386F"/>
              </a:solidFill>
              <a:latin typeface="Myriad Pro"/>
              <a:ea typeface="ＭＳ Ｐゴシック"/>
              <a:cs typeface="ＭＳ Ｐゴシック"/>
            </a:endParaRPr>
          </a:p>
          <a:p>
            <a:endParaRPr lang="en-US" sz="1200" dirty="0">
              <a:solidFill>
                <a:srgbClr val="003F82"/>
              </a:solidFill>
              <a:latin typeface="Myriad Pro"/>
              <a:ea typeface="ＭＳ Ｐゴシック"/>
              <a:cs typeface="ＭＳ Ｐゴシック"/>
            </a:endParaRPr>
          </a:p>
          <a:p>
            <a:r>
              <a:rPr lang="ru-RU" sz="1200" dirty="0">
                <a:solidFill>
                  <a:srgbClr val="003F82"/>
                </a:solidFill>
                <a:latin typeface="Myriad Pro"/>
                <a:ea typeface="ＭＳ Ｐゴシック"/>
                <a:cs typeface="ＭＳ Ｐゴシック"/>
              </a:rPr>
              <a:t>Москва - </a:t>
            </a:r>
            <a:r>
              <a:rPr lang="en-US" sz="1200" dirty="0" smtClean="0">
                <a:solidFill>
                  <a:srgbClr val="003F82"/>
                </a:solidFill>
                <a:latin typeface="Myriad Pro"/>
                <a:ea typeface="ＭＳ Ｐゴシック"/>
                <a:cs typeface="ＭＳ Ｐゴシック"/>
              </a:rPr>
              <a:t>2020</a:t>
            </a:r>
            <a:endParaRPr lang="ru-RU" sz="1200" dirty="0">
              <a:solidFill>
                <a:srgbClr val="003F82"/>
              </a:solidFill>
              <a:latin typeface="Myriad Pro"/>
              <a:ea typeface="ＭＳ Ｐゴシック"/>
              <a:cs typeface="ＭＳ Ｐゴシック"/>
            </a:endParaRPr>
          </a:p>
        </p:txBody>
      </p:sp>
      <p:sp>
        <p:nvSpPr>
          <p:cNvPr id="4" name="Номер слайда 3">
            <a:extLst>
              <a:ext uri="{FF2B5EF4-FFF2-40B4-BE49-F238E27FC236}">
                <a16:creationId xmlns="" xmlns:a16="http://schemas.microsoft.com/office/drawing/2014/main" id="{D3161804-84C8-4D74-9CE7-B4174ED47B7C}"/>
              </a:ext>
            </a:extLst>
          </p:cNvPr>
          <p:cNvSpPr>
            <a:spLocks noGrp="1"/>
          </p:cNvSpPr>
          <p:nvPr>
            <p:ph type="sldNum" sz="quarter" idx="12"/>
          </p:nvPr>
        </p:nvSpPr>
        <p:spPr/>
        <p:txBody>
          <a:bodyPr/>
          <a:lstStyle/>
          <a:p>
            <a:pPr>
              <a:defRPr/>
            </a:pPr>
            <a:fld id="{B4B57FFD-70CD-4C5C-8117-5884EA760DEF}" type="slidenum">
              <a:rPr lang="en-US" smtClean="0"/>
              <a:pPr>
                <a:defRPr/>
              </a:pPr>
              <a:t>23</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4338" name="Subtitle 2"/>
          <p:cNvSpPr txBox="1">
            <a:spLocks/>
          </p:cNvSpPr>
          <p:nvPr/>
        </p:nvSpPr>
        <p:spPr bwMode="auto">
          <a:xfrm>
            <a:off x="255587" y="6390081"/>
            <a:ext cx="4143375" cy="246062"/>
          </a:xfrm>
          <a:prstGeom prst="rect">
            <a:avLst/>
          </a:prstGeom>
          <a:noFill/>
          <a:ln w="9525">
            <a:noFill/>
            <a:miter lim="800000"/>
            <a:headEnd/>
            <a:tailEnd/>
          </a:ln>
        </p:spPr>
        <p:txBody>
          <a:bodyPr/>
          <a:lstStyle/>
          <a:p>
            <a:pPr>
              <a:spcBef>
                <a:spcPct val="20000"/>
              </a:spcBef>
            </a:pPr>
            <a:r>
              <a:rPr lang="ru-RU" sz="800" dirty="0">
                <a:solidFill>
                  <a:schemeClr val="bg1"/>
                </a:solidFill>
              </a:rPr>
              <a:t>Высшая школа экономики, Москва, </a:t>
            </a:r>
            <a:r>
              <a:rPr lang="ru-RU" sz="800" dirty="0" smtClean="0">
                <a:solidFill>
                  <a:schemeClr val="bg1"/>
                </a:solidFill>
              </a:rPr>
              <a:t>2020</a:t>
            </a:r>
            <a:endParaRPr kumimoji="1" lang="ru-RU" sz="800" dirty="0">
              <a:solidFill>
                <a:schemeClr val="bg1"/>
              </a:solidFill>
              <a:latin typeface="Myriad Pro"/>
            </a:endParaRPr>
          </a:p>
        </p:txBody>
      </p:sp>
      <p:sp>
        <p:nvSpPr>
          <p:cNvPr id="14339" name="Title 1"/>
          <p:cNvSpPr txBox="1">
            <a:spLocks/>
          </p:cNvSpPr>
          <p:nvPr/>
        </p:nvSpPr>
        <p:spPr bwMode="auto">
          <a:xfrm>
            <a:off x="1428749" y="428625"/>
            <a:ext cx="6894979" cy="412750"/>
          </a:xfrm>
          <a:prstGeom prst="rect">
            <a:avLst/>
          </a:prstGeom>
          <a:noFill/>
          <a:ln w="9525">
            <a:noFill/>
            <a:miter lim="800000"/>
            <a:headEnd/>
            <a:tailEnd/>
          </a:ln>
        </p:spPr>
        <p:txBody>
          <a:bodyPr anchor="ctr"/>
          <a:lstStyle/>
          <a:p>
            <a:r>
              <a:rPr lang="ru-RU" sz="2400" b="1" dirty="0" smtClean="0">
                <a:solidFill>
                  <a:schemeClr val="bg1"/>
                </a:solidFill>
                <a:latin typeface="Myriad Pro"/>
              </a:rPr>
              <a:t>ТЕРМИНОЛОГИЯ</a:t>
            </a:r>
            <a:endParaRPr lang="en-US" sz="2400" b="1" dirty="0">
              <a:solidFill>
                <a:schemeClr val="bg1"/>
              </a:solidFill>
              <a:latin typeface="Myriad Pro"/>
            </a:endParaRPr>
          </a:p>
        </p:txBody>
      </p:sp>
      <p:sp>
        <p:nvSpPr>
          <p:cNvPr id="14343" name="Rectangle 9"/>
          <p:cNvSpPr>
            <a:spLocks noChangeArrowheads="1"/>
          </p:cNvSpPr>
          <p:nvPr/>
        </p:nvSpPr>
        <p:spPr bwMode="auto">
          <a:xfrm>
            <a:off x="7300913" y="2255838"/>
            <a:ext cx="674687" cy="369887"/>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4" name="Rectangle 10"/>
          <p:cNvSpPr>
            <a:spLocks noChangeArrowheads="1"/>
          </p:cNvSpPr>
          <p:nvPr/>
        </p:nvSpPr>
        <p:spPr bwMode="auto">
          <a:xfrm>
            <a:off x="7300913" y="3967163"/>
            <a:ext cx="674687" cy="368300"/>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5" name="Rectangle 11"/>
          <p:cNvSpPr>
            <a:spLocks noChangeArrowheads="1"/>
          </p:cNvSpPr>
          <p:nvPr/>
        </p:nvSpPr>
        <p:spPr bwMode="auto">
          <a:xfrm>
            <a:off x="7300913" y="5591175"/>
            <a:ext cx="674687" cy="369888"/>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1" name="Номер слайда 10"/>
          <p:cNvSpPr>
            <a:spLocks noGrp="1"/>
          </p:cNvSpPr>
          <p:nvPr>
            <p:ph type="sldNum" sz="quarter" idx="12"/>
          </p:nvPr>
        </p:nvSpPr>
        <p:spPr/>
        <p:txBody>
          <a:bodyPr vert="horz" wrap="square" lIns="91440" tIns="45720" rIns="91440" bIns="45720" numCol="1" anchor="ctr" anchorCtr="0" compatLnSpc="1">
            <a:prstTxWarp prst="textNoShape">
              <a:avLst/>
            </a:prstTxWarp>
          </a:bodyPr>
          <a:lstStyle/>
          <a:p>
            <a:pPr>
              <a:defRPr/>
            </a:pPr>
            <a:fld id="{CB65F501-F5CC-4E12-934E-78BB5E4DA208}" type="slidenum">
              <a:rPr lang="en-US" sz="1800" smtClean="0">
                <a:solidFill>
                  <a:schemeClr val="tx1"/>
                </a:solidFill>
              </a:rPr>
              <a:pPr>
                <a:defRPr/>
              </a:pPr>
              <a:t>3</a:t>
            </a:fld>
            <a:endParaRPr lang="en-US" sz="1800" dirty="0">
              <a:solidFill>
                <a:schemeClr val="tx1"/>
              </a:solidFill>
            </a:endParaRPr>
          </a:p>
        </p:txBody>
      </p:sp>
      <mc:AlternateContent xmlns:mc="http://schemas.openxmlformats.org/markup-compatibility/2006" xmlns:a14="http://schemas.microsoft.com/office/drawing/2010/main">
        <mc:Choice Requires="a14">
          <p:sp>
            <p:nvSpPr>
              <p:cNvPr id="12" name="Прямоугольник 11">
                <a:extLst>
                  <a:ext uri="{FF2B5EF4-FFF2-40B4-BE49-F238E27FC236}">
                    <a16:creationId xmlns="" xmlns:a16="http://schemas.microsoft.com/office/drawing/2014/main" id="{50ED4305-12B5-4B82-A889-073F0E824F47}"/>
                  </a:ext>
                </a:extLst>
              </p:cNvPr>
              <p:cNvSpPr/>
              <p:nvPr/>
            </p:nvSpPr>
            <p:spPr>
              <a:xfrm>
                <a:off x="183356" y="1206102"/>
                <a:ext cx="8431212" cy="5412636"/>
              </a:xfrm>
              <a:prstGeom prst="rect">
                <a:avLst/>
              </a:prstGeom>
            </p:spPr>
            <p:txBody>
              <a:bodyPr wrap="square">
                <a:spAutoFit/>
              </a:bodyPr>
              <a:lstStyle/>
              <a:p>
                <a:r>
                  <a:rPr lang="ru-RU" sz="1600" b="1" dirty="0" smtClean="0">
                    <a:solidFill>
                      <a:srgbClr val="21386F"/>
                    </a:solidFill>
                    <a:latin typeface="Arial" panose="020B0604020202020204" pitchFamily="34" charset="0"/>
                    <a:cs typeface="Arial" panose="020B0604020202020204" pitchFamily="34" charset="0"/>
                  </a:rPr>
                  <a:t>Степень </a:t>
                </a:r>
                <a:r>
                  <a:rPr lang="ru-RU" sz="1600" dirty="0">
                    <a:solidFill>
                      <a:srgbClr val="21386F"/>
                    </a:solidFill>
                    <a:latin typeface="Arial" panose="020B0604020202020204" pitchFamily="34" charset="0"/>
                    <a:cs typeface="Arial" panose="020B0604020202020204" pitchFamily="34" charset="0"/>
                  </a:rPr>
                  <a:t>вершины</a:t>
                </a:r>
                <a:r>
                  <a:rPr lang="ru-RU" sz="1600" b="1" dirty="0">
                    <a:solidFill>
                      <a:srgbClr val="21386F"/>
                    </a:solidFill>
                    <a:latin typeface="Arial" panose="020B0604020202020204" pitchFamily="34" charset="0"/>
                    <a:cs typeface="Arial" panose="020B0604020202020204" pitchFamily="34" charset="0"/>
                  </a:rPr>
                  <a:t> – </a:t>
                </a:r>
                <a:r>
                  <a:rPr lang="ru-RU" sz="1600" dirty="0" smtClean="0">
                    <a:solidFill>
                      <a:srgbClr val="21386F"/>
                    </a:solidFill>
                    <a:latin typeface="Arial" panose="020B0604020202020204" pitchFamily="34" charset="0"/>
                    <a:cs typeface="Arial" panose="020B0604020202020204" pitchFamily="34" charset="0"/>
                  </a:rPr>
                  <a:t>число, указанное внутри соответствующего кружочка или количество </a:t>
                </a:r>
                <a:r>
                  <a:rPr lang="ru-RU" sz="1600" dirty="0">
                    <a:solidFill>
                      <a:srgbClr val="21386F"/>
                    </a:solidFill>
                    <a:latin typeface="Arial" panose="020B0604020202020204" pitchFamily="34" charset="0"/>
                    <a:cs typeface="Arial" panose="020B0604020202020204" pitchFamily="34" charset="0"/>
                  </a:rPr>
                  <a:t>связей, которые должны быть проведены от данной вершины к </a:t>
                </a:r>
                <a:r>
                  <a:rPr lang="ru-RU" sz="1600" dirty="0" smtClean="0">
                    <a:solidFill>
                      <a:srgbClr val="21386F"/>
                    </a:solidFill>
                    <a:latin typeface="Arial" panose="020B0604020202020204" pitchFamily="34" charset="0"/>
                    <a:cs typeface="Arial" panose="020B0604020202020204" pitchFamily="34" charset="0"/>
                  </a:rPr>
                  <a:t>соседним. </a:t>
                </a:r>
                <a:r>
                  <a:rPr lang="ru-RU" sz="1600" b="1" dirty="0" smtClean="0">
                    <a:solidFill>
                      <a:srgbClr val="21386F"/>
                    </a:solidFill>
                    <a:latin typeface="Arial" panose="020B0604020202020204" pitchFamily="34" charset="0"/>
                    <a:cs typeface="Arial" panose="020B0604020202020204" pitchFamily="34" charset="0"/>
                  </a:rPr>
                  <a:t>Степень</a:t>
                </a:r>
                <a:r>
                  <a:rPr lang="ru-RU" sz="1600" dirty="0" smtClean="0">
                    <a:solidFill>
                      <a:srgbClr val="21386F"/>
                    </a:solidFill>
                    <a:latin typeface="Arial" panose="020B0604020202020204" pitchFamily="34" charset="0"/>
                    <a:cs typeface="Arial" panose="020B0604020202020204" pitchFamily="34" charset="0"/>
                  </a:rPr>
                  <a:t> </a:t>
                </a:r>
                <a:r>
                  <a:rPr lang="ru-RU" sz="1600" dirty="0">
                    <a:solidFill>
                      <a:srgbClr val="21386F"/>
                    </a:solidFill>
                    <a:latin typeface="Arial" panose="020B0604020202020204" pitchFamily="34" charset="0"/>
                    <a:cs typeface="Arial" panose="020B0604020202020204" pitchFamily="34" charset="0"/>
                  </a:rPr>
                  <a:t>вершины </a:t>
                </a:r>
                <a:r>
                  <a:rPr lang="en-US" sz="1600" dirty="0">
                    <a:solidFill>
                      <a:srgbClr val="21386F"/>
                    </a:solidFill>
                    <a:latin typeface="Arial" panose="020B0604020202020204" pitchFamily="34" charset="0"/>
                    <a:cs typeface="Arial" panose="020B0604020202020204" pitchFamily="34" charset="0"/>
                    <a:sym typeface="Wingdings"/>
                  </a:rPr>
                  <a:t></a:t>
                </a:r>
                <a:r>
                  <a:rPr lang="en-US" sz="1600" dirty="0">
                    <a:solidFill>
                      <a:srgbClr val="21386F"/>
                    </a:solidFill>
                    <a:latin typeface="Arial" panose="020B0604020202020204" pitchFamily="34" charset="0"/>
                    <a:cs typeface="Arial" panose="020B0604020202020204" pitchFamily="34" charset="0"/>
                  </a:rPr>
                  <a:t> </a:t>
                </a:r>
                <a:r>
                  <a:rPr lang="ru-RU" sz="1600" b="1" dirty="0">
                    <a:solidFill>
                      <a:srgbClr val="21386F"/>
                    </a:solidFill>
                    <a:latin typeface="Arial" panose="020B0604020202020204" pitchFamily="34" charset="0"/>
                    <a:cs typeface="Arial" panose="020B0604020202020204" pitchFamily="34" charset="0"/>
                  </a:rPr>
                  <a:t>вес</a:t>
                </a:r>
                <a:r>
                  <a:rPr lang="ru-RU" sz="1600" dirty="0">
                    <a:solidFill>
                      <a:srgbClr val="21386F"/>
                    </a:solidFill>
                    <a:latin typeface="Arial" panose="020B0604020202020204" pitchFamily="34" charset="0"/>
                    <a:cs typeface="Arial" panose="020B0604020202020204" pitchFamily="34" charset="0"/>
                  </a:rPr>
                  <a:t> </a:t>
                </a:r>
                <a:r>
                  <a:rPr lang="ru-RU" sz="1600" dirty="0" smtClean="0">
                    <a:solidFill>
                      <a:srgbClr val="21386F"/>
                    </a:solidFill>
                    <a:latin typeface="Arial" panose="020B0604020202020204" pitchFamily="34" charset="0"/>
                    <a:cs typeface="Arial" panose="020B0604020202020204" pitchFamily="34" charset="0"/>
                  </a:rPr>
                  <a:t>вершины.</a:t>
                </a:r>
                <a:endParaRPr lang="ru-RU" sz="1600" dirty="0">
                  <a:solidFill>
                    <a:srgbClr val="21386F"/>
                  </a:solidFill>
                  <a:latin typeface="Arial" panose="020B0604020202020204" pitchFamily="34" charset="0"/>
                  <a:cs typeface="Arial" panose="020B0604020202020204" pitchFamily="34" charset="0"/>
                </a:endParaRPr>
              </a:p>
              <a:p>
                <a:r>
                  <a:rPr lang="ru-RU" sz="1600" b="1" dirty="0">
                    <a:solidFill>
                      <a:srgbClr val="21386F"/>
                    </a:solidFill>
                    <a:latin typeface="Arial" panose="020B0604020202020204" pitchFamily="34" charset="0"/>
                    <a:cs typeface="Arial" panose="020B0604020202020204" pitchFamily="34" charset="0"/>
                  </a:rPr>
                  <a:t>Связь</a:t>
                </a:r>
                <a:r>
                  <a:rPr lang="ru-RU" sz="1600" dirty="0">
                    <a:solidFill>
                      <a:srgbClr val="21386F"/>
                    </a:solidFill>
                    <a:latin typeface="Arial" panose="020B0604020202020204" pitchFamily="34" charset="0"/>
                    <a:cs typeface="Arial" panose="020B0604020202020204" pitchFamily="34" charset="0"/>
                  </a:rPr>
                  <a:t> – это линия между </a:t>
                </a:r>
                <a:r>
                  <a:rPr lang="ru-RU" sz="1600" dirty="0" err="1">
                    <a:solidFill>
                      <a:srgbClr val="21386F"/>
                    </a:solidFill>
                    <a:latin typeface="Arial" panose="020B0604020202020204" pitchFamily="34" charset="0"/>
                    <a:cs typeface="Arial" panose="020B0604020202020204" pitchFamily="34" charset="0"/>
                  </a:rPr>
                  <a:t>кпопками</a:t>
                </a:r>
                <a:r>
                  <a:rPr lang="ru-RU" sz="1600" dirty="0">
                    <a:solidFill>
                      <a:srgbClr val="21386F"/>
                    </a:solidFill>
                    <a:latin typeface="Arial" panose="020B0604020202020204" pitchFamily="34" charset="0"/>
                    <a:cs typeface="Arial" panose="020B0604020202020204" pitchFamily="34" charset="0"/>
                  </a:rPr>
                  <a:t> (вершинами).</a:t>
                </a:r>
              </a:p>
              <a:p>
                <a:r>
                  <a:rPr lang="ru-RU" sz="1600" dirty="0">
                    <a:solidFill>
                      <a:srgbClr val="21386F"/>
                    </a:solidFill>
                    <a:latin typeface="Arial" panose="020B0604020202020204" pitchFamily="34" charset="0"/>
                    <a:cs typeface="Arial" panose="020B0604020202020204" pitchFamily="34" charset="0"/>
                  </a:rPr>
                  <a:t>С каждой связью ассоциируется параллельно и ребро графа, который соответствует игровому </a:t>
                </a:r>
                <a:r>
                  <a:rPr lang="ru-RU" sz="1600" dirty="0" smtClean="0">
                    <a:solidFill>
                      <a:srgbClr val="21386F"/>
                    </a:solidFill>
                    <a:latin typeface="Arial" panose="020B0604020202020204" pitchFamily="34" charset="0"/>
                    <a:cs typeface="Arial" panose="020B0604020202020204" pitchFamily="34" charset="0"/>
                  </a:rPr>
                  <a:t>полю.</a:t>
                </a:r>
              </a:p>
              <a:p>
                <a:r>
                  <a:rPr lang="ru-RU" sz="1600" dirty="0">
                    <a:solidFill>
                      <a:srgbClr val="21386F"/>
                    </a:solidFill>
                    <a:latin typeface="Arial" panose="020B0604020202020204" pitchFamily="34" charset="0"/>
                    <a:cs typeface="Arial" panose="020B0604020202020204" pitchFamily="34" charset="0"/>
                  </a:rPr>
                  <a:t>«</a:t>
                </a:r>
                <a:r>
                  <a:rPr lang="ru-RU" sz="1600" b="1" dirty="0">
                    <a:solidFill>
                      <a:srgbClr val="21386F"/>
                    </a:solidFill>
                    <a:latin typeface="Arial" panose="020B0604020202020204" pitchFamily="34" charset="0"/>
                    <a:cs typeface="Arial" panose="020B0604020202020204" pitchFamily="34" charset="0"/>
                  </a:rPr>
                  <a:t>Связь»</a:t>
                </a:r>
                <a:r>
                  <a:rPr lang="en-US" sz="1600" dirty="0">
                    <a:solidFill>
                      <a:srgbClr val="21386F"/>
                    </a:solidFill>
                    <a:latin typeface="Arial" panose="020B0604020202020204" pitchFamily="34" charset="0"/>
                    <a:cs typeface="Arial" panose="020B0604020202020204" pitchFamily="34" charset="0"/>
                    <a:sym typeface="Wingdings"/>
                  </a:rPr>
                  <a:t></a:t>
                </a:r>
                <a:r>
                  <a:rPr lang="ru-RU" sz="1600" dirty="0">
                    <a:solidFill>
                      <a:srgbClr val="21386F"/>
                    </a:solidFill>
                    <a:latin typeface="Arial" panose="020B0604020202020204" pitchFamily="34" charset="0"/>
                    <a:cs typeface="Arial" panose="020B0604020202020204" pitchFamily="34" charset="0"/>
                  </a:rPr>
                  <a:t> «</a:t>
                </a:r>
                <a:r>
                  <a:rPr lang="ru-RU" sz="1600" b="1" dirty="0">
                    <a:solidFill>
                      <a:srgbClr val="21386F"/>
                    </a:solidFill>
                    <a:latin typeface="Arial" panose="020B0604020202020204" pitchFamily="34" charset="0"/>
                    <a:cs typeface="Arial" panose="020B0604020202020204" pitchFamily="34" charset="0"/>
                  </a:rPr>
                  <a:t>ребро»</a:t>
                </a:r>
                <a:r>
                  <a:rPr lang="en-US" sz="1600" dirty="0">
                    <a:solidFill>
                      <a:srgbClr val="21386F"/>
                    </a:solidFill>
                    <a:latin typeface="Arial" panose="020B0604020202020204" pitchFamily="34" charset="0"/>
                    <a:cs typeface="Arial" panose="020B0604020202020204" pitchFamily="34" charset="0"/>
                    <a:sym typeface="Wingdings"/>
                  </a:rPr>
                  <a:t></a:t>
                </a:r>
                <a:r>
                  <a:rPr lang="ru-RU" sz="1600" dirty="0">
                    <a:solidFill>
                      <a:srgbClr val="21386F"/>
                    </a:solidFill>
                    <a:latin typeface="Arial" panose="020B0604020202020204" pitchFamily="34" charset="0"/>
                    <a:cs typeface="Arial" panose="020B0604020202020204" pitchFamily="34" charset="0"/>
                  </a:rPr>
                  <a:t> «</a:t>
                </a:r>
                <a:r>
                  <a:rPr lang="ru-RU" sz="1600" b="1" dirty="0">
                    <a:solidFill>
                      <a:srgbClr val="21386F"/>
                    </a:solidFill>
                    <a:latin typeface="Arial" panose="020B0604020202020204" pitchFamily="34" charset="0"/>
                    <a:cs typeface="Arial" panose="020B0604020202020204" pitchFamily="34" charset="0"/>
                  </a:rPr>
                  <a:t>соединение» </a:t>
                </a:r>
                <a:r>
                  <a:rPr lang="en-US" sz="1600" dirty="0">
                    <a:solidFill>
                      <a:srgbClr val="21386F"/>
                    </a:solidFill>
                    <a:latin typeface="Arial" panose="020B0604020202020204" pitchFamily="34" charset="0"/>
                    <a:cs typeface="Arial" panose="020B0604020202020204" pitchFamily="34" charset="0"/>
                    <a:sym typeface="Wingdings"/>
                  </a:rPr>
                  <a:t></a:t>
                </a:r>
                <a:r>
                  <a:rPr lang="ru-RU" sz="1600" dirty="0">
                    <a:solidFill>
                      <a:srgbClr val="21386F"/>
                    </a:solidFill>
                    <a:latin typeface="Arial" panose="020B0604020202020204" pitchFamily="34" charset="0"/>
                    <a:cs typeface="Arial" panose="020B0604020202020204" pitchFamily="34" charset="0"/>
                  </a:rPr>
                  <a:t> «</a:t>
                </a:r>
                <a:r>
                  <a:rPr lang="ru-RU" sz="1600" b="1" dirty="0">
                    <a:solidFill>
                      <a:srgbClr val="21386F"/>
                    </a:solidFill>
                    <a:latin typeface="Arial" panose="020B0604020202020204" pitchFamily="34" charset="0"/>
                    <a:cs typeface="Arial" panose="020B0604020202020204" pitchFamily="34" charset="0"/>
                  </a:rPr>
                  <a:t>перемычка» </a:t>
                </a:r>
                <a:r>
                  <a:rPr lang="en-US" sz="1600" dirty="0">
                    <a:solidFill>
                      <a:srgbClr val="21386F"/>
                    </a:solidFill>
                    <a:latin typeface="Arial" panose="020B0604020202020204" pitchFamily="34" charset="0"/>
                    <a:cs typeface="Arial" panose="020B0604020202020204" pitchFamily="34" charset="0"/>
                    <a:sym typeface="Wingdings"/>
                  </a:rPr>
                  <a:t></a:t>
                </a:r>
                <a:r>
                  <a:rPr lang="ru-RU" sz="1600" dirty="0">
                    <a:solidFill>
                      <a:srgbClr val="21386F"/>
                    </a:solidFill>
                    <a:latin typeface="Arial" panose="020B0604020202020204" pitchFamily="34" charset="0"/>
                    <a:cs typeface="Arial" panose="020B0604020202020204" pitchFamily="34" charset="0"/>
                  </a:rPr>
                  <a:t> «</a:t>
                </a:r>
                <a:r>
                  <a:rPr lang="ru-RU" sz="1600" b="1" dirty="0">
                    <a:solidFill>
                      <a:srgbClr val="21386F"/>
                    </a:solidFill>
                    <a:latin typeface="Arial" panose="020B0604020202020204" pitchFamily="34" charset="0"/>
                    <a:cs typeface="Arial" panose="020B0604020202020204" pitchFamily="34" charset="0"/>
                  </a:rPr>
                  <a:t>мост»</a:t>
                </a:r>
                <a:r>
                  <a:rPr lang="ru-RU" sz="1600" dirty="0">
                    <a:solidFill>
                      <a:srgbClr val="21386F"/>
                    </a:solidFill>
                    <a:latin typeface="Arial" panose="020B0604020202020204" pitchFamily="34" charset="0"/>
                    <a:cs typeface="Arial" panose="020B0604020202020204" pitchFamily="34" charset="0"/>
                  </a:rPr>
                  <a:t> – это </a:t>
                </a:r>
                <a:r>
                  <a:rPr lang="ru-RU" sz="1600" dirty="0" err="1">
                    <a:solidFill>
                      <a:srgbClr val="21386F"/>
                    </a:solidFill>
                    <a:latin typeface="Arial" panose="020B0604020202020204" pitchFamily="34" charset="0"/>
                    <a:cs typeface="Arial" panose="020B0604020202020204" pitchFamily="34" charset="0"/>
                  </a:rPr>
                  <a:t>равнозаменяемые</a:t>
                </a:r>
                <a:r>
                  <a:rPr lang="ru-RU" sz="1600" dirty="0">
                    <a:solidFill>
                      <a:srgbClr val="21386F"/>
                    </a:solidFill>
                    <a:latin typeface="Arial" panose="020B0604020202020204" pitchFamily="34" charset="0"/>
                    <a:cs typeface="Arial" panose="020B0604020202020204" pitchFamily="34" charset="0"/>
                  </a:rPr>
                  <a:t> термины в силу контекста.</a:t>
                </a:r>
              </a:p>
              <a:p>
                <a:r>
                  <a:rPr lang="ru-RU" sz="1600" b="1" dirty="0">
                    <a:solidFill>
                      <a:srgbClr val="21386F"/>
                    </a:solidFill>
                    <a:latin typeface="Arial" panose="020B0604020202020204" pitchFamily="34" charset="0"/>
                    <a:cs typeface="Arial" panose="020B0604020202020204" pitchFamily="34" charset="0"/>
                  </a:rPr>
                  <a:t>Окрестность</a:t>
                </a:r>
                <a:r>
                  <a:rPr lang="ru-RU" sz="1600" dirty="0">
                    <a:solidFill>
                      <a:srgbClr val="21386F"/>
                    </a:solidFill>
                    <a:latin typeface="Arial" panose="020B0604020202020204" pitchFamily="34" charset="0"/>
                    <a:cs typeface="Arial" panose="020B0604020202020204" pitchFamily="34" charset="0"/>
                  </a:rPr>
                  <a:t> вершины – это множество смежных элементов.</a:t>
                </a:r>
              </a:p>
              <a:p>
                <a:r>
                  <a:rPr lang="ru-RU" sz="1600" dirty="0">
                    <a:solidFill>
                      <a:srgbClr val="21386F"/>
                    </a:solidFill>
                    <a:latin typeface="Arial" panose="020B0604020202020204" pitchFamily="34" charset="0"/>
                    <a:cs typeface="Arial" panose="020B0604020202020204" pitchFamily="34" charset="0"/>
                  </a:rPr>
                  <a:t>Рассмотрим некоторое упорядоченное множество </a:t>
                </a:r>
                <a14:m>
                  <m:oMath xmlns:m="http://schemas.openxmlformats.org/officeDocument/2006/math">
                    <m:r>
                      <a:rPr lang="ru-RU" sz="1600" i="1">
                        <a:solidFill>
                          <a:srgbClr val="21386F"/>
                        </a:solidFill>
                        <a:latin typeface="Cambria Math"/>
                      </a:rPr>
                      <m:t>𝑉</m:t>
                    </m:r>
                  </m:oMath>
                </a14:m>
                <a:r>
                  <a:rPr lang="ru-RU" sz="1600" dirty="0">
                    <a:solidFill>
                      <a:srgbClr val="21386F"/>
                    </a:solidFill>
                    <a:latin typeface="Arial" panose="020B0604020202020204" pitchFamily="34" charset="0"/>
                    <a:cs typeface="Arial" panose="020B0604020202020204" pitchFamily="34" charset="0"/>
                  </a:rPr>
                  <a:t> и бинарное отношение </a:t>
                </a:r>
                <a:r>
                  <a:rPr lang="en-US" sz="1600" i="1" dirty="0">
                    <a:solidFill>
                      <a:srgbClr val="21386F"/>
                    </a:solidFill>
                    <a:latin typeface="Arial" panose="020B0604020202020204" pitchFamily="34" charset="0"/>
                    <a:cs typeface="Arial" panose="020B0604020202020204" pitchFamily="34" charset="0"/>
                  </a:rPr>
                  <a:t>S</a:t>
                </a:r>
                <a:r>
                  <a:rPr lang="ru-RU" sz="1600" dirty="0">
                    <a:solidFill>
                      <a:srgbClr val="21386F"/>
                    </a:solidFill>
                    <a:latin typeface="Arial" panose="020B0604020202020204" pitchFamily="34" charset="0"/>
                    <a:cs typeface="Arial" panose="020B0604020202020204" pitchFamily="34" charset="0"/>
                  </a:rPr>
                  <a:t>, которое является корректным решением с точки зрения решения полей данной игры.</a:t>
                </a:r>
              </a:p>
              <a:p>
                <a:r>
                  <a:rPr lang="ru-RU" sz="1600" dirty="0">
                    <a:solidFill>
                      <a:srgbClr val="21386F"/>
                    </a:solidFill>
                    <a:latin typeface="Arial" panose="020B0604020202020204" pitchFamily="34" charset="0"/>
                    <a:cs typeface="Arial" panose="020B0604020202020204" pitchFamily="34" charset="0"/>
                  </a:rPr>
                  <a:t>На данном упорядоченном наборе вершина </a:t>
                </a:r>
                <a14:m>
                  <m:oMath xmlns:m="http://schemas.openxmlformats.org/officeDocument/2006/math">
                    <m:sSub>
                      <m:sSubPr>
                        <m:ctrlPr>
                          <a:rPr lang="ru-RU" sz="1600" i="1">
                            <a:solidFill>
                              <a:srgbClr val="21386F"/>
                            </a:solidFill>
                            <a:latin typeface="Cambria Math"/>
                          </a:rPr>
                        </m:ctrlPr>
                      </m:sSubPr>
                      <m:e>
                        <m:r>
                          <a:rPr lang="ru-RU" sz="1600" i="1">
                            <a:solidFill>
                              <a:srgbClr val="21386F"/>
                            </a:solidFill>
                            <a:latin typeface="Cambria Math"/>
                          </a:rPr>
                          <m:t>𝑉</m:t>
                        </m:r>
                      </m:e>
                      <m:sub>
                        <m:r>
                          <a:rPr lang="ru-RU" sz="1600" i="1">
                            <a:solidFill>
                              <a:srgbClr val="21386F"/>
                            </a:solidFill>
                            <a:latin typeface="Cambria Math"/>
                          </a:rPr>
                          <m:t>𝑖𝑗</m:t>
                        </m:r>
                      </m:sub>
                    </m:sSub>
                  </m:oMath>
                </a14:m>
                <a:r>
                  <a:rPr lang="ru-RU" sz="1600" dirty="0">
                    <a:solidFill>
                      <a:srgbClr val="21386F"/>
                    </a:solidFill>
                    <a:latin typeface="Arial" panose="020B0604020202020204" pitchFamily="34" charset="0"/>
                    <a:cs typeface="Arial" panose="020B0604020202020204" pitchFamily="34" charset="0"/>
                  </a:rPr>
                  <a:t>, где </a:t>
                </a:r>
                <a:r>
                  <a:rPr lang="ru-RU" sz="1600" i="1" dirty="0">
                    <a:solidFill>
                      <a:srgbClr val="21386F"/>
                    </a:solidFill>
                    <a:latin typeface="Arial" panose="020B0604020202020204" pitchFamily="34" charset="0"/>
                    <a:cs typeface="Arial" panose="020B0604020202020204" pitchFamily="34" charset="0"/>
                  </a:rPr>
                  <a:t>0≤i&lt;N, 0≤j&lt;N</a:t>
                </a:r>
                <a:r>
                  <a:rPr lang="ru-RU" sz="1600" dirty="0">
                    <a:solidFill>
                      <a:srgbClr val="21386F"/>
                    </a:solidFill>
                    <a:latin typeface="Arial" panose="020B0604020202020204" pitchFamily="34" charset="0"/>
                    <a:cs typeface="Arial" panose="020B0604020202020204" pitchFamily="34" charset="0"/>
                  </a:rPr>
                  <a:t> в общем случае может состоять в построенном бинарном отношении S только с вершинами </a:t>
                </a:r>
                <a14:m>
                  <m:oMath xmlns:m="http://schemas.openxmlformats.org/officeDocument/2006/math">
                    <m:sSub>
                      <m:sSubPr>
                        <m:ctrlPr>
                          <a:rPr lang="ru-RU" sz="1600" i="1">
                            <a:solidFill>
                              <a:srgbClr val="21386F"/>
                            </a:solidFill>
                            <a:latin typeface="Cambria Math"/>
                          </a:rPr>
                        </m:ctrlPr>
                      </m:sSubPr>
                      <m:e>
                        <m:r>
                          <a:rPr lang="ru-RU" sz="1600" i="1">
                            <a:solidFill>
                              <a:srgbClr val="21386F"/>
                            </a:solidFill>
                            <a:latin typeface="Cambria Math"/>
                          </a:rPr>
                          <m:t>𝑉</m:t>
                        </m:r>
                      </m:e>
                      <m:sub>
                        <m:r>
                          <a:rPr lang="ru-RU" sz="1600" i="1">
                            <a:solidFill>
                              <a:srgbClr val="21386F"/>
                            </a:solidFill>
                            <a:latin typeface="Cambria Math"/>
                          </a:rPr>
                          <m:t>𝑚𝑛</m:t>
                        </m:r>
                      </m:sub>
                    </m:sSub>
                  </m:oMath>
                </a14:m>
                <a:r>
                  <a:rPr lang="ru-RU" sz="1600" dirty="0">
                    <a:solidFill>
                      <a:srgbClr val="21386F"/>
                    </a:solidFill>
                    <a:latin typeface="Arial" panose="020B0604020202020204" pitchFamily="34" charset="0"/>
                    <a:cs typeface="Arial" panose="020B0604020202020204" pitchFamily="34" charset="0"/>
                  </a:rPr>
                  <a:t>, где </a:t>
                </a:r>
                <a:r>
                  <a:rPr lang="ru-RU" sz="1600" i="1" dirty="0">
                    <a:solidFill>
                      <a:srgbClr val="21386F"/>
                    </a:solidFill>
                    <a:latin typeface="Arial" panose="020B0604020202020204" pitchFamily="34" charset="0"/>
                    <a:cs typeface="Arial" panose="020B0604020202020204" pitchFamily="34" charset="0"/>
                  </a:rPr>
                  <a:t>0≤m&lt;N, 0≤n&lt;N</a:t>
                </a:r>
                <a:r>
                  <a:rPr lang="ru-RU" sz="1600" dirty="0">
                    <a:solidFill>
                      <a:srgbClr val="21386F"/>
                    </a:solidFill>
                    <a:latin typeface="Arial" panose="020B0604020202020204" pitchFamily="34" charset="0"/>
                    <a:cs typeface="Arial" panose="020B0604020202020204" pitchFamily="34" charset="0"/>
                  </a:rPr>
                  <a:t>,    </a:t>
                </a:r>
                <a:r>
                  <a:rPr lang="ru-RU" sz="1600" i="1" dirty="0">
                    <a:solidFill>
                      <a:srgbClr val="21386F"/>
                    </a:solidFill>
                    <a:latin typeface="Arial" panose="020B0604020202020204" pitchFamily="34" charset="0"/>
                    <a:cs typeface="Arial" panose="020B0604020202020204" pitchFamily="34" charset="0"/>
                  </a:rPr>
                  <a:t>m ϵ {i-1, i, i+1}, n ϵ {j-1, j, j+1}, m!=n.</a:t>
                </a:r>
                <a:r>
                  <a:rPr lang="ru-RU" sz="1600" dirty="0">
                    <a:solidFill>
                      <a:srgbClr val="21386F"/>
                    </a:solidFill>
                    <a:latin typeface="Arial" panose="020B0604020202020204" pitchFamily="34" charset="0"/>
                    <a:cs typeface="Arial" panose="020B0604020202020204" pitchFamily="34" charset="0"/>
                  </a:rPr>
                  <a:t> Эти вершины </a:t>
                </a:r>
                <a14:m>
                  <m:oMath xmlns:m="http://schemas.openxmlformats.org/officeDocument/2006/math">
                    <m:sSub>
                      <m:sSubPr>
                        <m:ctrlPr>
                          <a:rPr lang="ru-RU" sz="1600" i="1">
                            <a:solidFill>
                              <a:srgbClr val="21386F"/>
                            </a:solidFill>
                            <a:latin typeface="Cambria Math"/>
                          </a:rPr>
                        </m:ctrlPr>
                      </m:sSubPr>
                      <m:e>
                        <m:r>
                          <a:rPr lang="ru-RU" sz="1600" i="1">
                            <a:solidFill>
                              <a:srgbClr val="21386F"/>
                            </a:solidFill>
                            <a:latin typeface="Cambria Math"/>
                          </a:rPr>
                          <m:t>𝑉</m:t>
                        </m:r>
                      </m:e>
                      <m:sub>
                        <m:r>
                          <a:rPr lang="ru-RU" sz="1600" i="1">
                            <a:solidFill>
                              <a:srgbClr val="21386F"/>
                            </a:solidFill>
                            <a:latin typeface="Cambria Math"/>
                          </a:rPr>
                          <m:t>𝑖𝑗</m:t>
                        </m:r>
                      </m:sub>
                    </m:sSub>
                  </m:oMath>
                </a14:m>
                <a:r>
                  <a:rPr lang="ru-RU" sz="1600" dirty="0">
                    <a:solidFill>
                      <a:srgbClr val="21386F"/>
                    </a:solidFill>
                    <a:latin typeface="Arial" panose="020B0604020202020204" pitchFamily="34" charset="0"/>
                    <a:cs typeface="Arial" panose="020B0604020202020204" pitchFamily="34" charset="0"/>
                  </a:rPr>
                  <a:t> называются </a:t>
                </a:r>
                <a:r>
                  <a:rPr lang="ru-RU" sz="1600" b="1" dirty="0">
                    <a:solidFill>
                      <a:srgbClr val="21386F"/>
                    </a:solidFill>
                    <a:latin typeface="Arial" panose="020B0604020202020204" pitchFamily="34" charset="0"/>
                    <a:cs typeface="Arial" panose="020B0604020202020204" pitchFamily="34" charset="0"/>
                  </a:rPr>
                  <a:t>соседними</a:t>
                </a:r>
                <a:r>
                  <a:rPr lang="ru-RU" sz="1600" dirty="0">
                    <a:solidFill>
                      <a:srgbClr val="21386F"/>
                    </a:solidFill>
                    <a:latin typeface="Arial" panose="020B0604020202020204" pitchFamily="34" charset="0"/>
                    <a:cs typeface="Arial" panose="020B0604020202020204" pitchFamily="34" charset="0"/>
                  </a:rPr>
                  <a:t>. </a:t>
                </a:r>
              </a:p>
              <a:p>
                <a:r>
                  <a:rPr lang="ru-RU" sz="1600" b="1" dirty="0" smtClean="0">
                    <a:solidFill>
                      <a:srgbClr val="21386F"/>
                    </a:solidFill>
                    <a:latin typeface="Arial" panose="020B0604020202020204" pitchFamily="34" charset="0"/>
                    <a:cs typeface="Arial" panose="020B0604020202020204" pitchFamily="34" charset="0"/>
                  </a:rPr>
                  <a:t>Сектор </a:t>
                </a:r>
                <a:r>
                  <a:rPr lang="ru-RU" sz="1600" b="1" dirty="0">
                    <a:solidFill>
                      <a:srgbClr val="21386F"/>
                    </a:solidFill>
                    <a:latin typeface="Arial" panose="020B0604020202020204" pitchFamily="34" charset="0"/>
                    <a:cs typeface="Arial" panose="020B0604020202020204" pitchFamily="34" charset="0"/>
                  </a:rPr>
                  <a:t>вершины</a:t>
                </a:r>
                <a:r>
                  <a:rPr lang="ru-RU" sz="1600" dirty="0">
                    <a:solidFill>
                      <a:srgbClr val="21386F"/>
                    </a:solidFill>
                    <a:latin typeface="Arial" panose="020B0604020202020204" pitchFamily="34" charset="0"/>
                    <a:cs typeface="Arial" panose="020B0604020202020204" pitchFamily="34" charset="0"/>
                  </a:rPr>
                  <a:t> </a:t>
                </a:r>
                <a14:m>
                  <m:oMath xmlns:m="http://schemas.openxmlformats.org/officeDocument/2006/math">
                    <m:sSub>
                      <m:sSubPr>
                        <m:ctrlPr>
                          <a:rPr lang="ru-RU" sz="1600" i="1">
                            <a:solidFill>
                              <a:srgbClr val="21386F"/>
                            </a:solidFill>
                            <a:latin typeface="Cambria Math"/>
                          </a:rPr>
                        </m:ctrlPr>
                      </m:sSubPr>
                      <m:e>
                        <m:r>
                          <a:rPr lang="ru-RU" sz="1600" i="1">
                            <a:solidFill>
                              <a:srgbClr val="21386F"/>
                            </a:solidFill>
                            <a:latin typeface="Cambria Math"/>
                          </a:rPr>
                          <m:t>𝑉</m:t>
                        </m:r>
                      </m:e>
                      <m:sub>
                        <m:r>
                          <a:rPr lang="ru-RU" sz="1600" i="1">
                            <a:solidFill>
                              <a:srgbClr val="21386F"/>
                            </a:solidFill>
                            <a:latin typeface="Cambria Math"/>
                          </a:rPr>
                          <m:t>𝑖𝑗</m:t>
                        </m:r>
                      </m:sub>
                    </m:sSub>
                    <m:r>
                      <a:rPr lang="ru-RU" sz="1600" i="1">
                        <a:solidFill>
                          <a:srgbClr val="21386F"/>
                        </a:solidFill>
                        <a:latin typeface="Cambria Math"/>
                      </a:rPr>
                      <m:t> −</m:t>
                    </m:r>
                  </m:oMath>
                </a14:m>
                <a:r>
                  <a:rPr lang="ru-RU" sz="1600" dirty="0">
                    <a:solidFill>
                      <a:srgbClr val="21386F"/>
                    </a:solidFill>
                    <a:latin typeface="Arial" panose="020B0604020202020204" pitchFamily="34" charset="0"/>
                    <a:cs typeface="Arial" panose="020B0604020202020204" pitchFamily="34" charset="0"/>
                  </a:rPr>
                  <a:t> часть игрового поля из четырех, либо из двух вершин, либо из одной вершины (сама же вершина </a:t>
                </a:r>
                <a14:m>
                  <m:oMath xmlns:m="http://schemas.openxmlformats.org/officeDocument/2006/math">
                    <m:sSub>
                      <m:sSubPr>
                        <m:ctrlPr>
                          <a:rPr lang="ru-RU" sz="1600" i="1">
                            <a:solidFill>
                              <a:srgbClr val="21386F"/>
                            </a:solidFill>
                            <a:latin typeface="Cambria Math"/>
                          </a:rPr>
                        </m:ctrlPr>
                      </m:sSubPr>
                      <m:e>
                        <m:r>
                          <a:rPr lang="ru-RU" sz="1600" i="1">
                            <a:solidFill>
                              <a:srgbClr val="21386F"/>
                            </a:solidFill>
                            <a:latin typeface="Cambria Math"/>
                          </a:rPr>
                          <m:t>𝑉</m:t>
                        </m:r>
                      </m:e>
                      <m:sub>
                        <m:r>
                          <a:rPr lang="ru-RU" sz="1600" i="1">
                            <a:solidFill>
                              <a:srgbClr val="21386F"/>
                            </a:solidFill>
                            <a:latin typeface="Cambria Math"/>
                          </a:rPr>
                          <m:t>𝑖𝑗</m:t>
                        </m:r>
                      </m:sub>
                    </m:sSub>
                  </m:oMath>
                </a14:m>
                <a:r>
                  <a:rPr lang="ru-RU" sz="1600" dirty="0">
                    <a:solidFill>
                      <a:srgbClr val="21386F"/>
                    </a:solidFill>
                    <a:latin typeface="Arial" panose="020B0604020202020204" pitchFamily="34" charset="0"/>
                    <a:cs typeface="Arial" panose="020B0604020202020204" pitchFamily="34" charset="0"/>
                  </a:rPr>
                  <a:t>) и в него помимо вершины </a:t>
                </a:r>
                <a14:m>
                  <m:oMath xmlns:m="http://schemas.openxmlformats.org/officeDocument/2006/math">
                    <m:sSub>
                      <m:sSubPr>
                        <m:ctrlPr>
                          <a:rPr lang="ru-RU" sz="1600" i="1">
                            <a:solidFill>
                              <a:srgbClr val="21386F"/>
                            </a:solidFill>
                            <a:latin typeface="Cambria Math"/>
                          </a:rPr>
                        </m:ctrlPr>
                      </m:sSubPr>
                      <m:e>
                        <m:r>
                          <a:rPr lang="ru-RU" sz="1600" i="1">
                            <a:solidFill>
                              <a:srgbClr val="21386F"/>
                            </a:solidFill>
                            <a:latin typeface="Cambria Math"/>
                          </a:rPr>
                          <m:t>𝑉</m:t>
                        </m:r>
                      </m:e>
                      <m:sub>
                        <m:r>
                          <a:rPr lang="ru-RU" sz="1600" i="1">
                            <a:solidFill>
                              <a:srgbClr val="21386F"/>
                            </a:solidFill>
                            <a:latin typeface="Cambria Math"/>
                          </a:rPr>
                          <m:t>𝑖𝑗</m:t>
                        </m:r>
                      </m:sub>
                    </m:sSub>
                  </m:oMath>
                </a14:m>
                <a:r>
                  <a:rPr lang="ru-RU" sz="1600" dirty="0">
                    <a:solidFill>
                      <a:srgbClr val="21386F"/>
                    </a:solidFill>
                    <a:latin typeface="Arial" panose="020B0604020202020204" pitchFamily="34" charset="0"/>
                    <a:cs typeface="Arial" panose="020B0604020202020204" pitchFamily="34" charset="0"/>
                  </a:rPr>
                  <a:t> входят вершины </a:t>
                </a:r>
                <a14:m>
                  <m:oMath xmlns:m="http://schemas.openxmlformats.org/officeDocument/2006/math">
                    <m:sSub>
                      <m:sSubPr>
                        <m:ctrlPr>
                          <a:rPr lang="ru-RU" sz="1600" i="1">
                            <a:solidFill>
                              <a:srgbClr val="21386F"/>
                            </a:solidFill>
                            <a:latin typeface="Cambria Math"/>
                          </a:rPr>
                        </m:ctrlPr>
                      </m:sSubPr>
                      <m:e>
                        <m:r>
                          <a:rPr lang="ru-RU" sz="1600" i="1">
                            <a:solidFill>
                              <a:srgbClr val="21386F"/>
                            </a:solidFill>
                            <a:latin typeface="Cambria Math"/>
                          </a:rPr>
                          <m:t>{</m:t>
                        </m:r>
                        <m:r>
                          <a:rPr lang="ru-RU" sz="1600" i="1">
                            <a:solidFill>
                              <a:srgbClr val="21386F"/>
                            </a:solidFill>
                            <a:latin typeface="Cambria Math"/>
                          </a:rPr>
                          <m:t>𝑉</m:t>
                        </m:r>
                      </m:e>
                      <m:sub>
                        <m:r>
                          <a:rPr lang="ru-RU" sz="1600" i="1">
                            <a:solidFill>
                              <a:srgbClr val="21386F"/>
                            </a:solidFill>
                            <a:latin typeface="Cambria Math"/>
                          </a:rPr>
                          <m:t>𝑖</m:t>
                        </m:r>
                        <m:r>
                          <a:rPr lang="ru-RU" sz="1600" i="1">
                            <a:solidFill>
                              <a:srgbClr val="21386F"/>
                            </a:solidFill>
                            <a:latin typeface="Cambria Math"/>
                          </a:rPr>
                          <m:t>+1,</m:t>
                        </m:r>
                        <m:r>
                          <a:rPr lang="ru-RU" sz="1600" i="1">
                            <a:solidFill>
                              <a:srgbClr val="21386F"/>
                            </a:solidFill>
                            <a:latin typeface="Cambria Math"/>
                          </a:rPr>
                          <m:t>𝑗</m:t>
                        </m:r>
                      </m:sub>
                    </m:sSub>
                    <m:r>
                      <a:rPr lang="ru-RU" sz="1600" i="1">
                        <a:solidFill>
                          <a:srgbClr val="21386F"/>
                        </a:solidFill>
                        <a:latin typeface="Cambria Math"/>
                      </a:rPr>
                      <m:t> , </m:t>
                    </m:r>
                    <m:sSub>
                      <m:sSubPr>
                        <m:ctrlPr>
                          <a:rPr lang="ru-RU" sz="1600" i="1">
                            <a:solidFill>
                              <a:srgbClr val="21386F"/>
                            </a:solidFill>
                            <a:latin typeface="Cambria Math"/>
                          </a:rPr>
                        </m:ctrlPr>
                      </m:sSubPr>
                      <m:e>
                        <m:r>
                          <a:rPr lang="ru-RU" sz="1600" i="1">
                            <a:solidFill>
                              <a:srgbClr val="21386F"/>
                            </a:solidFill>
                            <a:latin typeface="Cambria Math"/>
                          </a:rPr>
                          <m:t>𝑉</m:t>
                        </m:r>
                      </m:e>
                      <m:sub>
                        <m:r>
                          <a:rPr lang="ru-RU" sz="1600" i="1">
                            <a:solidFill>
                              <a:srgbClr val="21386F"/>
                            </a:solidFill>
                            <a:latin typeface="Cambria Math"/>
                          </a:rPr>
                          <m:t>𝑖</m:t>
                        </m:r>
                        <m:r>
                          <a:rPr lang="ru-RU" sz="1600" i="1">
                            <a:solidFill>
                              <a:srgbClr val="21386F"/>
                            </a:solidFill>
                            <a:latin typeface="Cambria Math"/>
                          </a:rPr>
                          <m:t>,</m:t>
                        </m:r>
                        <m:r>
                          <a:rPr lang="ru-RU" sz="1600" i="1">
                            <a:solidFill>
                              <a:srgbClr val="21386F"/>
                            </a:solidFill>
                            <a:latin typeface="Cambria Math"/>
                          </a:rPr>
                          <m:t>𝑗</m:t>
                        </m:r>
                        <m:r>
                          <a:rPr lang="ru-RU" sz="1600" i="1">
                            <a:solidFill>
                              <a:srgbClr val="21386F"/>
                            </a:solidFill>
                            <a:latin typeface="Cambria Math"/>
                          </a:rPr>
                          <m:t>+1</m:t>
                        </m:r>
                      </m:sub>
                    </m:sSub>
                    <m:r>
                      <a:rPr lang="ru-RU" sz="1600" i="1">
                        <a:solidFill>
                          <a:srgbClr val="21386F"/>
                        </a:solidFill>
                        <a:latin typeface="Cambria Math"/>
                      </a:rPr>
                      <m:t> , </m:t>
                    </m:r>
                    <m:sSub>
                      <m:sSubPr>
                        <m:ctrlPr>
                          <a:rPr lang="ru-RU" sz="1600" i="1">
                            <a:solidFill>
                              <a:srgbClr val="21386F"/>
                            </a:solidFill>
                            <a:latin typeface="Cambria Math"/>
                          </a:rPr>
                        </m:ctrlPr>
                      </m:sSubPr>
                      <m:e>
                        <m:r>
                          <a:rPr lang="ru-RU" sz="1600" i="1">
                            <a:solidFill>
                              <a:srgbClr val="21386F"/>
                            </a:solidFill>
                            <a:latin typeface="Cambria Math"/>
                          </a:rPr>
                          <m:t>𝑉</m:t>
                        </m:r>
                      </m:e>
                      <m:sub>
                        <m:r>
                          <a:rPr lang="ru-RU" sz="1600" i="1">
                            <a:solidFill>
                              <a:srgbClr val="21386F"/>
                            </a:solidFill>
                            <a:latin typeface="Cambria Math"/>
                          </a:rPr>
                          <m:t>𝑖</m:t>
                        </m:r>
                        <m:r>
                          <a:rPr lang="ru-RU" sz="1600" i="1">
                            <a:solidFill>
                              <a:srgbClr val="21386F"/>
                            </a:solidFill>
                            <a:latin typeface="Cambria Math"/>
                          </a:rPr>
                          <m:t>+1,</m:t>
                        </m:r>
                        <m:r>
                          <a:rPr lang="ru-RU" sz="1600" i="1">
                            <a:solidFill>
                              <a:srgbClr val="21386F"/>
                            </a:solidFill>
                            <a:latin typeface="Cambria Math"/>
                          </a:rPr>
                          <m:t>𝑗</m:t>
                        </m:r>
                        <m:r>
                          <a:rPr lang="ru-RU" sz="1600" i="1">
                            <a:solidFill>
                              <a:srgbClr val="21386F"/>
                            </a:solidFill>
                            <a:latin typeface="Cambria Math"/>
                          </a:rPr>
                          <m:t>+1</m:t>
                        </m:r>
                      </m:sub>
                    </m:sSub>
                    <m:r>
                      <a:rPr lang="ru-RU" sz="1600" i="1">
                        <a:solidFill>
                          <a:srgbClr val="21386F"/>
                        </a:solidFill>
                        <a:latin typeface="Cambria Math"/>
                      </a:rPr>
                      <m:t>}</m:t>
                    </m:r>
                  </m:oMath>
                </a14:m>
                <a:r>
                  <a:rPr lang="ru-RU" sz="1600" dirty="0">
                    <a:solidFill>
                      <a:srgbClr val="21386F"/>
                    </a:solidFill>
                    <a:latin typeface="Arial" panose="020B0604020202020204" pitchFamily="34" charset="0"/>
                    <a:cs typeface="Arial" panose="020B0604020202020204" pitchFamily="34" charset="0"/>
                  </a:rPr>
                  <a:t>, либо </a:t>
                </a:r>
                <a14:m>
                  <m:oMath xmlns:m="http://schemas.openxmlformats.org/officeDocument/2006/math">
                    <m:sSub>
                      <m:sSubPr>
                        <m:ctrlPr>
                          <a:rPr lang="ru-RU" sz="1600" i="1">
                            <a:solidFill>
                              <a:srgbClr val="21386F"/>
                            </a:solidFill>
                            <a:latin typeface="Cambria Math"/>
                          </a:rPr>
                        </m:ctrlPr>
                      </m:sSubPr>
                      <m:e>
                        <m:r>
                          <a:rPr lang="ru-RU" sz="1600" i="1">
                            <a:solidFill>
                              <a:srgbClr val="21386F"/>
                            </a:solidFill>
                            <a:latin typeface="Cambria Math"/>
                          </a:rPr>
                          <m:t>𝑉</m:t>
                        </m:r>
                      </m:e>
                      <m:sub>
                        <m:r>
                          <a:rPr lang="ru-RU" sz="1600" i="1">
                            <a:solidFill>
                              <a:srgbClr val="21386F"/>
                            </a:solidFill>
                            <a:latin typeface="Cambria Math"/>
                          </a:rPr>
                          <m:t>𝑖</m:t>
                        </m:r>
                        <m:r>
                          <a:rPr lang="ru-RU" sz="1600" i="1">
                            <a:solidFill>
                              <a:srgbClr val="21386F"/>
                            </a:solidFill>
                            <a:latin typeface="Cambria Math"/>
                          </a:rPr>
                          <m:t>+1,</m:t>
                        </m:r>
                        <m:r>
                          <a:rPr lang="ru-RU" sz="1600" i="1">
                            <a:solidFill>
                              <a:srgbClr val="21386F"/>
                            </a:solidFill>
                            <a:latin typeface="Cambria Math"/>
                          </a:rPr>
                          <m:t>𝑗</m:t>
                        </m:r>
                      </m:sub>
                    </m:sSub>
                  </m:oMath>
                </a14:m>
                <a:r>
                  <a:rPr lang="ru-RU" sz="1600" dirty="0">
                    <a:solidFill>
                      <a:srgbClr val="21386F"/>
                    </a:solidFill>
                    <a:latin typeface="Arial" panose="020B0604020202020204" pitchFamily="34" charset="0"/>
                    <a:cs typeface="Arial" panose="020B0604020202020204" pitchFamily="34" charset="0"/>
                  </a:rPr>
                  <a:t>(если второй индекс </a:t>
                </a:r>
                <a:r>
                  <a:rPr lang="en-US" sz="1600" dirty="0">
                    <a:solidFill>
                      <a:srgbClr val="21386F"/>
                    </a:solidFill>
                    <a:latin typeface="Arial" panose="020B0604020202020204" pitchFamily="34" charset="0"/>
                    <a:cs typeface="Arial" panose="020B0604020202020204" pitchFamily="34" charset="0"/>
                  </a:rPr>
                  <a:t>N</a:t>
                </a:r>
                <a:r>
                  <a:rPr lang="ru-RU" sz="1600" dirty="0">
                    <a:solidFill>
                      <a:srgbClr val="21386F"/>
                    </a:solidFill>
                    <a:latin typeface="Arial" panose="020B0604020202020204" pitchFamily="34" charset="0"/>
                    <a:cs typeface="Arial" panose="020B0604020202020204" pitchFamily="34" charset="0"/>
                  </a:rPr>
                  <a:t>-1, то есть вершина в последнем столбце) или </a:t>
                </a:r>
                <a14:m>
                  <m:oMath xmlns:m="http://schemas.openxmlformats.org/officeDocument/2006/math">
                    <m:sSub>
                      <m:sSubPr>
                        <m:ctrlPr>
                          <a:rPr lang="ru-RU" sz="1600" i="1">
                            <a:solidFill>
                              <a:srgbClr val="21386F"/>
                            </a:solidFill>
                            <a:latin typeface="Cambria Math"/>
                          </a:rPr>
                        </m:ctrlPr>
                      </m:sSubPr>
                      <m:e>
                        <m:r>
                          <a:rPr lang="ru-RU" sz="1600" i="1">
                            <a:solidFill>
                              <a:srgbClr val="21386F"/>
                            </a:solidFill>
                            <a:latin typeface="Cambria Math"/>
                          </a:rPr>
                          <m:t>𝑉</m:t>
                        </m:r>
                      </m:e>
                      <m:sub>
                        <m:r>
                          <a:rPr lang="ru-RU" sz="1600" i="1">
                            <a:solidFill>
                              <a:srgbClr val="21386F"/>
                            </a:solidFill>
                            <a:latin typeface="Cambria Math"/>
                          </a:rPr>
                          <m:t>𝑖</m:t>
                        </m:r>
                        <m:r>
                          <a:rPr lang="ru-RU" sz="1600" i="1">
                            <a:solidFill>
                              <a:srgbClr val="21386F"/>
                            </a:solidFill>
                            <a:latin typeface="Cambria Math"/>
                          </a:rPr>
                          <m:t>,</m:t>
                        </m:r>
                        <m:r>
                          <a:rPr lang="ru-RU" sz="1600" i="1">
                            <a:solidFill>
                              <a:srgbClr val="21386F"/>
                            </a:solidFill>
                            <a:latin typeface="Cambria Math"/>
                          </a:rPr>
                          <m:t>𝑗</m:t>
                        </m:r>
                        <m:r>
                          <a:rPr lang="ru-RU" sz="1600" i="1">
                            <a:solidFill>
                              <a:srgbClr val="21386F"/>
                            </a:solidFill>
                            <a:latin typeface="Cambria Math"/>
                          </a:rPr>
                          <m:t>+1</m:t>
                        </m:r>
                      </m:sub>
                    </m:sSub>
                  </m:oMath>
                </a14:m>
                <a:r>
                  <a:rPr lang="ru-RU" sz="1600" dirty="0">
                    <a:solidFill>
                      <a:srgbClr val="21386F"/>
                    </a:solidFill>
                    <a:latin typeface="Arial" panose="020B0604020202020204" pitchFamily="34" charset="0"/>
                    <a:cs typeface="Arial" panose="020B0604020202020204" pitchFamily="34" charset="0"/>
                  </a:rPr>
                  <a:t>(если первый индекс </a:t>
                </a:r>
                <a:r>
                  <a:rPr lang="en-US" sz="1600" dirty="0">
                    <a:solidFill>
                      <a:srgbClr val="21386F"/>
                    </a:solidFill>
                    <a:latin typeface="Arial" panose="020B0604020202020204" pitchFamily="34" charset="0"/>
                    <a:cs typeface="Arial" panose="020B0604020202020204" pitchFamily="34" charset="0"/>
                  </a:rPr>
                  <a:t>N</a:t>
                </a:r>
                <a:r>
                  <a:rPr lang="ru-RU" sz="1600" dirty="0">
                    <a:solidFill>
                      <a:srgbClr val="21386F"/>
                    </a:solidFill>
                    <a:latin typeface="Arial" panose="020B0604020202020204" pitchFamily="34" charset="0"/>
                    <a:cs typeface="Arial" panose="020B0604020202020204" pitchFamily="34" charset="0"/>
                  </a:rPr>
                  <a:t>-1, то есть вершина в последней строчке), либо других вершин нет (если оба индекса </a:t>
                </a:r>
                <a:r>
                  <a:rPr lang="en-US" sz="1600" dirty="0">
                    <a:solidFill>
                      <a:srgbClr val="21386F"/>
                    </a:solidFill>
                    <a:latin typeface="Arial" panose="020B0604020202020204" pitchFamily="34" charset="0"/>
                    <a:cs typeface="Arial" panose="020B0604020202020204" pitchFamily="34" charset="0"/>
                  </a:rPr>
                  <a:t>N</a:t>
                </a:r>
                <a:r>
                  <a:rPr lang="ru-RU" sz="1600" dirty="0">
                    <a:solidFill>
                      <a:srgbClr val="21386F"/>
                    </a:solidFill>
                    <a:latin typeface="Arial" panose="020B0604020202020204" pitchFamily="34" charset="0"/>
                    <a:cs typeface="Arial" panose="020B0604020202020204" pitchFamily="34" charset="0"/>
                  </a:rPr>
                  <a:t>-1</a:t>
                </a:r>
                <a:r>
                  <a:rPr lang="ru-RU" sz="1600" dirty="0" smtClean="0">
                    <a:solidFill>
                      <a:srgbClr val="21386F"/>
                    </a:solidFill>
                    <a:latin typeface="Arial" panose="020B0604020202020204" pitchFamily="34" charset="0"/>
                    <a:cs typeface="Arial" panose="020B0604020202020204" pitchFamily="34" charset="0"/>
                  </a:rPr>
                  <a:t>).</a:t>
                </a:r>
                <a:endParaRPr lang="ru-RU" sz="1600" dirty="0">
                  <a:solidFill>
                    <a:srgbClr val="21386F"/>
                  </a:solidFill>
                  <a:latin typeface="Arial" panose="020B0604020202020204" pitchFamily="34" charset="0"/>
                  <a:cs typeface="Arial" panose="020B0604020202020204" pitchFamily="34" charset="0"/>
                </a:endParaRPr>
              </a:p>
              <a:p>
                <a:endParaRPr lang="ru-RU" dirty="0">
                  <a:solidFill>
                    <a:srgbClr val="21386F"/>
                  </a:solidFill>
                </a:endParaRPr>
              </a:p>
            </p:txBody>
          </p:sp>
        </mc:Choice>
        <mc:Fallback xmlns="">
          <p:sp>
            <p:nvSpPr>
              <p:cNvPr id="12" name="Прямоугольник 11">
                <a:extLst>
                  <a:ext uri="{FF2B5EF4-FFF2-40B4-BE49-F238E27FC236}">
                    <a16:creationId xmlns:a16="http://schemas.microsoft.com/office/drawing/2014/main" xmlns="" id="{50ED4305-12B5-4B82-A889-073F0E824F47}"/>
                  </a:ext>
                </a:extLst>
              </p:cNvPr>
              <p:cNvSpPr>
                <a:spLocks noRot="1" noChangeAspect="1" noMove="1" noResize="1" noEditPoints="1" noAdjustHandles="1" noChangeArrowheads="1" noChangeShapeType="1" noTextEdit="1"/>
              </p:cNvSpPr>
              <p:nvPr/>
            </p:nvSpPr>
            <p:spPr>
              <a:xfrm>
                <a:off x="183356" y="1206102"/>
                <a:ext cx="8431212" cy="5412636"/>
              </a:xfrm>
              <a:prstGeom prst="rect">
                <a:avLst/>
              </a:prstGeom>
              <a:blipFill rotWithShape="1">
                <a:blip r:embed="rId4"/>
                <a:stretch>
                  <a:fillRect l="-362" t="-338" r="-1012"/>
                </a:stretch>
              </a:blipFill>
            </p:spPr>
            <p:txBody>
              <a:bodyPr/>
              <a:lstStyle/>
              <a:p>
                <a:r>
                  <a:rPr lang="ru-RU">
                    <a:noFill/>
                  </a:rPr>
                  <a:t> </a:t>
                </a:r>
              </a:p>
            </p:txBody>
          </p:sp>
        </mc:Fallback>
      </mc:AlternateContent>
    </p:spTree>
    <p:extLst>
      <p:ext uri="{BB962C8B-B14F-4D97-AF65-F5344CB8AC3E}">
        <p14:creationId xmlns:p14="http://schemas.microsoft.com/office/powerpoint/2010/main" val="4438482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4338" name="Subtitle 2"/>
          <p:cNvSpPr txBox="1">
            <a:spLocks/>
          </p:cNvSpPr>
          <p:nvPr/>
        </p:nvSpPr>
        <p:spPr bwMode="auto">
          <a:xfrm>
            <a:off x="255587" y="6390081"/>
            <a:ext cx="4143375" cy="246062"/>
          </a:xfrm>
          <a:prstGeom prst="rect">
            <a:avLst/>
          </a:prstGeom>
          <a:noFill/>
          <a:ln w="9525">
            <a:noFill/>
            <a:miter lim="800000"/>
            <a:headEnd/>
            <a:tailEnd/>
          </a:ln>
        </p:spPr>
        <p:txBody>
          <a:bodyPr/>
          <a:lstStyle/>
          <a:p>
            <a:pPr>
              <a:spcBef>
                <a:spcPct val="20000"/>
              </a:spcBef>
            </a:pPr>
            <a:r>
              <a:rPr lang="ru-RU" sz="800" dirty="0">
                <a:solidFill>
                  <a:schemeClr val="bg1"/>
                </a:solidFill>
              </a:rPr>
              <a:t>Высшая школа экономики, Москва, </a:t>
            </a:r>
            <a:r>
              <a:rPr lang="ru-RU" sz="800" dirty="0" smtClean="0">
                <a:solidFill>
                  <a:schemeClr val="bg1"/>
                </a:solidFill>
              </a:rPr>
              <a:t>2020</a:t>
            </a:r>
            <a:endParaRPr kumimoji="1" lang="ru-RU" sz="800" dirty="0">
              <a:solidFill>
                <a:schemeClr val="bg1"/>
              </a:solidFill>
              <a:latin typeface="Myriad Pro"/>
            </a:endParaRPr>
          </a:p>
        </p:txBody>
      </p:sp>
      <p:sp>
        <p:nvSpPr>
          <p:cNvPr id="14339" name="Title 1"/>
          <p:cNvSpPr txBox="1">
            <a:spLocks/>
          </p:cNvSpPr>
          <p:nvPr/>
        </p:nvSpPr>
        <p:spPr bwMode="auto">
          <a:xfrm>
            <a:off x="1428749" y="428625"/>
            <a:ext cx="6894979" cy="412750"/>
          </a:xfrm>
          <a:prstGeom prst="rect">
            <a:avLst/>
          </a:prstGeom>
          <a:noFill/>
          <a:ln w="9525">
            <a:noFill/>
            <a:miter lim="800000"/>
            <a:headEnd/>
            <a:tailEnd/>
          </a:ln>
        </p:spPr>
        <p:txBody>
          <a:bodyPr anchor="ctr"/>
          <a:lstStyle/>
          <a:p>
            <a:r>
              <a:rPr lang="ru-RU" sz="2400" b="1" dirty="0" smtClean="0">
                <a:solidFill>
                  <a:schemeClr val="bg1"/>
                </a:solidFill>
                <a:latin typeface="Myriad Pro"/>
              </a:rPr>
              <a:t>ТЕРМИНОЛОГИЯ</a:t>
            </a:r>
            <a:endParaRPr lang="en-US" sz="2400" b="1" dirty="0">
              <a:solidFill>
                <a:schemeClr val="bg1"/>
              </a:solidFill>
              <a:latin typeface="Myriad Pro"/>
            </a:endParaRPr>
          </a:p>
        </p:txBody>
      </p:sp>
      <p:sp>
        <p:nvSpPr>
          <p:cNvPr id="14343" name="Rectangle 9"/>
          <p:cNvSpPr>
            <a:spLocks noChangeArrowheads="1"/>
          </p:cNvSpPr>
          <p:nvPr/>
        </p:nvSpPr>
        <p:spPr bwMode="auto">
          <a:xfrm>
            <a:off x="7300913" y="2255838"/>
            <a:ext cx="674687" cy="369887"/>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4" name="Rectangle 10"/>
          <p:cNvSpPr>
            <a:spLocks noChangeArrowheads="1"/>
          </p:cNvSpPr>
          <p:nvPr/>
        </p:nvSpPr>
        <p:spPr bwMode="auto">
          <a:xfrm>
            <a:off x="7300913" y="3967163"/>
            <a:ext cx="674687" cy="368300"/>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5" name="Rectangle 11"/>
          <p:cNvSpPr>
            <a:spLocks noChangeArrowheads="1"/>
          </p:cNvSpPr>
          <p:nvPr/>
        </p:nvSpPr>
        <p:spPr bwMode="auto">
          <a:xfrm>
            <a:off x="7300913" y="5591175"/>
            <a:ext cx="674687" cy="369888"/>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1" name="Номер слайда 10"/>
          <p:cNvSpPr>
            <a:spLocks noGrp="1"/>
          </p:cNvSpPr>
          <p:nvPr>
            <p:ph type="sldNum" sz="quarter" idx="12"/>
          </p:nvPr>
        </p:nvSpPr>
        <p:spPr/>
        <p:txBody>
          <a:bodyPr vert="horz" wrap="square" lIns="91440" tIns="45720" rIns="91440" bIns="45720" numCol="1" anchor="ctr" anchorCtr="0" compatLnSpc="1">
            <a:prstTxWarp prst="textNoShape">
              <a:avLst/>
            </a:prstTxWarp>
          </a:bodyPr>
          <a:lstStyle/>
          <a:p>
            <a:pPr>
              <a:defRPr/>
            </a:pPr>
            <a:fld id="{CB65F501-F5CC-4E12-934E-78BB5E4DA208}" type="slidenum">
              <a:rPr lang="en-US" sz="1800" smtClean="0">
                <a:solidFill>
                  <a:schemeClr val="tx1"/>
                </a:solidFill>
              </a:rPr>
              <a:pPr>
                <a:defRPr/>
              </a:pPr>
              <a:t>4</a:t>
            </a:fld>
            <a:endParaRPr lang="en-US" sz="1800" dirty="0">
              <a:solidFill>
                <a:schemeClr val="tx1"/>
              </a:solidFill>
            </a:endParaRPr>
          </a:p>
        </p:txBody>
      </p:sp>
      <mc:AlternateContent xmlns:mc="http://schemas.openxmlformats.org/markup-compatibility/2006" xmlns:a14="http://schemas.microsoft.com/office/drawing/2010/main">
        <mc:Choice Requires="a14">
          <p:sp>
            <p:nvSpPr>
              <p:cNvPr id="12" name="Прямоугольник 11">
                <a:extLst>
                  <a:ext uri="{FF2B5EF4-FFF2-40B4-BE49-F238E27FC236}">
                    <a16:creationId xmlns="" xmlns:a16="http://schemas.microsoft.com/office/drawing/2014/main" id="{50ED4305-12B5-4B82-A889-073F0E824F47}"/>
                  </a:ext>
                </a:extLst>
              </p:cNvPr>
              <p:cNvSpPr/>
              <p:nvPr/>
            </p:nvSpPr>
            <p:spPr>
              <a:xfrm>
                <a:off x="183356" y="1206102"/>
                <a:ext cx="4215606" cy="5293757"/>
              </a:xfrm>
              <a:prstGeom prst="rect">
                <a:avLst/>
              </a:prstGeom>
            </p:spPr>
            <p:txBody>
              <a:bodyPr wrap="square">
                <a:spAutoFit/>
              </a:bodyPr>
              <a:lstStyle/>
              <a:p>
                <a:r>
                  <a:rPr lang="ru-RU" sz="1600" dirty="0" smtClean="0">
                    <a:solidFill>
                      <a:srgbClr val="21386F"/>
                    </a:solidFill>
                  </a:rPr>
                  <a:t>Рассмотрим вершину </a:t>
                </a:r>
                <a14:m>
                  <m:oMath xmlns:m="http://schemas.openxmlformats.org/officeDocument/2006/math">
                    <m:sSub>
                      <m:sSubPr>
                        <m:ctrlPr>
                          <a:rPr lang="ru-RU" sz="1600" i="1">
                            <a:solidFill>
                              <a:srgbClr val="21386F"/>
                            </a:solidFill>
                            <a:latin typeface="Cambria Math"/>
                          </a:rPr>
                        </m:ctrlPr>
                      </m:sSubPr>
                      <m:e>
                        <m:r>
                          <a:rPr lang="ru-RU" sz="1600" i="1">
                            <a:solidFill>
                              <a:srgbClr val="21386F"/>
                            </a:solidFill>
                            <a:latin typeface="Cambria Math"/>
                          </a:rPr>
                          <m:t>𝑉</m:t>
                        </m:r>
                      </m:e>
                      <m:sub>
                        <m:r>
                          <a:rPr lang="ru-RU" sz="1600" i="1">
                            <a:solidFill>
                              <a:srgbClr val="21386F"/>
                            </a:solidFill>
                            <a:latin typeface="Cambria Math"/>
                          </a:rPr>
                          <m:t>12</m:t>
                        </m:r>
                      </m:sub>
                    </m:sSub>
                    <m:r>
                      <a:rPr lang="ru-RU" sz="1600" b="0" i="0" smtClean="0">
                        <a:solidFill>
                          <a:srgbClr val="21386F"/>
                        </a:solidFill>
                        <a:latin typeface="Cambria Math"/>
                      </a:rPr>
                      <m:t>.</m:t>
                    </m:r>
                  </m:oMath>
                </a14:m>
                <a:endParaRPr lang="ru-RU" sz="1600" b="0" dirty="0" smtClean="0">
                  <a:solidFill>
                    <a:srgbClr val="21386F"/>
                  </a:solidFill>
                </a:endParaRPr>
              </a:p>
              <a:p>
                <a:r>
                  <a:rPr lang="ru-RU" sz="1600" b="1" dirty="0" smtClean="0">
                    <a:solidFill>
                      <a:srgbClr val="21386F"/>
                    </a:solidFill>
                  </a:rPr>
                  <a:t>Сектор</a:t>
                </a:r>
                <a:r>
                  <a:rPr lang="ru-RU" sz="1600" dirty="0" smtClean="0">
                    <a:solidFill>
                      <a:srgbClr val="21386F"/>
                    </a:solidFill>
                  </a:rPr>
                  <a:t> </a:t>
                </a:r>
                <a:r>
                  <a:rPr lang="ru-RU" sz="1600" dirty="0">
                    <a:solidFill>
                      <a:srgbClr val="21386F"/>
                    </a:solidFill>
                  </a:rPr>
                  <a:t>вершины</a:t>
                </a:r>
                <a14:m>
                  <m:oMath xmlns:m="http://schemas.openxmlformats.org/officeDocument/2006/math">
                    <m:sSub>
                      <m:sSubPr>
                        <m:ctrlPr>
                          <a:rPr lang="ru-RU" sz="1600" i="1">
                            <a:solidFill>
                              <a:srgbClr val="21386F"/>
                            </a:solidFill>
                            <a:latin typeface="Cambria Math"/>
                          </a:rPr>
                        </m:ctrlPr>
                      </m:sSubPr>
                      <m:e>
                        <m:r>
                          <a:rPr lang="ru-RU" sz="1600" i="1">
                            <a:solidFill>
                              <a:srgbClr val="21386F"/>
                            </a:solidFill>
                            <a:latin typeface="Cambria Math"/>
                          </a:rPr>
                          <m:t> </m:t>
                        </m:r>
                        <m:r>
                          <a:rPr lang="ru-RU" sz="1600" i="1">
                            <a:solidFill>
                              <a:srgbClr val="21386F"/>
                            </a:solidFill>
                            <a:latin typeface="Cambria Math"/>
                          </a:rPr>
                          <m:t>𝑉</m:t>
                        </m:r>
                      </m:e>
                      <m:sub>
                        <m:r>
                          <a:rPr lang="ru-RU" sz="1600" i="1">
                            <a:solidFill>
                              <a:srgbClr val="21386F"/>
                            </a:solidFill>
                            <a:latin typeface="Cambria Math"/>
                          </a:rPr>
                          <m:t>12</m:t>
                        </m:r>
                      </m:sub>
                    </m:sSub>
                  </m:oMath>
                </a14:m>
                <a:r>
                  <a:rPr lang="ru-RU" sz="1600" dirty="0">
                    <a:solidFill>
                      <a:srgbClr val="21386F"/>
                    </a:solidFill>
                  </a:rPr>
                  <a:t> обведен по периметру красным пунктиром. </a:t>
                </a:r>
                <a:endParaRPr lang="ru-RU" sz="1600" dirty="0" smtClean="0">
                  <a:solidFill>
                    <a:srgbClr val="21386F"/>
                  </a:solidFill>
                </a:endParaRPr>
              </a:p>
              <a:p>
                <a:r>
                  <a:rPr lang="ru-RU" sz="1600" dirty="0" smtClean="0">
                    <a:solidFill>
                      <a:srgbClr val="21386F"/>
                    </a:solidFill>
                  </a:rPr>
                  <a:t>Данный </a:t>
                </a:r>
                <a:r>
                  <a:rPr lang="ru-RU" sz="1600" dirty="0">
                    <a:solidFill>
                      <a:srgbClr val="21386F"/>
                    </a:solidFill>
                  </a:rPr>
                  <a:t>сектор является </a:t>
                </a:r>
                <a:r>
                  <a:rPr lang="ru-RU" sz="1600" b="1" dirty="0">
                    <a:solidFill>
                      <a:srgbClr val="21386F"/>
                    </a:solidFill>
                  </a:rPr>
                  <a:t>сектором – квадратом</a:t>
                </a:r>
                <a:r>
                  <a:rPr lang="ru-RU" sz="1600" dirty="0">
                    <a:solidFill>
                      <a:srgbClr val="21386F"/>
                    </a:solidFill>
                  </a:rPr>
                  <a:t>.</a:t>
                </a:r>
              </a:p>
              <a:p>
                <a:r>
                  <a:rPr lang="ru-RU" sz="1600" dirty="0">
                    <a:solidFill>
                      <a:srgbClr val="21386F"/>
                    </a:solidFill>
                  </a:rPr>
                  <a:t>Секторы могут быть трех видов: </a:t>
                </a:r>
                <a:r>
                  <a:rPr lang="ru-RU" sz="1600" b="1" dirty="0">
                    <a:solidFill>
                      <a:srgbClr val="21386F"/>
                    </a:solidFill>
                  </a:rPr>
                  <a:t>сектор-квадрат </a:t>
                </a:r>
                <a:r>
                  <a:rPr lang="ru-RU" sz="1600" dirty="0">
                    <a:solidFill>
                      <a:srgbClr val="21386F"/>
                    </a:solidFill>
                  </a:rPr>
                  <a:t>(часто «квадрат» опускается), </a:t>
                </a:r>
                <a:r>
                  <a:rPr lang="ru-RU" sz="1600" b="1" dirty="0">
                    <a:solidFill>
                      <a:srgbClr val="21386F"/>
                    </a:solidFill>
                  </a:rPr>
                  <a:t>сектор-столбец</a:t>
                </a:r>
                <a:r>
                  <a:rPr lang="ru-RU" sz="1600" dirty="0">
                    <a:solidFill>
                      <a:srgbClr val="21386F"/>
                    </a:solidFill>
                  </a:rPr>
                  <a:t>, </a:t>
                </a:r>
                <a:r>
                  <a:rPr lang="ru-RU" sz="1600" b="1" dirty="0">
                    <a:solidFill>
                      <a:srgbClr val="21386F"/>
                    </a:solidFill>
                  </a:rPr>
                  <a:t>сектор-строка</a:t>
                </a:r>
                <a:r>
                  <a:rPr lang="ru-RU" sz="1600" dirty="0">
                    <a:solidFill>
                      <a:srgbClr val="21386F"/>
                    </a:solidFill>
                  </a:rPr>
                  <a:t>.</a:t>
                </a:r>
              </a:p>
              <a:p>
                <a:r>
                  <a:rPr lang="ru-RU" sz="1600" b="1" dirty="0" smtClean="0">
                    <a:solidFill>
                      <a:srgbClr val="21386F"/>
                    </a:solidFill>
                  </a:rPr>
                  <a:t>ГД - связь</a:t>
                </a:r>
                <a:r>
                  <a:rPr lang="ru-RU" sz="1600" dirty="0" smtClean="0">
                    <a:solidFill>
                      <a:srgbClr val="21386F"/>
                    </a:solidFill>
                  </a:rPr>
                  <a:t> </a:t>
                </a:r>
                <a:r>
                  <a:rPr lang="ru-RU" sz="1600" dirty="0">
                    <a:solidFill>
                      <a:srgbClr val="21386F"/>
                    </a:solidFill>
                  </a:rPr>
                  <a:t>– это связь в секторе-квадрате, которая соединяет ведущий элемент сектора (выделен красным на рисунке) с его соседом по </a:t>
                </a:r>
                <a:r>
                  <a:rPr lang="ru-RU" sz="1600" dirty="0" smtClean="0">
                    <a:solidFill>
                      <a:srgbClr val="21386F"/>
                    </a:solidFill>
                  </a:rPr>
                  <a:t>диагонали.</a:t>
                </a:r>
              </a:p>
              <a:p>
                <a:r>
                  <a:rPr lang="ru-RU" sz="1600" b="1" dirty="0" smtClean="0">
                    <a:solidFill>
                      <a:srgbClr val="21386F"/>
                    </a:solidFill>
                  </a:rPr>
                  <a:t>ПД-связь</a:t>
                </a:r>
                <a:r>
                  <a:rPr lang="ru-RU" sz="1600" dirty="0" smtClean="0">
                    <a:solidFill>
                      <a:srgbClr val="21386F"/>
                    </a:solidFill>
                  </a:rPr>
                  <a:t> </a:t>
                </a:r>
                <a:r>
                  <a:rPr lang="ru-RU" sz="1600" dirty="0">
                    <a:solidFill>
                      <a:srgbClr val="21386F"/>
                    </a:solidFill>
                  </a:rPr>
                  <a:t>– это связь в секторе-квадрате, которая соединяет </a:t>
                </a:r>
                <a:r>
                  <a:rPr lang="ru-RU" sz="1600" dirty="0" smtClean="0">
                    <a:solidFill>
                      <a:srgbClr val="21386F"/>
                    </a:solidFill>
                  </a:rPr>
                  <a:t>горизонтального и </a:t>
                </a:r>
                <a:r>
                  <a:rPr lang="ru-RU" sz="1600" dirty="0">
                    <a:solidFill>
                      <a:srgbClr val="21386F"/>
                    </a:solidFill>
                  </a:rPr>
                  <a:t>вертикального </a:t>
                </a:r>
                <a:r>
                  <a:rPr lang="ru-RU" sz="1600" dirty="0" smtClean="0">
                    <a:solidFill>
                      <a:srgbClr val="21386F"/>
                    </a:solidFill>
                  </a:rPr>
                  <a:t>соседей </a:t>
                </a:r>
                <a:r>
                  <a:rPr lang="ru-RU" sz="1600" dirty="0">
                    <a:solidFill>
                      <a:srgbClr val="21386F"/>
                    </a:solidFill>
                  </a:rPr>
                  <a:t>ведущего элемента. </a:t>
                </a:r>
                <a:endParaRPr lang="ru-RU" sz="1600" dirty="0" smtClean="0">
                  <a:solidFill>
                    <a:srgbClr val="21386F"/>
                  </a:solidFill>
                </a:endParaRPr>
              </a:p>
              <a:p>
                <a:r>
                  <a:rPr lang="ru-RU" sz="1600" b="1" dirty="0" smtClean="0">
                    <a:solidFill>
                      <a:srgbClr val="21386F"/>
                    </a:solidFill>
                  </a:rPr>
                  <a:t>Диагональные </a:t>
                </a:r>
                <a:r>
                  <a:rPr lang="ru-RU" sz="1600" b="1" dirty="0">
                    <a:solidFill>
                      <a:srgbClr val="21386F"/>
                    </a:solidFill>
                  </a:rPr>
                  <a:t>связи</a:t>
                </a:r>
                <a:r>
                  <a:rPr lang="ru-RU" sz="1600" dirty="0">
                    <a:solidFill>
                      <a:srgbClr val="21386F"/>
                    </a:solidFill>
                  </a:rPr>
                  <a:t> – это главная и побочная диагональные связи</a:t>
                </a:r>
                <a:r>
                  <a:rPr lang="ru-RU" sz="1600" dirty="0" smtClean="0">
                    <a:solidFill>
                      <a:srgbClr val="21386F"/>
                    </a:solidFill>
                  </a:rPr>
                  <a:t>.</a:t>
                </a:r>
              </a:p>
              <a:p>
                <a:r>
                  <a:rPr lang="ru-RU" sz="1600" b="1" dirty="0" smtClean="0">
                    <a:solidFill>
                      <a:srgbClr val="21386F"/>
                    </a:solidFill>
                  </a:rPr>
                  <a:t>Ведущий </a:t>
                </a:r>
                <a:r>
                  <a:rPr lang="ru-RU" sz="1600" dirty="0" smtClean="0">
                    <a:solidFill>
                      <a:srgbClr val="21386F"/>
                    </a:solidFill>
                  </a:rPr>
                  <a:t>– тот элемент, для которого рассматривается сектор.</a:t>
                </a:r>
                <a:endParaRPr lang="ru-RU" sz="1600" b="1" dirty="0">
                  <a:solidFill>
                    <a:srgbClr val="21386F"/>
                  </a:solidFill>
                </a:endParaRPr>
              </a:p>
              <a:p>
                <a:endParaRPr lang="ru-RU" dirty="0">
                  <a:solidFill>
                    <a:srgbClr val="21386F"/>
                  </a:solidFill>
                </a:endParaRPr>
              </a:p>
            </p:txBody>
          </p:sp>
        </mc:Choice>
        <mc:Fallback xmlns="">
          <p:sp>
            <p:nvSpPr>
              <p:cNvPr id="12" name="Прямоугольник 11">
                <a:extLst>
                  <a:ext uri="{FF2B5EF4-FFF2-40B4-BE49-F238E27FC236}">
                    <a16:creationId xmlns:a16="http://schemas.microsoft.com/office/drawing/2014/main" xmlns="" id="{50ED4305-12B5-4B82-A889-073F0E824F47}"/>
                  </a:ext>
                </a:extLst>
              </p:cNvPr>
              <p:cNvSpPr>
                <a:spLocks noRot="1" noChangeAspect="1" noMove="1" noResize="1" noEditPoints="1" noAdjustHandles="1" noChangeArrowheads="1" noChangeShapeType="1" noTextEdit="1"/>
              </p:cNvSpPr>
              <p:nvPr/>
            </p:nvSpPr>
            <p:spPr>
              <a:xfrm>
                <a:off x="183356" y="1206102"/>
                <a:ext cx="4215606" cy="5293757"/>
              </a:xfrm>
              <a:prstGeom prst="rect">
                <a:avLst/>
              </a:prstGeom>
              <a:blipFill rotWithShape="1">
                <a:blip r:embed="rId4"/>
                <a:stretch>
                  <a:fillRect l="-723" t="-346" r="-867"/>
                </a:stretch>
              </a:blipFill>
            </p:spPr>
            <p:txBody>
              <a:bodyPr/>
              <a:lstStyle/>
              <a:p>
                <a:r>
                  <a:rPr lang="ru-RU">
                    <a:noFill/>
                  </a:rPr>
                  <a:t> </a:t>
                </a:r>
              </a:p>
            </p:txBody>
          </p:sp>
        </mc:Fallback>
      </mc:AlternateContent>
      <p:pic>
        <p:nvPicPr>
          <p:cNvPr id="9" name="Рисунок 8"/>
          <p:cNvPicPr/>
          <p:nvPr/>
        </p:nvPicPr>
        <p:blipFill>
          <a:blip r:embed="rId5" cstate="print">
            <a:extLst>
              <a:ext uri="{28A0092B-C50C-407E-A947-70E740481C1C}">
                <a14:useLocalDpi xmlns:a14="http://schemas.microsoft.com/office/drawing/2010/main" val="0"/>
              </a:ext>
            </a:extLst>
          </a:blip>
          <a:stretch>
            <a:fillRect/>
          </a:stretch>
        </p:blipFill>
        <p:spPr>
          <a:xfrm>
            <a:off x="4377191" y="1346427"/>
            <a:ext cx="4534580" cy="4429692"/>
          </a:xfrm>
          <a:prstGeom prst="rect">
            <a:avLst/>
          </a:prstGeom>
        </p:spPr>
      </p:pic>
    </p:spTree>
    <p:extLst>
      <p:ext uri="{BB962C8B-B14F-4D97-AF65-F5344CB8AC3E}">
        <p14:creationId xmlns:p14="http://schemas.microsoft.com/office/powerpoint/2010/main" val="24829725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338" name="Subtitle 2"/>
          <p:cNvSpPr txBox="1">
            <a:spLocks/>
          </p:cNvSpPr>
          <p:nvPr/>
        </p:nvSpPr>
        <p:spPr bwMode="auto">
          <a:xfrm>
            <a:off x="255587" y="6390081"/>
            <a:ext cx="4143375" cy="246062"/>
          </a:xfrm>
          <a:prstGeom prst="rect">
            <a:avLst/>
          </a:prstGeom>
          <a:noFill/>
          <a:ln w="9525">
            <a:noFill/>
            <a:miter lim="800000"/>
            <a:headEnd/>
            <a:tailEnd/>
          </a:ln>
        </p:spPr>
        <p:txBody>
          <a:bodyPr/>
          <a:lstStyle/>
          <a:p>
            <a:pPr>
              <a:spcBef>
                <a:spcPct val="20000"/>
              </a:spcBef>
            </a:pPr>
            <a:r>
              <a:rPr lang="ru-RU" sz="800" dirty="0">
                <a:solidFill>
                  <a:schemeClr val="bg1"/>
                </a:solidFill>
              </a:rPr>
              <a:t>Высшая школа экономики, Москва, </a:t>
            </a:r>
            <a:r>
              <a:rPr lang="ru-RU" sz="800" dirty="0" smtClean="0">
                <a:solidFill>
                  <a:schemeClr val="bg1"/>
                </a:solidFill>
              </a:rPr>
              <a:t>2020</a:t>
            </a:r>
            <a:endParaRPr kumimoji="1" lang="ru-RU" sz="800" dirty="0">
              <a:solidFill>
                <a:schemeClr val="bg1"/>
              </a:solidFill>
              <a:latin typeface="Myriad Pro"/>
            </a:endParaRPr>
          </a:p>
        </p:txBody>
      </p:sp>
      <p:sp>
        <p:nvSpPr>
          <p:cNvPr id="14339" name="Title 1"/>
          <p:cNvSpPr txBox="1">
            <a:spLocks/>
          </p:cNvSpPr>
          <p:nvPr/>
        </p:nvSpPr>
        <p:spPr bwMode="auto">
          <a:xfrm>
            <a:off x="1428749" y="428625"/>
            <a:ext cx="6894979" cy="412750"/>
          </a:xfrm>
          <a:prstGeom prst="rect">
            <a:avLst/>
          </a:prstGeom>
          <a:noFill/>
          <a:ln w="9525">
            <a:noFill/>
            <a:miter lim="800000"/>
            <a:headEnd/>
            <a:tailEnd/>
          </a:ln>
        </p:spPr>
        <p:txBody>
          <a:bodyPr anchor="ctr"/>
          <a:lstStyle/>
          <a:p>
            <a:r>
              <a:rPr lang="ru-RU" sz="2400" b="1" dirty="0">
                <a:solidFill>
                  <a:schemeClr val="bg1"/>
                </a:solidFill>
                <a:latin typeface="Myriad Pro"/>
              </a:rPr>
              <a:t>КРАТКОЕ ОПИСАНИЕ ИГРЫ</a:t>
            </a:r>
            <a:endParaRPr lang="en-US" sz="2400" b="1" dirty="0">
              <a:solidFill>
                <a:schemeClr val="bg1"/>
              </a:solidFill>
              <a:latin typeface="Myriad Pro"/>
            </a:endParaRPr>
          </a:p>
        </p:txBody>
      </p:sp>
      <p:sp>
        <p:nvSpPr>
          <p:cNvPr id="14343" name="Rectangle 9"/>
          <p:cNvSpPr>
            <a:spLocks noChangeArrowheads="1"/>
          </p:cNvSpPr>
          <p:nvPr/>
        </p:nvSpPr>
        <p:spPr bwMode="auto">
          <a:xfrm>
            <a:off x="7300913" y="2255838"/>
            <a:ext cx="674687" cy="369887"/>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4" name="Rectangle 10"/>
          <p:cNvSpPr>
            <a:spLocks noChangeArrowheads="1"/>
          </p:cNvSpPr>
          <p:nvPr/>
        </p:nvSpPr>
        <p:spPr bwMode="auto">
          <a:xfrm>
            <a:off x="7300913" y="3967163"/>
            <a:ext cx="674687" cy="368300"/>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5" name="Rectangle 11"/>
          <p:cNvSpPr>
            <a:spLocks noChangeArrowheads="1"/>
          </p:cNvSpPr>
          <p:nvPr/>
        </p:nvSpPr>
        <p:spPr bwMode="auto">
          <a:xfrm>
            <a:off x="7300913" y="5591175"/>
            <a:ext cx="674687" cy="369888"/>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1" name="Номер слайда 10"/>
          <p:cNvSpPr>
            <a:spLocks noGrp="1"/>
          </p:cNvSpPr>
          <p:nvPr>
            <p:ph type="sldNum" sz="quarter" idx="12"/>
          </p:nvPr>
        </p:nvSpPr>
        <p:spPr/>
        <p:txBody>
          <a:bodyPr vert="horz" wrap="square" lIns="91440" tIns="45720" rIns="91440" bIns="45720" numCol="1" anchor="ctr" anchorCtr="0" compatLnSpc="1">
            <a:prstTxWarp prst="textNoShape">
              <a:avLst/>
            </a:prstTxWarp>
          </a:bodyPr>
          <a:lstStyle/>
          <a:p>
            <a:pPr>
              <a:defRPr/>
            </a:pPr>
            <a:fld id="{CB65F501-F5CC-4E12-934E-78BB5E4DA208}" type="slidenum">
              <a:rPr lang="en-US" sz="1800" smtClean="0">
                <a:solidFill>
                  <a:schemeClr val="tx1"/>
                </a:solidFill>
              </a:rPr>
              <a:pPr>
                <a:defRPr/>
              </a:pPr>
              <a:t>5</a:t>
            </a:fld>
            <a:endParaRPr lang="en-US" sz="1800" dirty="0">
              <a:solidFill>
                <a:schemeClr val="tx1"/>
              </a:solidFill>
            </a:endParaRPr>
          </a:p>
        </p:txBody>
      </p:sp>
      <p:sp>
        <p:nvSpPr>
          <p:cNvPr id="2" name="Прямоугольник 1">
            <a:extLst>
              <a:ext uri="{FF2B5EF4-FFF2-40B4-BE49-F238E27FC236}">
                <a16:creationId xmlns="" xmlns:a16="http://schemas.microsoft.com/office/drawing/2014/main" id="{50ED4305-12B5-4B82-A889-073F0E824F47}"/>
              </a:ext>
            </a:extLst>
          </p:cNvPr>
          <p:cNvSpPr/>
          <p:nvPr/>
        </p:nvSpPr>
        <p:spPr>
          <a:xfrm>
            <a:off x="255588" y="1517451"/>
            <a:ext cx="8431212" cy="923330"/>
          </a:xfrm>
          <a:prstGeom prst="rect">
            <a:avLst/>
          </a:prstGeom>
        </p:spPr>
        <p:txBody>
          <a:bodyPr wrap="square">
            <a:spAutoFit/>
          </a:bodyPr>
          <a:lstStyle/>
          <a:p>
            <a:r>
              <a:rPr lang="ru-RU" b="1" dirty="0" smtClean="0">
                <a:solidFill>
                  <a:srgbClr val="003F82"/>
                </a:solidFill>
                <a:effectLst>
                  <a:reflection blurRad="6350" stA="55000" endA="300" endPos="45500" dir="5400000" sy="-100000" algn="bl" rotWithShape="0"/>
                </a:effectLst>
                <a:latin typeface="Myriad Pro" panose="020B0503030403020204" pitchFamily="34" charset="0"/>
              </a:rPr>
              <a:t>Игра «Перемычки» </a:t>
            </a:r>
            <a:r>
              <a:rPr lang="ru-RU" b="1" dirty="0" smtClean="0">
                <a:solidFill>
                  <a:srgbClr val="003F82"/>
                </a:solidFill>
                <a:latin typeface="Myriad Pro" panose="020B0503030403020204" pitchFamily="34" charset="0"/>
              </a:rPr>
              <a:t>— </a:t>
            </a:r>
            <a:r>
              <a:rPr lang="ru-RU" dirty="0">
                <a:solidFill>
                  <a:srgbClr val="003F82"/>
                </a:solidFill>
                <a:latin typeface="Myriad Pro" panose="020B0503030403020204" pitchFamily="34" charset="0"/>
              </a:rPr>
              <a:t>это </a:t>
            </a:r>
            <a:r>
              <a:rPr lang="ru-RU" dirty="0" smtClean="0">
                <a:solidFill>
                  <a:srgbClr val="003F82"/>
                </a:solidFill>
                <a:latin typeface="Myriad Pro" panose="020B0503030403020204" pitchFamily="34" charset="0"/>
              </a:rPr>
              <a:t>непростая головоломка, </a:t>
            </a:r>
            <a:r>
              <a:rPr lang="ru-RU" dirty="0" smtClean="0">
                <a:solidFill>
                  <a:srgbClr val="003F82"/>
                </a:solidFill>
              </a:rPr>
              <a:t>которая </a:t>
            </a:r>
            <a:r>
              <a:rPr lang="ru-RU" dirty="0">
                <a:solidFill>
                  <a:srgbClr val="003F82"/>
                </a:solidFill>
              </a:rPr>
              <a:t>решается посредством логических рассуждений, хорошей памяти и базовых математических навыков. </a:t>
            </a:r>
            <a:endParaRPr lang="ru-RU" dirty="0">
              <a:solidFill>
                <a:srgbClr val="003F82"/>
              </a:solidFill>
              <a:latin typeface="Myriad Pro" panose="020B0503030403020204"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161" y="2886980"/>
            <a:ext cx="4041801" cy="28969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3" descr="C:\Users\Администратор\Desktop\Курсовая\Дизайн\Screenshot_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1194" y="2886980"/>
            <a:ext cx="3729377" cy="12867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338" name="Subtitle 2"/>
          <p:cNvSpPr txBox="1">
            <a:spLocks/>
          </p:cNvSpPr>
          <p:nvPr/>
        </p:nvSpPr>
        <p:spPr bwMode="auto">
          <a:xfrm>
            <a:off x="255588" y="6415088"/>
            <a:ext cx="4143375" cy="246062"/>
          </a:xfrm>
          <a:prstGeom prst="rect">
            <a:avLst/>
          </a:prstGeom>
          <a:noFill/>
          <a:ln w="9525">
            <a:noFill/>
            <a:miter lim="800000"/>
            <a:headEnd/>
            <a:tailEnd/>
          </a:ln>
        </p:spPr>
        <p:txBody>
          <a:bodyPr/>
          <a:lstStyle/>
          <a:p>
            <a:pPr>
              <a:spcBef>
                <a:spcPct val="20000"/>
              </a:spcBef>
            </a:pPr>
            <a:r>
              <a:rPr lang="ru-RU" sz="800" dirty="0">
                <a:solidFill>
                  <a:schemeClr val="bg1"/>
                </a:solidFill>
              </a:rPr>
              <a:t>Высшая школа экономики, Москва, </a:t>
            </a:r>
            <a:r>
              <a:rPr lang="ru-RU" sz="800" dirty="0" smtClean="0">
                <a:solidFill>
                  <a:schemeClr val="bg1"/>
                </a:solidFill>
              </a:rPr>
              <a:t>2020</a:t>
            </a:r>
            <a:endParaRPr kumimoji="1" lang="ru-RU" sz="800" dirty="0">
              <a:solidFill>
                <a:schemeClr val="bg1"/>
              </a:solidFill>
              <a:latin typeface="Myriad Pro"/>
            </a:endParaRPr>
          </a:p>
        </p:txBody>
      </p:sp>
      <p:sp>
        <p:nvSpPr>
          <p:cNvPr id="14339" name="Title 1"/>
          <p:cNvSpPr txBox="1">
            <a:spLocks/>
          </p:cNvSpPr>
          <p:nvPr/>
        </p:nvSpPr>
        <p:spPr bwMode="auto">
          <a:xfrm>
            <a:off x="1428749" y="428625"/>
            <a:ext cx="6894979" cy="412750"/>
          </a:xfrm>
          <a:prstGeom prst="rect">
            <a:avLst/>
          </a:prstGeom>
          <a:noFill/>
          <a:ln w="9525">
            <a:noFill/>
            <a:miter lim="800000"/>
            <a:headEnd/>
            <a:tailEnd/>
          </a:ln>
        </p:spPr>
        <p:txBody>
          <a:bodyPr anchor="ctr"/>
          <a:lstStyle/>
          <a:p>
            <a:r>
              <a:rPr lang="ru-RU" sz="2000" b="1" dirty="0" smtClean="0">
                <a:solidFill>
                  <a:schemeClr val="bg1"/>
                </a:solidFill>
                <a:latin typeface="Myriad Pro"/>
              </a:rPr>
              <a:t>ОСНОВНЫЕ ПРАВИЛА ИГРЫ</a:t>
            </a:r>
            <a:endParaRPr lang="en-US" sz="2000" b="1" dirty="0">
              <a:solidFill>
                <a:schemeClr val="bg1"/>
              </a:solidFill>
              <a:latin typeface="Myriad Pro"/>
            </a:endParaRPr>
          </a:p>
        </p:txBody>
      </p:sp>
      <p:sp>
        <p:nvSpPr>
          <p:cNvPr id="14343" name="Rectangle 9"/>
          <p:cNvSpPr>
            <a:spLocks noChangeArrowheads="1"/>
          </p:cNvSpPr>
          <p:nvPr/>
        </p:nvSpPr>
        <p:spPr bwMode="auto">
          <a:xfrm>
            <a:off x="7300913" y="2255838"/>
            <a:ext cx="674687" cy="369887"/>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4" name="Rectangle 10"/>
          <p:cNvSpPr>
            <a:spLocks noChangeArrowheads="1"/>
          </p:cNvSpPr>
          <p:nvPr/>
        </p:nvSpPr>
        <p:spPr bwMode="auto">
          <a:xfrm>
            <a:off x="7300913" y="3967163"/>
            <a:ext cx="674687" cy="368300"/>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5" name="Rectangle 11"/>
          <p:cNvSpPr>
            <a:spLocks noChangeArrowheads="1"/>
          </p:cNvSpPr>
          <p:nvPr/>
        </p:nvSpPr>
        <p:spPr bwMode="auto">
          <a:xfrm>
            <a:off x="7300913" y="5591175"/>
            <a:ext cx="674687" cy="369888"/>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1" name="Номер слайда 10"/>
          <p:cNvSpPr>
            <a:spLocks noGrp="1"/>
          </p:cNvSpPr>
          <p:nvPr>
            <p:ph type="sldNum" sz="quarter" idx="12"/>
          </p:nvPr>
        </p:nvSpPr>
        <p:spPr/>
        <p:txBody>
          <a:bodyPr vert="horz" wrap="square" lIns="91440" tIns="45720" rIns="91440" bIns="45720" numCol="1" anchor="ctr" anchorCtr="0" compatLnSpc="1">
            <a:prstTxWarp prst="textNoShape">
              <a:avLst/>
            </a:prstTxWarp>
          </a:bodyPr>
          <a:lstStyle/>
          <a:p>
            <a:pPr>
              <a:defRPr/>
            </a:pPr>
            <a:fld id="{CB65F501-F5CC-4E12-934E-78BB5E4DA208}" type="slidenum">
              <a:rPr lang="en-US" sz="1800" smtClean="0">
                <a:solidFill>
                  <a:schemeClr val="tx1"/>
                </a:solidFill>
              </a:rPr>
              <a:pPr>
                <a:defRPr/>
              </a:pPr>
              <a:t>6</a:t>
            </a:fld>
            <a:endParaRPr lang="en-US" sz="1800">
              <a:solidFill>
                <a:schemeClr val="tx1"/>
              </a:solidFill>
            </a:endParaRPr>
          </a:p>
        </p:txBody>
      </p:sp>
      <p:sp>
        <p:nvSpPr>
          <p:cNvPr id="13" name="Прямоугольник 12">
            <a:extLst>
              <a:ext uri="{FF2B5EF4-FFF2-40B4-BE49-F238E27FC236}">
                <a16:creationId xmlns="" xmlns:a16="http://schemas.microsoft.com/office/drawing/2014/main" id="{01820029-0F92-48ED-B0D0-436326875E96}"/>
              </a:ext>
            </a:extLst>
          </p:cNvPr>
          <p:cNvSpPr/>
          <p:nvPr/>
        </p:nvSpPr>
        <p:spPr>
          <a:xfrm>
            <a:off x="174852" y="1707998"/>
            <a:ext cx="5557208" cy="1350516"/>
          </a:xfrm>
          <a:prstGeom prst="rect">
            <a:avLst/>
          </a:prstGeom>
          <a:solidFill>
            <a:schemeClr val="accent4">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r>
              <a:rPr lang="ru-RU" dirty="0" smtClean="0">
                <a:solidFill>
                  <a:srgbClr val="002060"/>
                </a:solidFill>
                <a:latin typeface="Myriad Pro" panose="020B0503030403020204" pitchFamily="34" charset="0"/>
              </a:rPr>
              <a:t>Цель </a:t>
            </a:r>
            <a:r>
              <a:rPr lang="ru-RU" dirty="0">
                <a:solidFill>
                  <a:srgbClr val="002060"/>
                </a:solidFill>
                <a:latin typeface="Myriad Pro" panose="020B0503030403020204" pitchFamily="34" charset="0"/>
              </a:rPr>
              <a:t>игры состоит в том, чтобы </a:t>
            </a:r>
            <a:r>
              <a:rPr lang="ru-RU" dirty="0" smtClean="0">
                <a:solidFill>
                  <a:srgbClr val="002060"/>
                </a:solidFill>
                <a:latin typeface="Myriad Pro" panose="020B0503030403020204" pitchFamily="34" charset="0"/>
              </a:rPr>
              <a:t>правильно решить каждое игровое поле головоломки «Перемычки» на разных уровнях, построив на нем некоторое отношение смежности.</a:t>
            </a:r>
            <a:endParaRPr lang="ru-RU" dirty="0">
              <a:solidFill>
                <a:srgbClr val="002060"/>
              </a:solidFill>
              <a:latin typeface="Myriad Pro" panose="020B0503030403020204" pitchFamily="34" charset="0"/>
            </a:endParaRPr>
          </a:p>
        </p:txBody>
      </p:sp>
      <p:sp>
        <p:nvSpPr>
          <p:cNvPr id="14" name="Прямоугольник 13">
            <a:extLst>
              <a:ext uri="{FF2B5EF4-FFF2-40B4-BE49-F238E27FC236}">
                <a16:creationId xmlns="" xmlns:a16="http://schemas.microsoft.com/office/drawing/2014/main" id="{80910BD7-8027-428D-97A0-9520618BBF08}"/>
              </a:ext>
            </a:extLst>
          </p:cNvPr>
          <p:cNvSpPr/>
          <p:nvPr/>
        </p:nvSpPr>
        <p:spPr>
          <a:xfrm>
            <a:off x="174852" y="3601298"/>
            <a:ext cx="5557208" cy="1980346"/>
          </a:xfrm>
          <a:prstGeom prst="rect">
            <a:avLst/>
          </a:prstGeom>
          <a:solidFill>
            <a:schemeClr val="accent5">
              <a:lumMod val="40000"/>
              <a:lumOff val="60000"/>
            </a:schemeClr>
          </a:solidFill>
        </p:spPr>
        <p:style>
          <a:lnRef idx="1">
            <a:schemeClr val="accent2"/>
          </a:lnRef>
          <a:fillRef idx="2">
            <a:schemeClr val="accent2"/>
          </a:fillRef>
          <a:effectRef idx="1">
            <a:schemeClr val="accent2"/>
          </a:effectRef>
          <a:fontRef idx="minor">
            <a:schemeClr val="dk1"/>
          </a:fontRef>
        </p:style>
        <p:txBody>
          <a:bodyPr rtlCol="0" anchor="ctr"/>
          <a:lstStyle/>
          <a:p>
            <a:r>
              <a:rPr lang="ru-RU" dirty="0" smtClean="0">
                <a:solidFill>
                  <a:srgbClr val="002060"/>
                </a:solidFill>
                <a:latin typeface="Myriad Pro" panose="020B0503030403020204" pitchFamily="34" charset="0"/>
              </a:rPr>
              <a:t>Если объяснить на простом языке:</a:t>
            </a:r>
            <a:endParaRPr lang="en-US" dirty="0" smtClean="0">
              <a:solidFill>
                <a:srgbClr val="002060"/>
              </a:solidFill>
              <a:latin typeface="Myriad Pro" panose="020B0503030403020204" pitchFamily="34" charset="0"/>
            </a:endParaRPr>
          </a:p>
          <a:p>
            <a:r>
              <a:rPr lang="ru-RU" dirty="0" smtClean="0">
                <a:solidFill>
                  <a:srgbClr val="002060"/>
                </a:solidFill>
                <a:latin typeface="Myriad Pro" panose="020B0503030403020204" pitchFamily="34" charset="0"/>
              </a:rPr>
              <a:t>Пользователь должен провести от каждого кружочка ровно столько перемычек, какое число указано внутри кружочка.</a:t>
            </a:r>
          </a:p>
          <a:p>
            <a:r>
              <a:rPr lang="ru-RU" dirty="0" smtClean="0">
                <a:solidFill>
                  <a:srgbClr val="002060"/>
                </a:solidFill>
                <a:latin typeface="Myriad Pro" panose="020B0503030403020204" pitchFamily="34" charset="0"/>
              </a:rPr>
              <a:t>Перемычки могут быть горизонтальными, вертикальными и диагональными.</a:t>
            </a:r>
          </a:p>
          <a:p>
            <a:r>
              <a:rPr lang="ru-RU" dirty="0" smtClean="0">
                <a:solidFill>
                  <a:srgbClr val="002060"/>
                </a:solidFill>
                <a:latin typeface="Myriad Pro" panose="020B0503030403020204" pitchFamily="34" charset="0"/>
              </a:rPr>
              <a:t>ВАЖНО! Перемычки не должны пересекаться!</a:t>
            </a:r>
            <a:endParaRPr lang="ru-RU" dirty="0">
              <a:solidFill>
                <a:srgbClr val="002060"/>
              </a:solidFill>
              <a:latin typeface="Myriad Pro" panose="020B0503030403020204"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2686" y="1707998"/>
            <a:ext cx="3209278" cy="31656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338" name="Subtitle 2"/>
          <p:cNvSpPr txBox="1">
            <a:spLocks/>
          </p:cNvSpPr>
          <p:nvPr/>
        </p:nvSpPr>
        <p:spPr bwMode="auto">
          <a:xfrm>
            <a:off x="255588" y="6415088"/>
            <a:ext cx="4143375" cy="246062"/>
          </a:xfrm>
          <a:prstGeom prst="rect">
            <a:avLst/>
          </a:prstGeom>
          <a:noFill/>
          <a:ln w="9525">
            <a:noFill/>
            <a:miter lim="800000"/>
            <a:headEnd/>
            <a:tailEnd/>
          </a:ln>
        </p:spPr>
        <p:txBody>
          <a:bodyPr/>
          <a:lstStyle/>
          <a:p>
            <a:pPr>
              <a:spcBef>
                <a:spcPct val="20000"/>
              </a:spcBef>
            </a:pPr>
            <a:r>
              <a:rPr lang="ru-RU" sz="800" dirty="0">
                <a:solidFill>
                  <a:schemeClr val="bg1"/>
                </a:solidFill>
              </a:rPr>
              <a:t>Высшая школа экономики, Москва, </a:t>
            </a:r>
            <a:r>
              <a:rPr lang="ru-RU" sz="800" dirty="0" smtClean="0">
                <a:solidFill>
                  <a:schemeClr val="bg1"/>
                </a:solidFill>
              </a:rPr>
              <a:t>2020</a:t>
            </a:r>
          </a:p>
        </p:txBody>
      </p:sp>
      <p:sp>
        <p:nvSpPr>
          <p:cNvPr id="14339" name="Title 1"/>
          <p:cNvSpPr txBox="1">
            <a:spLocks/>
          </p:cNvSpPr>
          <p:nvPr/>
        </p:nvSpPr>
        <p:spPr bwMode="auto">
          <a:xfrm>
            <a:off x="1428749" y="428625"/>
            <a:ext cx="6894979" cy="412750"/>
          </a:xfrm>
          <a:prstGeom prst="rect">
            <a:avLst/>
          </a:prstGeom>
          <a:noFill/>
          <a:ln w="9525">
            <a:noFill/>
            <a:miter lim="800000"/>
            <a:headEnd/>
            <a:tailEnd/>
          </a:ln>
        </p:spPr>
        <p:txBody>
          <a:bodyPr anchor="ctr"/>
          <a:lstStyle/>
          <a:p>
            <a:r>
              <a:rPr lang="ru-RU" sz="2400" b="1" dirty="0">
                <a:solidFill>
                  <a:schemeClr val="bg1"/>
                </a:solidFill>
                <a:latin typeface="Myriad Pro"/>
              </a:rPr>
              <a:t>ЦЕЛЬ И ЗАДАЧИ РАБОТЫ</a:t>
            </a:r>
            <a:endParaRPr lang="en-US" sz="2400" b="1" dirty="0">
              <a:solidFill>
                <a:schemeClr val="bg1"/>
              </a:solidFill>
              <a:latin typeface="Myriad Pro"/>
            </a:endParaRPr>
          </a:p>
        </p:txBody>
      </p:sp>
      <p:sp>
        <p:nvSpPr>
          <p:cNvPr id="14343" name="Rectangle 9"/>
          <p:cNvSpPr>
            <a:spLocks noChangeArrowheads="1"/>
          </p:cNvSpPr>
          <p:nvPr/>
        </p:nvSpPr>
        <p:spPr bwMode="auto">
          <a:xfrm>
            <a:off x="7300913" y="2255838"/>
            <a:ext cx="674687" cy="369887"/>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4" name="Rectangle 10"/>
          <p:cNvSpPr>
            <a:spLocks noChangeArrowheads="1"/>
          </p:cNvSpPr>
          <p:nvPr/>
        </p:nvSpPr>
        <p:spPr bwMode="auto">
          <a:xfrm>
            <a:off x="7300913" y="3967163"/>
            <a:ext cx="674687" cy="368300"/>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5" name="Rectangle 11"/>
          <p:cNvSpPr>
            <a:spLocks noChangeArrowheads="1"/>
          </p:cNvSpPr>
          <p:nvPr/>
        </p:nvSpPr>
        <p:spPr bwMode="auto">
          <a:xfrm>
            <a:off x="7300913" y="5591175"/>
            <a:ext cx="674687" cy="369888"/>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6" name="Rectangle 12"/>
          <p:cNvSpPr>
            <a:spLocks noChangeArrowheads="1"/>
          </p:cNvSpPr>
          <p:nvPr/>
        </p:nvSpPr>
        <p:spPr bwMode="auto">
          <a:xfrm>
            <a:off x="255588" y="1633997"/>
            <a:ext cx="8431212" cy="4801314"/>
          </a:xfrm>
          <a:prstGeom prst="rect">
            <a:avLst/>
          </a:prstGeom>
          <a:noFill/>
          <a:ln w="9525">
            <a:noFill/>
            <a:miter lim="800000"/>
            <a:headEnd/>
            <a:tailEnd/>
          </a:ln>
        </p:spPr>
        <p:txBody>
          <a:bodyPr wrap="square">
            <a:spAutoFit/>
          </a:bodyPr>
          <a:lstStyle/>
          <a:p>
            <a:r>
              <a:rPr lang="ru-RU" sz="2400" b="1" dirty="0">
                <a:ln w="0"/>
                <a:solidFill>
                  <a:srgbClr val="003F82"/>
                </a:solidFill>
                <a:latin typeface="Myriad Pro" panose="020B0503030403020204" pitchFamily="34" charset="0"/>
              </a:rPr>
              <a:t>Цель </a:t>
            </a:r>
            <a:r>
              <a:rPr lang="ru-RU" sz="2400" b="1" dirty="0" smtClean="0">
                <a:ln w="0"/>
                <a:solidFill>
                  <a:srgbClr val="003F82"/>
                </a:solidFill>
                <a:latin typeface="Myriad Pro" panose="020B0503030403020204" pitchFamily="34" charset="0"/>
              </a:rPr>
              <a:t>работы</a:t>
            </a:r>
            <a:r>
              <a:rPr lang="ru-RU" dirty="0">
                <a:solidFill>
                  <a:srgbClr val="003F82"/>
                </a:solidFill>
                <a:latin typeface="Myriad Pro" panose="020B0503030403020204" pitchFamily="34" charset="0"/>
              </a:rPr>
              <a:t/>
            </a:r>
            <a:br>
              <a:rPr lang="ru-RU" dirty="0">
                <a:solidFill>
                  <a:srgbClr val="003F82"/>
                </a:solidFill>
                <a:latin typeface="Myriad Pro" panose="020B0503030403020204" pitchFamily="34" charset="0"/>
              </a:rPr>
            </a:br>
            <a:r>
              <a:rPr lang="ru-RU" dirty="0" smtClean="0">
                <a:solidFill>
                  <a:srgbClr val="003F82"/>
                </a:solidFill>
                <a:latin typeface="Myriad Pro" panose="020B0503030403020204" pitchFamily="34" charset="0"/>
              </a:rPr>
              <a:t>Разработка приложения, которое генерирует неограниченное количество игровых полей головоломки «Перемычки». </a:t>
            </a:r>
          </a:p>
          <a:p>
            <a:endParaRPr lang="ru-RU" dirty="0">
              <a:solidFill>
                <a:srgbClr val="003F82"/>
              </a:solidFill>
              <a:latin typeface="Myriad Pro" panose="020B0503030403020204" pitchFamily="34" charset="0"/>
            </a:endParaRPr>
          </a:p>
          <a:p>
            <a:r>
              <a:rPr lang="ru-RU" sz="2400" b="1" dirty="0">
                <a:ln w="0"/>
                <a:solidFill>
                  <a:srgbClr val="003F82"/>
                </a:solidFill>
                <a:latin typeface="Myriad Pro" panose="020B0503030403020204" pitchFamily="34" charset="0"/>
              </a:rPr>
              <a:t>Задачи </a:t>
            </a:r>
            <a:r>
              <a:rPr lang="ru-RU" sz="2400" b="1" dirty="0" smtClean="0">
                <a:ln w="0"/>
                <a:solidFill>
                  <a:srgbClr val="003F82"/>
                </a:solidFill>
                <a:latin typeface="Myriad Pro" panose="020B0503030403020204" pitchFamily="34" charset="0"/>
              </a:rPr>
              <a:t>работы</a:t>
            </a:r>
            <a:endParaRPr lang="ru-RU" sz="2400" b="1" dirty="0">
              <a:solidFill>
                <a:srgbClr val="003F82"/>
              </a:solidFill>
              <a:effectLst>
                <a:reflection blurRad="6350" stA="55000" endA="300" endPos="45500" dir="5400000" sy="-100000" algn="bl" rotWithShape="0"/>
              </a:effectLst>
              <a:latin typeface="Myriad Pro" panose="020B0503030403020204" pitchFamily="34" charset="0"/>
            </a:endParaRPr>
          </a:p>
          <a:p>
            <a:pPr marL="457200" indent="-457200">
              <a:buFontTx/>
              <a:buAutoNum type="arabicParenR"/>
            </a:pPr>
            <a:r>
              <a:rPr lang="ru-RU" dirty="0">
                <a:solidFill>
                  <a:srgbClr val="003F82"/>
                </a:solidFill>
                <a:latin typeface="Myriad Pro" panose="020B0503030403020204" pitchFamily="34" charset="0"/>
              </a:rPr>
              <a:t>Реализовать алгоритм генерации случайных полей с гарантированным решением</a:t>
            </a:r>
            <a:r>
              <a:rPr lang="ru-RU" dirty="0" smtClean="0">
                <a:solidFill>
                  <a:srgbClr val="003F82"/>
                </a:solidFill>
                <a:latin typeface="Myriad Pro" panose="020B0503030403020204" pitchFamily="34" charset="0"/>
              </a:rPr>
              <a:t>;</a:t>
            </a:r>
            <a:endParaRPr lang="ru-RU" dirty="0">
              <a:solidFill>
                <a:srgbClr val="003F82"/>
              </a:solidFill>
              <a:latin typeface="Myriad Pro" panose="020B0503030403020204" pitchFamily="34" charset="0"/>
            </a:endParaRPr>
          </a:p>
          <a:p>
            <a:pPr marL="457200" indent="-457200">
              <a:buAutoNum type="arabicParenR"/>
            </a:pPr>
            <a:r>
              <a:rPr lang="ru-RU" dirty="0">
                <a:solidFill>
                  <a:srgbClr val="003F82"/>
                </a:solidFill>
                <a:latin typeface="Myriad Pro" panose="020B0503030403020204" pitchFamily="34" charset="0"/>
              </a:rPr>
              <a:t>Реализовать алгоритм решения сгенерированных приложением </a:t>
            </a:r>
            <a:r>
              <a:rPr lang="ru-RU" dirty="0" smtClean="0">
                <a:solidFill>
                  <a:srgbClr val="003F82"/>
                </a:solidFill>
                <a:latin typeface="Myriad Pro" panose="020B0503030403020204" pitchFamily="34" charset="0"/>
              </a:rPr>
              <a:t>полей</a:t>
            </a:r>
            <a:r>
              <a:rPr lang="ru-RU" dirty="0">
                <a:solidFill>
                  <a:srgbClr val="003F82"/>
                </a:solidFill>
                <a:latin typeface="Myriad Pro" panose="020B0503030403020204" pitchFamily="34" charset="0"/>
              </a:rPr>
              <a:t>;</a:t>
            </a:r>
            <a:endParaRPr lang="ru-RU" dirty="0" smtClean="0">
              <a:solidFill>
                <a:srgbClr val="003F82"/>
              </a:solidFill>
              <a:latin typeface="Myriad Pro" panose="020B0503030403020204" pitchFamily="34" charset="0"/>
            </a:endParaRPr>
          </a:p>
          <a:p>
            <a:pPr marL="457200" indent="-457200">
              <a:buFontTx/>
              <a:buAutoNum type="arabicParenR"/>
            </a:pPr>
            <a:r>
              <a:rPr lang="ru-RU" dirty="0">
                <a:solidFill>
                  <a:srgbClr val="003F82"/>
                </a:solidFill>
                <a:latin typeface="Myriad Pro" panose="020B0503030403020204" pitchFamily="34" charset="0"/>
              </a:rPr>
              <a:t>Реализация </a:t>
            </a:r>
            <a:r>
              <a:rPr lang="ru-RU" dirty="0" smtClean="0">
                <a:solidFill>
                  <a:srgbClr val="003F82"/>
                </a:solidFill>
                <a:latin typeface="Myriad Pro" panose="020B0503030403020204" pitchFamily="34" charset="0"/>
              </a:rPr>
              <a:t>подсказок для пользователя;</a:t>
            </a:r>
          </a:p>
          <a:p>
            <a:pPr marL="457200" indent="-457200">
              <a:buFontTx/>
              <a:buAutoNum type="arabicParenR"/>
            </a:pPr>
            <a:r>
              <a:rPr lang="ru-RU" dirty="0">
                <a:solidFill>
                  <a:srgbClr val="003F82"/>
                </a:solidFill>
                <a:latin typeface="Myriad Pro" panose="020B0503030403020204" pitchFamily="34" charset="0"/>
              </a:rPr>
              <a:t>Реализовать алгоритм проверки </a:t>
            </a:r>
            <a:r>
              <a:rPr lang="ru-RU" dirty="0" smtClean="0">
                <a:solidFill>
                  <a:srgbClr val="003F82"/>
                </a:solidFill>
                <a:latin typeface="Myriad Pro" panose="020B0503030403020204" pitchFamily="34" charset="0"/>
              </a:rPr>
              <a:t>решенного пользователем поля;</a:t>
            </a:r>
            <a:endParaRPr lang="ru-RU" dirty="0">
              <a:solidFill>
                <a:srgbClr val="003F82"/>
              </a:solidFill>
              <a:latin typeface="Myriad Pro" panose="020B0503030403020204" pitchFamily="34" charset="0"/>
            </a:endParaRPr>
          </a:p>
          <a:p>
            <a:pPr marL="457200" indent="-457200">
              <a:buAutoNum type="arabicParenR"/>
            </a:pPr>
            <a:r>
              <a:rPr lang="ru-RU" dirty="0" smtClean="0">
                <a:solidFill>
                  <a:srgbClr val="003F82"/>
                </a:solidFill>
                <a:latin typeface="Myriad Pro" panose="020B0503030403020204" pitchFamily="34" charset="0"/>
              </a:rPr>
              <a:t>Реализовать алгоритм взаимодействия пользователя с игровыми полями для комфортного процесса игры;</a:t>
            </a:r>
          </a:p>
          <a:p>
            <a:pPr marL="457200" indent="-457200">
              <a:buAutoNum type="arabicParenR"/>
            </a:pPr>
            <a:r>
              <a:rPr lang="ru-RU" dirty="0" smtClean="0">
                <a:solidFill>
                  <a:srgbClr val="003F82"/>
                </a:solidFill>
                <a:latin typeface="Myriad Pro" panose="020B0503030403020204" pitchFamily="34" charset="0"/>
              </a:rPr>
              <a:t>Реализовать </a:t>
            </a:r>
            <a:r>
              <a:rPr lang="ru-RU" dirty="0">
                <a:solidFill>
                  <a:srgbClr val="003F82"/>
                </a:solidFill>
                <a:latin typeface="Myriad Pro" panose="020B0503030403020204" pitchFamily="34" charset="0"/>
              </a:rPr>
              <a:t>интерфейс согласно постановке задач:</a:t>
            </a:r>
          </a:p>
          <a:p>
            <a:pPr lvl="1"/>
            <a:r>
              <a:rPr lang="ru-RU" dirty="0">
                <a:solidFill>
                  <a:srgbClr val="003F82"/>
                </a:solidFill>
                <a:latin typeface="Myriad Pro" panose="020B0503030403020204" pitchFamily="34" charset="0"/>
              </a:rPr>
              <a:t>4.1) Продумать основные </a:t>
            </a:r>
            <a:r>
              <a:rPr lang="ru-RU" dirty="0" smtClean="0">
                <a:solidFill>
                  <a:srgbClr val="003F82"/>
                </a:solidFill>
                <a:latin typeface="Myriad Pro" panose="020B0503030403020204" pitchFamily="34" charset="0"/>
              </a:rPr>
              <a:t>элементы управления интерфейса;</a:t>
            </a:r>
            <a:endParaRPr lang="ru-RU" dirty="0">
              <a:solidFill>
                <a:srgbClr val="003F82"/>
              </a:solidFill>
              <a:latin typeface="Myriad Pro" panose="020B0503030403020204" pitchFamily="34" charset="0"/>
            </a:endParaRPr>
          </a:p>
          <a:p>
            <a:pPr lvl="1"/>
            <a:r>
              <a:rPr lang="ru-RU" dirty="0">
                <a:solidFill>
                  <a:srgbClr val="003F82"/>
                </a:solidFill>
                <a:latin typeface="Myriad Pro" panose="020B0503030403020204" pitchFamily="34" charset="0"/>
              </a:rPr>
              <a:t>4.2) </a:t>
            </a:r>
            <a:r>
              <a:rPr lang="ru-RU" dirty="0" smtClean="0">
                <a:solidFill>
                  <a:srgbClr val="003F82"/>
                </a:solidFill>
                <a:latin typeface="Myriad Pro" panose="020B0503030403020204" pitchFamily="34" charset="0"/>
              </a:rPr>
              <a:t>Графически построить интерфейс.</a:t>
            </a:r>
            <a:endParaRPr lang="ru-RU" dirty="0">
              <a:solidFill>
                <a:srgbClr val="003F82"/>
              </a:solidFill>
              <a:latin typeface="Myriad Pro" panose="020B0503030403020204" pitchFamily="34" charset="0"/>
            </a:endParaRPr>
          </a:p>
          <a:p>
            <a:endParaRPr lang="ru-RU" sz="2400" b="1" dirty="0">
              <a:solidFill>
                <a:srgbClr val="003F82"/>
              </a:solidFill>
              <a:effectLst>
                <a:reflection blurRad="6350" stA="55000" endA="300" endPos="45500" dir="5400000" sy="-100000" algn="bl" rotWithShape="0"/>
              </a:effectLst>
              <a:latin typeface="Myriad Pro" panose="020B0503030403020204" pitchFamily="34" charset="0"/>
            </a:endParaRPr>
          </a:p>
        </p:txBody>
      </p:sp>
      <p:sp>
        <p:nvSpPr>
          <p:cNvPr id="11" name="Номер слайда 10"/>
          <p:cNvSpPr>
            <a:spLocks noGrp="1"/>
          </p:cNvSpPr>
          <p:nvPr>
            <p:ph type="sldNum" sz="quarter" idx="12"/>
          </p:nvPr>
        </p:nvSpPr>
        <p:spPr/>
        <p:txBody>
          <a:bodyPr vert="horz" wrap="square" lIns="91440" tIns="45720" rIns="91440" bIns="45720" numCol="1" anchor="ctr" anchorCtr="0" compatLnSpc="1">
            <a:prstTxWarp prst="textNoShape">
              <a:avLst/>
            </a:prstTxWarp>
          </a:bodyPr>
          <a:lstStyle/>
          <a:p>
            <a:pPr>
              <a:defRPr/>
            </a:pPr>
            <a:fld id="{CB65F501-F5CC-4E12-934E-78BB5E4DA208}" type="slidenum">
              <a:rPr lang="en-US" sz="1800" smtClean="0">
                <a:solidFill>
                  <a:schemeClr val="tx1"/>
                </a:solidFill>
              </a:rPr>
              <a:pPr>
                <a:defRPr/>
              </a:pPr>
              <a:t>7</a:t>
            </a:fld>
            <a:endParaRPr lang="en-US" sz="1800" dirty="0">
              <a:solidFill>
                <a:schemeClr val="tx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338" name="Subtitle 2"/>
          <p:cNvSpPr txBox="1">
            <a:spLocks/>
          </p:cNvSpPr>
          <p:nvPr/>
        </p:nvSpPr>
        <p:spPr bwMode="auto">
          <a:xfrm>
            <a:off x="255588" y="6415088"/>
            <a:ext cx="4143375" cy="246062"/>
          </a:xfrm>
          <a:prstGeom prst="rect">
            <a:avLst/>
          </a:prstGeom>
          <a:noFill/>
          <a:ln w="9525">
            <a:noFill/>
            <a:miter lim="800000"/>
            <a:headEnd/>
            <a:tailEnd/>
          </a:ln>
        </p:spPr>
        <p:txBody>
          <a:bodyPr/>
          <a:lstStyle/>
          <a:p>
            <a:pPr>
              <a:spcBef>
                <a:spcPct val="20000"/>
              </a:spcBef>
            </a:pPr>
            <a:r>
              <a:rPr lang="ru-RU" sz="800" dirty="0">
                <a:solidFill>
                  <a:schemeClr val="bg1"/>
                </a:solidFill>
              </a:rPr>
              <a:t>Высшая школа экономики, Москва, 2018</a:t>
            </a:r>
            <a:endParaRPr kumimoji="1" lang="ru-RU" sz="800" dirty="0">
              <a:solidFill>
                <a:schemeClr val="bg1"/>
              </a:solidFill>
              <a:latin typeface="Myriad Pro"/>
            </a:endParaRPr>
          </a:p>
        </p:txBody>
      </p:sp>
      <p:sp>
        <p:nvSpPr>
          <p:cNvPr id="14339" name="Title 1"/>
          <p:cNvSpPr txBox="1">
            <a:spLocks/>
          </p:cNvSpPr>
          <p:nvPr/>
        </p:nvSpPr>
        <p:spPr bwMode="auto">
          <a:xfrm>
            <a:off x="1428749" y="428625"/>
            <a:ext cx="6894979" cy="412750"/>
          </a:xfrm>
          <a:prstGeom prst="rect">
            <a:avLst/>
          </a:prstGeom>
          <a:noFill/>
          <a:ln w="9525">
            <a:noFill/>
            <a:miter lim="800000"/>
            <a:headEnd/>
            <a:tailEnd/>
          </a:ln>
        </p:spPr>
        <p:txBody>
          <a:bodyPr anchor="ctr"/>
          <a:lstStyle/>
          <a:p>
            <a:r>
              <a:rPr lang="ru-RU" sz="2400" b="1" dirty="0" smtClean="0">
                <a:solidFill>
                  <a:schemeClr val="bg1"/>
                </a:solidFill>
                <a:latin typeface="Myriad Pro"/>
              </a:rPr>
              <a:t>ФУНКЦИОНАЛЬНЫЕ ТРЕБОВАНИЯ</a:t>
            </a:r>
            <a:endParaRPr lang="en-US" sz="2400" b="1" dirty="0">
              <a:solidFill>
                <a:schemeClr val="bg1"/>
              </a:solidFill>
              <a:latin typeface="Myriad Pro"/>
            </a:endParaRPr>
          </a:p>
        </p:txBody>
      </p:sp>
      <p:sp>
        <p:nvSpPr>
          <p:cNvPr id="14343" name="Rectangle 9"/>
          <p:cNvSpPr>
            <a:spLocks noChangeArrowheads="1"/>
          </p:cNvSpPr>
          <p:nvPr/>
        </p:nvSpPr>
        <p:spPr bwMode="auto">
          <a:xfrm>
            <a:off x="7300913" y="2255838"/>
            <a:ext cx="674687" cy="369887"/>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4" name="Rectangle 10"/>
          <p:cNvSpPr>
            <a:spLocks noChangeArrowheads="1"/>
          </p:cNvSpPr>
          <p:nvPr/>
        </p:nvSpPr>
        <p:spPr bwMode="auto">
          <a:xfrm>
            <a:off x="7300913" y="3967163"/>
            <a:ext cx="674687" cy="368300"/>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5" name="Rectangle 11"/>
          <p:cNvSpPr>
            <a:spLocks noChangeArrowheads="1"/>
          </p:cNvSpPr>
          <p:nvPr/>
        </p:nvSpPr>
        <p:spPr bwMode="auto">
          <a:xfrm>
            <a:off x="7300913" y="5591175"/>
            <a:ext cx="674687" cy="369888"/>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6" name="Rectangle 12"/>
          <p:cNvSpPr>
            <a:spLocks noChangeArrowheads="1"/>
          </p:cNvSpPr>
          <p:nvPr/>
        </p:nvSpPr>
        <p:spPr bwMode="auto">
          <a:xfrm>
            <a:off x="255588" y="1478355"/>
            <a:ext cx="8431212" cy="4524315"/>
          </a:xfrm>
          <a:prstGeom prst="rect">
            <a:avLst/>
          </a:prstGeom>
          <a:noFill/>
          <a:ln w="9525">
            <a:noFill/>
            <a:miter lim="800000"/>
            <a:headEnd/>
            <a:tailEnd/>
          </a:ln>
        </p:spPr>
        <p:txBody>
          <a:bodyPr wrap="square">
            <a:spAutoFit/>
          </a:bodyPr>
          <a:lstStyle/>
          <a:p>
            <a:pPr marL="342900" indent="-342900">
              <a:buFont typeface="+mj-lt"/>
              <a:buAutoNum type="arabicPeriod"/>
            </a:pPr>
            <a:r>
              <a:rPr lang="ru-RU" dirty="0" smtClean="0">
                <a:solidFill>
                  <a:srgbClr val="003F82"/>
                </a:solidFill>
                <a:latin typeface="Miryad"/>
              </a:rPr>
              <a:t>Программа должна предоставлять пользователю </a:t>
            </a:r>
            <a:r>
              <a:rPr lang="ru-RU" dirty="0">
                <a:solidFill>
                  <a:srgbClr val="003F82"/>
                </a:solidFill>
                <a:latin typeface="Miryad"/>
              </a:rPr>
              <a:t>игровых полей трех видов в зависимости от уровня с гарантированным решением. </a:t>
            </a:r>
          </a:p>
          <a:p>
            <a:pPr marL="342900" indent="-342900">
              <a:buFont typeface="+mj-lt"/>
              <a:buAutoNum type="arabicPeriod"/>
            </a:pPr>
            <a:r>
              <a:rPr lang="ru-RU" dirty="0">
                <a:solidFill>
                  <a:srgbClr val="003F82"/>
                </a:solidFill>
                <a:latin typeface="Miryad"/>
              </a:rPr>
              <a:t>Программа </a:t>
            </a:r>
            <a:r>
              <a:rPr lang="ru-RU" dirty="0" smtClean="0">
                <a:solidFill>
                  <a:srgbClr val="003F82"/>
                </a:solidFill>
                <a:latin typeface="Miryad"/>
              </a:rPr>
              <a:t>должна проверять решение </a:t>
            </a:r>
            <a:r>
              <a:rPr lang="ru-RU" dirty="0">
                <a:solidFill>
                  <a:srgbClr val="003F82"/>
                </a:solidFill>
                <a:latin typeface="Miryad"/>
              </a:rPr>
              <a:t>пользователя и </a:t>
            </a:r>
            <a:r>
              <a:rPr lang="ru-RU" dirty="0" smtClean="0">
                <a:solidFill>
                  <a:srgbClr val="003F82"/>
                </a:solidFill>
                <a:latin typeface="Miryad"/>
              </a:rPr>
              <a:t>сообщать </a:t>
            </a:r>
            <a:r>
              <a:rPr lang="ru-RU" dirty="0">
                <a:solidFill>
                  <a:srgbClr val="003F82"/>
                </a:solidFill>
                <a:latin typeface="Miryad"/>
              </a:rPr>
              <a:t>ему, правильно ли решено поле.</a:t>
            </a:r>
          </a:p>
          <a:p>
            <a:pPr marL="342900" indent="-342900">
              <a:buFont typeface="+mj-lt"/>
              <a:buAutoNum type="arabicPeriod"/>
            </a:pPr>
            <a:r>
              <a:rPr lang="ru-RU" dirty="0">
                <a:solidFill>
                  <a:srgbClr val="003F82"/>
                </a:solidFill>
                <a:latin typeface="Miryad"/>
              </a:rPr>
              <a:t>Программа </a:t>
            </a:r>
            <a:r>
              <a:rPr lang="ru-RU" dirty="0" smtClean="0">
                <a:solidFill>
                  <a:srgbClr val="003F82"/>
                </a:solidFill>
                <a:latin typeface="Miryad"/>
              </a:rPr>
              <a:t>должна предоставлять пользователю </a:t>
            </a:r>
            <a:r>
              <a:rPr lang="ru-RU" dirty="0">
                <a:solidFill>
                  <a:srgbClr val="003F82"/>
                </a:solidFill>
                <a:latin typeface="Miryad"/>
              </a:rPr>
              <a:t>возможность получить подсказку на легком и среднем уровнях. </a:t>
            </a:r>
          </a:p>
          <a:p>
            <a:pPr marL="342900" indent="-342900">
              <a:buFont typeface="+mj-lt"/>
              <a:buAutoNum type="arabicPeriod"/>
            </a:pPr>
            <a:r>
              <a:rPr lang="ru-RU" dirty="0">
                <a:solidFill>
                  <a:srgbClr val="003F82"/>
                </a:solidFill>
                <a:latin typeface="Miryad"/>
              </a:rPr>
              <a:t>Программа должна </a:t>
            </a:r>
            <a:r>
              <a:rPr lang="ru-RU" dirty="0" smtClean="0">
                <a:solidFill>
                  <a:srgbClr val="003F82"/>
                </a:solidFill>
                <a:latin typeface="Miryad"/>
              </a:rPr>
              <a:t>решать предоставленные </a:t>
            </a:r>
            <a:r>
              <a:rPr lang="ru-RU" dirty="0">
                <a:solidFill>
                  <a:srgbClr val="003F82"/>
                </a:solidFill>
                <a:latin typeface="Miryad"/>
              </a:rPr>
              <a:t>пользователю игровые поля. </a:t>
            </a:r>
          </a:p>
          <a:p>
            <a:pPr marL="342900" indent="-342900">
              <a:buFont typeface="+mj-lt"/>
              <a:buAutoNum type="arabicPeriod"/>
            </a:pPr>
            <a:r>
              <a:rPr lang="ru-RU" dirty="0">
                <a:solidFill>
                  <a:srgbClr val="003F82"/>
                </a:solidFill>
                <a:latin typeface="Miryad"/>
              </a:rPr>
              <a:t>Программа должна </a:t>
            </a:r>
            <a:r>
              <a:rPr lang="ru-RU" dirty="0" smtClean="0">
                <a:solidFill>
                  <a:srgbClr val="003F82"/>
                </a:solidFill>
                <a:latin typeface="Miryad"/>
              </a:rPr>
              <a:t>давать возможность </a:t>
            </a:r>
            <a:r>
              <a:rPr lang="ru-RU" dirty="0">
                <a:solidFill>
                  <a:srgbClr val="003F82"/>
                </a:solidFill>
                <a:latin typeface="Miryad"/>
              </a:rPr>
              <a:t>пользователю сохранить свой результат решения. </a:t>
            </a:r>
            <a:endParaRPr lang="ru-RU" dirty="0" smtClean="0">
              <a:solidFill>
                <a:srgbClr val="003F82"/>
              </a:solidFill>
              <a:latin typeface="Miryad"/>
            </a:endParaRPr>
          </a:p>
          <a:p>
            <a:pPr marL="342900" indent="-342900">
              <a:buFont typeface="+mj-lt"/>
              <a:buAutoNum type="arabicPeriod"/>
            </a:pPr>
            <a:r>
              <a:rPr lang="ru-RU" dirty="0" smtClean="0">
                <a:solidFill>
                  <a:srgbClr val="003F82"/>
                </a:solidFill>
                <a:latin typeface="Miryad"/>
              </a:rPr>
              <a:t>Программа должна давать возможность пользователю посмотреть статистику по всем решенным игровым полям.</a:t>
            </a:r>
            <a:endParaRPr lang="ru-RU" dirty="0">
              <a:solidFill>
                <a:srgbClr val="003F82"/>
              </a:solidFill>
              <a:latin typeface="Miryad"/>
            </a:endParaRPr>
          </a:p>
          <a:p>
            <a:pPr marL="342900" indent="-342900">
              <a:buFont typeface="+mj-lt"/>
              <a:buAutoNum type="arabicPeriod"/>
            </a:pPr>
            <a:r>
              <a:rPr lang="ru-RU" dirty="0">
                <a:solidFill>
                  <a:srgbClr val="003F82"/>
                </a:solidFill>
                <a:latin typeface="Miryad"/>
              </a:rPr>
              <a:t>Программа </a:t>
            </a:r>
            <a:r>
              <a:rPr lang="ru-RU" dirty="0" smtClean="0">
                <a:solidFill>
                  <a:srgbClr val="003F82"/>
                </a:solidFill>
                <a:latin typeface="Miryad"/>
              </a:rPr>
              <a:t>должна сохранять текущий </a:t>
            </a:r>
            <a:r>
              <a:rPr lang="ru-RU" dirty="0">
                <a:solidFill>
                  <a:srgbClr val="003F82"/>
                </a:solidFill>
                <a:latin typeface="Miryad"/>
              </a:rPr>
              <a:t>процесс игры при выходе из окна игрового поля. </a:t>
            </a:r>
          </a:p>
          <a:p>
            <a:pPr marL="342900" indent="-342900">
              <a:buFont typeface="+mj-lt"/>
              <a:buAutoNum type="arabicPeriod"/>
            </a:pPr>
            <a:r>
              <a:rPr lang="ru-RU" dirty="0">
                <a:solidFill>
                  <a:srgbClr val="003F82"/>
                </a:solidFill>
                <a:latin typeface="Miryad"/>
              </a:rPr>
              <a:t>Программа </a:t>
            </a:r>
            <a:r>
              <a:rPr lang="ru-RU" dirty="0" smtClean="0">
                <a:solidFill>
                  <a:srgbClr val="003F82"/>
                </a:solidFill>
                <a:latin typeface="Miryad"/>
              </a:rPr>
              <a:t>должна предоставлять пользователю </a:t>
            </a:r>
            <a:r>
              <a:rPr lang="ru-RU" dirty="0">
                <a:solidFill>
                  <a:srgbClr val="003F82"/>
                </a:solidFill>
                <a:latin typeface="Miryad"/>
              </a:rPr>
              <a:t>изучение правил.</a:t>
            </a:r>
          </a:p>
          <a:p>
            <a:endParaRPr lang="ru-RU" b="1" dirty="0">
              <a:solidFill>
                <a:srgbClr val="003F82"/>
              </a:solidFill>
              <a:effectLst>
                <a:reflection blurRad="6350" stA="55000" endA="300" endPos="45500" dir="5400000" sy="-100000" algn="bl" rotWithShape="0"/>
              </a:effectLst>
              <a:latin typeface="Myriad Pro" panose="020B0503030403020204" pitchFamily="34" charset="0"/>
            </a:endParaRPr>
          </a:p>
        </p:txBody>
      </p:sp>
      <p:sp>
        <p:nvSpPr>
          <p:cNvPr id="11" name="Номер слайда 10"/>
          <p:cNvSpPr>
            <a:spLocks noGrp="1"/>
          </p:cNvSpPr>
          <p:nvPr>
            <p:ph type="sldNum" sz="quarter" idx="12"/>
          </p:nvPr>
        </p:nvSpPr>
        <p:spPr/>
        <p:txBody>
          <a:bodyPr vert="horz" wrap="square" lIns="91440" tIns="45720" rIns="91440" bIns="45720" numCol="1" anchor="ctr" anchorCtr="0" compatLnSpc="1">
            <a:prstTxWarp prst="textNoShape">
              <a:avLst/>
            </a:prstTxWarp>
          </a:bodyPr>
          <a:lstStyle/>
          <a:p>
            <a:pPr>
              <a:defRPr/>
            </a:pPr>
            <a:fld id="{CB65F501-F5CC-4E12-934E-78BB5E4DA208}" type="slidenum">
              <a:rPr lang="en-US" sz="1800" smtClean="0">
                <a:solidFill>
                  <a:schemeClr val="tx1"/>
                </a:solidFill>
              </a:rPr>
              <a:pPr>
                <a:defRPr/>
              </a:pPr>
              <a:t>8</a:t>
            </a:fld>
            <a:endParaRPr lang="en-US" sz="1800" dirty="0">
              <a:solidFill>
                <a:schemeClr val="tx1"/>
              </a:solidFill>
            </a:endParaRPr>
          </a:p>
        </p:txBody>
      </p:sp>
      <p:sp>
        <p:nvSpPr>
          <p:cNvPr id="9" name="Subtitle 2"/>
          <p:cNvSpPr txBox="1">
            <a:spLocks/>
          </p:cNvSpPr>
          <p:nvPr/>
        </p:nvSpPr>
        <p:spPr bwMode="auto">
          <a:xfrm>
            <a:off x="255588" y="6435311"/>
            <a:ext cx="2392078" cy="225839"/>
          </a:xfrm>
          <a:prstGeom prst="rect">
            <a:avLst/>
          </a:prstGeom>
          <a:solidFill>
            <a:srgbClr val="003F82"/>
          </a:solidFill>
          <a:ln w="9525">
            <a:noFill/>
            <a:miter lim="800000"/>
            <a:headEnd/>
            <a:tailEnd/>
          </a:ln>
        </p:spPr>
        <p:txBody>
          <a:bodyPr/>
          <a:lstStyle/>
          <a:p>
            <a:pPr>
              <a:spcBef>
                <a:spcPct val="20000"/>
              </a:spcBef>
            </a:pPr>
            <a:r>
              <a:rPr lang="ru-RU" sz="800" dirty="0">
                <a:solidFill>
                  <a:schemeClr val="bg1"/>
                </a:solidFill>
              </a:rPr>
              <a:t>Высшая школа экономики, Москва, </a:t>
            </a:r>
            <a:r>
              <a:rPr lang="ru-RU" sz="800" dirty="0" smtClean="0">
                <a:solidFill>
                  <a:schemeClr val="bg1"/>
                </a:solidFill>
              </a:rPr>
              <a:t>2020</a:t>
            </a:r>
            <a:endParaRPr lang="ru-RU" sz="800" dirty="0">
              <a:solidFill>
                <a:schemeClr val="bg1"/>
              </a:solidFill>
            </a:endParaRPr>
          </a:p>
          <a:p>
            <a:pPr>
              <a:spcBef>
                <a:spcPct val="20000"/>
              </a:spcBef>
            </a:pPr>
            <a:endParaRPr kumimoji="1" lang="ru-RU" sz="800" dirty="0">
              <a:solidFill>
                <a:schemeClr val="bg1"/>
              </a:solidFill>
              <a:latin typeface="Myriad Pro"/>
            </a:endParaRPr>
          </a:p>
        </p:txBody>
      </p:sp>
    </p:spTree>
    <p:extLst>
      <p:ext uri="{BB962C8B-B14F-4D97-AF65-F5344CB8AC3E}">
        <p14:creationId xmlns:p14="http://schemas.microsoft.com/office/powerpoint/2010/main" val="23198114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44" y="-1"/>
            <a:ext cx="9184944" cy="12828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Номер слайда 3"/>
          <p:cNvSpPr>
            <a:spLocks noGrp="1"/>
          </p:cNvSpPr>
          <p:nvPr>
            <p:ph type="sldNum" sz="quarter" idx="12"/>
          </p:nvPr>
        </p:nvSpPr>
        <p:spPr/>
        <p:txBody>
          <a:bodyPr/>
          <a:lstStyle/>
          <a:p>
            <a:pPr>
              <a:defRPr/>
            </a:pPr>
            <a:fld id="{CB65F501-F5CC-4E12-934E-78BB5E4DA208}" type="slidenum">
              <a:rPr lang="en-US" smtClean="0"/>
              <a:pPr>
                <a:defRPr/>
              </a:pPr>
              <a:t>9</a:t>
            </a:fld>
            <a:endParaRPr lang="en-US"/>
          </a:p>
        </p:txBody>
      </p:sp>
      <p:sp>
        <p:nvSpPr>
          <p:cNvPr id="5" name="Subtitle 2"/>
          <p:cNvSpPr txBox="1">
            <a:spLocks/>
          </p:cNvSpPr>
          <p:nvPr/>
        </p:nvSpPr>
        <p:spPr bwMode="auto">
          <a:xfrm>
            <a:off x="255588" y="6415088"/>
            <a:ext cx="4143375" cy="246062"/>
          </a:xfrm>
          <a:prstGeom prst="rect">
            <a:avLst/>
          </a:prstGeom>
          <a:noFill/>
          <a:ln w="9525">
            <a:noFill/>
            <a:miter lim="800000"/>
            <a:headEnd/>
            <a:tailEnd/>
          </a:ln>
        </p:spPr>
        <p:txBody>
          <a:bodyPr/>
          <a:lstStyle/>
          <a:p>
            <a:pPr>
              <a:spcBef>
                <a:spcPct val="20000"/>
              </a:spcBef>
            </a:pPr>
            <a:r>
              <a:rPr lang="ru-RU" sz="800" dirty="0">
                <a:solidFill>
                  <a:schemeClr val="bg1"/>
                </a:solidFill>
              </a:rPr>
              <a:t>Высшая школа экономики, Москва, 2018</a:t>
            </a:r>
            <a:endParaRPr kumimoji="1" lang="ru-RU" sz="800" dirty="0">
              <a:solidFill>
                <a:schemeClr val="bg1"/>
              </a:solidFill>
              <a:latin typeface="Myriad Pro"/>
            </a:endParaRPr>
          </a:p>
        </p:txBody>
      </p:sp>
      <p:sp>
        <p:nvSpPr>
          <p:cNvPr id="6" name="Title 1"/>
          <p:cNvSpPr txBox="1">
            <a:spLocks/>
          </p:cNvSpPr>
          <p:nvPr/>
        </p:nvSpPr>
        <p:spPr bwMode="auto">
          <a:xfrm>
            <a:off x="1428749" y="428625"/>
            <a:ext cx="6894979" cy="412750"/>
          </a:xfrm>
          <a:prstGeom prst="rect">
            <a:avLst/>
          </a:prstGeom>
          <a:noFill/>
          <a:ln w="9525">
            <a:noFill/>
            <a:miter lim="800000"/>
            <a:headEnd/>
            <a:tailEnd/>
          </a:ln>
        </p:spPr>
        <p:txBody>
          <a:bodyPr anchor="ctr"/>
          <a:lstStyle/>
          <a:p>
            <a:r>
              <a:rPr lang="ru-RU" sz="2400" b="1" dirty="0" smtClean="0">
                <a:solidFill>
                  <a:schemeClr val="bg1"/>
                </a:solidFill>
                <a:latin typeface="Myriad Pro"/>
              </a:rPr>
              <a:t>ОПИСАНИЕ ИГРОВОГО ПОЛЯ</a:t>
            </a:r>
            <a:endParaRPr lang="en-US" sz="2400" b="1" dirty="0">
              <a:solidFill>
                <a:schemeClr val="bg1"/>
              </a:solidFill>
              <a:latin typeface="Myriad Pro"/>
            </a:endParaRPr>
          </a:p>
        </p:txBody>
      </p:sp>
      <p:sp>
        <p:nvSpPr>
          <p:cNvPr id="7" name="Rectangle 9"/>
          <p:cNvSpPr>
            <a:spLocks noChangeArrowheads="1"/>
          </p:cNvSpPr>
          <p:nvPr/>
        </p:nvSpPr>
        <p:spPr bwMode="auto">
          <a:xfrm>
            <a:off x="7300913" y="2255838"/>
            <a:ext cx="674687" cy="369887"/>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8" name="Rectangle 10"/>
          <p:cNvSpPr>
            <a:spLocks noChangeArrowheads="1"/>
          </p:cNvSpPr>
          <p:nvPr/>
        </p:nvSpPr>
        <p:spPr bwMode="auto">
          <a:xfrm>
            <a:off x="7300913" y="3967163"/>
            <a:ext cx="674687" cy="368300"/>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9" name="Rectangle 11"/>
          <p:cNvSpPr>
            <a:spLocks noChangeArrowheads="1"/>
          </p:cNvSpPr>
          <p:nvPr/>
        </p:nvSpPr>
        <p:spPr bwMode="auto">
          <a:xfrm>
            <a:off x="7300913" y="5591175"/>
            <a:ext cx="674687" cy="369888"/>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0" name="Номер слайда 10"/>
          <p:cNvSpPr txBox="1">
            <a:spLocks/>
          </p:cNvSpPr>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fontAlgn="base">
              <a:spcBef>
                <a:spcPct val="0"/>
              </a:spcBef>
              <a:spcAft>
                <a:spcPct val="0"/>
              </a:spcAft>
              <a:defRPr sz="1200" kern="1200">
                <a:solidFill>
                  <a:srgbClr val="898989"/>
                </a:solidFill>
                <a:latin typeface="Calibri" charset="0"/>
                <a:ea typeface="ＭＳ Ｐゴシック"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a:cs typeface="ＭＳ Ｐゴシック"/>
              </a:defRPr>
            </a:lvl2pPr>
            <a:lvl3pPr marL="914400" algn="l" defTabSz="457200" rtl="0" fontAlgn="base">
              <a:spcBef>
                <a:spcPct val="0"/>
              </a:spcBef>
              <a:spcAft>
                <a:spcPct val="0"/>
              </a:spcAft>
              <a:defRPr kern="1200">
                <a:solidFill>
                  <a:schemeClr val="tx1"/>
                </a:solidFill>
                <a:latin typeface="Arial" charset="0"/>
                <a:ea typeface="ＭＳ Ｐゴシック"/>
                <a:cs typeface="ＭＳ Ｐゴシック"/>
              </a:defRPr>
            </a:lvl3pPr>
            <a:lvl4pPr marL="1371600" algn="l" defTabSz="457200" rtl="0" fontAlgn="base">
              <a:spcBef>
                <a:spcPct val="0"/>
              </a:spcBef>
              <a:spcAft>
                <a:spcPct val="0"/>
              </a:spcAft>
              <a:defRPr kern="1200">
                <a:solidFill>
                  <a:schemeClr val="tx1"/>
                </a:solidFill>
                <a:latin typeface="Arial" charset="0"/>
                <a:ea typeface="ＭＳ Ｐゴシック"/>
                <a:cs typeface="ＭＳ Ｐゴシック"/>
              </a:defRPr>
            </a:lvl4pPr>
            <a:lvl5pPr marL="1828800" algn="l" defTabSz="457200" rtl="0" fontAlgn="base">
              <a:spcBef>
                <a:spcPct val="0"/>
              </a:spcBef>
              <a:spcAft>
                <a:spcPct val="0"/>
              </a:spcAft>
              <a:defRPr kern="1200">
                <a:solidFill>
                  <a:schemeClr val="tx1"/>
                </a:solidFill>
                <a:latin typeface="Arial" charset="0"/>
                <a:ea typeface="ＭＳ Ｐゴシック"/>
                <a:cs typeface="ＭＳ Ｐゴシック"/>
              </a:defRPr>
            </a:lvl5pPr>
            <a:lvl6pPr marL="2286000" algn="l" defTabSz="914400" rtl="0" eaLnBrk="1" latinLnBrk="0" hangingPunct="1">
              <a:defRPr kern="1200">
                <a:solidFill>
                  <a:schemeClr val="tx1"/>
                </a:solidFill>
                <a:latin typeface="Arial" charset="0"/>
                <a:ea typeface="ＭＳ Ｐゴシック"/>
                <a:cs typeface="ＭＳ Ｐゴシック"/>
              </a:defRPr>
            </a:lvl6pPr>
            <a:lvl7pPr marL="2743200" algn="l" defTabSz="914400" rtl="0" eaLnBrk="1" latinLnBrk="0" hangingPunct="1">
              <a:defRPr kern="1200">
                <a:solidFill>
                  <a:schemeClr val="tx1"/>
                </a:solidFill>
                <a:latin typeface="Arial" charset="0"/>
                <a:ea typeface="ＭＳ Ｐゴシック"/>
                <a:cs typeface="ＭＳ Ｐゴシック"/>
              </a:defRPr>
            </a:lvl7pPr>
            <a:lvl8pPr marL="3200400" algn="l" defTabSz="914400" rtl="0" eaLnBrk="1" latinLnBrk="0" hangingPunct="1">
              <a:defRPr kern="1200">
                <a:solidFill>
                  <a:schemeClr val="tx1"/>
                </a:solidFill>
                <a:latin typeface="Arial" charset="0"/>
                <a:ea typeface="ＭＳ Ｐゴシック"/>
                <a:cs typeface="ＭＳ Ｐゴシック"/>
              </a:defRPr>
            </a:lvl8pPr>
            <a:lvl9pPr marL="3657600" algn="l" defTabSz="914400" rtl="0" eaLnBrk="1" latinLnBrk="0" hangingPunct="1">
              <a:defRPr kern="1200">
                <a:solidFill>
                  <a:schemeClr val="tx1"/>
                </a:solidFill>
                <a:latin typeface="Arial" charset="0"/>
                <a:ea typeface="ＭＳ Ｐゴシック"/>
                <a:cs typeface="ＭＳ Ｐゴシック"/>
              </a:defRPr>
            </a:lvl9pPr>
          </a:lstStyle>
          <a:p>
            <a:pPr>
              <a:defRPr/>
            </a:pPr>
            <a:fld id="{CB65F501-F5CC-4E12-934E-78BB5E4DA208}" type="slidenum">
              <a:rPr lang="en-US" sz="1800" smtClean="0">
                <a:solidFill>
                  <a:schemeClr val="tx1"/>
                </a:solidFill>
              </a:rPr>
              <a:pPr>
                <a:defRPr/>
              </a:pPr>
              <a:t>9</a:t>
            </a:fld>
            <a:endParaRPr lang="en-US" sz="1800" dirty="0">
              <a:solidFill>
                <a:schemeClr val="tx1"/>
              </a:solidFill>
            </a:endParaRPr>
          </a:p>
        </p:txBody>
      </p:sp>
      <mc:AlternateContent xmlns:mc="http://schemas.openxmlformats.org/markup-compatibility/2006" xmlns:a14="http://schemas.microsoft.com/office/drawing/2010/main">
        <mc:Choice Requires="a14">
          <p:sp>
            <p:nvSpPr>
              <p:cNvPr id="11" name="Прямоугольник 10">
                <a:extLst>
                  <a:ext uri="{FF2B5EF4-FFF2-40B4-BE49-F238E27FC236}">
                    <a16:creationId xmlns="" xmlns:a16="http://schemas.microsoft.com/office/drawing/2014/main" id="{50ED4305-12B5-4B82-A889-073F0E824F47}"/>
                  </a:ext>
                </a:extLst>
              </p:cNvPr>
              <p:cNvSpPr/>
              <p:nvPr/>
            </p:nvSpPr>
            <p:spPr>
              <a:xfrm>
                <a:off x="255588" y="1517451"/>
                <a:ext cx="8431212" cy="692369"/>
              </a:xfrm>
              <a:prstGeom prst="rect">
                <a:avLst/>
              </a:prstGeom>
            </p:spPr>
            <p:txBody>
              <a:bodyPr wrap="square">
                <a:spAutoFit/>
              </a:bodyPr>
              <a:lstStyle/>
              <a:p>
                <a:r>
                  <a:rPr lang="ru-RU" b="1" dirty="0" smtClean="0">
                    <a:solidFill>
                      <a:srgbClr val="003F82"/>
                    </a:solidFill>
                    <a:latin typeface="Myriad Pro" panose="020B0503030403020204" pitchFamily="34" charset="0"/>
                  </a:rPr>
                  <a:t>Каждое игровое поле игры представляет из себя упорядоченное множество </a:t>
                </a:r>
                <a14:m>
                  <m:oMath xmlns:m="http://schemas.openxmlformats.org/officeDocument/2006/math">
                    <m:r>
                      <a:rPr lang="en-US" b="1" i="1" smtClean="0">
                        <a:solidFill>
                          <a:srgbClr val="003F82"/>
                        </a:solidFill>
                        <a:latin typeface="Cambria Math"/>
                      </a:rPr>
                      <m:t>𝑽</m:t>
                    </m:r>
                  </m:oMath>
                </a14:m>
                <a:r>
                  <a:rPr lang="ru-RU" b="1" dirty="0" smtClean="0">
                    <a:solidFill>
                      <a:srgbClr val="003F82"/>
                    </a:solidFill>
                    <a:latin typeface="Myriad Pro" panose="020B0503030403020204" pitchFamily="34" charset="0"/>
                  </a:rPr>
                  <a:t> элементов, называемых вершинами</a:t>
                </a:r>
                <a:r>
                  <a:rPr lang="en-US" b="1" dirty="0" smtClean="0">
                    <a:solidFill>
                      <a:srgbClr val="003F82"/>
                    </a:solidFill>
                    <a:latin typeface="Myriad Pro" panose="020B0503030403020204" pitchFamily="34" charset="0"/>
                  </a:rPr>
                  <a:t>: </a:t>
                </a:r>
                <a14:m>
                  <m:oMath xmlns:m="http://schemas.openxmlformats.org/officeDocument/2006/math">
                    <m:r>
                      <a:rPr lang="en-US" b="1" i="1" smtClean="0">
                        <a:solidFill>
                          <a:srgbClr val="003F82"/>
                        </a:solidFill>
                        <a:latin typeface="Cambria Math"/>
                      </a:rPr>
                      <m:t>𝑽</m:t>
                    </m:r>
                    <m:r>
                      <a:rPr lang="en-US" b="1" i="1" smtClean="0">
                        <a:solidFill>
                          <a:srgbClr val="003F82"/>
                        </a:solidFill>
                        <a:latin typeface="Cambria Math"/>
                      </a:rPr>
                      <m:t>=</m:t>
                    </m:r>
                    <m:d>
                      <m:dPr>
                        <m:begChr m:val="{"/>
                        <m:endChr m:val="|"/>
                        <m:ctrlPr>
                          <a:rPr lang="en-US" b="1" i="1" smtClean="0">
                            <a:solidFill>
                              <a:srgbClr val="003F82"/>
                            </a:solidFill>
                            <a:latin typeface="Cambria Math"/>
                          </a:rPr>
                        </m:ctrlPr>
                      </m:dPr>
                      <m:e>
                        <m:sSub>
                          <m:sSubPr>
                            <m:ctrlPr>
                              <a:rPr lang="en-US" b="1" i="1" smtClean="0">
                                <a:solidFill>
                                  <a:srgbClr val="003F82"/>
                                </a:solidFill>
                                <a:latin typeface="Cambria Math"/>
                              </a:rPr>
                            </m:ctrlPr>
                          </m:sSubPr>
                          <m:e>
                            <m:r>
                              <a:rPr lang="en-US" b="1" i="1" smtClean="0">
                                <a:solidFill>
                                  <a:srgbClr val="003F82"/>
                                </a:solidFill>
                                <a:latin typeface="Cambria Math"/>
                              </a:rPr>
                              <m:t>𝑽</m:t>
                            </m:r>
                          </m:e>
                          <m:sub>
                            <m:r>
                              <a:rPr lang="en-US" b="1" i="1" smtClean="0">
                                <a:solidFill>
                                  <a:srgbClr val="003F82"/>
                                </a:solidFill>
                                <a:latin typeface="Cambria Math"/>
                              </a:rPr>
                              <m:t>𝒊𝒋</m:t>
                            </m:r>
                          </m:sub>
                        </m:sSub>
                      </m:e>
                    </m:d>
                    <m:r>
                      <a:rPr lang="en-US" b="1" i="1" smtClean="0">
                        <a:solidFill>
                          <a:srgbClr val="003F82"/>
                        </a:solidFill>
                        <a:latin typeface="Cambria Math"/>
                      </a:rPr>
                      <m:t>𝟎</m:t>
                    </m:r>
                    <m:r>
                      <a:rPr lang="en-US" b="1" i="1" smtClean="0">
                        <a:solidFill>
                          <a:srgbClr val="003F82"/>
                        </a:solidFill>
                        <a:latin typeface="Cambria Math"/>
                      </a:rPr>
                      <m:t>&lt;</m:t>
                    </m:r>
                    <m:r>
                      <a:rPr lang="en-US" b="1" i="1" smtClean="0">
                        <a:solidFill>
                          <a:srgbClr val="003F82"/>
                        </a:solidFill>
                        <a:latin typeface="Cambria Math"/>
                      </a:rPr>
                      <m:t>𝒊</m:t>
                    </m:r>
                    <m:r>
                      <a:rPr lang="en-US" b="1" i="1" smtClean="0">
                        <a:solidFill>
                          <a:srgbClr val="003F82"/>
                        </a:solidFill>
                        <a:latin typeface="Cambria Math"/>
                      </a:rPr>
                      <m:t>,</m:t>
                    </m:r>
                    <m:r>
                      <a:rPr lang="en-US" b="1" i="1" smtClean="0">
                        <a:solidFill>
                          <a:srgbClr val="003F82"/>
                        </a:solidFill>
                        <a:latin typeface="Cambria Math"/>
                      </a:rPr>
                      <m:t>𝒋</m:t>
                    </m:r>
                    <m:r>
                      <a:rPr lang="en-US" b="1" i="1" smtClean="0">
                        <a:solidFill>
                          <a:srgbClr val="003F82"/>
                        </a:solidFill>
                        <a:latin typeface="Cambria Math"/>
                      </a:rPr>
                      <m:t>&lt;</m:t>
                    </m:r>
                    <m:r>
                      <a:rPr lang="en-US" b="1" i="1" smtClean="0">
                        <a:solidFill>
                          <a:srgbClr val="003F82"/>
                        </a:solidFill>
                        <a:latin typeface="Cambria Math"/>
                      </a:rPr>
                      <m:t>𝑵</m:t>
                    </m:r>
                    <m:r>
                      <a:rPr lang="en-US" b="1" i="1" smtClean="0">
                        <a:solidFill>
                          <a:srgbClr val="003F82"/>
                        </a:solidFill>
                        <a:latin typeface="Cambria Math"/>
                      </a:rPr>
                      <m:t>}</m:t>
                    </m:r>
                  </m:oMath>
                </a14:m>
                <a:endParaRPr lang="ru-RU" b="1" dirty="0">
                  <a:solidFill>
                    <a:srgbClr val="003F82"/>
                  </a:solidFill>
                  <a:latin typeface="Myriad Pro" panose="020B0503030403020204" pitchFamily="34" charset="0"/>
                </a:endParaRPr>
              </a:p>
            </p:txBody>
          </p:sp>
        </mc:Choice>
        <mc:Fallback xmlns="">
          <p:sp>
            <p:nvSpPr>
              <p:cNvPr id="11" name="Прямоугольник 10">
                <a:extLst>
                  <a:ext uri="{FF2B5EF4-FFF2-40B4-BE49-F238E27FC236}">
                    <a16:creationId xmlns:a16="http://schemas.microsoft.com/office/drawing/2014/main" xmlns="" id="{50ED4305-12B5-4B82-A889-073F0E824F47}"/>
                  </a:ext>
                </a:extLst>
              </p:cNvPr>
              <p:cNvSpPr>
                <a:spLocks noRot="1" noChangeAspect="1" noMove="1" noResize="1" noEditPoints="1" noAdjustHandles="1" noChangeArrowheads="1" noChangeShapeType="1" noTextEdit="1"/>
              </p:cNvSpPr>
              <p:nvPr/>
            </p:nvSpPr>
            <p:spPr>
              <a:xfrm>
                <a:off x="255588" y="1517451"/>
                <a:ext cx="8431212" cy="692369"/>
              </a:xfrm>
              <a:prstGeom prst="rect">
                <a:avLst/>
              </a:prstGeom>
              <a:blipFill rotWithShape="1">
                <a:blip r:embed="rId3"/>
                <a:stretch>
                  <a:fillRect l="-651" t="-4386" b="-8772"/>
                </a:stretch>
              </a:blipFill>
            </p:spPr>
            <p:txBody>
              <a:bodyPr/>
              <a:lstStyle/>
              <a:p>
                <a:r>
                  <a:rPr lang="ru-RU">
                    <a:noFill/>
                  </a:rPr>
                  <a:t> </a:t>
                </a:r>
              </a:p>
            </p:txBody>
          </p:sp>
        </mc:Fallback>
      </mc:AlternateContent>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6462711"/>
            <a:ext cx="7765577" cy="20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Subtitle 2"/>
          <p:cNvSpPr txBox="1">
            <a:spLocks/>
          </p:cNvSpPr>
          <p:nvPr/>
        </p:nvSpPr>
        <p:spPr bwMode="auto">
          <a:xfrm>
            <a:off x="274800" y="6440042"/>
            <a:ext cx="4143375" cy="246062"/>
          </a:xfrm>
          <a:prstGeom prst="rect">
            <a:avLst/>
          </a:prstGeom>
          <a:noFill/>
          <a:ln w="9525">
            <a:noFill/>
            <a:miter lim="800000"/>
            <a:headEnd/>
            <a:tailEnd/>
          </a:ln>
        </p:spPr>
        <p:txBody>
          <a:bodyPr/>
          <a:lstStyle/>
          <a:p>
            <a:pPr>
              <a:spcBef>
                <a:spcPct val="20000"/>
              </a:spcBef>
            </a:pPr>
            <a:r>
              <a:rPr lang="ru-RU" sz="800" dirty="0">
                <a:solidFill>
                  <a:schemeClr val="bg1"/>
                </a:solidFill>
              </a:rPr>
              <a:t>Высшая школа экономики, Москва, </a:t>
            </a:r>
            <a:r>
              <a:rPr lang="ru-RU" sz="800" dirty="0" smtClean="0">
                <a:solidFill>
                  <a:schemeClr val="bg1"/>
                </a:solidFill>
              </a:rPr>
              <a:t>2020</a:t>
            </a:r>
            <a:endParaRPr kumimoji="1" lang="ru-RU" sz="800" dirty="0">
              <a:solidFill>
                <a:schemeClr val="bg1"/>
              </a:solidFill>
              <a:latin typeface="Myriad Pro"/>
            </a:endParaRPr>
          </a:p>
        </p:txBody>
      </p:sp>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9802" y="2412960"/>
            <a:ext cx="3713583" cy="38377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Двойная стрелка влево/вправо 13"/>
          <p:cNvSpPr/>
          <p:nvPr/>
        </p:nvSpPr>
        <p:spPr>
          <a:xfrm>
            <a:off x="4099302" y="4070528"/>
            <a:ext cx="904452" cy="529869"/>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pic>
        <p:nvPicPr>
          <p:cNvPr id="15" name="Рисунок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43629" y="2412959"/>
            <a:ext cx="3829733" cy="4049751"/>
          </a:xfrm>
          <a:prstGeom prst="rect">
            <a:avLst/>
          </a:prstGeom>
        </p:spPr>
      </p:pic>
    </p:spTree>
    <p:extLst>
      <p:ext uri="{BB962C8B-B14F-4D97-AF65-F5344CB8AC3E}">
        <p14:creationId xmlns:p14="http://schemas.microsoft.com/office/powerpoint/2010/main" val="1200607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1856</TotalTime>
  <Words>3403</Words>
  <Application>Microsoft Office PowerPoint</Application>
  <PresentationFormat>Экран (4:3)</PresentationFormat>
  <Paragraphs>280</Paragraphs>
  <Slides>23</Slides>
  <Notes>13</Notes>
  <HiddenSlides>0</HiddenSlides>
  <MMClips>0</MMClips>
  <ScaleCrop>false</ScaleCrop>
  <HeadingPairs>
    <vt:vector size="4" baseType="variant">
      <vt:variant>
        <vt:lpstr>Тема</vt:lpstr>
      </vt:variant>
      <vt:variant>
        <vt:i4>1</vt:i4>
      </vt:variant>
      <vt:variant>
        <vt:lpstr>Заголовки слайдов</vt:lpstr>
      </vt:variant>
      <vt:variant>
        <vt:i4>23</vt:i4>
      </vt:variant>
    </vt:vector>
  </HeadingPairs>
  <TitlesOfParts>
    <vt:vector size="24" baseType="lpstr">
      <vt:lpstr>Office Theme</vt:lpstr>
      <vt:lpstr>Факультет компьютерных наук Департамент программной инженерии Курсовая работа ИГРА «ПЕРЕМЫЧКИ»</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hse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план презентации КР 2017</dc:title>
  <dc:creator>vkremlev</dc:creator>
  <cp:lastModifiedBy>XTreme.ws</cp:lastModifiedBy>
  <cp:revision>124</cp:revision>
  <dcterms:created xsi:type="dcterms:W3CDTF">2010-09-30T06:45:29Z</dcterms:created>
  <dcterms:modified xsi:type="dcterms:W3CDTF">2020-05-26T07:47:58Z</dcterms:modified>
</cp:coreProperties>
</file>