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7" r:id="rId11"/>
    <p:sldId id="274" r:id="rId12"/>
    <p:sldId id="276" r:id="rId13"/>
    <p:sldId id="275" r:id="rId14"/>
    <p:sldId id="278" r:id="rId15"/>
    <p:sldId id="280" r:id="rId16"/>
    <p:sldId id="26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9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38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93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530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3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04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40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51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2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16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66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hyperlink" Target="https://longing-nylon-fe0.notion.site/XPath-3d0ea6bf1efb4e94bb20ab2aed98ff8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craping-bot.io/web-scraping-api-raw-html/" TargetMode="Externa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aDFpdzfRalU?feature=oembed" TargetMode="Externa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ing-nylon-fe0.notion.site/XPath-3d0ea6bf1efb4e94bb20ab2aed98ff8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E3A6077-F584-20A9-4E28-CAA4F5B34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3"/>
          <a:stretch/>
        </p:blipFill>
        <p:spPr bwMode="auto">
          <a:xfrm>
            <a:off x="0" y="1005036"/>
            <a:ext cx="3415457" cy="41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4BC621-B114-8BC3-7711-4069D8B09CEB}"/>
              </a:ext>
            </a:extLst>
          </p:cNvPr>
          <p:cNvSpPr txBox="1"/>
          <p:nvPr/>
        </p:nvSpPr>
        <p:spPr>
          <a:xfrm>
            <a:off x="2200274" y="3246894"/>
            <a:ext cx="47434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Бакытбек уулу Нуржигит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БПИ198</a:t>
            </a:r>
          </a:p>
          <a:p>
            <a:pPr lvl="0" algn="ctr">
              <a:buClr>
                <a:srgbClr val="253957"/>
              </a:buClr>
              <a:buSzPts val="4200"/>
            </a:pP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>
              <a:buClr>
                <a:srgbClr val="253957"/>
              </a:buClr>
              <a:buSzPts val="4200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уководитель: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Доцент департамента программной инженерии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факультета компьютерных наук, к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анд. физ.-мат. наук</a:t>
            </a: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Жукова Галина Николаевна</a:t>
            </a: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4068B-3292-3AF0-2710-BBA4BF9D6282}"/>
              </a:ext>
            </a:extLst>
          </p:cNvPr>
          <p:cNvSpPr txBox="1"/>
          <p:nvPr/>
        </p:nvSpPr>
        <p:spPr>
          <a:xfrm>
            <a:off x="2285999" y="37469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Факультет компьютерных наук 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Департамент программной инженерии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Курсовая проект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136B1-1A3A-0631-CAE8-6545E49B06F7}"/>
              </a:ext>
            </a:extLst>
          </p:cNvPr>
          <p:cNvSpPr txBox="1"/>
          <p:nvPr/>
        </p:nvSpPr>
        <p:spPr>
          <a:xfrm>
            <a:off x="2245359" y="2088163"/>
            <a:ext cx="465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Веб-приложение  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“Notiprice”</a:t>
            </a:r>
            <a:endParaRPr lang="ru-RU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4A031F0-7739-FE89-B741-EE6D0F9A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02" y="3798575"/>
            <a:ext cx="2061098" cy="13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1C75D-743E-C3EC-3BD3-E54AD8470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902" y="1229097"/>
            <a:ext cx="1725976" cy="17181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Получение цены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66512-C4BE-44B5-5D19-D72BBF93875B}"/>
              </a:ext>
            </a:extLst>
          </p:cNvPr>
          <p:cNvSpPr txBox="1"/>
          <p:nvPr/>
        </p:nvSpPr>
        <p:spPr>
          <a:xfrm>
            <a:off x="551275" y="1101615"/>
            <a:ext cx="609241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en-US" b="1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(XML </a:t>
            </a:r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Language) — язык запросов к элементам XML-документа. Разработан для организации доступа к частям документа XML в файлах трансформации XSLT и является стандартом консорциума W3C.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призван реализовать навигацию по DOM в XML.</a:t>
            </a:r>
            <a:endParaRPr lang="en-US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Пользователь может легко получить из браузера. </a:t>
            </a:r>
            <a:b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Инструкция: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https://longing-nylon-fe0.notion.site/XPath-3d0ea6bf1efb4e94bb20ab2aed98ff8e</a:t>
            </a:r>
            <a:endParaRPr lang="ru-RU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Если в БД был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</a:t>
            </a: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цены интернет-магазина, то он проверяется, если он валидный, то пользователю автоматически предлагается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XPath.</a:t>
            </a:r>
          </a:p>
          <a:p>
            <a:endParaRPr lang="ru-RU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194" name="Picture 2" descr="10,213 Fishing Pole Illustrations &amp; Clip Art - iStock">
            <a:extLst>
              <a:ext uri="{FF2B5EF4-FFF2-40B4-BE49-F238E27FC236}">
                <a16:creationId xmlns:a16="http://schemas.microsoft.com/office/drawing/2014/main" id="{6D9358A5-2D76-E860-4AC0-934769C8B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6" y="2344168"/>
            <a:ext cx="2504868" cy="22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408530-FF20-4C2D-2BCD-4F110C9EF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4145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Алгоритм сканирования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78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cxnSpLocks/>
          </p:cNvCxnSpPr>
          <p:nvPr/>
        </p:nvCxnSpPr>
        <p:spPr>
          <a:xfrm>
            <a:off x="-24090" y="651608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14658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608AC-9379-8DAE-4822-A537C5E2CC21}"/>
              </a:ext>
            </a:extLst>
          </p:cNvPr>
          <p:cNvSpPr txBox="1"/>
          <p:nvPr/>
        </p:nvSpPr>
        <p:spPr>
          <a:xfrm>
            <a:off x="167878" y="741484"/>
            <a:ext cx="8853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fixed_delay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интервал времени между запусками сканирования.</a:t>
            </a:r>
          </a:p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recheck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интервал времени, по истечении которого цены товаров заново проверяются.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last_check – 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время последней проверки</a:t>
            </a:r>
          </a:p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текущее время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max_product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лимит количества товаров, у которых нужно проверить цену, за одно обращение в БД.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получения товаров из БД: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products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last_check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+ 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recheck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&lt;=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last_check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max_product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Каждые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fixed_delay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секунд запускается функция сканирования.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сканирования:</a:t>
            </a:r>
          </a:p>
          <a:p>
            <a:pPr marL="342900" indent="-342900">
              <a:buAutoNum type="arabicParenR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Получаем из БД товары для проверки цен, их максимальное количество -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limit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 Если товаров нет, то завершаем сканирование.</a:t>
            </a:r>
          </a:p>
          <a:p>
            <a:pPr marL="342900" indent="-342900">
              <a:buAutoNum type="arabicParenR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каждого товара получаем цену на текущий момент, если цены не совпадают, то отправляем уведомление пользователю и обновляем цену товара. Меняем время последней проверки товара. Обновляем товар в БД.</a:t>
            </a:r>
          </a:p>
          <a:p>
            <a:pPr marL="342900" indent="-342900">
              <a:buAutoNum type="arabicParenR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Возвращаемся к шагу (1).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BC881C-3204-5BEA-AD15-6E30736097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14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8921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Проблема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9" y="4481498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5490A7-9C87-B797-D493-72ACEF9A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369" y="1688780"/>
            <a:ext cx="5529262" cy="3001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50DF5F-0A6B-1586-95D9-586A7438F81C}"/>
              </a:ext>
            </a:extLst>
          </p:cNvPr>
          <p:cNvSpPr txBox="1"/>
          <p:nvPr/>
        </p:nvSpPr>
        <p:spPr>
          <a:xfrm>
            <a:off x="1601406" y="1006490"/>
            <a:ext cx="5735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Блокировка из-за частных отправлений запросов.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Решение: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https://www.scraping-bot.io/web-scraping-api-raw-html/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46927-8C53-8D0C-71D3-2F267A07A4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5077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Дальнейшее развитие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645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Future plc — Википедия">
            <a:extLst>
              <a:ext uri="{FF2B5EF4-FFF2-40B4-BE49-F238E27FC236}">
                <a16:creationId xmlns:a16="http://schemas.microsoft.com/office/drawing/2014/main" id="{299A291D-1151-45FA-A1EC-C2F58C036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6" b="21986"/>
          <a:stretch/>
        </p:blipFill>
        <p:spPr bwMode="auto">
          <a:xfrm>
            <a:off x="2234907" y="2410565"/>
            <a:ext cx="4424767" cy="223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217D1C-52DA-D2C1-ECBD-5FC464ACCA40}"/>
              </a:ext>
            </a:extLst>
          </p:cNvPr>
          <p:cNvSpPr txBox="1"/>
          <p:nvPr/>
        </p:nvSpPr>
        <p:spPr>
          <a:xfrm>
            <a:off x="1704387" y="1359147"/>
            <a:ext cx="5735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соберется достаточное количество интернет-магазинов можно будет обучить модель для выделения цен и мобильное приложение.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E795CDF-35AF-A3C9-0A4E-6CDB72686B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419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Демонстрация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" name="Google Shape;64;p14"/>
          <p:cNvCxnSpPr>
            <a:cxnSpLocks/>
          </p:cNvCxnSpPr>
          <p:nvPr/>
        </p:nvCxnSpPr>
        <p:spPr>
          <a:xfrm>
            <a:off x="-16946" y="693999"/>
            <a:ext cx="8389421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8372475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9ED8F9-EABD-C7B1-96D2-33F705258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pic>
        <p:nvPicPr>
          <p:cNvPr id="3" name="Мультимедиа в Интернете 2" title="Notiprice - Spring Boot and React js by Bakytbek uulu Nurzhigit">
            <a:hlinkClick r:id="" action="ppaction://media"/>
            <a:extLst>
              <a:ext uri="{FF2B5EF4-FFF2-40B4-BE49-F238E27FC236}">
                <a16:creationId xmlns:a16="http://schemas.microsoft.com/office/drawing/2014/main" id="{4591D629-32B1-CE3F-B4A5-B8C34B4AC0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97625" y="796535"/>
            <a:ext cx="7540323" cy="42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53957"/>
              </a:buClr>
              <a:buSzPts val="7000"/>
            </a:pPr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Источники</a:t>
            </a:r>
            <a:endParaRPr lang="ru-RU" sz="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9" y="4530975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9ED8F9-EABD-C7B1-96D2-33F705258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6346A-B15F-D146-70BE-B9769E806308}"/>
              </a:ext>
            </a:extLst>
          </p:cNvPr>
          <p:cNvSpPr txBox="1"/>
          <p:nvPr/>
        </p:nvSpPr>
        <p:spPr>
          <a:xfrm>
            <a:off x="551275" y="1633240"/>
            <a:ext cx="6302460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712" indent="-192881" algn="just">
              <a:lnSpc>
                <a:spcPct val="150000"/>
              </a:lnSpc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 [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Электронный ресурс]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https://ru.wikipedia.org/wiki/XPath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режим доступа: свободный, дата обращения: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.05.202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1712" indent="-192881" algn="just">
              <a:lnSpc>
                <a:spcPct val="150000"/>
              </a:lnSpc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Scrape and extract raw HTML from webpage without getting blocked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Электронный ресурс]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https://www.scraping-bot.io/web-scraping-api-raw-html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режим доступа: свободный, дата обращения: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.05.202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1712" indent="-192881" algn="just">
              <a:lnSpc>
                <a:spcPct val="150000"/>
              </a:lnSpc>
              <a:buAutoNum type="arabicPeriod"/>
            </a:pP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Как найти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 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цены?.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Электронный ресурс]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https://longing-nylon-fe0.notion.site/XPath-3d0ea6bf1efb4e94bb20ab2aed98ff8e 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режим доступа: свободный, дата обращения: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.05.202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7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2531550" y="4153321"/>
            <a:ext cx="40809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bakytbek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uulu_1</a:t>
            </a:r>
            <a:r>
              <a:rPr lang="ru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@hse.ru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https://t.me/nurzhigitss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75" y="1017913"/>
            <a:ext cx="5435188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ru-RU" sz="1800" dirty="0">
                <a:solidFill>
                  <a:schemeClr val="tx1"/>
                </a:solidFill>
              </a:rPr>
              <a:t>Приложение будет полезной для всех, кто совершает покупки в интернете. </a:t>
            </a:r>
          </a:p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ru-RU" sz="1800" dirty="0">
                <a:solidFill>
                  <a:schemeClr val="tx1"/>
                </a:solidFill>
              </a:rPr>
              <a:t>У большинства людей бывают такие случаи, когда они заранее знают, что хотят купить. Программа помогает отслеживать цены на товары и купить по выгодной цене.</a:t>
            </a:r>
          </a:p>
        </p:txBody>
      </p:sp>
      <p:pic>
        <p:nvPicPr>
          <p:cNvPr id="11266" name="Picture 2" descr="SEIZE THE MOMENT Poster | Haha | Keep Calm-o-Matic">
            <a:extLst>
              <a:ext uri="{FF2B5EF4-FFF2-40B4-BE49-F238E27FC236}">
                <a16:creationId xmlns:a16="http://schemas.microsoft.com/office/drawing/2014/main" id="{92C649D3-428B-F482-228A-7C986CBD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0" y="2204681"/>
            <a:ext cx="1750309" cy="204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3B39BA-ACA4-F21D-1F2B-D3A05B5131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Цели и задачи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954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22102" y="1584237"/>
            <a:ext cx="6492300" cy="33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/>
              <a:buNone/>
            </a:pPr>
            <a: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Задачи: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Реализовать удобный интерфейс для пользователей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Отправлять уведомления в Телеграм</a:t>
            </a:r>
          </a:p>
          <a:p>
            <a:pPr marL="571500" lvl="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Разработать программную документацию.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6CBA-FD00-3683-BB06-238A40F60436}"/>
              </a:ext>
            </a:extLst>
          </p:cNvPr>
          <p:cNvSpPr txBox="1"/>
          <p:nvPr/>
        </p:nvSpPr>
        <p:spPr>
          <a:xfrm>
            <a:off x="551266" y="954452"/>
            <a:ext cx="6433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Цель - создание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MVP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приложения для отслеживания цен.</a:t>
            </a:r>
          </a:p>
        </p:txBody>
      </p:sp>
      <p:pic>
        <p:nvPicPr>
          <p:cNvPr id="12290" name="Picture 2" descr="AIM 3D PNG | PNG Play">
            <a:extLst>
              <a:ext uri="{FF2B5EF4-FFF2-40B4-BE49-F238E27FC236}">
                <a16:creationId xmlns:a16="http://schemas.microsoft.com/office/drawing/2014/main" id="{87379661-70E3-FE21-E37B-DFD9CF8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214021"/>
            <a:ext cx="2443162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35BCD4-E1C0-AD6C-9427-15005AF19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492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Анализ аналогов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2938" y="959817"/>
            <a:ext cx="6492300" cy="407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/>
              <a:buNone/>
            </a:pPr>
            <a: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Аналоги:</a:t>
            </a:r>
          </a:p>
          <a:p>
            <a:pPr marL="57150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Price tracker - </a:t>
            </a:r>
            <a:r>
              <a:rPr lang="en-US" sz="18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Otsledit</a:t>
            </a:r>
            <a:b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https://otsledit.net/</a:t>
            </a:r>
            <a:endParaRPr lang="ru-RU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Scraping Bot</a:t>
            </a:r>
            <a:br>
              <a:rPr lang="en-US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https://www.scraping-bot.io/</a:t>
            </a:r>
            <a:endParaRPr lang="ru-RU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lvl="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Функции подписки на снижение цен</a:t>
            </a:r>
            <a:br>
              <a:rPr lang="en-US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https://www.ozon.ru/</a:t>
            </a:r>
            <a:endParaRPr lang="ru-RU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318" name="Picture 6" descr="ScrapingBot • Web Scraping API - Extract HTML content">
            <a:extLst>
              <a:ext uri="{FF2B5EF4-FFF2-40B4-BE49-F238E27FC236}">
                <a16:creationId xmlns:a16="http://schemas.microsoft.com/office/drawing/2014/main" id="{5116ECE0-AD9F-C396-A194-909EDC3D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92" y="2636204"/>
            <a:ext cx="2100509" cy="17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579E2E1-C8D7-2C4F-AAEB-3A58A9B3B6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8535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Функциональные требования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75" y="1017913"/>
            <a:ext cx="6066649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Авторизация пользователя или регистрация нового пользователя.</a:t>
            </a:r>
          </a:p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Добавление товара в список отслеживаемых товаров.</a:t>
            </a:r>
          </a:p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Получение уведомлений об изменении цен через Телеграм бота.</a:t>
            </a:r>
          </a:p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Удаление товара из списка отслеживаемых товаров.</a:t>
            </a:r>
          </a:p>
        </p:txBody>
      </p:sp>
      <p:pic>
        <p:nvPicPr>
          <p:cNvPr id="14342" name="Picture 6" descr="Download Free png CodeMunks Strategic Business Analysis Consulting Services  - DLPNG.com">
            <a:extLst>
              <a:ext uri="{FF2B5EF4-FFF2-40B4-BE49-F238E27FC236}">
                <a16:creationId xmlns:a16="http://schemas.microsoft.com/office/drawing/2014/main" id="{A01F1D0D-D480-53BB-806B-C96B9B08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32" y="2106179"/>
            <a:ext cx="2262200" cy="214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09D6C87-27F2-AB6A-D9F9-4988DEB5A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9378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Стек Технологий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9 полезных советов для тех, кто начинает знакомство с React.js">
            <a:extLst>
              <a:ext uri="{FF2B5EF4-FFF2-40B4-BE49-F238E27FC236}">
                <a16:creationId xmlns:a16="http://schemas.microsoft.com/office/drawing/2014/main" id="{EB3B9459-964C-4AD9-4CC5-F108F130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" y="1127816"/>
            <a:ext cx="3766725" cy="132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стория Axios: как медиастартап покорил аудиторию и рекламодателей США">
            <a:extLst>
              <a:ext uri="{FF2B5EF4-FFF2-40B4-BE49-F238E27FC236}">
                <a16:creationId xmlns:a16="http://schemas.microsoft.com/office/drawing/2014/main" id="{18E043FE-E3D2-70D1-D7C5-1CD5530D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4" y="3141236"/>
            <a:ext cx="1553225" cy="8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clarative routing for React apps at any scale | React Router">
            <a:extLst>
              <a:ext uri="{FF2B5EF4-FFF2-40B4-BE49-F238E27FC236}">
                <a16:creationId xmlns:a16="http://schemas.microsoft.com/office/drawing/2014/main" id="{0EB2586A-1FB8-C32B-06FE-94289D70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91" y="2807198"/>
            <a:ext cx="1514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к создать богатые макеты на основе карт с помощью семантического  интерфейса - CoderLessons.com">
            <a:extLst>
              <a:ext uri="{FF2B5EF4-FFF2-40B4-BE49-F238E27FC236}">
                <a16:creationId xmlns:a16="http://schemas.microsoft.com/office/drawing/2014/main" id="{B9AE708D-7210-8028-D31D-54BD0D280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99" y="967899"/>
            <a:ext cx="1738376" cy="16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me | React Hook Form - Simple React forms validation">
            <a:extLst>
              <a:ext uri="{FF2B5EF4-FFF2-40B4-BE49-F238E27FC236}">
                <a16:creationId xmlns:a16="http://schemas.microsoft.com/office/drawing/2014/main" id="{235BD010-6F79-4B0A-83DC-04D24B2BB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937" y="280719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93AB6E-5915-1B95-BCD3-163769EEBD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9609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Стек Технологий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6442C0CB-09A0-A6D8-2239-8B2F335A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068368"/>
            <a:ext cx="3123326" cy="163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ring Security With LDAP Authentication - DZone Security">
            <a:extLst>
              <a:ext uri="{FF2B5EF4-FFF2-40B4-BE49-F238E27FC236}">
                <a16:creationId xmlns:a16="http://schemas.microsoft.com/office/drawing/2014/main" id="{F36D29BA-13F6-9E51-CAD7-4B8BDDCA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42" y="1447622"/>
            <a:ext cx="2705735" cy="9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41306C7B-FB65-B17E-6ACD-968271C4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31" y="3446002"/>
            <a:ext cx="3231464" cy="14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JDBC Archives - STACKJAVA">
            <a:extLst>
              <a:ext uri="{FF2B5EF4-FFF2-40B4-BE49-F238E27FC236}">
                <a16:creationId xmlns:a16="http://schemas.microsoft.com/office/drawing/2014/main" id="{B274CEB2-3D9B-58D6-46E0-3F502C36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966164"/>
            <a:ext cx="1744300" cy="17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Kotlin Vector Logo - Logowik.com">
            <a:extLst>
              <a:ext uri="{FF2B5EF4-FFF2-40B4-BE49-F238E27FC236}">
                <a16:creationId xmlns:a16="http://schemas.microsoft.com/office/drawing/2014/main" id="{E1055FF7-0E71-8147-19DD-4F48A815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59" y="1980556"/>
            <a:ext cx="2048061" cy="15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C3A28356-2538-2268-0A23-E56E819E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85" y="2571750"/>
            <a:ext cx="1242060" cy="12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E39E47-B35A-CB67-767E-EE2A48318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6177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Безопасность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0" name="Picture 4" descr="JWT - Quick reference for the header and JWS parameters - Devonblog JWT">
            <a:extLst>
              <a:ext uri="{FF2B5EF4-FFF2-40B4-BE49-F238E27FC236}">
                <a16:creationId xmlns:a16="http://schemas.microsoft.com/office/drawing/2014/main" id="{ED0F10AC-77EC-83C3-C200-A5FC3971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19" y="2740973"/>
            <a:ext cx="2821325" cy="169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crypt-library · GitHub Topics · GitHub">
            <a:extLst>
              <a:ext uri="{FF2B5EF4-FFF2-40B4-BE49-F238E27FC236}">
                <a16:creationId xmlns:a16="http://schemas.microsoft.com/office/drawing/2014/main" id="{FA9AE776-01C4-75BB-2403-FBA797CE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1" y="1060760"/>
            <a:ext cx="3589528" cy="17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4CB04F-6752-FA91-8283-2F86D6F5A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37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Безопасность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4" name="Picture 8" descr="Токен авторизации на примере JSON WEB Token / Хабр">
            <a:extLst>
              <a:ext uri="{FF2B5EF4-FFF2-40B4-BE49-F238E27FC236}">
                <a16:creationId xmlns:a16="http://schemas.microsoft.com/office/drawing/2014/main" id="{9D266A9D-74C0-5047-816A-20136CB8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72" y="1172651"/>
            <a:ext cx="4554855" cy="33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998498-C3A9-FBEA-BE7C-B4C01A623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16861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590</Words>
  <Application>Microsoft Office PowerPoint</Application>
  <PresentationFormat>Экран (16:9)</PresentationFormat>
  <Paragraphs>82</Paragraphs>
  <Slides>16</Slides>
  <Notes>16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Roboto</vt:lpstr>
      <vt:lpstr>Arial</vt:lpstr>
      <vt:lpstr>Calibri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Нуржигит Бакытбек уулу</cp:lastModifiedBy>
  <cp:revision>11</cp:revision>
  <dcterms:modified xsi:type="dcterms:W3CDTF">2022-05-19T22:38:03Z</dcterms:modified>
</cp:coreProperties>
</file>