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12AF1B-B5FB-4140-A3B8-3FDB18601DC6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22D0FD0-6214-47A3-92B2-55686393F23E}">
      <dgm:prSet/>
      <dgm:spPr/>
      <dgm:t>
        <a:bodyPr/>
        <a:lstStyle/>
        <a:p>
          <a:r>
            <a:rPr lang="en-US" dirty="0"/>
            <a:t>9</a:t>
          </a:r>
          <a:r>
            <a:rPr lang="zh-CN" dirty="0"/>
            <a:t>月</a:t>
          </a:r>
          <a:r>
            <a:rPr lang="en-US" dirty="0"/>
            <a:t>29</a:t>
          </a:r>
          <a:r>
            <a:rPr lang="zh-CN" dirty="0"/>
            <a:t>日前 基础知识学习（</a:t>
          </a:r>
          <a:r>
            <a:rPr lang="en-US" dirty="0"/>
            <a:t>Java</a:t>
          </a:r>
          <a:r>
            <a:rPr lang="zh-CN" dirty="0"/>
            <a:t>、</a:t>
          </a:r>
          <a:r>
            <a:rPr lang="en-US" dirty="0"/>
            <a:t>Flutter</a:t>
          </a:r>
          <a:r>
            <a:rPr lang="zh-CN" dirty="0"/>
            <a:t>、</a:t>
          </a:r>
          <a:r>
            <a:rPr lang="en-US" dirty="0"/>
            <a:t>Android Studio</a:t>
          </a:r>
          <a:r>
            <a:rPr lang="zh-CN" dirty="0"/>
            <a:t>开发流程等）</a:t>
          </a:r>
          <a:endParaRPr lang="en-US" dirty="0"/>
        </a:p>
      </dgm:t>
    </dgm:pt>
    <dgm:pt modelId="{7A3A997B-E37E-4158-8899-FFFC59DBA884}" type="parTrans" cxnId="{84024332-E300-4989-A270-2BD64376ED2B}">
      <dgm:prSet/>
      <dgm:spPr/>
      <dgm:t>
        <a:bodyPr/>
        <a:lstStyle/>
        <a:p>
          <a:endParaRPr lang="en-US"/>
        </a:p>
      </dgm:t>
    </dgm:pt>
    <dgm:pt modelId="{E2F539BB-BD84-4515-993B-F66C2772AD6D}" type="sibTrans" cxnId="{84024332-E300-4989-A270-2BD64376ED2B}">
      <dgm:prSet/>
      <dgm:spPr/>
      <dgm:t>
        <a:bodyPr/>
        <a:lstStyle/>
        <a:p>
          <a:endParaRPr lang="en-US"/>
        </a:p>
      </dgm:t>
    </dgm:pt>
    <dgm:pt modelId="{4CD8DAF8-E69E-4D17-8A34-7CF956EF61A0}">
      <dgm:prSet/>
      <dgm:spPr/>
      <dgm:t>
        <a:bodyPr/>
        <a:lstStyle/>
        <a:p>
          <a:r>
            <a:rPr lang="en-US" dirty="0"/>
            <a:t>10</a:t>
          </a:r>
          <a:r>
            <a:rPr lang="zh-CN" dirty="0"/>
            <a:t>月</a:t>
          </a:r>
          <a:r>
            <a:rPr lang="en-US" dirty="0"/>
            <a:t>10</a:t>
          </a:r>
          <a:r>
            <a:rPr lang="zh-CN" dirty="0"/>
            <a:t>日前 第一轮迭代（使应用具备基本功能）</a:t>
          </a:r>
          <a:endParaRPr lang="en-US" dirty="0"/>
        </a:p>
      </dgm:t>
    </dgm:pt>
    <dgm:pt modelId="{E183A018-72F7-4206-A144-974DBBB75CAC}" type="parTrans" cxnId="{59930156-D09E-4E91-A062-960C5E7D582C}">
      <dgm:prSet/>
      <dgm:spPr/>
      <dgm:t>
        <a:bodyPr/>
        <a:lstStyle/>
        <a:p>
          <a:endParaRPr lang="en-US"/>
        </a:p>
      </dgm:t>
    </dgm:pt>
    <dgm:pt modelId="{061E8829-F0C0-42D0-8AFD-059833AD3B2D}" type="sibTrans" cxnId="{59930156-D09E-4E91-A062-960C5E7D582C}">
      <dgm:prSet/>
      <dgm:spPr/>
      <dgm:t>
        <a:bodyPr/>
        <a:lstStyle/>
        <a:p>
          <a:endParaRPr lang="en-US"/>
        </a:p>
      </dgm:t>
    </dgm:pt>
    <dgm:pt modelId="{B28EA80E-DA09-4740-B001-B2DB61418078}">
      <dgm:prSet/>
      <dgm:spPr/>
      <dgm:t>
        <a:bodyPr/>
        <a:lstStyle/>
        <a:p>
          <a:r>
            <a:rPr lang="en-US" dirty="0"/>
            <a:t>10</a:t>
          </a:r>
          <a:r>
            <a:rPr lang="zh-CN" dirty="0"/>
            <a:t>月</a:t>
          </a:r>
          <a:r>
            <a:rPr lang="en-US" dirty="0"/>
            <a:t>25</a:t>
          </a:r>
          <a:r>
            <a:rPr lang="zh-CN" dirty="0"/>
            <a:t>日前 第二轮迭代（完善应用功能、性能优化、外观优化等）</a:t>
          </a:r>
          <a:endParaRPr lang="en-US" dirty="0"/>
        </a:p>
      </dgm:t>
    </dgm:pt>
    <dgm:pt modelId="{26CBC9DE-E466-4A1E-975F-0088D492EE33}" type="parTrans" cxnId="{30B7A8EC-CC41-41BE-8A22-507ADB38C4CD}">
      <dgm:prSet/>
      <dgm:spPr/>
      <dgm:t>
        <a:bodyPr/>
        <a:lstStyle/>
        <a:p>
          <a:endParaRPr lang="en-US"/>
        </a:p>
      </dgm:t>
    </dgm:pt>
    <dgm:pt modelId="{F2F9B609-F1BA-42E5-A239-0B1C640F7293}" type="sibTrans" cxnId="{30B7A8EC-CC41-41BE-8A22-507ADB38C4CD}">
      <dgm:prSet/>
      <dgm:spPr/>
      <dgm:t>
        <a:bodyPr/>
        <a:lstStyle/>
        <a:p>
          <a:endParaRPr lang="en-US"/>
        </a:p>
      </dgm:t>
    </dgm:pt>
    <dgm:pt modelId="{78BD9D8D-2FC1-4CC3-8F4F-5633069572BC}">
      <dgm:prSet/>
      <dgm:spPr/>
      <dgm:t>
        <a:bodyPr/>
        <a:lstStyle/>
        <a:p>
          <a:r>
            <a:rPr lang="en-US" dirty="0"/>
            <a:t>10</a:t>
          </a:r>
          <a:r>
            <a:rPr lang="zh-CN" dirty="0"/>
            <a:t>月</a:t>
          </a:r>
          <a:r>
            <a:rPr lang="en-US" dirty="0"/>
            <a:t>29</a:t>
          </a:r>
          <a:r>
            <a:rPr lang="zh-CN" dirty="0"/>
            <a:t>日前 软件上线</a:t>
          </a:r>
          <a:endParaRPr lang="en-US" dirty="0"/>
        </a:p>
      </dgm:t>
    </dgm:pt>
    <dgm:pt modelId="{C157C29E-90E0-4CE1-956C-89CCB005A821}" type="parTrans" cxnId="{BBB7CCED-E8A2-4B3E-A461-ECE97B7C023B}">
      <dgm:prSet/>
      <dgm:spPr/>
      <dgm:t>
        <a:bodyPr/>
        <a:lstStyle/>
        <a:p>
          <a:endParaRPr lang="en-US"/>
        </a:p>
      </dgm:t>
    </dgm:pt>
    <dgm:pt modelId="{D8FFE5FE-983F-4D0B-B764-0872FF096EB3}" type="sibTrans" cxnId="{BBB7CCED-E8A2-4B3E-A461-ECE97B7C023B}">
      <dgm:prSet/>
      <dgm:spPr/>
      <dgm:t>
        <a:bodyPr/>
        <a:lstStyle/>
        <a:p>
          <a:endParaRPr lang="en-US"/>
        </a:p>
      </dgm:t>
    </dgm:pt>
    <dgm:pt modelId="{93937151-AB7B-4553-95D1-6C614A517885}" type="pres">
      <dgm:prSet presAssocID="{B712AF1B-B5FB-4140-A3B8-3FDB18601DC6}" presName="outerComposite" presStyleCnt="0">
        <dgm:presLayoutVars>
          <dgm:chMax val="5"/>
          <dgm:dir/>
          <dgm:resizeHandles val="exact"/>
        </dgm:presLayoutVars>
      </dgm:prSet>
      <dgm:spPr/>
    </dgm:pt>
    <dgm:pt modelId="{167C9D31-3DE8-4BD7-979D-43848A6BCBDF}" type="pres">
      <dgm:prSet presAssocID="{B712AF1B-B5FB-4140-A3B8-3FDB18601DC6}" presName="dummyMaxCanvas" presStyleCnt="0">
        <dgm:presLayoutVars/>
      </dgm:prSet>
      <dgm:spPr/>
    </dgm:pt>
    <dgm:pt modelId="{9B60403C-5E3F-4C00-AB39-43B9A2928743}" type="pres">
      <dgm:prSet presAssocID="{B712AF1B-B5FB-4140-A3B8-3FDB18601DC6}" presName="FourNodes_1" presStyleLbl="node1" presStyleIdx="0" presStyleCnt="4">
        <dgm:presLayoutVars>
          <dgm:bulletEnabled val="1"/>
        </dgm:presLayoutVars>
      </dgm:prSet>
      <dgm:spPr/>
    </dgm:pt>
    <dgm:pt modelId="{8B5B03B6-F89E-41FE-BE56-B4BD3D720FB0}" type="pres">
      <dgm:prSet presAssocID="{B712AF1B-B5FB-4140-A3B8-3FDB18601DC6}" presName="FourNodes_2" presStyleLbl="node1" presStyleIdx="1" presStyleCnt="4">
        <dgm:presLayoutVars>
          <dgm:bulletEnabled val="1"/>
        </dgm:presLayoutVars>
      </dgm:prSet>
      <dgm:spPr/>
    </dgm:pt>
    <dgm:pt modelId="{CE0FE712-80E6-4335-ACD7-4B13C734D255}" type="pres">
      <dgm:prSet presAssocID="{B712AF1B-B5FB-4140-A3B8-3FDB18601DC6}" presName="FourNodes_3" presStyleLbl="node1" presStyleIdx="2" presStyleCnt="4">
        <dgm:presLayoutVars>
          <dgm:bulletEnabled val="1"/>
        </dgm:presLayoutVars>
      </dgm:prSet>
      <dgm:spPr/>
    </dgm:pt>
    <dgm:pt modelId="{A03A7026-75BD-40A2-B737-3FE5379B8797}" type="pres">
      <dgm:prSet presAssocID="{B712AF1B-B5FB-4140-A3B8-3FDB18601DC6}" presName="FourNodes_4" presStyleLbl="node1" presStyleIdx="3" presStyleCnt="4">
        <dgm:presLayoutVars>
          <dgm:bulletEnabled val="1"/>
        </dgm:presLayoutVars>
      </dgm:prSet>
      <dgm:spPr/>
    </dgm:pt>
    <dgm:pt modelId="{8E7F2B40-22B0-4949-81E0-D9DD32B08064}" type="pres">
      <dgm:prSet presAssocID="{B712AF1B-B5FB-4140-A3B8-3FDB18601DC6}" presName="FourConn_1-2" presStyleLbl="fgAccFollowNode1" presStyleIdx="0" presStyleCnt="3">
        <dgm:presLayoutVars>
          <dgm:bulletEnabled val="1"/>
        </dgm:presLayoutVars>
      </dgm:prSet>
      <dgm:spPr/>
    </dgm:pt>
    <dgm:pt modelId="{CC7D21E0-DA0F-4787-B326-27AA9EF7F777}" type="pres">
      <dgm:prSet presAssocID="{B712AF1B-B5FB-4140-A3B8-3FDB18601DC6}" presName="FourConn_2-3" presStyleLbl="fgAccFollowNode1" presStyleIdx="1" presStyleCnt="3">
        <dgm:presLayoutVars>
          <dgm:bulletEnabled val="1"/>
        </dgm:presLayoutVars>
      </dgm:prSet>
      <dgm:spPr/>
    </dgm:pt>
    <dgm:pt modelId="{903BAED8-AB29-4D30-BDAB-8C966C4CBD51}" type="pres">
      <dgm:prSet presAssocID="{B712AF1B-B5FB-4140-A3B8-3FDB18601DC6}" presName="FourConn_3-4" presStyleLbl="fgAccFollowNode1" presStyleIdx="2" presStyleCnt="3">
        <dgm:presLayoutVars>
          <dgm:bulletEnabled val="1"/>
        </dgm:presLayoutVars>
      </dgm:prSet>
      <dgm:spPr/>
    </dgm:pt>
    <dgm:pt modelId="{92E126B0-6783-4315-AE9E-82D4AFA414C9}" type="pres">
      <dgm:prSet presAssocID="{B712AF1B-B5FB-4140-A3B8-3FDB18601DC6}" presName="FourNodes_1_text" presStyleLbl="node1" presStyleIdx="3" presStyleCnt="4">
        <dgm:presLayoutVars>
          <dgm:bulletEnabled val="1"/>
        </dgm:presLayoutVars>
      </dgm:prSet>
      <dgm:spPr/>
    </dgm:pt>
    <dgm:pt modelId="{839D97D3-1612-446F-9959-658AA007C70A}" type="pres">
      <dgm:prSet presAssocID="{B712AF1B-B5FB-4140-A3B8-3FDB18601DC6}" presName="FourNodes_2_text" presStyleLbl="node1" presStyleIdx="3" presStyleCnt="4">
        <dgm:presLayoutVars>
          <dgm:bulletEnabled val="1"/>
        </dgm:presLayoutVars>
      </dgm:prSet>
      <dgm:spPr/>
    </dgm:pt>
    <dgm:pt modelId="{C4BB370F-10B5-423C-8FC9-BE8D320D3A30}" type="pres">
      <dgm:prSet presAssocID="{B712AF1B-B5FB-4140-A3B8-3FDB18601DC6}" presName="FourNodes_3_text" presStyleLbl="node1" presStyleIdx="3" presStyleCnt="4">
        <dgm:presLayoutVars>
          <dgm:bulletEnabled val="1"/>
        </dgm:presLayoutVars>
      </dgm:prSet>
      <dgm:spPr/>
    </dgm:pt>
    <dgm:pt modelId="{023456EA-BBA2-4F31-A4CD-D05968EBF23C}" type="pres">
      <dgm:prSet presAssocID="{B712AF1B-B5FB-4140-A3B8-3FDB18601DC6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0465B16-6D24-4D93-9633-7516E1BBAE7E}" type="presOf" srcId="{F2F9B609-F1BA-42E5-A239-0B1C640F7293}" destId="{903BAED8-AB29-4D30-BDAB-8C966C4CBD51}" srcOrd="0" destOrd="0" presId="urn:microsoft.com/office/officeart/2005/8/layout/vProcess5"/>
    <dgm:cxn modelId="{84024332-E300-4989-A270-2BD64376ED2B}" srcId="{B712AF1B-B5FB-4140-A3B8-3FDB18601DC6}" destId="{122D0FD0-6214-47A3-92B2-55686393F23E}" srcOrd="0" destOrd="0" parTransId="{7A3A997B-E37E-4158-8899-FFFC59DBA884}" sibTransId="{E2F539BB-BD84-4515-993B-F66C2772AD6D}"/>
    <dgm:cxn modelId="{94C43B5E-5FCE-4E9A-A7C8-FE81312C035A}" type="presOf" srcId="{78BD9D8D-2FC1-4CC3-8F4F-5633069572BC}" destId="{023456EA-BBA2-4F31-A4CD-D05968EBF23C}" srcOrd="1" destOrd="0" presId="urn:microsoft.com/office/officeart/2005/8/layout/vProcess5"/>
    <dgm:cxn modelId="{CBFCED50-9AE3-4C74-8259-74288F2B679F}" type="presOf" srcId="{122D0FD0-6214-47A3-92B2-55686393F23E}" destId="{9B60403C-5E3F-4C00-AB39-43B9A2928743}" srcOrd="0" destOrd="0" presId="urn:microsoft.com/office/officeart/2005/8/layout/vProcess5"/>
    <dgm:cxn modelId="{59930156-D09E-4E91-A062-960C5E7D582C}" srcId="{B712AF1B-B5FB-4140-A3B8-3FDB18601DC6}" destId="{4CD8DAF8-E69E-4D17-8A34-7CF956EF61A0}" srcOrd="1" destOrd="0" parTransId="{E183A018-72F7-4206-A144-974DBBB75CAC}" sibTransId="{061E8829-F0C0-42D0-8AFD-059833AD3B2D}"/>
    <dgm:cxn modelId="{C3FC707E-DBD5-4A25-89BA-5CE8BCBDBBA3}" type="presOf" srcId="{78BD9D8D-2FC1-4CC3-8F4F-5633069572BC}" destId="{A03A7026-75BD-40A2-B737-3FE5379B8797}" srcOrd="0" destOrd="0" presId="urn:microsoft.com/office/officeart/2005/8/layout/vProcess5"/>
    <dgm:cxn modelId="{D2087EB2-4D37-4443-9728-1AE7BAFCFDC4}" type="presOf" srcId="{B28EA80E-DA09-4740-B001-B2DB61418078}" destId="{CE0FE712-80E6-4335-ACD7-4B13C734D255}" srcOrd="0" destOrd="0" presId="urn:microsoft.com/office/officeart/2005/8/layout/vProcess5"/>
    <dgm:cxn modelId="{D4F39DCA-B7D0-491C-B5FA-B5269B8A7783}" type="presOf" srcId="{122D0FD0-6214-47A3-92B2-55686393F23E}" destId="{92E126B0-6783-4315-AE9E-82D4AFA414C9}" srcOrd="1" destOrd="0" presId="urn:microsoft.com/office/officeart/2005/8/layout/vProcess5"/>
    <dgm:cxn modelId="{968B3ED4-53BE-404B-9C7D-2D0EF935F32D}" type="presOf" srcId="{4CD8DAF8-E69E-4D17-8A34-7CF956EF61A0}" destId="{8B5B03B6-F89E-41FE-BE56-B4BD3D720FB0}" srcOrd="0" destOrd="0" presId="urn:microsoft.com/office/officeart/2005/8/layout/vProcess5"/>
    <dgm:cxn modelId="{370147DD-5FF3-465F-BC62-4348CE0F23AF}" type="presOf" srcId="{4CD8DAF8-E69E-4D17-8A34-7CF956EF61A0}" destId="{839D97D3-1612-446F-9959-658AA007C70A}" srcOrd="1" destOrd="0" presId="urn:microsoft.com/office/officeart/2005/8/layout/vProcess5"/>
    <dgm:cxn modelId="{BA3D44E6-C231-4744-AFBC-61ADAF7C0ED8}" type="presOf" srcId="{B712AF1B-B5FB-4140-A3B8-3FDB18601DC6}" destId="{93937151-AB7B-4553-95D1-6C614A517885}" srcOrd="0" destOrd="0" presId="urn:microsoft.com/office/officeart/2005/8/layout/vProcess5"/>
    <dgm:cxn modelId="{174322EB-7AAC-4D66-9245-0D19AE103213}" type="presOf" srcId="{E2F539BB-BD84-4515-993B-F66C2772AD6D}" destId="{8E7F2B40-22B0-4949-81E0-D9DD32B08064}" srcOrd="0" destOrd="0" presId="urn:microsoft.com/office/officeart/2005/8/layout/vProcess5"/>
    <dgm:cxn modelId="{30B7A8EC-CC41-41BE-8A22-507ADB38C4CD}" srcId="{B712AF1B-B5FB-4140-A3B8-3FDB18601DC6}" destId="{B28EA80E-DA09-4740-B001-B2DB61418078}" srcOrd="2" destOrd="0" parTransId="{26CBC9DE-E466-4A1E-975F-0088D492EE33}" sibTransId="{F2F9B609-F1BA-42E5-A239-0B1C640F7293}"/>
    <dgm:cxn modelId="{BBB7CCED-E8A2-4B3E-A461-ECE97B7C023B}" srcId="{B712AF1B-B5FB-4140-A3B8-3FDB18601DC6}" destId="{78BD9D8D-2FC1-4CC3-8F4F-5633069572BC}" srcOrd="3" destOrd="0" parTransId="{C157C29E-90E0-4CE1-956C-89CCB005A821}" sibTransId="{D8FFE5FE-983F-4D0B-B764-0872FF096EB3}"/>
    <dgm:cxn modelId="{2C689BF9-A6A3-4CFD-B145-D7BE0654DCAA}" type="presOf" srcId="{B28EA80E-DA09-4740-B001-B2DB61418078}" destId="{C4BB370F-10B5-423C-8FC9-BE8D320D3A30}" srcOrd="1" destOrd="0" presId="urn:microsoft.com/office/officeart/2005/8/layout/vProcess5"/>
    <dgm:cxn modelId="{B5B064FE-0FFD-4864-8891-51EF6AD0BFCF}" type="presOf" srcId="{061E8829-F0C0-42D0-8AFD-059833AD3B2D}" destId="{CC7D21E0-DA0F-4787-B326-27AA9EF7F777}" srcOrd="0" destOrd="0" presId="urn:microsoft.com/office/officeart/2005/8/layout/vProcess5"/>
    <dgm:cxn modelId="{53A786C8-32F0-4AC9-BD1A-07C10D359849}" type="presParOf" srcId="{93937151-AB7B-4553-95D1-6C614A517885}" destId="{167C9D31-3DE8-4BD7-979D-43848A6BCBDF}" srcOrd="0" destOrd="0" presId="urn:microsoft.com/office/officeart/2005/8/layout/vProcess5"/>
    <dgm:cxn modelId="{8BA3A3F4-6771-40BE-8775-3BF0C8A83A1F}" type="presParOf" srcId="{93937151-AB7B-4553-95D1-6C614A517885}" destId="{9B60403C-5E3F-4C00-AB39-43B9A2928743}" srcOrd="1" destOrd="0" presId="urn:microsoft.com/office/officeart/2005/8/layout/vProcess5"/>
    <dgm:cxn modelId="{B065B134-73BA-4AF8-9614-35241186B5D3}" type="presParOf" srcId="{93937151-AB7B-4553-95D1-6C614A517885}" destId="{8B5B03B6-F89E-41FE-BE56-B4BD3D720FB0}" srcOrd="2" destOrd="0" presId="urn:microsoft.com/office/officeart/2005/8/layout/vProcess5"/>
    <dgm:cxn modelId="{EE19822E-E058-41F6-BC14-28D90224F027}" type="presParOf" srcId="{93937151-AB7B-4553-95D1-6C614A517885}" destId="{CE0FE712-80E6-4335-ACD7-4B13C734D255}" srcOrd="3" destOrd="0" presId="urn:microsoft.com/office/officeart/2005/8/layout/vProcess5"/>
    <dgm:cxn modelId="{42BA3A54-222B-42D5-9459-A77FDCCC864F}" type="presParOf" srcId="{93937151-AB7B-4553-95D1-6C614A517885}" destId="{A03A7026-75BD-40A2-B737-3FE5379B8797}" srcOrd="4" destOrd="0" presId="urn:microsoft.com/office/officeart/2005/8/layout/vProcess5"/>
    <dgm:cxn modelId="{E734A156-26A2-4530-92FB-567D35FFD6CD}" type="presParOf" srcId="{93937151-AB7B-4553-95D1-6C614A517885}" destId="{8E7F2B40-22B0-4949-81E0-D9DD32B08064}" srcOrd="5" destOrd="0" presId="urn:microsoft.com/office/officeart/2005/8/layout/vProcess5"/>
    <dgm:cxn modelId="{34774B3D-65DB-42EC-ACAF-DA4B5AF538B5}" type="presParOf" srcId="{93937151-AB7B-4553-95D1-6C614A517885}" destId="{CC7D21E0-DA0F-4787-B326-27AA9EF7F777}" srcOrd="6" destOrd="0" presId="urn:microsoft.com/office/officeart/2005/8/layout/vProcess5"/>
    <dgm:cxn modelId="{6B030AEA-3927-4A50-9C4E-3C2C0A241D4D}" type="presParOf" srcId="{93937151-AB7B-4553-95D1-6C614A517885}" destId="{903BAED8-AB29-4D30-BDAB-8C966C4CBD51}" srcOrd="7" destOrd="0" presId="urn:microsoft.com/office/officeart/2005/8/layout/vProcess5"/>
    <dgm:cxn modelId="{20EDE770-A196-49C3-A1FD-E8733878EE77}" type="presParOf" srcId="{93937151-AB7B-4553-95D1-6C614A517885}" destId="{92E126B0-6783-4315-AE9E-82D4AFA414C9}" srcOrd="8" destOrd="0" presId="urn:microsoft.com/office/officeart/2005/8/layout/vProcess5"/>
    <dgm:cxn modelId="{8F06B684-F7AE-4224-B24C-9804109B2B2B}" type="presParOf" srcId="{93937151-AB7B-4553-95D1-6C614A517885}" destId="{839D97D3-1612-446F-9959-658AA007C70A}" srcOrd="9" destOrd="0" presId="urn:microsoft.com/office/officeart/2005/8/layout/vProcess5"/>
    <dgm:cxn modelId="{B9B0FC57-DF60-4067-9422-567A9FD744F8}" type="presParOf" srcId="{93937151-AB7B-4553-95D1-6C614A517885}" destId="{C4BB370F-10B5-423C-8FC9-BE8D320D3A30}" srcOrd="10" destOrd="0" presId="urn:microsoft.com/office/officeart/2005/8/layout/vProcess5"/>
    <dgm:cxn modelId="{B9181733-B886-4A9C-8C4F-528F76ADF9BA}" type="presParOf" srcId="{93937151-AB7B-4553-95D1-6C614A517885}" destId="{023456EA-BBA2-4F31-A4CD-D05968EBF23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60403C-5E3F-4C00-AB39-43B9A2928743}">
      <dsp:nvSpPr>
        <dsp:cNvPr id="0" name=""/>
        <dsp:cNvSpPr/>
      </dsp:nvSpPr>
      <dsp:spPr>
        <a:xfrm>
          <a:off x="0" y="0"/>
          <a:ext cx="8826423" cy="9216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9</a:t>
          </a:r>
          <a:r>
            <a:rPr lang="zh-CN" sz="1900" kern="1200" dirty="0"/>
            <a:t>月</a:t>
          </a:r>
          <a:r>
            <a:rPr lang="en-US" sz="1900" kern="1200" dirty="0"/>
            <a:t>29</a:t>
          </a:r>
          <a:r>
            <a:rPr lang="zh-CN" sz="1900" kern="1200" dirty="0"/>
            <a:t>日前 基础知识学习（</a:t>
          </a:r>
          <a:r>
            <a:rPr lang="en-US" sz="1900" kern="1200" dirty="0"/>
            <a:t>Java</a:t>
          </a:r>
          <a:r>
            <a:rPr lang="zh-CN" sz="1900" kern="1200" dirty="0"/>
            <a:t>、</a:t>
          </a:r>
          <a:r>
            <a:rPr lang="en-US" sz="1900" kern="1200" dirty="0"/>
            <a:t>Flutter</a:t>
          </a:r>
          <a:r>
            <a:rPr lang="zh-CN" sz="1900" kern="1200" dirty="0"/>
            <a:t>、</a:t>
          </a:r>
          <a:r>
            <a:rPr lang="en-US" sz="1900" kern="1200" dirty="0"/>
            <a:t>Android Studio</a:t>
          </a:r>
          <a:r>
            <a:rPr lang="zh-CN" sz="1900" kern="1200" dirty="0"/>
            <a:t>开发流程等）</a:t>
          </a:r>
          <a:endParaRPr lang="en-US" sz="1900" kern="1200" dirty="0"/>
        </a:p>
      </dsp:txBody>
      <dsp:txXfrm>
        <a:off x="26994" y="26994"/>
        <a:ext cx="7754033" cy="867642"/>
      </dsp:txXfrm>
    </dsp:sp>
    <dsp:sp modelId="{8B5B03B6-F89E-41FE-BE56-B4BD3D720FB0}">
      <dsp:nvSpPr>
        <dsp:cNvPr id="0" name=""/>
        <dsp:cNvSpPr/>
      </dsp:nvSpPr>
      <dsp:spPr>
        <a:xfrm>
          <a:off x="739212" y="1089199"/>
          <a:ext cx="8826423" cy="921630"/>
        </a:xfrm>
        <a:prstGeom prst="roundRect">
          <a:avLst>
            <a:gd name="adj" fmla="val 10000"/>
          </a:avLst>
        </a:prstGeom>
        <a:solidFill>
          <a:schemeClr val="accent2">
            <a:hueOff val="-494918"/>
            <a:satOff val="-2689"/>
            <a:lumOff val="1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10</a:t>
          </a:r>
          <a:r>
            <a:rPr lang="zh-CN" sz="1900" kern="1200" dirty="0"/>
            <a:t>月</a:t>
          </a:r>
          <a:r>
            <a:rPr lang="en-US" sz="1900" kern="1200" dirty="0"/>
            <a:t>10</a:t>
          </a:r>
          <a:r>
            <a:rPr lang="zh-CN" sz="1900" kern="1200" dirty="0"/>
            <a:t>日前 第一轮迭代（使应用具备基本功能）</a:t>
          </a:r>
          <a:endParaRPr lang="en-US" sz="1900" kern="1200" dirty="0"/>
        </a:p>
      </dsp:txBody>
      <dsp:txXfrm>
        <a:off x="766206" y="1116193"/>
        <a:ext cx="7434162" cy="867642"/>
      </dsp:txXfrm>
    </dsp:sp>
    <dsp:sp modelId="{CE0FE712-80E6-4335-ACD7-4B13C734D255}">
      <dsp:nvSpPr>
        <dsp:cNvPr id="0" name=""/>
        <dsp:cNvSpPr/>
      </dsp:nvSpPr>
      <dsp:spPr>
        <a:xfrm>
          <a:off x="1467392" y="2178399"/>
          <a:ext cx="8826423" cy="921630"/>
        </a:xfrm>
        <a:prstGeom prst="roundRect">
          <a:avLst>
            <a:gd name="adj" fmla="val 10000"/>
          </a:avLst>
        </a:prstGeom>
        <a:solidFill>
          <a:schemeClr val="accent2">
            <a:hueOff val="-989835"/>
            <a:satOff val="-5379"/>
            <a:lumOff val="2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10</a:t>
          </a:r>
          <a:r>
            <a:rPr lang="zh-CN" sz="1900" kern="1200" dirty="0"/>
            <a:t>月</a:t>
          </a:r>
          <a:r>
            <a:rPr lang="en-US" sz="1900" kern="1200" dirty="0"/>
            <a:t>25</a:t>
          </a:r>
          <a:r>
            <a:rPr lang="zh-CN" sz="1900" kern="1200" dirty="0"/>
            <a:t>日前 第二轮迭代（完善应用功能、性能优化、外观优化等）</a:t>
          </a:r>
          <a:endParaRPr lang="en-US" sz="1900" kern="1200" dirty="0"/>
        </a:p>
      </dsp:txBody>
      <dsp:txXfrm>
        <a:off x="1494386" y="2205393"/>
        <a:ext cx="7445195" cy="867642"/>
      </dsp:txXfrm>
    </dsp:sp>
    <dsp:sp modelId="{A03A7026-75BD-40A2-B737-3FE5379B8797}">
      <dsp:nvSpPr>
        <dsp:cNvPr id="0" name=""/>
        <dsp:cNvSpPr/>
      </dsp:nvSpPr>
      <dsp:spPr>
        <a:xfrm>
          <a:off x="2206605" y="3267598"/>
          <a:ext cx="8826423" cy="921630"/>
        </a:xfrm>
        <a:prstGeom prst="roundRect">
          <a:avLst>
            <a:gd name="adj" fmla="val 10000"/>
          </a:avLst>
        </a:prstGeom>
        <a:solidFill>
          <a:schemeClr val="accent2">
            <a:hueOff val="-1484753"/>
            <a:satOff val="-8068"/>
            <a:lumOff val="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10</a:t>
          </a:r>
          <a:r>
            <a:rPr lang="zh-CN" sz="1900" kern="1200" dirty="0"/>
            <a:t>月</a:t>
          </a:r>
          <a:r>
            <a:rPr lang="en-US" sz="1900" kern="1200" dirty="0"/>
            <a:t>29</a:t>
          </a:r>
          <a:r>
            <a:rPr lang="zh-CN" sz="1900" kern="1200" dirty="0"/>
            <a:t>日前 软件上线</a:t>
          </a:r>
          <a:endParaRPr lang="en-US" sz="1900" kern="1200" dirty="0"/>
        </a:p>
      </dsp:txBody>
      <dsp:txXfrm>
        <a:off x="2233599" y="3294592"/>
        <a:ext cx="7434162" cy="867642"/>
      </dsp:txXfrm>
    </dsp:sp>
    <dsp:sp modelId="{8E7F2B40-22B0-4949-81E0-D9DD32B08064}">
      <dsp:nvSpPr>
        <dsp:cNvPr id="0" name=""/>
        <dsp:cNvSpPr/>
      </dsp:nvSpPr>
      <dsp:spPr>
        <a:xfrm>
          <a:off x="8227363" y="705885"/>
          <a:ext cx="599059" cy="59905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8362151" y="705885"/>
        <a:ext cx="329483" cy="450792"/>
      </dsp:txXfrm>
    </dsp:sp>
    <dsp:sp modelId="{CC7D21E0-DA0F-4787-B326-27AA9EF7F777}">
      <dsp:nvSpPr>
        <dsp:cNvPr id="0" name=""/>
        <dsp:cNvSpPr/>
      </dsp:nvSpPr>
      <dsp:spPr>
        <a:xfrm>
          <a:off x="8966576" y="1795084"/>
          <a:ext cx="599059" cy="59905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009490"/>
            <a:satOff val="-2496"/>
            <a:lumOff val="-16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009490"/>
              <a:satOff val="-2496"/>
              <a:lumOff val="-1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9101364" y="1795084"/>
        <a:ext cx="329483" cy="450792"/>
      </dsp:txXfrm>
    </dsp:sp>
    <dsp:sp modelId="{903BAED8-AB29-4D30-BDAB-8C966C4CBD51}">
      <dsp:nvSpPr>
        <dsp:cNvPr id="0" name=""/>
        <dsp:cNvSpPr/>
      </dsp:nvSpPr>
      <dsp:spPr>
        <a:xfrm>
          <a:off x="9694756" y="2884284"/>
          <a:ext cx="599059" cy="59905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018980"/>
            <a:satOff val="-4992"/>
            <a:lumOff val="-32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018980"/>
              <a:satOff val="-4992"/>
              <a:lumOff val="-3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9829544" y="2884284"/>
        <a:ext cx="329483" cy="4507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Thursday, September 24,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11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ABC0-2199-478F-BA77-33A651B6CB89}" type="datetime2">
              <a:rPr lang="en-US" smtClean="0"/>
              <a:t>Thursday, September 24,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62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30C6-DF61-47F4-B8C5-1B70E884BF06}" type="datetime2">
              <a:rPr lang="en-US" smtClean="0"/>
              <a:t>Thursday, September 24,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50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50C-7EEE-46CD-BAF7-BBC4026D959A}" type="datetime2">
              <a:rPr lang="en-US" smtClean="0"/>
              <a:t>Thursday, September 24,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66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11C4-AE09-4254-A5E3-6DA9B099C971}" type="datetime2">
              <a:rPr lang="en-US" smtClean="0"/>
              <a:t>Thursday, September 24,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5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42C3-E082-4760-93B2-E209268DD00C}" type="datetime2">
              <a:rPr lang="en-US" smtClean="0"/>
              <a:t>Thursday, September 24,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55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C950-F824-48B9-B984-CAEE265865E5}" type="datetime2">
              <a:rPr lang="en-US" smtClean="0"/>
              <a:t>Thursday, September 24,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6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/>
              <a:t>Thursday, September 24,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01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/>
              <a:t>Thursday, September 24,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69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694C-1394-4838-A564-7380835C2E77}" type="datetime2">
              <a:rPr lang="en-US" smtClean="0"/>
              <a:t>Thursday, September 24,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48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4B19-1A00-4EDB-8425-E1827A377364}" type="datetime2">
              <a:rPr lang="en-US" smtClean="0"/>
              <a:t>Thursday, September 24,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bg1"/>
                </a:solidFill>
              </a:defRPr>
            </a:lvl1pPr>
          </a:lstStyle>
          <a:p>
            <a:fld id="{10076A27-8146-4F75-9851-A83577C6FD8A}" type="datetime2">
              <a:rPr lang="en-US" smtClean="0"/>
              <a:t>Thursday, September 24,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58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81" r:id="rId6"/>
    <p:sldLayoutId id="2147483677" r:id="rId7"/>
    <p:sldLayoutId id="2147483678" r:id="rId8"/>
    <p:sldLayoutId id="2147483679" r:id="rId9"/>
    <p:sldLayoutId id="2147483680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8">
            <a:extLst>
              <a:ext uri="{FF2B5EF4-FFF2-40B4-BE49-F238E27FC236}">
                <a16:creationId xmlns:a16="http://schemas.microsoft.com/office/drawing/2014/main" id="{36F292AA-C8DB-4CAA-97C9-456CF8540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C4F0B9-4B4F-4BE7-B06F-E18335BC2F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46" r="-1" b="-1"/>
          <a:stretch/>
        </p:blipFill>
        <p:spPr>
          <a:xfrm>
            <a:off x="-1" y="10"/>
            <a:ext cx="4587901" cy="6857990"/>
          </a:xfrm>
          <a:prstGeom prst="rect">
            <a:avLst/>
          </a:prstGeom>
        </p:spPr>
      </p:pic>
      <p:sp>
        <p:nvSpPr>
          <p:cNvPr id="31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2" y="-429"/>
            <a:ext cx="7604097" cy="6857571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73000"/>
                </a:schemeClr>
              </a:gs>
              <a:gs pos="100000">
                <a:schemeClr val="accent2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1" y="0"/>
            <a:ext cx="7604097" cy="68580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8000">
                <a:schemeClr val="accent2">
                  <a:alpha val="66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99847" y="4355164"/>
            <a:ext cx="7592151" cy="2502836"/>
          </a:xfrm>
          <a:prstGeom prst="rect">
            <a:avLst/>
          </a:prstGeom>
          <a:gradFill>
            <a:gsLst>
              <a:gs pos="22000">
                <a:schemeClr val="accent6">
                  <a:alpha val="39000"/>
                </a:schemeClr>
              </a:gs>
              <a:gs pos="82000">
                <a:schemeClr val="accent5">
                  <a:alpha val="1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256CF5B-1DAD-4912-86B9-FCA73369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704304">
            <a:off x="6080918" y="830588"/>
            <a:ext cx="4998441" cy="4998441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18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51075FC-5450-4C96-A4EA-EA2E97CDB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5425" y="768485"/>
            <a:ext cx="6133656" cy="3169674"/>
          </a:xfrm>
        </p:spPr>
        <p:txBody>
          <a:bodyPr>
            <a:normAutofit/>
          </a:bodyPr>
          <a:lstStyle/>
          <a:p>
            <a:pPr algn="r"/>
            <a:r>
              <a:rPr lang="en-US" altLang="zh-CN" sz="3200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《</a:t>
            </a:r>
            <a:r>
              <a:rPr lang="zh-CN" altLang="en-US" sz="3200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软件工程</a:t>
            </a:r>
            <a:r>
              <a:rPr lang="en-US" altLang="zh-CN" sz="3200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》</a:t>
            </a:r>
            <a:r>
              <a:rPr lang="zh-CN" altLang="en-US" sz="3200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课程项目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sz="60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Android</a:t>
            </a:r>
            <a:r>
              <a:rPr lang="zh-CN" altLang="en-US" sz="60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平台</a:t>
            </a:r>
            <a:br>
              <a:rPr lang="en-US" altLang="zh-CN" sz="60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</a:br>
            <a:r>
              <a:rPr lang="zh-CN" altLang="en-US" sz="60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记账应用开发</a:t>
            </a:r>
            <a:endParaRPr lang="zh-CN" altLang="en-US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B4FF94-AF42-45B2-8728-3F6148037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4425" y="4793128"/>
            <a:ext cx="5970987" cy="1141157"/>
          </a:xfrm>
        </p:spPr>
        <p:txBody>
          <a:bodyPr>
            <a:normAutofit/>
          </a:bodyPr>
          <a:lstStyle/>
          <a:p>
            <a:pPr algn="r"/>
            <a:r>
              <a:rPr lang="zh-CN" altLang="en-US" sz="1800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第</a:t>
            </a:r>
            <a:r>
              <a:rPr lang="en-US" altLang="zh-CN" sz="1800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5</a:t>
            </a:r>
            <a:r>
              <a:rPr lang="zh-CN" altLang="en-US" sz="1800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小组 胡聪 王牧天 郝旻小昕 郭星远</a:t>
            </a:r>
          </a:p>
        </p:txBody>
      </p:sp>
    </p:spTree>
    <p:extLst>
      <p:ext uri="{BB962C8B-B14F-4D97-AF65-F5344CB8AC3E}">
        <p14:creationId xmlns:p14="http://schemas.microsoft.com/office/powerpoint/2010/main" val="2724422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D1F660F9-CF93-42D0-8FCF-627A07100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C5D9031-3674-45D6-A9CD-3B5502BD8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04" y="-1"/>
            <a:ext cx="12180792" cy="2344079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alpha val="94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16FC2C8-85D1-469C-8765-2381A8D22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29196" cy="2344079"/>
          </a:xfrm>
          <a:prstGeom prst="rect">
            <a:avLst/>
          </a:prstGeom>
          <a:gradFill>
            <a:gsLst>
              <a:gs pos="0">
                <a:schemeClr val="accent5">
                  <a:alpha val="82000"/>
                </a:schemeClr>
              </a:gs>
              <a:gs pos="68000">
                <a:schemeClr val="accent6">
                  <a:alpha val="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5E72AC0-5005-4864-BFA5-33B5E0BC5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50699" y="-4697223"/>
            <a:ext cx="2347802" cy="11734800"/>
          </a:xfrm>
          <a:prstGeom prst="rect">
            <a:avLst/>
          </a:prstGeom>
          <a:gradFill>
            <a:gsLst>
              <a:gs pos="0">
                <a:schemeClr val="accent6">
                  <a:alpha val="26000"/>
                </a:schemeClr>
              </a:gs>
              <a:gs pos="99000">
                <a:schemeClr val="accent5">
                  <a:alpha val="6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916268F-EBEF-4EC3-A3A1-C340B0A99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457200"/>
            <a:ext cx="9448800" cy="1101145"/>
          </a:xfrm>
        </p:spPr>
        <p:txBody>
          <a:bodyPr anchor="ctr">
            <a:norm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项目简介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058F73E-2378-4140-A1C7-823DE9E593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5" t="27849" r="10452" b="25821"/>
          <a:stretch/>
        </p:blipFill>
        <p:spPr bwMode="auto">
          <a:xfrm>
            <a:off x="1371601" y="1854558"/>
            <a:ext cx="2905048" cy="1037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47DC00E-B8FA-4ECA-87FF-F97D2B443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00565" y="1854558"/>
            <a:ext cx="2985264" cy="114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BF85F57-AC05-4208-A81B-DE5014CA1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09744" y="1854558"/>
            <a:ext cx="2910655" cy="121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8EDABF-AC7C-434E-A7A5-B37E0372F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3552477"/>
            <a:ext cx="9448800" cy="3131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随着移动支付的广泛发展和个人理财意识的不断提高，越来越多的人选择在手机上记录收入支出情况。这就使得一款</a:t>
            </a:r>
            <a:r>
              <a:rPr lang="zh-CN" altLang="en-US" dirty="0">
                <a:solidFill>
                  <a:schemeClr val="accent1"/>
                </a:solidFill>
              </a:rPr>
              <a:t>轻便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</a:rPr>
              <a:t>简单</a:t>
            </a:r>
            <a:r>
              <a:rPr lang="zh-CN" altLang="en-US" dirty="0"/>
              <a:t>的记账应用成为很多人的需求。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本小组的项目目标是开发一款本地存储的记账应用，使得用户无需注册即可在软件中记录不同支付账户的消费情况。同时，应用还能支持数据备份，以防止数据丢失。</a:t>
            </a:r>
          </a:p>
        </p:txBody>
      </p:sp>
    </p:spTree>
    <p:extLst>
      <p:ext uri="{BB962C8B-B14F-4D97-AF65-F5344CB8AC3E}">
        <p14:creationId xmlns:p14="http://schemas.microsoft.com/office/powerpoint/2010/main" val="2397823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47C14-4D04-4991-8CCC-38CFBEF2A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面向客户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9306FB-71B8-4642-BA23-DC2BE7D8F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这款记账应用主要面向</a:t>
            </a:r>
            <a:r>
              <a:rPr lang="zh-CN" altLang="en-US" dirty="0">
                <a:solidFill>
                  <a:schemeClr val="accent1"/>
                </a:solidFill>
              </a:rPr>
              <a:t>学生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chemeClr val="accent1"/>
                </a:solidFill>
              </a:rPr>
              <a:t>白领</a:t>
            </a:r>
            <a:r>
              <a:rPr lang="zh-CN" altLang="en-US" dirty="0"/>
              <a:t>群体。这类群体会要求应用界面简洁、美观，尽量更加轻量化，而不需要多而复杂的功能。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6994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47C14-4D04-4991-8CCC-38CFBEF2A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面向客户</a:t>
            </a:r>
            <a:r>
              <a:rPr lang="en-US" altLang="zh-CN" dirty="0"/>
              <a:t>——</a:t>
            </a:r>
            <a:r>
              <a:rPr lang="zh-CN" altLang="en-US" dirty="0"/>
              <a:t>案例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9306FB-71B8-4642-BA23-DC2BE7D8F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以支付宝自带的账本模块为例，该模块的优势是支持支付宝内收入支出直接导入，但是由于支付宝应用内一些消费记录内容不完整（例如部分消费没有详细信息，只被标记为“商品”），还是给记账带来了很多不便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而且支付宝作为一个综合支付软件，较为臃肿，进入账本模块也较为麻烦，因此我们的目标客户使用支付宝账本模块记账的意愿不强。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3554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47C14-4D04-4991-8CCC-38CFBEF2A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面向客户</a:t>
            </a:r>
            <a:r>
              <a:rPr lang="en-US" altLang="zh-CN" dirty="0"/>
              <a:t>——</a:t>
            </a:r>
            <a:r>
              <a:rPr lang="zh-CN" altLang="en-US" dirty="0"/>
              <a:t>案例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9306FB-71B8-4642-BA23-DC2BE7D8F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而微信支付的记账模块似乎走向了另外一个极端</a:t>
            </a:r>
            <a:r>
              <a:rPr lang="en-US" altLang="zh-CN" dirty="0"/>
              <a:t>——</a:t>
            </a:r>
            <a:r>
              <a:rPr lang="zh-CN" altLang="en-US" dirty="0"/>
              <a:t>功能太少了，其甚至无法满足用户进行记账的基本需求，因此在我们的用户群体中，也很少有人使用微信支付的记账模块进行记账。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9596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47C14-4D04-4991-8CCC-38CFBEF2A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项目分工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9306FB-71B8-4642-BA23-DC2BE7D8F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·</a:t>
            </a:r>
            <a:r>
              <a:rPr lang="zh-CN" altLang="en-US" dirty="0"/>
              <a:t>胡聪 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·</a:t>
            </a:r>
            <a:r>
              <a:rPr lang="zh-CN" altLang="en-US" dirty="0"/>
              <a:t>王牧天 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·</a:t>
            </a:r>
            <a:r>
              <a:rPr lang="zh-CN" altLang="en-US" dirty="0"/>
              <a:t>郝旻小昕 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·</a:t>
            </a:r>
            <a:r>
              <a:rPr lang="zh-CN" altLang="en-US" dirty="0"/>
              <a:t>郭星远</a:t>
            </a:r>
          </a:p>
        </p:txBody>
      </p:sp>
    </p:spTree>
    <p:extLst>
      <p:ext uri="{BB962C8B-B14F-4D97-AF65-F5344CB8AC3E}">
        <p14:creationId xmlns:p14="http://schemas.microsoft.com/office/powerpoint/2010/main" val="4011741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0847C14-4D04-4991-8CCC-38CFBEF2A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r>
              <a:rPr lang="zh-CN" altLang="en-US" sz="3200">
                <a:solidFill>
                  <a:schemeClr val="bg1"/>
                </a:solidFill>
              </a:rPr>
              <a:t>项目进度安排</a:t>
            </a:r>
          </a:p>
        </p:txBody>
      </p:sp>
      <p:graphicFrame>
        <p:nvGraphicFramePr>
          <p:cNvPr id="27" name="内容占位符 2">
            <a:extLst>
              <a:ext uri="{FF2B5EF4-FFF2-40B4-BE49-F238E27FC236}">
                <a16:creationId xmlns:a16="http://schemas.microsoft.com/office/drawing/2014/main" id="{132A5B79-D43C-4F87-BED5-4CACD013FF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9292115"/>
              </p:ext>
            </p:extLst>
          </p:nvPr>
        </p:nvGraphicFramePr>
        <p:xfrm>
          <a:off x="579474" y="2062715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712733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243F29"/>
      </a:dk2>
      <a:lt2>
        <a:srgbClr val="E8E7E2"/>
      </a:lt2>
      <a:accent1>
        <a:srgbClr val="495CD0"/>
      </a:accent1>
      <a:accent2>
        <a:srgbClr val="2F7FBD"/>
      </a:accent2>
      <a:accent3>
        <a:srgbClr val="39B2B5"/>
      </a:accent3>
      <a:accent4>
        <a:srgbClr val="2EB781"/>
      </a:accent4>
      <a:accent5>
        <a:srgbClr val="3BBB53"/>
      </a:accent5>
      <a:accent6>
        <a:srgbClr val="4EB92E"/>
      </a:accent6>
      <a:hlink>
        <a:srgbClr val="319354"/>
      </a:hlink>
      <a:folHlink>
        <a:srgbClr val="848484"/>
      </a:folHlink>
    </a:clrScheme>
    <a:fontScheme name="思源宋体">
      <a:majorFont>
        <a:latin typeface="思源宋体 CN Heavy"/>
        <a:ea typeface="思源宋体 CN Heavy"/>
        <a:cs typeface=""/>
      </a:majorFont>
      <a:minorFont>
        <a:latin typeface="思源宋体 CN"/>
        <a:ea typeface="思源宋体 C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380</Words>
  <Application>Microsoft Office PowerPoint</Application>
  <PresentationFormat>宽屏</PresentationFormat>
  <Paragraphs>29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思源黑体 CN Bold</vt:lpstr>
      <vt:lpstr>思源宋体 CN</vt:lpstr>
      <vt:lpstr>思源宋体 CN Heavy</vt:lpstr>
      <vt:lpstr>Arial</vt:lpstr>
      <vt:lpstr>GradientRiseVTI</vt:lpstr>
      <vt:lpstr>《软件工程》课程项目 Android平台 记账应用开发</vt:lpstr>
      <vt:lpstr>项目简介</vt:lpstr>
      <vt:lpstr>面向客户</vt:lpstr>
      <vt:lpstr>面向客户——案例</vt:lpstr>
      <vt:lpstr>面向客户——案例</vt:lpstr>
      <vt:lpstr>项目分工</vt:lpstr>
      <vt:lpstr>项目进度安排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《软件工程》课程项目 Android平台 记账应用开发</dc:title>
  <dc:creator>Fred</dc:creator>
  <cp:lastModifiedBy>Fred</cp:lastModifiedBy>
  <cp:revision>5</cp:revision>
  <dcterms:created xsi:type="dcterms:W3CDTF">2020-09-24T03:42:33Z</dcterms:created>
  <dcterms:modified xsi:type="dcterms:W3CDTF">2020-09-24T07:21:55Z</dcterms:modified>
</cp:coreProperties>
</file>