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5" r:id="rId6"/>
    <p:sldId id="263" r:id="rId7"/>
    <p:sldId id="266" r:id="rId8"/>
    <p:sldId id="259" r:id="rId9"/>
    <p:sldId id="264" r:id="rId10"/>
    <p:sldId id="268" r:id="rId11"/>
    <p:sldId id="261" r:id="rId12"/>
    <p:sldId id="271" r:id="rId13"/>
    <p:sldId id="272" r:id="rId14"/>
    <p:sldId id="269" r:id="rId15"/>
    <p:sldId id="273" r:id="rId16"/>
    <p:sldId id="26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>
        <p:scale>
          <a:sx n="68" d="100"/>
          <a:sy n="68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2166-5041-4A75-B6F1-77115F42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018A-7318-4A00-9BE7-7103DBAA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3E173-3A49-46A3-9463-F3DBB878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AE0A-5D7B-4DAC-AFFE-50FB2609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93AF-FA2F-4C11-AE4D-E148057A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CD4A-EC17-4A04-A612-64EBE5E4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C977D-4BCF-421C-80D9-B34A3B79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CB91-AC30-4359-A335-C4893D65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3D58-D2D9-4A50-881D-BEF166A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6643D-98A2-40D4-B9CD-DF22C3A2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E2D9A-B910-4498-856D-3F24BC7E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97050-A5E8-4243-9E68-344D4AE3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86C-0A47-410F-A3B6-43D7F0B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77-32CC-4EB8-BA9A-A32BBC1F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6F8C-82AB-4A20-BFC3-D76FA5ED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04FD-EBC8-4FF3-A04F-1A0A6C0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9D9C-5D51-4276-93F5-9E251FF3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A651-C250-4984-93B9-4AB16338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BE4B-1BE3-495C-B2B3-7477EAA7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70DA-3233-4A75-8C0A-E6725CBE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78DE-5C23-4382-A60E-661A06D5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0898-33A1-43FA-A35C-1FD52E77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7B67-A050-42FA-A677-1871150E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1B57-C0DA-4206-8BB8-15D81BC0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012-5024-4BFE-84B2-AC61DF9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5453-4E5A-4296-92E5-2B15BE7C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8B9C-DDD3-4B08-BD6C-206A1EC6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21D0-F1D5-4E7E-BABB-5F7AF8F5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3E0C-30A1-4EBF-8406-276407D3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9D725-69DB-42B6-8B44-4ABCD2A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5165-021B-46F1-BF80-4CAAE05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7AA3-6CDC-43C3-A1C7-FEF30F9C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15551-9A8D-4F0C-9558-95DD525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F6A0A-EA64-4BA2-95A4-F02846D9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7B40D-C4D6-4A9D-80EE-FEE4C5DF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2BFA8-4569-4F98-8815-3C5AC0629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53D3-EAB9-4DB8-B771-6448F4F5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EB4A-029E-4FA0-9CB7-62A69847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39545-0A52-43AE-A269-8D270946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2876-60A0-4E57-BFAB-061849FB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63AE2-8422-4A1B-ADC8-69EA3A9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4BBD9-8D38-4904-85CE-98DE30CF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C0FDE-6B4B-4F05-8998-A4EC9CA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841EE-E1A8-4E2E-AC6E-AFAAEB8C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AFF3D-8D99-4145-BF56-6738F229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EF414-12AD-4962-920E-FDB81A1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2EFE-648E-4360-B481-4D91D302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50E4-4842-496D-ACDE-56E47E84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A485-6058-4BE2-935F-D6CD3868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8DE4-A109-4C14-B443-FA740B8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17C4B-F9D3-4E0E-AE8F-9A4CCC54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EB3E-EC6E-4183-A402-3D6A03E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76C7-6784-4A9A-9AD1-5086F726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A6234-FD08-41C5-8B4B-4E9E39960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8620-B423-454C-B3E0-222B96A3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50D22-8A8B-4745-B802-5C9D6103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5D51-4A62-4BF7-984F-D9EAF343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7ACE-D2E4-47CC-96D8-337A2D6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49CE1-0FAF-4174-9CB6-99747DEA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7CCEE-96E9-4643-9B81-9D3A2D42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1157-5D7E-4DD1-A575-4876FEBF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A093-E27A-4FB3-A8C5-0805F4D163A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473C-4F09-4F64-B00F-2CCDB7DC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F523-CE71-4CF0-A272-0AA72FCF9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1EB6-C3AA-4C02-B7AC-10F7F0A92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7C8B-0D8B-4AB5-ABE9-E40416A8C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HSQL vs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0D9AC-34B5-497E-8023-B765923B2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Comparison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PUBLIC.PORT_EVENT-Each token read or wrote is a 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7AA1B8-3EAB-4D19-9DDB-0876F104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70138"/>
              </p:ext>
            </p:extLst>
          </p:nvPr>
        </p:nvGraphicFramePr>
        <p:xfrm>
          <a:off x="1244337" y="2322223"/>
          <a:ext cx="8255780" cy="437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61">
                  <a:extLst>
                    <a:ext uri="{9D8B030D-6E8A-4147-A177-3AD203B41FA5}">
                      <a16:colId xmlns:a16="http://schemas.microsoft.com/office/drawing/2014/main" val="172248735"/>
                    </a:ext>
                  </a:extLst>
                </a:gridCol>
                <a:gridCol w="2018173">
                  <a:extLst>
                    <a:ext uri="{9D8B030D-6E8A-4147-A177-3AD203B41FA5}">
                      <a16:colId xmlns:a16="http://schemas.microsoft.com/office/drawing/2014/main" val="3105847555"/>
                    </a:ext>
                  </a:extLst>
                </a:gridCol>
                <a:gridCol w="2018173">
                  <a:extLst>
                    <a:ext uri="{9D8B030D-6E8A-4147-A177-3AD203B41FA5}">
                      <a16:colId xmlns:a16="http://schemas.microsoft.com/office/drawing/2014/main" val="204046223"/>
                    </a:ext>
                  </a:extLst>
                </a:gridCol>
                <a:gridCol w="2018173">
                  <a:extLst>
                    <a:ext uri="{9D8B030D-6E8A-4147-A177-3AD203B41FA5}">
                      <a16:colId xmlns:a16="http://schemas.microsoft.com/office/drawing/2014/main" val="3409541228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2630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09062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1651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 err="1"/>
                        <a:t>data_id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0843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 err="1"/>
                        <a:t>file_id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63524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 err="1"/>
                        <a:t>fire_id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actor_fire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43660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07602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 err="1"/>
                        <a:t>port_id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92145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15708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75471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 err="1"/>
                        <a:t>write_event_id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9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7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PUBLIC.ASSOCIATED_DATA-Files and other data objects of a workflow.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PUBLIC.DATA-Data used by the workflow.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lvl="1"/>
            <a:endParaRPr lang="en-US" sz="4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4F59E-8090-4638-9F41-614BB23D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272"/>
              </p:ext>
            </p:extLst>
          </p:nvPr>
        </p:nvGraphicFramePr>
        <p:xfrm>
          <a:off x="1442720" y="2335106"/>
          <a:ext cx="86533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16669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81095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3086869"/>
                    </a:ext>
                  </a:extLst>
                </a:gridCol>
                <a:gridCol w="2557387">
                  <a:extLst>
                    <a:ext uri="{9D8B030D-6E8A-4147-A177-3AD203B41FA5}">
                      <a16:colId xmlns:a16="http://schemas.microsoft.com/office/drawing/2014/main" val="362276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data(md5)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addFileForExecution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addFileForExecution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0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addFileForExecution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addFileForExecution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5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wf_exec_id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workflow_exec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addFileForExecution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2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01F603-F422-4E83-9D6A-303C4D97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86089"/>
              </p:ext>
            </p:extLst>
          </p:nvPr>
        </p:nvGraphicFramePr>
        <p:xfrm>
          <a:off x="688157" y="5241303"/>
          <a:ext cx="11503844" cy="15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961">
                  <a:extLst>
                    <a:ext uri="{9D8B030D-6E8A-4147-A177-3AD203B41FA5}">
                      <a16:colId xmlns:a16="http://schemas.microsoft.com/office/drawing/2014/main" val="2251722624"/>
                    </a:ext>
                  </a:extLst>
                </a:gridCol>
                <a:gridCol w="2875961">
                  <a:extLst>
                    <a:ext uri="{9D8B030D-6E8A-4147-A177-3AD203B41FA5}">
                      <a16:colId xmlns:a16="http://schemas.microsoft.com/office/drawing/2014/main" val="4294226747"/>
                    </a:ext>
                  </a:extLst>
                </a:gridCol>
                <a:gridCol w="2875961">
                  <a:extLst>
                    <a:ext uri="{9D8B030D-6E8A-4147-A177-3AD203B41FA5}">
                      <a16:colId xmlns:a16="http://schemas.microsoft.com/office/drawing/2014/main" val="522018889"/>
                    </a:ext>
                  </a:extLst>
                </a:gridCol>
                <a:gridCol w="2875961">
                  <a:extLst>
                    <a:ext uri="{9D8B030D-6E8A-4147-A177-3AD203B41FA5}">
                      <a16:colId xmlns:a16="http://schemas.microsoft.com/office/drawing/2014/main" val="1246298092"/>
                    </a:ext>
                  </a:extLst>
                </a:gridCol>
              </a:tblGrid>
              <a:tr h="39572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52481"/>
                  </a:ext>
                </a:extLst>
              </a:tr>
              <a:tr h="401220"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(),</a:t>
                      </a:r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12552"/>
                  </a:ext>
                </a:extLst>
              </a:tr>
              <a:tr h="401220">
                <a:tc>
                  <a:txBody>
                    <a:bodyPr/>
                    <a:lstStyle/>
                    <a:p>
                      <a:r>
                        <a:rPr lang="en-US" dirty="0"/>
                        <a:t>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(),</a:t>
                      </a:r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77004"/>
                  </a:ext>
                </a:extLst>
              </a:tr>
              <a:tr h="401220">
                <a:tc>
                  <a:txBody>
                    <a:bodyPr/>
                    <a:lstStyle/>
                    <a:p>
                      <a:r>
                        <a:rPr lang="en-US" dirty="0"/>
                        <a:t>Truncated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portEvent</a:t>
                      </a:r>
                      <a:r>
                        <a:rPr lang="en-US" dirty="0"/>
                        <a:t>(),</a:t>
                      </a:r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2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PUBLIC.WORKFLOW-A row for each workflow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PUBLIC.WORKFLOW_CHANGE- User driven workflow update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79CCF8-5163-46B6-AD3A-5E86A686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75271"/>
              </p:ext>
            </p:extLst>
          </p:nvPr>
        </p:nvGraphicFramePr>
        <p:xfrm>
          <a:off x="1381550" y="2255712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12257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72105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83977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5655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9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Provenance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0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Provenance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Provenance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0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FC9FC-8B1F-4F5C-9D89-A264B23E8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55727"/>
              </p:ext>
            </p:extLst>
          </p:nvPr>
        </p:nvGraphicFramePr>
        <p:xfrm>
          <a:off x="1381549" y="4259484"/>
          <a:ext cx="10467944" cy="254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80">
                  <a:extLst>
                    <a:ext uri="{9D8B030D-6E8A-4147-A177-3AD203B41FA5}">
                      <a16:colId xmlns:a16="http://schemas.microsoft.com/office/drawing/2014/main" val="4226734093"/>
                    </a:ext>
                  </a:extLst>
                </a:gridCol>
                <a:gridCol w="2060280">
                  <a:extLst>
                    <a:ext uri="{9D8B030D-6E8A-4147-A177-3AD203B41FA5}">
                      <a16:colId xmlns:a16="http://schemas.microsoft.com/office/drawing/2014/main" val="2108302561"/>
                    </a:ext>
                  </a:extLst>
                </a:gridCol>
                <a:gridCol w="2060280">
                  <a:extLst>
                    <a:ext uri="{9D8B030D-6E8A-4147-A177-3AD203B41FA5}">
                      <a16:colId xmlns:a16="http://schemas.microsoft.com/office/drawing/2014/main" val="2033894975"/>
                    </a:ext>
                  </a:extLst>
                </a:gridCol>
                <a:gridCol w="4287104">
                  <a:extLst>
                    <a:ext uri="{9D8B030D-6E8A-4147-A177-3AD203B41FA5}">
                      <a16:colId xmlns:a16="http://schemas.microsoft.com/office/drawing/2014/main" val="905811039"/>
                    </a:ext>
                  </a:extLst>
                </a:gridCol>
              </a:tblGrid>
              <a:tr h="42449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04575"/>
                  </a:ext>
                </a:extLst>
              </a:tr>
              <a:tr h="4244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Evolution/</a:t>
                      </a:r>
                      <a:r>
                        <a:rPr lang="en-US" dirty="0" err="1"/>
                        <a:t>specificationStart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61284"/>
                  </a:ext>
                </a:extLst>
              </a:tr>
              <a:tr h="424492">
                <a:tc>
                  <a:txBody>
                    <a:bodyPr/>
                    <a:lstStyle/>
                    <a:p>
                      <a:r>
                        <a:rPr lang="en-US" dirty="0" err="1"/>
                        <a:t>host_id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Evolution/</a:t>
                      </a:r>
                      <a:r>
                        <a:rPr lang="en-US" dirty="0" err="1"/>
                        <a:t>specificationStart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91681"/>
                  </a:ext>
                </a:extLst>
              </a:tr>
              <a:tr h="424492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Evolution/</a:t>
                      </a:r>
                      <a:r>
                        <a:rPr lang="en-US" dirty="0" err="1"/>
                        <a:t>specificationStart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16653"/>
                  </a:ext>
                </a:extLst>
              </a:tr>
              <a:tr h="424492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Evolution/</a:t>
                      </a:r>
                      <a:r>
                        <a:rPr lang="en-US" dirty="0" err="1"/>
                        <a:t>specificationStart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49583"/>
                  </a:ext>
                </a:extLst>
              </a:tr>
              <a:tr h="424492">
                <a:tc>
                  <a:txBody>
                    <a:bodyPr/>
                    <a:lstStyle/>
                    <a:p>
                      <a:r>
                        <a:rPr lang="en-US" dirty="0" err="1"/>
                        <a:t>wf_id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Evolution/</a:t>
                      </a:r>
                      <a:r>
                        <a:rPr lang="en-US" dirty="0" err="1"/>
                        <a:t>specificationStart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79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1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PUBLIC.WORKFLOW_EXEC-Each row corresponds to a workflow.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A83D9-EA47-478F-8354-7F750EB31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51612"/>
              </p:ext>
            </p:extLst>
          </p:nvPr>
        </p:nvGraphicFramePr>
        <p:xfrm>
          <a:off x="584200" y="2167467"/>
          <a:ext cx="10388600" cy="497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67">
                  <a:extLst>
                    <a:ext uri="{9D8B030D-6E8A-4147-A177-3AD203B41FA5}">
                      <a16:colId xmlns:a16="http://schemas.microsoft.com/office/drawing/2014/main" val="379972015"/>
                    </a:ext>
                  </a:extLst>
                </a:gridCol>
                <a:gridCol w="2585511">
                  <a:extLst>
                    <a:ext uri="{9D8B030D-6E8A-4147-A177-3AD203B41FA5}">
                      <a16:colId xmlns:a16="http://schemas.microsoft.com/office/drawing/2014/main" val="150982677"/>
                    </a:ext>
                  </a:extLst>
                </a:gridCol>
                <a:gridCol w="2585511">
                  <a:extLst>
                    <a:ext uri="{9D8B030D-6E8A-4147-A177-3AD203B41FA5}">
                      <a16:colId xmlns:a16="http://schemas.microsoft.com/office/drawing/2014/main" val="558043335"/>
                    </a:ext>
                  </a:extLst>
                </a:gridCol>
                <a:gridCol w="2585511">
                  <a:extLst>
                    <a:ext uri="{9D8B030D-6E8A-4147-A177-3AD203B41FA5}">
                      <a16:colId xmlns:a16="http://schemas.microsoft.com/office/drawing/2014/main" val="1809802509"/>
                    </a:ext>
                  </a:extLst>
                </a:gridCol>
              </a:tblGrid>
              <a:tr h="3784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32305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33252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derived_from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insertRunReferralList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10376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executionStop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21145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host_id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97430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lsid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8169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4198"/>
                  </a:ext>
                </a:extLst>
              </a:tr>
              <a:tr h="436482">
                <a:tc>
                  <a:txBody>
                    <a:bodyPr/>
                    <a:lstStyle/>
                    <a:p>
                      <a:r>
                        <a:rPr lang="en-US" dirty="0" err="1"/>
                        <a:t>module_dependencies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0092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start_time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05002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06581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wf_contents_id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data(md5)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33637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wf_full_lsid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55916"/>
                  </a:ext>
                </a:extLst>
              </a:tr>
              <a:tr h="378493">
                <a:tc>
                  <a:txBody>
                    <a:bodyPr/>
                    <a:lstStyle/>
                    <a:p>
                      <a:r>
                        <a:rPr lang="en-US" dirty="0" err="1"/>
                        <a:t>wf_id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9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4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PUBLIC.ERROR-Errors that occur during workflow executions.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PUBLIC.VERSION_TABLE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BCBECE-3538-4789-B7AC-70156169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0061"/>
              </p:ext>
            </p:extLst>
          </p:nvPr>
        </p:nvGraphicFramePr>
        <p:xfrm>
          <a:off x="1176867" y="49360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175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1913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8119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267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7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3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14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FFB9CE-0D81-4947-95F5-2BCF178D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19406"/>
              </p:ext>
            </p:extLst>
          </p:nvPr>
        </p:nvGraphicFramePr>
        <p:xfrm>
          <a:off x="1176866" y="2167467"/>
          <a:ext cx="7611532" cy="216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883">
                  <a:extLst>
                    <a:ext uri="{9D8B030D-6E8A-4147-A177-3AD203B41FA5}">
                      <a16:colId xmlns:a16="http://schemas.microsoft.com/office/drawing/2014/main" val="2193483497"/>
                    </a:ext>
                  </a:extLst>
                </a:gridCol>
                <a:gridCol w="1902883">
                  <a:extLst>
                    <a:ext uri="{9D8B030D-6E8A-4147-A177-3AD203B41FA5}">
                      <a16:colId xmlns:a16="http://schemas.microsoft.com/office/drawing/2014/main" val="2643834338"/>
                    </a:ext>
                  </a:extLst>
                </a:gridCol>
                <a:gridCol w="2137835">
                  <a:extLst>
                    <a:ext uri="{9D8B030D-6E8A-4147-A177-3AD203B41FA5}">
                      <a16:colId xmlns:a16="http://schemas.microsoft.com/office/drawing/2014/main" val="2876569743"/>
                    </a:ext>
                  </a:extLst>
                </a:gridCol>
                <a:gridCol w="1667931">
                  <a:extLst>
                    <a:ext uri="{9D8B030D-6E8A-4147-A177-3AD203B41FA5}">
                      <a16:colId xmlns:a16="http://schemas.microsoft.com/office/drawing/2014/main" val="2372252550"/>
                    </a:ext>
                  </a:extLst>
                </a:gridCol>
              </a:tblGrid>
              <a:tr h="4334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49210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en-US" dirty="0" err="1"/>
                        <a:t>entity_id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35866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415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en-US" dirty="0" err="1"/>
                        <a:t>exec_id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workflow_exec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6182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3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2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PUBLIC.TAG-tags associated with either workflows or workflow executions.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FFB9CE-0D81-4947-95F5-2BCF178D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86573"/>
              </p:ext>
            </p:extLst>
          </p:nvPr>
        </p:nvGraphicFramePr>
        <p:xfrm>
          <a:off x="1176865" y="2616200"/>
          <a:ext cx="8509000" cy="2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193483497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643834338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876569743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372252550"/>
                    </a:ext>
                  </a:extLst>
                </a:gridCol>
              </a:tblGrid>
              <a:tr h="39115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49210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35866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r>
                        <a:rPr lang="en-US" dirty="0" err="1"/>
                        <a:t>searchstring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4153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61823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r>
                        <a:rPr lang="en-US" dirty="0"/>
                        <a:t>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32044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r>
                        <a:rPr lang="en-US" dirty="0" err="1"/>
                        <a:t>wf_exec_lsid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workflow_exec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lsid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3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5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vs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HSQL Pros:</a:t>
            </a:r>
          </a:p>
          <a:p>
            <a:r>
              <a:rPr lang="en-US" dirty="0"/>
              <a:t>Connection successful but</a:t>
            </a:r>
          </a:p>
          <a:p>
            <a:r>
              <a:rPr lang="en-US" dirty="0"/>
              <a:t>Cons:</a:t>
            </a:r>
          </a:p>
          <a:p>
            <a:r>
              <a:rPr lang="en-US" dirty="0"/>
              <a:t>Bugs/Learning curve:-</a:t>
            </a:r>
          </a:p>
          <a:p>
            <a:pPr marL="0" indent="0">
              <a:buNone/>
            </a:pPr>
            <a:r>
              <a:rPr lang="en-US" dirty="0"/>
              <a:t>   https://sourceforge.net/p/hsqldb/bugs/</a:t>
            </a:r>
          </a:p>
          <a:p>
            <a:endParaRPr lang="en-US" dirty="0"/>
          </a:p>
          <a:p>
            <a:r>
              <a:rPr lang="en-US" dirty="0"/>
              <a:t>MySQL in general </a:t>
            </a:r>
          </a:p>
          <a:p>
            <a:r>
              <a:rPr lang="en-US" dirty="0"/>
              <a:t>Pros:</a:t>
            </a:r>
          </a:p>
          <a:p>
            <a:r>
              <a:rPr lang="en-US" dirty="0"/>
              <a:t>is better if more than 50 concurrent users and large volume of data</a:t>
            </a:r>
          </a:p>
          <a:p>
            <a:r>
              <a:rPr lang="en-US" dirty="0"/>
              <a:t>Cons:</a:t>
            </a:r>
          </a:p>
          <a:p>
            <a:r>
              <a:rPr lang="en-US" dirty="0"/>
              <a:t>But need to administer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0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068A-7A2C-472D-906B-E8D5B9D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97E0-BD0F-4B5A-9E98-1C7F8B12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and find </a:t>
            </a:r>
            <a:r>
              <a:rPr lang="en-US"/>
              <a:t>more details at-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https://code.kepler-project.org/code/kepler/trunk/modules/provenance/docs/provenance.pdf</a:t>
            </a:r>
          </a:p>
        </p:txBody>
      </p:sp>
    </p:spTree>
    <p:extLst>
      <p:ext uri="{BB962C8B-B14F-4D97-AF65-F5344CB8AC3E}">
        <p14:creationId xmlns:p14="http://schemas.microsoft.com/office/powerpoint/2010/main" val="19412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HyperSQL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(HSQLDB) is a modern relational database manager that conforms closely to the SQL:2011 standard and JDBC 4 specifications. It supports all core features and RDBMS.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HSQLDB uses in-memory structure for fast operations against DB server. It uses disk persistence as per user flexibility, with a reliable crash recovery.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HSQLDB is also suitable for business intelligence, ETL, and other applications that process large data 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HSQLDB has a wide range of enterprise deployment options, such as XA transactions, connection pooling data sources, and remote authentication.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HSQLDB is written in the Java programming language and runs in a Java Virtual Machine (JVM). It supports the JDBC interface for database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2CBB-F26C-4E49-8720-63CD1CEB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0" y="1"/>
            <a:ext cx="10515600" cy="838986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1720332-D474-4D23-A5C7-2B989AB59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53" t="10706" r="16049" b="-1"/>
          <a:stretch/>
        </p:blipFill>
        <p:spPr>
          <a:xfrm>
            <a:off x="1508289" y="650451"/>
            <a:ext cx="8371002" cy="5844618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8956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71313" cy="5032375"/>
          </a:xfrm>
        </p:spPr>
        <p:txBody>
          <a:bodyPr>
            <a:normAutofit/>
          </a:bodyPr>
          <a:lstStyle/>
          <a:p>
            <a:r>
              <a:rPr lang="en-US" dirty="0"/>
              <a:t>PUBLIC.ACTOR-- Maps an actor to its implementation class.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r>
              <a:rPr lang="en-US" dirty="0"/>
              <a:t>PUBLIC.ACTOR_FIRE—Actor firings for a particular actor in a workflow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9C4E0-D4C3-42AA-AD78-DE2A01470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82128"/>
              </p:ext>
            </p:extLst>
          </p:nvPr>
        </p:nvGraphicFramePr>
        <p:xfrm>
          <a:off x="1604618" y="227016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10832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1836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5544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861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regActor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regActor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2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89B261-9AFE-4323-B4BF-D9D0DFA0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41760"/>
              </p:ext>
            </p:extLst>
          </p:nvPr>
        </p:nvGraphicFramePr>
        <p:xfrm>
          <a:off x="1480934" y="4532243"/>
          <a:ext cx="83908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09">
                  <a:extLst>
                    <a:ext uri="{9D8B030D-6E8A-4147-A177-3AD203B41FA5}">
                      <a16:colId xmlns:a16="http://schemas.microsoft.com/office/drawing/2014/main" val="4213680029"/>
                    </a:ext>
                  </a:extLst>
                </a:gridCol>
                <a:gridCol w="2097709">
                  <a:extLst>
                    <a:ext uri="{9D8B030D-6E8A-4147-A177-3AD203B41FA5}">
                      <a16:colId xmlns:a16="http://schemas.microsoft.com/office/drawing/2014/main" val="1264209590"/>
                    </a:ext>
                  </a:extLst>
                </a:gridCol>
                <a:gridCol w="2097709">
                  <a:extLst>
                    <a:ext uri="{9D8B030D-6E8A-4147-A177-3AD203B41FA5}">
                      <a16:colId xmlns:a16="http://schemas.microsoft.com/office/drawing/2014/main" val="1424692786"/>
                    </a:ext>
                  </a:extLst>
                </a:gridCol>
                <a:gridCol w="2097709">
                  <a:extLst>
                    <a:ext uri="{9D8B030D-6E8A-4147-A177-3AD203B41FA5}">
                      <a16:colId xmlns:a16="http://schemas.microsoft.com/office/drawing/2014/main" val="1848078647"/>
                    </a:ext>
                  </a:extLst>
                </a:gridCol>
              </a:tblGrid>
              <a:tr h="14312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91902"/>
                  </a:ext>
                </a:extLst>
              </a:tr>
              <a:tr h="143124">
                <a:tc>
                  <a:txBody>
                    <a:bodyPr/>
                    <a:lstStyle/>
                    <a:p>
                      <a:r>
                        <a:rPr lang="en-US" dirty="0" err="1"/>
                        <a:t>actor_id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actorFire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40721"/>
                  </a:ext>
                </a:extLst>
              </a:tr>
              <a:tr h="143124"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actorFire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67331"/>
                  </a:ext>
                </a:extLst>
              </a:tr>
              <a:tr h="14312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actorFire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1302"/>
                  </a:ext>
                </a:extLst>
              </a:tr>
              <a:tr h="143124">
                <a:tc>
                  <a:txBody>
                    <a:bodyPr/>
                    <a:lstStyle/>
                    <a:p>
                      <a:r>
                        <a:rPr lang="en-US" dirty="0" err="1"/>
                        <a:t>start_time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actorFire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4611"/>
                  </a:ext>
                </a:extLst>
              </a:tr>
              <a:tr h="143124">
                <a:tc>
                  <a:txBody>
                    <a:bodyPr/>
                    <a:lstStyle/>
                    <a:p>
                      <a:r>
                        <a:rPr lang="en-US" dirty="0" err="1"/>
                        <a:t>wf_exec_id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workflow_exec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actorFire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5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71313" cy="5032375"/>
          </a:xfrm>
        </p:spPr>
        <p:txBody>
          <a:bodyPr>
            <a:normAutofit/>
          </a:bodyPr>
          <a:lstStyle/>
          <a:p>
            <a:r>
              <a:rPr lang="en-US" dirty="0"/>
              <a:t>PUBLIC.ACTOR_STATE—Actor state for a particular actor in a workflow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5D255-DEBF-4A9B-B323-CB3D46F41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75040"/>
              </p:ext>
            </p:extLst>
          </p:nvPr>
        </p:nvGraphicFramePr>
        <p:xfrm>
          <a:off x="1579513" y="270872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9934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7313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8255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83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9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Actor_fire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5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690688"/>
            <a:ext cx="10663518" cy="4486275"/>
          </a:xfrm>
        </p:spPr>
        <p:txBody>
          <a:bodyPr>
            <a:normAutofit/>
          </a:bodyPr>
          <a:lstStyle/>
          <a:p>
            <a:r>
              <a:rPr lang="en-US" dirty="0"/>
              <a:t>PUBLIC.DIRECTOR-Maps a director to its implementation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PUBLIC.ENTITY-Each entity in a workflow-</a:t>
            </a:r>
            <a:r>
              <a:rPr lang="en-US" dirty="0" err="1"/>
              <a:t>actors,parameters</a:t>
            </a:r>
            <a:r>
              <a:rPr lang="en-US" dirty="0"/>
              <a:t>-is a row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71C372-6513-432B-A5F3-28D2F77B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16042"/>
              </p:ext>
            </p:extLst>
          </p:nvPr>
        </p:nvGraphicFramePr>
        <p:xfrm>
          <a:off x="1341718" y="2088776"/>
          <a:ext cx="8128000" cy="118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2789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4273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9833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5416208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2034"/>
                  </a:ext>
                </a:extLst>
              </a:tr>
              <a:tr h="40300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regDirector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91954"/>
                  </a:ext>
                </a:extLst>
              </a:tr>
              <a:tr h="40300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regDirector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083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13138B-B414-4283-9EB8-0BBA62F5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66387"/>
              </p:ext>
            </p:extLst>
          </p:nvPr>
        </p:nvGraphicFramePr>
        <p:xfrm>
          <a:off x="1341718" y="3577476"/>
          <a:ext cx="8128000" cy="330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23569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271678"/>
                    </a:ext>
                  </a:extLst>
                </a:gridCol>
                <a:gridCol w="2352395">
                  <a:extLst>
                    <a:ext uri="{9D8B030D-6E8A-4147-A177-3AD203B41FA5}">
                      <a16:colId xmlns:a16="http://schemas.microsoft.com/office/drawing/2014/main" val="2155483708"/>
                    </a:ext>
                  </a:extLst>
                </a:gridCol>
                <a:gridCol w="1711605">
                  <a:extLst>
                    <a:ext uri="{9D8B030D-6E8A-4147-A177-3AD203B41FA5}">
                      <a16:colId xmlns:a16="http://schemas.microsoft.com/office/drawing/2014/main" val="4073620974"/>
                    </a:ext>
                  </a:extLst>
                </a:gridCol>
              </a:tblGrid>
              <a:tr h="37953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14100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/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09351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4906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97759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664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 err="1"/>
                        <a:t>prev_id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24999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13140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 err="1"/>
                        <a:t>wf_change_id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workflow_change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36107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r>
                        <a:rPr lang="en-US" dirty="0" err="1"/>
                        <a:t>wf_id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regNNN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3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55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D68D-DED6-4F8C-8EF8-244A30B6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0F9F-A95C-447A-A514-E11AE964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parameter’s value changes a new row is added to </a:t>
            </a:r>
            <a:r>
              <a:rPr lang="en-US" b="1" dirty="0"/>
              <a:t>Entity</a:t>
            </a:r>
            <a:r>
              <a:rPr lang="en-US" dirty="0"/>
              <a:t> table and </a:t>
            </a:r>
            <a:r>
              <a:rPr lang="en-US" b="1" dirty="0"/>
              <a:t>Parameter</a:t>
            </a:r>
            <a:r>
              <a:rPr lang="en-US" dirty="0"/>
              <a:t> table.</a:t>
            </a:r>
          </a:p>
          <a:p>
            <a:endParaRPr lang="en-US" dirty="0"/>
          </a:p>
          <a:p>
            <a:r>
              <a:rPr lang="en-US" dirty="0"/>
              <a:t>The entity(id) of the new row can be used to look up Parameter table.</a:t>
            </a:r>
          </a:p>
          <a:p>
            <a:endParaRPr lang="en-US" dirty="0"/>
          </a:p>
          <a:p>
            <a:r>
              <a:rPr lang="en-US" dirty="0"/>
              <a:t>Previous values of the parameter can be found by Entity(</a:t>
            </a:r>
            <a:r>
              <a:rPr lang="en-US" dirty="0" err="1"/>
              <a:t>prev_id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Deleted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240976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PUBLIC.PARAMETER-Parameter type and value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PUBLIC.PARAMETER_EXEC-Initial values of parameters of a workflow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7AA1B8-3EAB-4D19-9DDB-0876F104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44232"/>
              </p:ext>
            </p:extLst>
          </p:nvPr>
        </p:nvGraphicFramePr>
        <p:xfrm>
          <a:off x="1244338" y="2517934"/>
          <a:ext cx="8265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208">
                  <a:extLst>
                    <a:ext uri="{9D8B030D-6E8A-4147-A177-3AD203B41FA5}">
                      <a16:colId xmlns:a16="http://schemas.microsoft.com/office/drawing/2014/main" val="172248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5847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046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954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regParameter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8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regParameter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regParameter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08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C49F40-15E6-4B4C-8EA7-D3A90DA9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3642"/>
              </p:ext>
            </p:extLst>
          </p:nvPr>
        </p:nvGraphicFramePr>
        <p:xfrm>
          <a:off x="1179918" y="4819648"/>
          <a:ext cx="82652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208">
                  <a:extLst>
                    <a:ext uri="{9D8B030D-6E8A-4147-A177-3AD203B41FA5}">
                      <a16:colId xmlns:a16="http://schemas.microsoft.com/office/drawing/2014/main" val="172248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5847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046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954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parameter_id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8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wf_exec_id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workflow_exec</a:t>
                      </a:r>
                      <a:r>
                        <a:rPr lang="en-US" dirty="0"/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executionStart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42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1DA-1BFF-4065-B3A7-20F3AA4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SQL Provenance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038-EEBB-4E7E-ACD8-31A2CAE7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PUBLIC.PORT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Actors read and write tokens via ports. The direction column says if port is input, output or both.</a:t>
            </a:r>
          </a:p>
          <a:p>
            <a:r>
              <a:rPr lang="en-US" dirty="0"/>
              <a:t>Multiport is true if the port allows more than one connection.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7AA1B8-3EAB-4D19-9DDB-0876F104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75511"/>
              </p:ext>
            </p:extLst>
          </p:nvPr>
        </p:nvGraphicFramePr>
        <p:xfrm>
          <a:off x="1244337" y="2322223"/>
          <a:ext cx="8255780" cy="159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61">
                  <a:extLst>
                    <a:ext uri="{9D8B030D-6E8A-4147-A177-3AD203B41FA5}">
                      <a16:colId xmlns:a16="http://schemas.microsoft.com/office/drawing/2014/main" val="172248735"/>
                    </a:ext>
                  </a:extLst>
                </a:gridCol>
                <a:gridCol w="2018173">
                  <a:extLst>
                    <a:ext uri="{9D8B030D-6E8A-4147-A177-3AD203B41FA5}">
                      <a16:colId xmlns:a16="http://schemas.microsoft.com/office/drawing/2014/main" val="3105847555"/>
                    </a:ext>
                  </a:extLst>
                </a:gridCol>
                <a:gridCol w="2018173">
                  <a:extLst>
                    <a:ext uri="{9D8B030D-6E8A-4147-A177-3AD203B41FA5}">
                      <a16:colId xmlns:a16="http://schemas.microsoft.com/office/drawing/2014/main" val="204046223"/>
                    </a:ext>
                  </a:extLst>
                </a:gridCol>
                <a:gridCol w="2018173">
                  <a:extLst>
                    <a:ext uri="{9D8B030D-6E8A-4147-A177-3AD203B41FA5}">
                      <a16:colId xmlns:a16="http://schemas.microsoft.com/office/drawing/2014/main" val="3409541228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2630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09062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b="0" i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regPort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31651"/>
                  </a:ext>
                </a:extLst>
              </a:tr>
              <a:tr h="397991">
                <a:tc>
                  <a:txBody>
                    <a:bodyPr/>
                    <a:lstStyle/>
                    <a:p>
                      <a:r>
                        <a:rPr lang="en-US" dirty="0"/>
                        <a:t>multiport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regPort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3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17149</TotalTime>
  <Words>1094</Words>
  <Application>Microsoft Office PowerPoint</Application>
  <PresentationFormat>Widescreen</PresentationFormat>
  <Paragraphs>430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HSQL vs MYSQL</vt:lpstr>
      <vt:lpstr>Hyper SQL</vt:lpstr>
      <vt:lpstr>Schema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Provenance Tables</vt:lpstr>
      <vt:lpstr>Hyper SQL vs MYSQL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HSQL</dc:title>
  <dc:creator>Manjusha Ravindranath</dc:creator>
  <cp:lastModifiedBy>Manjusha Ravindranath</cp:lastModifiedBy>
  <cp:revision>176</cp:revision>
  <dcterms:created xsi:type="dcterms:W3CDTF">2017-10-30T05:08:01Z</dcterms:created>
  <dcterms:modified xsi:type="dcterms:W3CDTF">2017-11-13T05:17:02Z</dcterms:modified>
</cp:coreProperties>
</file>