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65" r:id="rId3"/>
    <p:sldId id="268" r:id="rId4"/>
    <p:sldId id="267" r:id="rId5"/>
    <p:sldId id="270" r:id="rId6"/>
    <p:sldId id="269" r:id="rId7"/>
    <p:sldId id="271" r:id="rId8"/>
    <p:sldId id="259" r:id="rId9"/>
    <p:sldId id="260" r:id="rId10"/>
    <p:sldId id="278" r:id="rId11"/>
    <p:sldId id="279" r:id="rId12"/>
    <p:sldId id="280" r:id="rId13"/>
    <p:sldId id="281" r:id="rId14"/>
    <p:sldId id="282" r:id="rId15"/>
    <p:sldId id="283" r:id="rId16"/>
    <p:sldId id="284" r:id="rId17"/>
    <p:sldId id="285" r:id="rId18"/>
    <p:sldId id="286" r:id="rId19"/>
    <p:sldId id="287" r:id="rId20"/>
    <p:sldId id="272" r:id="rId21"/>
    <p:sldId id="263" r:id="rId22"/>
    <p:sldId id="275" r:id="rId23"/>
    <p:sldId id="273" r:id="rId24"/>
    <p:sldId id="274" r:id="rId25"/>
    <p:sldId id="277"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27"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45111-24ED-403C-BEF8-8E646734F01B}" type="datetimeFigureOut">
              <a:rPr lang="zh-CN" altLang="en-US" smtClean="0"/>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77BE2-3B4A-446D-9EFA-7FC17C449957}" type="slidenum">
              <a:rPr lang="zh-CN" altLang="en-US" smtClean="0"/>
              <a:t>‹#›</a:t>
            </a:fld>
            <a:endParaRPr lang="zh-CN" altLang="en-US"/>
          </a:p>
        </p:txBody>
      </p:sp>
    </p:spTree>
    <p:extLst>
      <p:ext uri="{BB962C8B-B14F-4D97-AF65-F5344CB8AC3E}">
        <p14:creationId xmlns:p14="http://schemas.microsoft.com/office/powerpoint/2010/main" val="140703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a:t>
            </a:fld>
            <a:endParaRPr lang="zh-CN" altLang="en-US"/>
          </a:p>
        </p:txBody>
      </p:sp>
    </p:spTree>
    <p:extLst>
      <p:ext uri="{BB962C8B-B14F-4D97-AF65-F5344CB8AC3E}">
        <p14:creationId xmlns:p14="http://schemas.microsoft.com/office/powerpoint/2010/main" val="3056306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12</a:t>
            </a:fld>
            <a:endParaRPr lang="zh-CN" altLang="en-US"/>
          </a:p>
        </p:txBody>
      </p:sp>
    </p:spTree>
    <p:extLst>
      <p:ext uri="{BB962C8B-B14F-4D97-AF65-F5344CB8AC3E}">
        <p14:creationId xmlns:p14="http://schemas.microsoft.com/office/powerpoint/2010/main" val="350804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13</a:t>
            </a:fld>
            <a:endParaRPr lang="zh-CN" altLang="en-US"/>
          </a:p>
        </p:txBody>
      </p:sp>
    </p:spTree>
    <p:extLst>
      <p:ext uri="{BB962C8B-B14F-4D97-AF65-F5344CB8AC3E}">
        <p14:creationId xmlns:p14="http://schemas.microsoft.com/office/powerpoint/2010/main" val="416262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14</a:t>
            </a:fld>
            <a:endParaRPr lang="zh-CN" altLang="en-US"/>
          </a:p>
        </p:txBody>
      </p:sp>
    </p:spTree>
    <p:extLst>
      <p:ext uri="{BB962C8B-B14F-4D97-AF65-F5344CB8AC3E}">
        <p14:creationId xmlns:p14="http://schemas.microsoft.com/office/powerpoint/2010/main" val="126966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15</a:t>
            </a:fld>
            <a:endParaRPr lang="zh-CN" altLang="en-US"/>
          </a:p>
        </p:txBody>
      </p:sp>
    </p:spTree>
    <p:extLst>
      <p:ext uri="{BB962C8B-B14F-4D97-AF65-F5344CB8AC3E}">
        <p14:creationId xmlns:p14="http://schemas.microsoft.com/office/powerpoint/2010/main" val="1396366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16</a:t>
            </a:fld>
            <a:endParaRPr lang="zh-CN" altLang="en-US"/>
          </a:p>
        </p:txBody>
      </p:sp>
    </p:spTree>
    <p:extLst>
      <p:ext uri="{BB962C8B-B14F-4D97-AF65-F5344CB8AC3E}">
        <p14:creationId xmlns:p14="http://schemas.microsoft.com/office/powerpoint/2010/main" val="129091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17</a:t>
            </a:fld>
            <a:endParaRPr lang="zh-CN" altLang="en-US"/>
          </a:p>
        </p:txBody>
      </p:sp>
    </p:spTree>
    <p:extLst>
      <p:ext uri="{BB962C8B-B14F-4D97-AF65-F5344CB8AC3E}">
        <p14:creationId xmlns:p14="http://schemas.microsoft.com/office/powerpoint/2010/main" val="145726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18</a:t>
            </a:fld>
            <a:endParaRPr lang="zh-CN" altLang="en-US"/>
          </a:p>
        </p:txBody>
      </p:sp>
    </p:spTree>
    <p:extLst>
      <p:ext uri="{BB962C8B-B14F-4D97-AF65-F5344CB8AC3E}">
        <p14:creationId xmlns:p14="http://schemas.microsoft.com/office/powerpoint/2010/main" val="2431371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19</a:t>
            </a:fld>
            <a:endParaRPr lang="zh-CN" altLang="en-US"/>
          </a:p>
        </p:txBody>
      </p:sp>
    </p:spTree>
    <p:extLst>
      <p:ext uri="{BB962C8B-B14F-4D97-AF65-F5344CB8AC3E}">
        <p14:creationId xmlns:p14="http://schemas.microsoft.com/office/powerpoint/2010/main" val="1454706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20</a:t>
            </a:fld>
            <a:endParaRPr lang="zh-CN" altLang="en-US"/>
          </a:p>
        </p:txBody>
      </p:sp>
    </p:spTree>
    <p:extLst>
      <p:ext uri="{BB962C8B-B14F-4D97-AF65-F5344CB8AC3E}">
        <p14:creationId xmlns:p14="http://schemas.microsoft.com/office/powerpoint/2010/main" val="3794837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23</a:t>
            </a:fld>
            <a:endParaRPr lang="zh-CN" altLang="en-US"/>
          </a:p>
        </p:txBody>
      </p:sp>
    </p:spTree>
    <p:extLst>
      <p:ext uri="{BB962C8B-B14F-4D97-AF65-F5344CB8AC3E}">
        <p14:creationId xmlns:p14="http://schemas.microsoft.com/office/powerpoint/2010/main" val="3184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a:t>
            </a:fld>
            <a:endParaRPr lang="zh-CN" altLang="en-US"/>
          </a:p>
        </p:txBody>
      </p:sp>
    </p:spTree>
    <p:extLst>
      <p:ext uri="{BB962C8B-B14F-4D97-AF65-F5344CB8AC3E}">
        <p14:creationId xmlns:p14="http://schemas.microsoft.com/office/powerpoint/2010/main" val="98072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26</a:t>
            </a:fld>
            <a:endParaRPr lang="zh-CN" altLang="en-US"/>
          </a:p>
        </p:txBody>
      </p:sp>
    </p:spTree>
    <p:extLst>
      <p:ext uri="{BB962C8B-B14F-4D97-AF65-F5344CB8AC3E}">
        <p14:creationId xmlns:p14="http://schemas.microsoft.com/office/powerpoint/2010/main" val="42613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3</a:t>
            </a:fld>
            <a:endParaRPr lang="zh-CN" altLang="en-US"/>
          </a:p>
        </p:txBody>
      </p:sp>
    </p:spTree>
    <p:extLst>
      <p:ext uri="{BB962C8B-B14F-4D97-AF65-F5344CB8AC3E}">
        <p14:creationId xmlns:p14="http://schemas.microsoft.com/office/powerpoint/2010/main" val="25260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4</a:t>
            </a:fld>
            <a:endParaRPr lang="zh-CN" altLang="en-US"/>
          </a:p>
        </p:txBody>
      </p:sp>
    </p:spTree>
    <p:extLst>
      <p:ext uri="{BB962C8B-B14F-4D97-AF65-F5344CB8AC3E}">
        <p14:creationId xmlns:p14="http://schemas.microsoft.com/office/powerpoint/2010/main" val="308279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5</a:t>
            </a:fld>
            <a:endParaRPr lang="zh-CN" altLang="en-US"/>
          </a:p>
        </p:txBody>
      </p:sp>
    </p:spTree>
    <p:extLst>
      <p:ext uri="{BB962C8B-B14F-4D97-AF65-F5344CB8AC3E}">
        <p14:creationId xmlns:p14="http://schemas.microsoft.com/office/powerpoint/2010/main" val="97107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6</a:t>
            </a:fld>
            <a:endParaRPr lang="zh-CN" altLang="en-US"/>
          </a:p>
        </p:txBody>
      </p:sp>
    </p:spTree>
    <p:extLst>
      <p:ext uri="{BB962C8B-B14F-4D97-AF65-F5344CB8AC3E}">
        <p14:creationId xmlns:p14="http://schemas.microsoft.com/office/powerpoint/2010/main" val="346402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7</a:t>
            </a:fld>
            <a:endParaRPr lang="zh-CN" altLang="en-US"/>
          </a:p>
        </p:txBody>
      </p:sp>
    </p:spTree>
    <p:extLst>
      <p:ext uri="{BB962C8B-B14F-4D97-AF65-F5344CB8AC3E}">
        <p14:creationId xmlns:p14="http://schemas.microsoft.com/office/powerpoint/2010/main" val="70964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10</a:t>
            </a:fld>
            <a:endParaRPr lang="zh-CN" altLang="en-US"/>
          </a:p>
        </p:txBody>
      </p:sp>
    </p:spTree>
    <p:extLst>
      <p:ext uri="{BB962C8B-B14F-4D97-AF65-F5344CB8AC3E}">
        <p14:creationId xmlns:p14="http://schemas.microsoft.com/office/powerpoint/2010/main" val="332918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11</a:t>
            </a:fld>
            <a:endParaRPr lang="zh-CN" altLang="en-US"/>
          </a:p>
        </p:txBody>
      </p:sp>
    </p:spTree>
    <p:extLst>
      <p:ext uri="{BB962C8B-B14F-4D97-AF65-F5344CB8AC3E}">
        <p14:creationId xmlns:p14="http://schemas.microsoft.com/office/powerpoint/2010/main" val="8456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307000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92017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72263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39217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2669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61683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133877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97188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1284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00375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27927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31029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12EA6-A0C9-49B6-B93F-ACEDDA30DEDF}" type="datetimeFigureOut">
              <a:rPr lang="zh-CN" altLang="en-US" smtClean="0"/>
              <a:t>2024/1/23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5220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image" Target="../media/image5.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image" Target="../media/image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36.xml"/><Relationship Id="rId7" Type="http://schemas.openxmlformats.org/officeDocument/2006/relationships/slideLayout" Target="../slideLayouts/slideLayout12.xml"/><Relationship Id="rId12" Type="http://schemas.openxmlformats.org/officeDocument/2006/relationships/image" Target="../media/image1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2.png"/><Relationship Id="rId5" Type="http://schemas.openxmlformats.org/officeDocument/2006/relationships/tags" Target="../tags/tag38.xml"/><Relationship Id="rId10" Type="http://schemas.openxmlformats.org/officeDocument/2006/relationships/image" Target="../media/image11.png"/><Relationship Id="rId4" Type="http://schemas.openxmlformats.org/officeDocument/2006/relationships/tags" Target="../tags/tag37.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40.xml"/><Relationship Id="rId5"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2.png"/><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794009" y="595181"/>
            <a:ext cx="10720333" cy="5658011"/>
            <a:chOff x="794009" y="595181"/>
            <a:chExt cx="10720333" cy="5658011"/>
          </a:xfrm>
        </p:grpSpPr>
        <p:grpSp>
          <p:nvGrpSpPr>
            <p:cNvPr id="13" name="组合 12"/>
            <p:cNvGrpSpPr/>
            <p:nvPr/>
          </p:nvGrpSpPr>
          <p:grpSpPr>
            <a:xfrm>
              <a:off x="1279540" y="604808"/>
              <a:ext cx="9632919" cy="5648384"/>
              <a:chOff x="1580482" y="889021"/>
              <a:chExt cx="9632919" cy="5648384"/>
            </a:xfrm>
          </p:grpSpPr>
          <p:sp>
            <p:nvSpPr>
              <p:cNvPr id="17" name="矩形 16"/>
              <p:cNvSpPr/>
              <p:nvPr/>
            </p:nvSpPr>
            <p:spPr>
              <a:xfrm>
                <a:off x="1580482" y="889021"/>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9" name="矩形 18"/>
              <p:cNvSpPr/>
              <p:nvPr/>
            </p:nvSpPr>
            <p:spPr>
              <a:xfrm>
                <a:off x="2182365" y="1457447"/>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8" name="组合 27"/>
            <p:cNvGrpSpPr/>
            <p:nvPr/>
          </p:nvGrpSpPr>
          <p:grpSpPr>
            <a:xfrm>
              <a:off x="9507250" y="5291968"/>
              <a:ext cx="1505338" cy="68880"/>
              <a:chOff x="2597052" y="2458409"/>
              <a:chExt cx="2582278" cy="118157"/>
            </a:xfrm>
          </p:grpSpPr>
          <p:sp>
            <p:nvSpPr>
              <p:cNvPr id="21" name="矩形 20"/>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3" name="矩形 22"/>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4" name="矩形 23"/>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矩形 24"/>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6" name="矩形 25"/>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矩形 26"/>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9" name="组合 28"/>
            <p:cNvGrpSpPr/>
            <p:nvPr/>
          </p:nvGrpSpPr>
          <p:grpSpPr>
            <a:xfrm>
              <a:off x="10009004" y="4926208"/>
              <a:ext cx="1505338" cy="68880"/>
              <a:chOff x="2597052" y="2458409"/>
              <a:chExt cx="2582278" cy="118157"/>
            </a:xfrm>
          </p:grpSpPr>
          <p:sp>
            <p:nvSpPr>
              <p:cNvPr id="30" name="矩形 29"/>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1" name="矩形 30"/>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2" name="矩形 31"/>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4" name="矩形 33"/>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5" name="矩形 34"/>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36" name="组合 35"/>
            <p:cNvGrpSpPr/>
            <p:nvPr/>
          </p:nvGrpSpPr>
          <p:grpSpPr>
            <a:xfrm>
              <a:off x="794009" y="1451488"/>
              <a:ext cx="1505338" cy="68880"/>
              <a:chOff x="2597052" y="2458409"/>
              <a:chExt cx="2582278" cy="118157"/>
            </a:xfrm>
          </p:grpSpPr>
          <p:sp>
            <p:nvSpPr>
              <p:cNvPr id="37" name="矩形 36"/>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1" name="矩形 40"/>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2" name="矩形 41"/>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3" name="等腰三角形 42"/>
            <p:cNvSpPr/>
            <p:nvPr/>
          </p:nvSpPr>
          <p:spPr>
            <a:xfrm>
              <a:off x="1194997" y="5723482"/>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4" name="等腰三角形 43"/>
            <p:cNvSpPr/>
            <p:nvPr/>
          </p:nvSpPr>
          <p:spPr>
            <a:xfrm flipV="1">
              <a:off x="10388569" y="595181"/>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5" name="文本框 14"/>
          <p:cNvSpPr txBox="1"/>
          <p:nvPr/>
        </p:nvSpPr>
        <p:spPr>
          <a:xfrm>
            <a:off x="4913086" y="6266827"/>
            <a:ext cx="2365828" cy="506730"/>
          </a:xfrm>
          <a:prstGeom prst="rect">
            <a:avLst/>
          </a:prstGeom>
          <a:noFill/>
        </p:spPr>
        <p:txBody>
          <a:bodyPr wrap="square" rtlCol="0">
            <a:spAutoFit/>
          </a:bodyPr>
          <a:lstStyle/>
          <a:p>
            <a:pPr algn="ctr">
              <a:lnSpc>
                <a:spcPct val="150000"/>
              </a:lnSpc>
            </a:pPr>
            <a:r>
              <a:rPr lang="en-US" altLang="zh-CN" dirty="0">
                <a:solidFill>
                  <a:srgbClr val="FFD200"/>
                </a:solidFill>
                <a:latin typeface="华文新魏" panose="02010800040101010101" charset="-122"/>
                <a:ea typeface="华文新魏" panose="02010800040101010101" charset="-122"/>
                <a:cs typeface="+mn-ea"/>
                <a:sym typeface="+mn-lt"/>
              </a:rPr>
              <a:t>2 0 2 </a:t>
            </a:r>
            <a:r>
              <a:rPr lang="en-US" altLang="zh-CN" dirty="0" smtClean="0">
                <a:solidFill>
                  <a:srgbClr val="FFD200"/>
                </a:solidFill>
                <a:latin typeface="华文新魏" panose="02010800040101010101" charset="-122"/>
                <a:ea typeface="华文新魏" panose="02010800040101010101" charset="-122"/>
                <a:cs typeface="+mn-ea"/>
                <a:sym typeface="+mn-lt"/>
              </a:rPr>
              <a:t>4 </a:t>
            </a:r>
            <a:r>
              <a:rPr lang="en-US" altLang="zh-CN" dirty="0">
                <a:solidFill>
                  <a:srgbClr val="FFD200"/>
                </a:solidFill>
                <a:latin typeface="华文新魏" panose="02010800040101010101" charset="-122"/>
                <a:ea typeface="华文新魏" panose="02010800040101010101" charset="-122"/>
                <a:cs typeface="+mn-ea"/>
                <a:sym typeface="+mn-lt"/>
              </a:rPr>
              <a:t>. 0 </a:t>
            </a:r>
            <a:r>
              <a:rPr lang="en-US" altLang="zh-CN" dirty="0" smtClean="0">
                <a:solidFill>
                  <a:srgbClr val="FFD200"/>
                </a:solidFill>
                <a:latin typeface="华文新魏" panose="02010800040101010101" charset="-122"/>
                <a:ea typeface="华文新魏" panose="02010800040101010101" charset="-122"/>
                <a:cs typeface="+mn-ea"/>
                <a:sym typeface="+mn-lt"/>
              </a:rPr>
              <a:t>1 </a:t>
            </a:r>
            <a:r>
              <a:rPr lang="en-US" altLang="zh-CN" dirty="0">
                <a:solidFill>
                  <a:srgbClr val="FFD200"/>
                </a:solidFill>
                <a:latin typeface="华文新魏" panose="02010800040101010101" charset="-122"/>
                <a:ea typeface="华文新魏" panose="02010800040101010101" charset="-122"/>
                <a:cs typeface="+mn-ea"/>
                <a:sym typeface="+mn-lt"/>
              </a:rPr>
              <a:t>. </a:t>
            </a:r>
            <a:r>
              <a:rPr lang="en-US" altLang="zh-CN" dirty="0" smtClean="0">
                <a:solidFill>
                  <a:srgbClr val="FFD200"/>
                </a:solidFill>
                <a:latin typeface="华文新魏" panose="02010800040101010101" charset="-122"/>
                <a:ea typeface="华文新魏" panose="02010800040101010101" charset="-122"/>
                <a:cs typeface="+mn-ea"/>
                <a:sym typeface="+mn-lt"/>
              </a:rPr>
              <a:t>21</a:t>
            </a:r>
            <a:endParaRPr lang="en-US" altLang="zh-CN" dirty="0">
              <a:solidFill>
                <a:srgbClr val="FFD200"/>
              </a:solidFill>
              <a:latin typeface="华文新魏" panose="02010800040101010101" charset="-122"/>
              <a:ea typeface="华文新魏" panose="02010800040101010101" charset="-122"/>
              <a:cs typeface="+mn-ea"/>
              <a:sym typeface="+mn-lt"/>
            </a:endParaRPr>
          </a:p>
        </p:txBody>
      </p:sp>
      <p:sp>
        <p:nvSpPr>
          <p:cNvPr id="16" name="文本框 15"/>
          <p:cNvSpPr txBox="1"/>
          <p:nvPr/>
        </p:nvSpPr>
        <p:spPr>
          <a:xfrm>
            <a:off x="4584700" y="3780155"/>
            <a:ext cx="5621655" cy="521970"/>
          </a:xfrm>
          <a:prstGeom prst="rect">
            <a:avLst/>
          </a:prstGeom>
          <a:noFill/>
        </p:spPr>
        <p:txBody>
          <a:bodyPr wrap="square" rtlCol="0">
            <a:spAutoFit/>
          </a:bodyPr>
          <a:lstStyle/>
          <a:p>
            <a:pPr algn="ctr"/>
            <a:r>
              <a:rPr lang="en-US" altLang="zh-CN" sz="2800" dirty="0" smtClean="0">
                <a:solidFill>
                  <a:srgbClr val="00B0F0"/>
                </a:solidFill>
                <a:latin typeface="华文新魏" panose="02010800040101010101" charset="-122"/>
                <a:ea typeface="华文新魏" panose="02010800040101010101" charset="-122"/>
                <a:cs typeface="华文新魏" panose="02010800040101010101" charset="-122"/>
                <a:sym typeface="+mn-lt"/>
              </a:rPr>
              <a:t>——</a:t>
            </a:r>
            <a:r>
              <a:rPr lang="zh-CN" altLang="en-US" sz="2800" dirty="0" smtClean="0">
                <a:solidFill>
                  <a:srgbClr val="00B0F0"/>
                </a:solidFill>
                <a:latin typeface="华文新魏" panose="02010800040101010101" charset="-122"/>
                <a:ea typeface="华文新魏" panose="02010800040101010101" charset="-122"/>
                <a:cs typeface="华文新魏" panose="02010800040101010101" charset="-122"/>
                <a:sym typeface="+mn-lt"/>
              </a:rPr>
              <a:t>互联网数据库课程大作业</a:t>
            </a:r>
            <a:endParaRPr lang="zh-CN" altLang="en-US" sz="2800" dirty="0">
              <a:solidFill>
                <a:srgbClr val="00B0F0"/>
              </a:solidFill>
              <a:latin typeface="华文新魏" panose="02010800040101010101" charset="-122"/>
              <a:ea typeface="华文新魏" panose="02010800040101010101" charset="-122"/>
              <a:cs typeface="华文新魏" panose="02010800040101010101" charset="-122"/>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607" y="1387661"/>
            <a:ext cx="1228998" cy="1220710"/>
          </a:xfrm>
          <a:prstGeom prst="rect">
            <a:avLst/>
          </a:prstGeom>
        </p:spPr>
      </p:pic>
      <p:sp>
        <p:nvSpPr>
          <p:cNvPr id="3" name="文本框 2"/>
          <p:cNvSpPr txBox="1"/>
          <p:nvPr/>
        </p:nvSpPr>
        <p:spPr>
          <a:xfrm>
            <a:off x="4370705" y="2277110"/>
            <a:ext cx="4064000" cy="368300"/>
          </a:xfrm>
          <a:prstGeom prst="rect">
            <a:avLst/>
          </a:prstGeom>
          <a:noFill/>
        </p:spPr>
        <p:txBody>
          <a:bodyPr wrap="square" rtlCol="0">
            <a:spAutoFit/>
          </a:bodyPr>
          <a:lstStyle/>
          <a:p>
            <a:endParaRPr lang="zh-CN" altLang="en-US">
              <a:latin typeface="华文新魏" panose="02010800040101010101" charset="-122"/>
              <a:ea typeface="华文新魏" panose="02010800040101010101" charset="-122"/>
            </a:endParaRPr>
          </a:p>
        </p:txBody>
      </p:sp>
      <p:sp>
        <p:nvSpPr>
          <p:cNvPr id="4" name="文本框 3"/>
          <p:cNvSpPr txBox="1"/>
          <p:nvPr>
            <p:custDataLst>
              <p:tags r:id="rId1"/>
            </p:custDataLst>
          </p:nvPr>
        </p:nvSpPr>
        <p:spPr>
          <a:xfrm>
            <a:off x="3512785" y="4702924"/>
            <a:ext cx="4913427" cy="523220"/>
          </a:xfrm>
          <a:prstGeom prst="rect">
            <a:avLst/>
          </a:prstGeom>
          <a:noFill/>
        </p:spPr>
        <p:txBody>
          <a:bodyPr wrap="square" rtlCol="0">
            <a:spAutoFit/>
          </a:bodyPr>
          <a:lstStyle/>
          <a:p>
            <a:pPr algn="ctr"/>
            <a:r>
              <a:rPr lang="zh-CN" altLang="en-US" sz="2800" dirty="0">
                <a:solidFill>
                  <a:srgbClr val="00B0F0"/>
                </a:solidFill>
                <a:latin typeface="华文新魏" panose="02010800040101010101" charset="-122"/>
                <a:ea typeface="华文新魏" panose="02010800040101010101" charset="-122"/>
                <a:cs typeface="+mn-ea"/>
                <a:sym typeface="+mn-lt"/>
              </a:rPr>
              <a:t>汇报人</a:t>
            </a:r>
            <a:r>
              <a:rPr lang="zh-CN" altLang="en-US" sz="2800" dirty="0" smtClean="0">
                <a:solidFill>
                  <a:srgbClr val="00B0F0"/>
                </a:solidFill>
                <a:latin typeface="华文新魏" panose="02010800040101010101" charset="-122"/>
                <a:ea typeface="华文新魏" panose="02010800040101010101" charset="-122"/>
                <a:cs typeface="+mn-ea"/>
                <a:sym typeface="+mn-lt"/>
              </a:rPr>
              <a:t>：万泽生 黄</a:t>
            </a:r>
            <a:r>
              <a:rPr lang="zh-CN" altLang="en-US" sz="2800" dirty="0">
                <a:solidFill>
                  <a:srgbClr val="00B0F0"/>
                </a:solidFill>
                <a:latin typeface="华文新魏" panose="02010800040101010101" charset="-122"/>
                <a:ea typeface="华文新魏" panose="02010800040101010101" charset="-122"/>
                <a:cs typeface="+mn-ea"/>
                <a:sym typeface="+mn-lt"/>
              </a:rPr>
              <a:t>韵</a:t>
            </a:r>
            <a:r>
              <a:rPr lang="zh-CN" altLang="en-US" sz="2800" dirty="0" smtClean="0">
                <a:solidFill>
                  <a:srgbClr val="00B0F0"/>
                </a:solidFill>
                <a:latin typeface="华文新魏" panose="02010800040101010101" charset="-122"/>
                <a:ea typeface="华文新魏" panose="02010800040101010101" charset="-122"/>
                <a:cs typeface="+mn-ea"/>
                <a:sym typeface="+mn-lt"/>
              </a:rPr>
              <a:t>竹 刘扬</a:t>
            </a:r>
            <a:endParaRPr lang="zh-CN" altLang="en-US" sz="2800" dirty="0">
              <a:solidFill>
                <a:srgbClr val="00B0F0"/>
              </a:solidFill>
              <a:latin typeface="华文新魏" panose="02010800040101010101" charset="-122"/>
              <a:ea typeface="华文新魏" panose="02010800040101010101" charset="-122"/>
              <a:cs typeface="+mn-ea"/>
              <a:sym typeface="+mn-lt"/>
            </a:endParaRPr>
          </a:p>
        </p:txBody>
      </p:sp>
      <p:sp>
        <p:nvSpPr>
          <p:cNvPr id="46" name="文本框 45"/>
          <p:cNvSpPr txBox="1"/>
          <p:nvPr/>
        </p:nvSpPr>
        <p:spPr>
          <a:xfrm>
            <a:off x="1520190" y="2490470"/>
            <a:ext cx="9206230" cy="1094787"/>
          </a:xfrm>
          <a:prstGeom prst="rect">
            <a:avLst/>
          </a:prstGeom>
          <a:noFill/>
        </p:spPr>
        <p:txBody>
          <a:bodyPr wrap="square" rtlCol="0">
            <a:spAutoFit/>
          </a:bodyPr>
          <a:lstStyle/>
          <a:p>
            <a:pPr algn="ctr">
              <a:lnSpc>
                <a:spcPct val="150000"/>
              </a:lnSpc>
            </a:pPr>
            <a:r>
              <a:rPr lang="zh-CN" altLang="en-US" sz="4800" b="1" dirty="0" smtClean="0">
                <a:solidFill>
                  <a:srgbClr val="00B0F0"/>
                </a:solidFill>
                <a:latin typeface="华文新魏" panose="02010800040101010101" charset="-122"/>
                <a:ea typeface="华文新魏" panose="02010800040101010101" charset="-122"/>
                <a:cs typeface="+mn-ea"/>
                <a:sym typeface="+mn-lt"/>
              </a:rPr>
              <a:t>基于</a:t>
            </a:r>
            <a:r>
              <a:rPr lang="en-US" altLang="zh-CN" sz="4800" b="1" dirty="0" smtClean="0">
                <a:solidFill>
                  <a:srgbClr val="00B0F0"/>
                </a:solidFill>
                <a:latin typeface="华文新魏" panose="02010800040101010101" charset="-122"/>
                <a:ea typeface="华文新魏" panose="02010800040101010101" charset="-122"/>
                <a:cs typeface="+mn-ea"/>
                <a:sym typeface="+mn-lt"/>
              </a:rPr>
              <a:t>Yii2</a:t>
            </a:r>
            <a:r>
              <a:rPr lang="zh-CN" altLang="en-US" sz="4800" b="1" dirty="0" smtClean="0">
                <a:solidFill>
                  <a:srgbClr val="00B0F0"/>
                </a:solidFill>
                <a:latin typeface="华文新魏" panose="02010800040101010101" charset="-122"/>
                <a:ea typeface="华文新魏" panose="02010800040101010101" charset="-122"/>
                <a:cs typeface="+mn-ea"/>
                <a:sym typeface="+mn-lt"/>
              </a:rPr>
              <a:t>的博客站设计与实现</a:t>
            </a:r>
            <a:endParaRPr lang="zh-CN" altLang="en-US" sz="4800" b="1" dirty="0">
              <a:solidFill>
                <a:srgbClr val="00B0F0"/>
              </a:solidFill>
              <a:latin typeface="华文新魏" panose="02010800040101010101" charset="-122"/>
              <a:ea typeface="华文新魏" panose="02010800040101010101" charset="-122"/>
              <a:cs typeface="+mn-ea"/>
              <a:sym typeface="+mn-lt"/>
            </a:endParaRPr>
          </a:p>
        </p:txBody>
      </p:sp>
    </p:spTree>
    <p:extLst>
      <p:ext uri="{BB962C8B-B14F-4D97-AF65-F5344CB8AC3E}">
        <p14:creationId xmlns:p14="http://schemas.microsoft.com/office/powerpoint/2010/main" val="4133536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94740"/>
              <a:ext cx="4912995" cy="922020"/>
            </a:xfrm>
            <a:prstGeom prst="rect">
              <a:avLst/>
            </a:prstGeom>
            <a:noFill/>
          </p:spPr>
          <p:txBody>
            <a:bodyPr wrap="square" rtlCol="0">
              <a:spAutoFit/>
            </a:bodyPr>
            <a:lstStyle/>
            <a:p>
              <a:pPr algn="ctr"/>
              <a:r>
                <a:rPr lang="zh-CN" altLang="en-US" sz="5400" b="1" dirty="0">
                  <a:solidFill>
                    <a:srgbClr val="00B0F0"/>
                  </a:solidFill>
                  <a:latin typeface="华文新魏" panose="02010800040101010101" charset="-122"/>
                  <a:ea typeface="华文新魏" panose="02010800040101010101" charset="-122"/>
                  <a:cs typeface="+mn-ea"/>
                  <a:sym typeface="+mn-lt"/>
                </a:rPr>
                <a:t>前台功能介绍</a:t>
              </a: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a:solidFill>
                      <a:srgbClr val="FFD200"/>
                    </a:solidFill>
                    <a:latin typeface="华文新魏" panose="02010800040101010101" charset="-122"/>
                    <a:ea typeface="华文新魏" panose="02010800040101010101" charset="-122"/>
                  </a:rPr>
                  <a:t>03</a:t>
                </a:r>
              </a:p>
            </p:txBody>
          </p:sp>
        </p:grpSp>
      </p:grpSp>
    </p:spTree>
    <p:extLst>
      <p:ext uri="{BB962C8B-B14F-4D97-AF65-F5344CB8AC3E}">
        <p14:creationId xmlns:p14="http://schemas.microsoft.com/office/powerpoint/2010/main" val="901746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002405" y="579120"/>
            <a:ext cx="4187190" cy="690245"/>
            <a:chOff x="4160836" y="525755"/>
            <a:chExt cx="5387975" cy="690260"/>
          </a:xfrm>
        </p:grpSpPr>
        <p:sp>
          <p:nvSpPr>
            <p:cNvPr id="4" name="文本框 3"/>
            <p:cNvSpPr txBox="1"/>
            <p:nvPr/>
          </p:nvSpPr>
          <p:spPr>
            <a:xfrm>
              <a:off x="4477066" y="606400"/>
              <a:ext cx="5071745" cy="583578"/>
            </a:xfrm>
            <a:prstGeom prst="rect">
              <a:avLst/>
            </a:prstGeom>
            <a:noFill/>
          </p:spPr>
          <p:txBody>
            <a:bodyPr wrap="square" rtlCol="0">
              <a:spAutoFit/>
            </a:bodyPr>
            <a:lstStyle/>
            <a:p>
              <a:pPr algn="ctr"/>
              <a:r>
                <a:rPr lang="zh-CN" altLang="en-US" sz="3200" dirty="0">
                  <a:solidFill>
                    <a:srgbClr val="00B0F0"/>
                  </a:solidFill>
                  <a:cs typeface="+mn-ea"/>
                  <a:sym typeface="+mn-lt"/>
                </a:rPr>
                <a:t>主页功能概述</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pic>
        <p:nvPicPr>
          <p:cNvPr id="10" name="图片 9"/>
          <p:cNvPicPr>
            <a:picLocks noChangeAspect="1"/>
          </p:cNvPicPr>
          <p:nvPr/>
        </p:nvPicPr>
        <p:blipFill>
          <a:blip r:embed="rId32"/>
          <a:stretch>
            <a:fillRect/>
          </a:stretch>
        </p:blipFill>
        <p:spPr>
          <a:xfrm>
            <a:off x="1610360" y="5423535"/>
            <a:ext cx="9217660" cy="909320"/>
          </a:xfrm>
          <a:prstGeom prst="rect">
            <a:avLst/>
          </a:prstGeom>
        </p:spPr>
      </p:pic>
      <p:grpSp>
        <p:nvGrpSpPr>
          <p:cNvPr id="16" name="PA_组合 131"/>
          <p:cNvGrpSpPr/>
          <p:nvPr>
            <p:custDataLst>
              <p:tags r:id="rId1"/>
            </p:custDataLst>
          </p:nvPr>
        </p:nvGrpSpPr>
        <p:grpSpPr>
          <a:xfrm rot="10800000" flipV="1">
            <a:off x="827405" y="1572895"/>
            <a:ext cx="585470" cy="398780"/>
            <a:chOff x="0" y="0"/>
            <a:chExt cx="1270000" cy="1091425"/>
          </a:xfrm>
          <a:solidFill>
            <a:srgbClr val="FFD200"/>
          </a:solidFill>
        </p:grpSpPr>
        <p:sp>
          <p:nvSpPr>
            <p:cNvPr id="17" name="chenying0907 125"/>
            <p:cNvSpPr/>
            <p:nvPr>
              <p:custDataLst>
                <p:tags r:id="rId24"/>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18" name="Group 130"/>
            <p:cNvGrpSpPr/>
            <p:nvPr/>
          </p:nvGrpSpPr>
          <p:grpSpPr>
            <a:xfrm>
              <a:off x="0" y="0"/>
              <a:ext cx="1270000" cy="1091426"/>
              <a:chOff x="0" y="0"/>
              <a:chExt cx="1270000" cy="1091425"/>
            </a:xfrm>
            <a:grpFill/>
          </p:grpSpPr>
          <p:sp>
            <p:nvSpPr>
              <p:cNvPr id="19" name="chenying0907 126"/>
              <p:cNvSpPr/>
              <p:nvPr>
                <p:custDataLst>
                  <p:tags r:id="rId25"/>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0" name="chenying0907 127"/>
              <p:cNvSpPr/>
              <p:nvPr>
                <p:custDataLst>
                  <p:tags r:id="rId26"/>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3" name="chenying0907 128"/>
              <p:cNvSpPr/>
              <p:nvPr>
                <p:custDataLst>
                  <p:tags r:id="rId27"/>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4" name="chenying0907 129"/>
              <p:cNvSpPr/>
              <p:nvPr>
                <p:custDataLst>
                  <p:tags r:id="rId28"/>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25" name="文本框 24"/>
          <p:cNvSpPr txBox="1"/>
          <p:nvPr>
            <p:custDataLst>
              <p:tags r:id="rId2"/>
            </p:custDataLst>
          </p:nvPr>
        </p:nvSpPr>
        <p:spPr>
          <a:xfrm>
            <a:off x="1487170" y="1512570"/>
            <a:ext cx="9792335" cy="77279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团队介绍：点击以了解本网页开发团队以及团队成员相关情况。</a:t>
            </a:r>
          </a:p>
        </p:txBody>
      </p:sp>
      <p:grpSp>
        <p:nvGrpSpPr>
          <p:cNvPr id="26" name="PA_组合 131"/>
          <p:cNvGrpSpPr/>
          <p:nvPr>
            <p:custDataLst>
              <p:tags r:id="rId3"/>
            </p:custDataLst>
          </p:nvPr>
        </p:nvGrpSpPr>
        <p:grpSpPr>
          <a:xfrm rot="10800000" flipV="1">
            <a:off x="826770" y="2418080"/>
            <a:ext cx="585470" cy="398780"/>
            <a:chOff x="0" y="0"/>
            <a:chExt cx="1270000" cy="1091425"/>
          </a:xfrm>
          <a:solidFill>
            <a:srgbClr val="FFD200"/>
          </a:solidFill>
        </p:grpSpPr>
        <p:sp>
          <p:nvSpPr>
            <p:cNvPr id="27" name="chenying0907 125"/>
            <p:cNvSpPr/>
            <p:nvPr>
              <p:custDataLst>
                <p:tags r:id="rId19"/>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28" name="Group 130"/>
            <p:cNvGrpSpPr/>
            <p:nvPr/>
          </p:nvGrpSpPr>
          <p:grpSpPr>
            <a:xfrm>
              <a:off x="0" y="0"/>
              <a:ext cx="1270000" cy="1091426"/>
              <a:chOff x="0" y="0"/>
              <a:chExt cx="1270000" cy="1091425"/>
            </a:xfrm>
            <a:grpFill/>
          </p:grpSpPr>
          <p:sp>
            <p:nvSpPr>
              <p:cNvPr id="29" name="chenying0907 126"/>
              <p:cNvSpPr/>
              <p:nvPr>
                <p:custDataLst>
                  <p:tags r:id="rId20"/>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0" name="chenying0907 127"/>
              <p:cNvSpPr/>
              <p:nvPr>
                <p:custDataLst>
                  <p:tags r:id="rId21"/>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1" name="chenying0907 128"/>
              <p:cNvSpPr/>
              <p:nvPr>
                <p:custDataLst>
                  <p:tags r:id="rId22"/>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2" name="chenying0907 129"/>
              <p:cNvSpPr/>
              <p:nvPr>
                <p:custDataLst>
                  <p:tags r:id="rId23"/>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grpSp>
        <p:nvGrpSpPr>
          <p:cNvPr id="33" name="PA_组合 131"/>
          <p:cNvGrpSpPr/>
          <p:nvPr>
            <p:custDataLst>
              <p:tags r:id="rId4"/>
            </p:custDataLst>
          </p:nvPr>
        </p:nvGrpSpPr>
        <p:grpSpPr>
          <a:xfrm rot="10800000" flipV="1">
            <a:off x="796925" y="3542665"/>
            <a:ext cx="585470" cy="398780"/>
            <a:chOff x="0" y="0"/>
            <a:chExt cx="1270000" cy="1091425"/>
          </a:xfrm>
          <a:solidFill>
            <a:srgbClr val="FFD200"/>
          </a:solidFill>
        </p:grpSpPr>
        <p:sp>
          <p:nvSpPr>
            <p:cNvPr id="34" name="chenying0907 125"/>
            <p:cNvSpPr/>
            <p:nvPr>
              <p:custDataLst>
                <p:tags r:id="rId14"/>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37" name="Group 130"/>
            <p:cNvGrpSpPr/>
            <p:nvPr/>
          </p:nvGrpSpPr>
          <p:grpSpPr>
            <a:xfrm>
              <a:off x="0" y="0"/>
              <a:ext cx="1270000" cy="1091426"/>
              <a:chOff x="0" y="0"/>
              <a:chExt cx="1270000" cy="1091425"/>
            </a:xfrm>
            <a:grpFill/>
          </p:grpSpPr>
          <p:sp>
            <p:nvSpPr>
              <p:cNvPr id="38" name="chenying0907 126"/>
              <p:cNvSpPr/>
              <p:nvPr>
                <p:custDataLst>
                  <p:tags r:id="rId15"/>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9" name="chenying0907 127"/>
              <p:cNvSpPr/>
              <p:nvPr>
                <p:custDataLst>
                  <p:tags r:id="rId16"/>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0" name="chenying0907 128"/>
              <p:cNvSpPr/>
              <p:nvPr>
                <p:custDataLst>
                  <p:tags r:id="rId17"/>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1" name="chenying0907 129"/>
              <p:cNvSpPr/>
              <p:nvPr>
                <p:custDataLst>
                  <p:tags r:id="rId18"/>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42" name="文本框 41"/>
          <p:cNvSpPr txBox="1"/>
          <p:nvPr>
            <p:custDataLst>
              <p:tags r:id="rId5"/>
            </p:custDataLst>
          </p:nvPr>
        </p:nvSpPr>
        <p:spPr>
          <a:xfrm>
            <a:off x="1487805" y="3283585"/>
            <a:ext cx="9563100" cy="67754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博客：阅读有关环保、污染治理和可持续发展的文章并进行点赞评论等。</a:t>
            </a:r>
          </a:p>
        </p:txBody>
      </p:sp>
      <p:grpSp>
        <p:nvGrpSpPr>
          <p:cNvPr id="43" name="PA_组合 131"/>
          <p:cNvGrpSpPr/>
          <p:nvPr>
            <p:custDataLst>
              <p:tags r:id="rId6"/>
            </p:custDataLst>
          </p:nvPr>
        </p:nvGrpSpPr>
        <p:grpSpPr>
          <a:xfrm rot="10800000" flipV="1">
            <a:off x="745490" y="4540250"/>
            <a:ext cx="585470" cy="398780"/>
            <a:chOff x="0" y="0"/>
            <a:chExt cx="1270000" cy="1091425"/>
          </a:xfrm>
          <a:solidFill>
            <a:srgbClr val="FFD200"/>
          </a:solidFill>
        </p:grpSpPr>
        <p:sp>
          <p:nvSpPr>
            <p:cNvPr id="44" name="chenying0907 125"/>
            <p:cNvSpPr/>
            <p:nvPr>
              <p:custDataLst>
                <p:tags r:id="rId9"/>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45" name="Group 130"/>
            <p:cNvGrpSpPr/>
            <p:nvPr/>
          </p:nvGrpSpPr>
          <p:grpSpPr>
            <a:xfrm>
              <a:off x="0" y="0"/>
              <a:ext cx="1270000" cy="1091426"/>
              <a:chOff x="0" y="0"/>
              <a:chExt cx="1270000" cy="1091425"/>
            </a:xfrm>
            <a:grpFill/>
          </p:grpSpPr>
          <p:sp>
            <p:nvSpPr>
              <p:cNvPr id="46" name="chenying0907 126"/>
              <p:cNvSpPr/>
              <p:nvPr>
                <p:custDataLst>
                  <p:tags r:id="rId10"/>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7" name="chenying0907 127"/>
              <p:cNvSpPr/>
              <p:nvPr>
                <p:custDataLst>
                  <p:tags r:id="rId11"/>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8" name="chenying0907 128"/>
              <p:cNvSpPr/>
              <p:nvPr>
                <p:custDataLst>
                  <p:tags r:id="rId12"/>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9" name="chenying0907 129"/>
              <p:cNvSpPr/>
              <p:nvPr>
                <p:custDataLst>
                  <p:tags r:id="rId13"/>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50" name="文本框 49"/>
          <p:cNvSpPr txBox="1"/>
          <p:nvPr>
            <p:custDataLst>
              <p:tags r:id="rId7"/>
            </p:custDataLst>
          </p:nvPr>
        </p:nvSpPr>
        <p:spPr>
          <a:xfrm>
            <a:off x="1487170" y="4292600"/>
            <a:ext cx="9563735" cy="52895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作业展示：包含本次互联网数据库课程要求的团队作业以及个人作业的信息与链接。</a:t>
            </a:r>
          </a:p>
        </p:txBody>
      </p:sp>
      <p:sp>
        <p:nvSpPr>
          <p:cNvPr id="51" name="文本框 50"/>
          <p:cNvSpPr txBox="1"/>
          <p:nvPr>
            <p:custDataLst>
              <p:tags r:id="rId8"/>
            </p:custDataLst>
          </p:nvPr>
        </p:nvSpPr>
        <p:spPr>
          <a:xfrm>
            <a:off x="1543050" y="2206625"/>
            <a:ext cx="10206990" cy="837565"/>
          </a:xfrm>
          <a:prstGeom prst="rect">
            <a:avLst/>
          </a:prstGeom>
          <a:noFill/>
        </p:spPr>
        <p:txBody>
          <a:bodyPr wrap="square" rtlCol="0">
            <a:noAutofit/>
          </a:bodyPr>
          <a:lstStyle/>
          <a:p>
            <a:r>
              <a:rPr sz="2800">
                <a:latin typeface="华文新魏" panose="02010800040101010101" charset="-122"/>
                <a:ea typeface="华文新魏" panose="02010800040101010101" charset="-122"/>
                <a:cs typeface="华文新魏" panose="02010800040101010101" charset="-122"/>
                <a:sym typeface="+mn-ea"/>
              </a:rPr>
              <a:t>留言</a:t>
            </a:r>
            <a:r>
              <a:rPr lang="zh-CN" sz="2800">
                <a:latin typeface="华文新魏" panose="02010800040101010101" charset="-122"/>
                <a:ea typeface="华文新魏" panose="02010800040101010101" charset="-122"/>
                <a:cs typeface="华文新魏" panose="02010800040101010101" charset="-122"/>
                <a:sym typeface="+mn-ea"/>
              </a:rPr>
              <a:t>：</a:t>
            </a:r>
            <a:r>
              <a:rPr sz="2800">
                <a:latin typeface="华文新魏" panose="02010800040101010101" charset="-122"/>
                <a:ea typeface="华文新魏" panose="02010800040101010101" charset="-122"/>
                <a:cs typeface="华文新魏" panose="02010800040101010101" charset="-122"/>
                <a:sym typeface="+mn-ea"/>
              </a:rPr>
              <a:t>进入留言板</a:t>
            </a:r>
            <a:r>
              <a:rPr lang="zh-CN" sz="2800">
                <a:latin typeface="华文新魏" panose="02010800040101010101" charset="-122"/>
                <a:ea typeface="华文新魏" panose="02010800040101010101" charset="-122"/>
                <a:cs typeface="华文新魏" panose="02010800040101010101" charset="-122"/>
                <a:sym typeface="+mn-ea"/>
              </a:rPr>
              <a:t>，可以发布关于环境污染的留言，与其他用户分享您的观点和建议。</a:t>
            </a:r>
          </a:p>
        </p:txBody>
      </p:sp>
    </p:spTree>
    <p:extLst>
      <p:ext uri="{BB962C8B-B14F-4D97-AF65-F5344CB8AC3E}">
        <p14:creationId xmlns:p14="http://schemas.microsoft.com/office/powerpoint/2010/main" val="4166868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5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par>
                                <p:cTn id="17" presetID="12" presetClass="entr" presetSubtype="4" fill="hold" nodeType="withEffect">
                                  <p:stCondLst>
                                    <p:cond delay="5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ppt_y</p:attrName>
                                        </p:attrNameLst>
                                      </p:cBhvr>
                                      <p:tavLst>
                                        <p:tav tm="0">
                                          <p:val>
                                            <p:strVal val="#ppt_y+#ppt_h*1.125000"/>
                                          </p:val>
                                        </p:tav>
                                        <p:tav tm="100000">
                                          <p:val>
                                            <p:strVal val="#ppt_y"/>
                                          </p:val>
                                        </p:tav>
                                      </p:tavLst>
                                    </p:anim>
                                    <p:animEffect transition="in" filter="wipe(up)">
                                      <p:cBhvr>
                                        <p:cTn id="20" dur="500"/>
                                        <p:tgtEl>
                                          <p:spTgt spid="3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p:tgtEl>
                                          <p:spTgt spid="42"/>
                                        </p:tgtEl>
                                        <p:attrNameLst>
                                          <p:attrName>ppt_y</p:attrName>
                                        </p:attrNameLst>
                                      </p:cBhvr>
                                      <p:tavLst>
                                        <p:tav tm="0">
                                          <p:val>
                                            <p:strVal val="#ppt_y+#ppt_h*1.125000"/>
                                          </p:val>
                                        </p:tav>
                                        <p:tav tm="100000">
                                          <p:val>
                                            <p:strVal val="#ppt_y"/>
                                          </p:val>
                                        </p:tav>
                                      </p:tavLst>
                                    </p:anim>
                                    <p:animEffect transition="in" filter="wipe(up)">
                                      <p:cBhvr>
                                        <p:cTn id="24" dur="500"/>
                                        <p:tgtEl>
                                          <p:spTgt spid="42"/>
                                        </p:tgtEl>
                                      </p:cBhvr>
                                    </p:animEffect>
                                  </p:childTnLst>
                                </p:cTn>
                              </p:par>
                              <p:par>
                                <p:cTn id="25" presetID="12" presetClass="entr" presetSubtype="4" fill="hold" nodeType="withEffect">
                                  <p:stCondLst>
                                    <p:cond delay="5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p:tgtEl>
                                          <p:spTgt spid="43"/>
                                        </p:tgtEl>
                                        <p:attrNameLst>
                                          <p:attrName>ppt_y</p:attrName>
                                        </p:attrNameLst>
                                      </p:cBhvr>
                                      <p:tavLst>
                                        <p:tav tm="0">
                                          <p:val>
                                            <p:strVal val="#ppt_y+#ppt_h*1.125000"/>
                                          </p:val>
                                        </p:tav>
                                        <p:tav tm="100000">
                                          <p:val>
                                            <p:strVal val="#ppt_y"/>
                                          </p:val>
                                        </p:tav>
                                      </p:tavLst>
                                    </p:anim>
                                    <p:animEffect transition="in" filter="wipe(up)">
                                      <p:cBhvr>
                                        <p:cTn id="28" dur="500"/>
                                        <p:tgtEl>
                                          <p:spTgt spid="4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up)">
                                      <p:cBhvr>
                                        <p:cTn id="32" dur="500"/>
                                        <p:tgtEl>
                                          <p:spTgt spid="5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p:tgtEl>
                                          <p:spTgt spid="51"/>
                                        </p:tgtEl>
                                        <p:attrNameLst>
                                          <p:attrName>ppt_y</p:attrName>
                                        </p:attrNameLst>
                                      </p:cBhvr>
                                      <p:tavLst>
                                        <p:tav tm="0">
                                          <p:val>
                                            <p:strVal val="#ppt_y+#ppt_h*1.125000"/>
                                          </p:val>
                                        </p:tav>
                                        <p:tav tm="100000">
                                          <p:val>
                                            <p:strVal val="#ppt_y"/>
                                          </p:val>
                                        </p:tav>
                                      </p:tavLst>
                                    </p:anim>
                                    <p:animEffect transition="in" filter="wipe(up)">
                                      <p:cBhvr>
                                        <p:cTn id="36" dur="500"/>
                                        <p:tgtEl>
                                          <p:spTgt spid="51"/>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p:tgtEl>
                                          <p:spTgt spid="10"/>
                                        </p:tgtEl>
                                        <p:attrNameLst>
                                          <p:attrName>ppt_y</p:attrName>
                                        </p:attrNameLst>
                                      </p:cBhvr>
                                      <p:tavLst>
                                        <p:tav tm="0">
                                          <p:val>
                                            <p:strVal val="#ppt_y+#ppt_h*1.125000"/>
                                          </p:val>
                                        </p:tav>
                                        <p:tav tm="100000">
                                          <p:val>
                                            <p:strVal val="#ppt_y"/>
                                          </p:val>
                                        </p:tav>
                                      </p:tavLst>
                                    </p:anim>
                                    <p:animEffect transition="in" filter="wipe(up)">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2" grpId="0"/>
      <p:bldP spid="50"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主页展示</a:t>
              </a:r>
              <a:r>
                <a:rPr lang="en-US" altLang="zh-CN" sz="3200" dirty="0">
                  <a:solidFill>
                    <a:srgbClr val="00B0F0"/>
                  </a:solidFill>
                  <a:cs typeface="+mn-ea"/>
                  <a:sym typeface="+mn-lt"/>
                </a:rPr>
                <a:t>——</a:t>
              </a:r>
              <a:r>
                <a:rPr lang="zh-CN" altLang="en-US" sz="3200" dirty="0">
                  <a:solidFill>
                    <a:srgbClr val="00B0F0"/>
                  </a:solidFill>
                  <a:cs typeface="+mn-ea"/>
                  <a:sym typeface="+mn-lt"/>
                </a:rPr>
                <a:t>动态地图</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2082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主页上展示了一个实时动态地图，显示当前环境中的污染情况。不同区域的标记点反映了各地的污染水平。</a:t>
            </a:r>
          </a:p>
        </p:txBody>
      </p:sp>
      <p:pic>
        <p:nvPicPr>
          <p:cNvPr id="9" name="图片 1"/>
          <p:cNvPicPr>
            <a:picLocks noChangeAspect="1"/>
          </p:cNvPicPr>
          <p:nvPr/>
        </p:nvPicPr>
        <p:blipFill>
          <a:blip r:embed="rId5"/>
          <a:stretch>
            <a:fillRect/>
          </a:stretch>
        </p:blipFill>
        <p:spPr>
          <a:xfrm>
            <a:off x="2383155" y="2792730"/>
            <a:ext cx="7425690" cy="3576955"/>
          </a:xfrm>
          <a:prstGeom prst="rect">
            <a:avLst/>
          </a:prstGeom>
          <a:noFill/>
          <a:ln>
            <a:noFill/>
          </a:ln>
        </p:spPr>
      </p:pic>
    </p:spTree>
    <p:extLst>
      <p:ext uri="{BB962C8B-B14F-4D97-AF65-F5344CB8AC3E}">
        <p14:creationId xmlns:p14="http://schemas.microsoft.com/office/powerpoint/2010/main" val="46291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主页展示</a:t>
              </a:r>
              <a:r>
                <a:rPr lang="en-US" altLang="zh-CN" sz="3200" dirty="0">
                  <a:solidFill>
                    <a:srgbClr val="00B0F0"/>
                  </a:solidFill>
                  <a:cs typeface="+mn-ea"/>
                  <a:sym typeface="+mn-lt"/>
                </a:rPr>
                <a:t>——</a:t>
              </a:r>
              <a:r>
                <a:rPr lang="zh-CN" altLang="en-US" sz="3200" dirty="0">
                  <a:solidFill>
                    <a:srgbClr val="00B0F0"/>
                  </a:solidFill>
                  <a:cs typeface="+mn-ea"/>
                  <a:sym typeface="+mn-lt"/>
                </a:rPr>
                <a:t>用户登入</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2082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如已有账户，请点击“用户登录”并输入您的用户名和密码进行登录。登录后，可以随时点击“退出”安全退出账户。</a:t>
            </a:r>
          </a:p>
        </p:txBody>
      </p:sp>
      <p:pic>
        <p:nvPicPr>
          <p:cNvPr id="5" name="图片 2"/>
          <p:cNvPicPr>
            <a:picLocks noChangeAspect="1"/>
          </p:cNvPicPr>
          <p:nvPr/>
        </p:nvPicPr>
        <p:blipFill>
          <a:blip r:embed="rId5"/>
          <a:stretch>
            <a:fillRect/>
          </a:stretch>
        </p:blipFill>
        <p:spPr>
          <a:xfrm>
            <a:off x="2451100" y="2585720"/>
            <a:ext cx="7290435" cy="3486785"/>
          </a:xfrm>
          <a:prstGeom prst="rect">
            <a:avLst/>
          </a:prstGeom>
          <a:noFill/>
          <a:ln>
            <a:noFill/>
          </a:ln>
        </p:spPr>
      </p:pic>
    </p:spTree>
    <p:extLst>
      <p:ext uri="{BB962C8B-B14F-4D97-AF65-F5344CB8AC3E}">
        <p14:creationId xmlns:p14="http://schemas.microsoft.com/office/powerpoint/2010/main" val="4063963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标签分类</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0050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使用文章标签分类功能，您可以点击不同标签筛选文章，以更方便地找到感兴趣的内容。</a:t>
            </a:r>
          </a:p>
        </p:txBody>
      </p:sp>
      <p:pic>
        <p:nvPicPr>
          <p:cNvPr id="16" name="图片 16"/>
          <p:cNvPicPr>
            <a:picLocks noChangeAspect="1"/>
          </p:cNvPicPr>
          <p:nvPr/>
        </p:nvPicPr>
        <p:blipFill>
          <a:blip r:embed="rId5"/>
          <a:srcRect r="26761"/>
          <a:stretch>
            <a:fillRect/>
          </a:stretch>
        </p:blipFill>
        <p:spPr>
          <a:xfrm>
            <a:off x="2029460" y="2585720"/>
            <a:ext cx="3439160" cy="3700145"/>
          </a:xfrm>
          <a:prstGeom prst="rect">
            <a:avLst/>
          </a:prstGeom>
          <a:noFill/>
          <a:ln>
            <a:noFill/>
          </a:ln>
        </p:spPr>
      </p:pic>
      <p:pic>
        <p:nvPicPr>
          <p:cNvPr id="7" name="图片 6"/>
          <p:cNvPicPr>
            <a:picLocks noChangeAspect="1"/>
          </p:cNvPicPr>
          <p:nvPr/>
        </p:nvPicPr>
        <p:blipFill>
          <a:blip r:embed="rId6"/>
          <a:stretch>
            <a:fillRect/>
          </a:stretch>
        </p:blipFill>
        <p:spPr>
          <a:xfrm>
            <a:off x="6196330" y="2577465"/>
            <a:ext cx="3422015" cy="3820795"/>
          </a:xfrm>
          <a:prstGeom prst="rect">
            <a:avLst/>
          </a:prstGeom>
        </p:spPr>
      </p:pic>
    </p:spTree>
    <p:extLst>
      <p:ext uri="{BB962C8B-B14F-4D97-AF65-F5344CB8AC3E}">
        <p14:creationId xmlns:p14="http://schemas.microsoft.com/office/powerpoint/2010/main" val="1934899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互动功能</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394460" y="1625600"/>
            <a:ext cx="9403080" cy="1054100"/>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在每篇文章下方，您可以点赞、发表评论或将文章收藏。积极参与讨论，分享您的看法。</a:t>
            </a:r>
          </a:p>
        </p:txBody>
      </p:sp>
      <p:pic>
        <p:nvPicPr>
          <p:cNvPr id="12" name="图片 12"/>
          <p:cNvPicPr>
            <a:picLocks noChangeAspect="1"/>
          </p:cNvPicPr>
          <p:nvPr/>
        </p:nvPicPr>
        <p:blipFill>
          <a:blip r:embed="rId5"/>
          <a:stretch>
            <a:fillRect/>
          </a:stretch>
        </p:blipFill>
        <p:spPr>
          <a:xfrm>
            <a:off x="2233295" y="3131820"/>
            <a:ext cx="7724775" cy="2855595"/>
          </a:xfrm>
          <a:prstGeom prst="rect">
            <a:avLst/>
          </a:prstGeom>
          <a:noFill/>
          <a:ln>
            <a:noFill/>
          </a:ln>
        </p:spPr>
      </p:pic>
    </p:spTree>
    <p:extLst>
      <p:ext uri="{BB962C8B-B14F-4D97-AF65-F5344CB8AC3E}">
        <p14:creationId xmlns:p14="http://schemas.microsoft.com/office/powerpoint/2010/main" val="2670387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互动功能</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grpSp>
        <p:nvGrpSpPr>
          <p:cNvPr id="33" name="组合 32"/>
          <p:cNvGrpSpPr/>
          <p:nvPr/>
        </p:nvGrpSpPr>
        <p:grpSpPr>
          <a:xfrm>
            <a:off x="2134235" y="1614170"/>
            <a:ext cx="7923530" cy="1886585"/>
            <a:chOff x="2245361" y="1837474"/>
            <a:chExt cx="7213599" cy="1732001"/>
          </a:xfrm>
        </p:grpSpPr>
        <p:sp>
          <p:nvSpPr>
            <p:cNvPr id="11" name="任意多边形: 形状 10"/>
            <p:cNvSpPr/>
            <p:nvPr>
              <p:custDataLst>
                <p:tags r:id="rId5"/>
              </p:custDataLst>
            </p:nvPr>
          </p:nvSpPr>
          <p:spPr>
            <a:xfrm>
              <a:off x="2245361" y="1838869"/>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点赞</a:t>
              </a:r>
            </a:p>
          </p:txBody>
        </p:sp>
        <p:sp>
          <p:nvSpPr>
            <p:cNvPr id="5" name="任意多边形: 形状 11"/>
            <p:cNvSpPr/>
            <p:nvPr>
              <p:custDataLst>
                <p:tags r:id="rId6"/>
              </p:custDataLst>
            </p:nvPr>
          </p:nvSpPr>
          <p:spPr>
            <a:xfrm>
              <a:off x="3456784" y="1837474"/>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00B0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3" rIns="67613" bIns="67614"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点赞</a:t>
              </a:r>
              <a:r>
                <a:rPr lang="zh-CN" altLang="en-US" sz="2400" kern="1200" dirty="0">
                  <a:latin typeface="华文新魏" panose="02010800040101010101" charset="-122"/>
                  <a:ea typeface="华文新魏" panose="02010800040101010101" charset="-122"/>
                  <a:cs typeface="+mn-ea"/>
                  <a:sym typeface="+mn-lt"/>
                </a:rPr>
                <a:t>：点击</a:t>
              </a:r>
              <a:r>
                <a:rPr lang="en-US" altLang="zh-CN" sz="2400" kern="1200" dirty="0">
                  <a:latin typeface="华文新魏" panose="02010800040101010101" charset="-122"/>
                  <a:ea typeface="华文新魏" panose="02010800040101010101" charset="-122"/>
                  <a:cs typeface="+mn-ea"/>
                  <a:sym typeface="+mn-lt"/>
                </a:rPr>
                <a:t>按钮对该文章进行点赞，显示相应点赞数与点赞状态。</a:t>
              </a:r>
            </a:p>
          </p:txBody>
        </p:sp>
      </p:grpSp>
      <p:grpSp>
        <p:nvGrpSpPr>
          <p:cNvPr id="34" name="组合 33"/>
          <p:cNvGrpSpPr/>
          <p:nvPr/>
        </p:nvGrpSpPr>
        <p:grpSpPr>
          <a:xfrm>
            <a:off x="2134235" y="3153410"/>
            <a:ext cx="7923530" cy="1884680"/>
            <a:chOff x="2245361" y="3376704"/>
            <a:chExt cx="7213599" cy="1730606"/>
          </a:xfrm>
        </p:grpSpPr>
        <p:sp>
          <p:nvSpPr>
            <p:cNvPr id="13" name="任意多边形: 形状 12"/>
            <p:cNvSpPr/>
            <p:nvPr>
              <p:custDataLst>
                <p:tags r:id="rId3"/>
              </p:custDataLst>
            </p:nvPr>
          </p:nvSpPr>
          <p:spPr>
            <a:xfrm>
              <a:off x="2245361" y="3376704"/>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FFD20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收藏</a:t>
              </a:r>
            </a:p>
          </p:txBody>
        </p:sp>
        <p:sp>
          <p:nvSpPr>
            <p:cNvPr id="14" name="任意多边形: 形状 13"/>
            <p:cNvSpPr/>
            <p:nvPr>
              <p:custDataLst>
                <p:tags r:id="rId4"/>
              </p:custDataLst>
            </p:nvPr>
          </p:nvSpPr>
          <p:spPr>
            <a:xfrm>
              <a:off x="3456784" y="3376704"/>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FFD2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3" rIns="67613" bIns="67614"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收藏：点击收藏按钮对该文章进行收藏，并显示收藏状态。</a:t>
              </a:r>
            </a:p>
          </p:txBody>
        </p:sp>
      </p:grpSp>
      <p:grpSp>
        <p:nvGrpSpPr>
          <p:cNvPr id="7" name="组合 6"/>
          <p:cNvGrpSpPr/>
          <p:nvPr/>
        </p:nvGrpSpPr>
        <p:grpSpPr>
          <a:xfrm>
            <a:off x="2134235" y="4690745"/>
            <a:ext cx="7923530" cy="1884680"/>
            <a:chOff x="2245361" y="4914538"/>
            <a:chExt cx="7213599" cy="1730607"/>
          </a:xfrm>
        </p:grpSpPr>
        <p:sp>
          <p:nvSpPr>
            <p:cNvPr id="15" name="任意多边形: 形状 14"/>
            <p:cNvSpPr/>
            <p:nvPr>
              <p:custDataLst>
                <p:tags r:id="rId1"/>
              </p:custDataLst>
            </p:nvPr>
          </p:nvSpPr>
          <p:spPr>
            <a:xfrm>
              <a:off x="2245361" y="4914539"/>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评论</a:t>
              </a:r>
            </a:p>
          </p:txBody>
        </p:sp>
        <p:sp>
          <p:nvSpPr>
            <p:cNvPr id="16" name="任意多边形: 形状 15"/>
            <p:cNvSpPr/>
            <p:nvPr>
              <p:custDataLst>
                <p:tags r:id="rId2"/>
              </p:custDataLst>
            </p:nvPr>
          </p:nvSpPr>
          <p:spPr>
            <a:xfrm>
              <a:off x="3456784" y="4914538"/>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00B0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4" rIns="67613" bIns="67613"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评论：在输入框输入评论内容，点击发送按钮进行评论。</a:t>
              </a:r>
            </a:p>
          </p:txBody>
        </p:sp>
      </p:grpSp>
      <p:pic>
        <p:nvPicPr>
          <p:cNvPr id="9" name="图片 8"/>
          <p:cNvPicPr>
            <a:picLocks noChangeAspect="1"/>
          </p:cNvPicPr>
          <p:nvPr/>
        </p:nvPicPr>
        <p:blipFill>
          <a:blip r:embed="rId10"/>
          <a:stretch>
            <a:fillRect/>
          </a:stretch>
        </p:blipFill>
        <p:spPr>
          <a:xfrm>
            <a:off x="2396490" y="1861820"/>
            <a:ext cx="7399020" cy="4038600"/>
          </a:xfrm>
          <a:prstGeom prst="rect">
            <a:avLst/>
          </a:prstGeom>
        </p:spPr>
      </p:pic>
      <p:pic>
        <p:nvPicPr>
          <p:cNvPr id="10" name="图片 9"/>
          <p:cNvPicPr>
            <a:picLocks noChangeAspect="1"/>
          </p:cNvPicPr>
          <p:nvPr/>
        </p:nvPicPr>
        <p:blipFill>
          <a:blip r:embed="rId11"/>
          <a:stretch>
            <a:fillRect/>
          </a:stretch>
        </p:blipFill>
        <p:spPr>
          <a:xfrm>
            <a:off x="2263140" y="1613535"/>
            <a:ext cx="7665720" cy="4610100"/>
          </a:xfrm>
          <a:prstGeom prst="rect">
            <a:avLst/>
          </a:prstGeom>
        </p:spPr>
      </p:pic>
      <p:pic>
        <p:nvPicPr>
          <p:cNvPr id="17" name="图片 16"/>
          <p:cNvPicPr>
            <a:picLocks noChangeAspect="1"/>
          </p:cNvPicPr>
          <p:nvPr/>
        </p:nvPicPr>
        <p:blipFill>
          <a:blip r:embed="rId12"/>
          <a:stretch>
            <a:fillRect/>
          </a:stretch>
        </p:blipFill>
        <p:spPr>
          <a:xfrm>
            <a:off x="2423160" y="2326640"/>
            <a:ext cx="7505700" cy="3108960"/>
          </a:xfrm>
          <a:prstGeom prst="rect">
            <a:avLst/>
          </a:prstGeom>
        </p:spPr>
      </p:pic>
    </p:spTree>
    <p:extLst>
      <p:ext uri="{BB962C8B-B14F-4D97-AF65-F5344CB8AC3E}">
        <p14:creationId xmlns:p14="http://schemas.microsoft.com/office/powerpoint/2010/main" val="2988321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par>
                          <p:cTn id="21" fill="hold">
                            <p:stCondLst>
                              <p:cond delay="500"/>
                            </p:stCondLst>
                            <p:childTnLst>
                              <p:par>
                                <p:cTn id="22" presetID="47"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750"/>
                                        <p:tgtEl>
                                          <p:spTgt spid="34"/>
                                        </p:tgtEl>
                                      </p:cBhvr>
                                    </p:animEffect>
                                    <p:anim calcmode="lin" valueType="num">
                                      <p:cBhvr>
                                        <p:cTn id="25" dur="750" fill="hold"/>
                                        <p:tgtEl>
                                          <p:spTgt spid="34"/>
                                        </p:tgtEl>
                                        <p:attrNameLst>
                                          <p:attrName>ppt_x</p:attrName>
                                        </p:attrNameLst>
                                      </p:cBhvr>
                                      <p:tavLst>
                                        <p:tav tm="0">
                                          <p:val>
                                            <p:strVal val="#ppt_x"/>
                                          </p:val>
                                        </p:tav>
                                        <p:tav tm="100000">
                                          <p:val>
                                            <p:strVal val="#ppt_x"/>
                                          </p:val>
                                        </p:tav>
                                      </p:tavLst>
                                    </p:anim>
                                    <p:anim calcmode="lin" valueType="num">
                                      <p:cBhvr>
                                        <p:cTn id="26"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par>
                          <p:cTn id="38" fill="hold">
                            <p:stCondLst>
                              <p:cond delay="500"/>
                            </p:stCondLst>
                            <p:childTnLst>
                              <p:par>
                                <p:cTn id="39" presetID="47"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750"/>
                                        <p:tgtEl>
                                          <p:spTgt spid="7"/>
                                        </p:tgtEl>
                                      </p:cBhvr>
                                    </p:animEffect>
                                    <p:anim calcmode="lin" valueType="num">
                                      <p:cBhvr>
                                        <p:cTn id="42" dur="750" fill="hold"/>
                                        <p:tgtEl>
                                          <p:spTgt spid="7"/>
                                        </p:tgtEl>
                                        <p:attrNameLst>
                                          <p:attrName>ppt_x</p:attrName>
                                        </p:attrNameLst>
                                      </p:cBhvr>
                                      <p:tavLst>
                                        <p:tav tm="0">
                                          <p:val>
                                            <p:strVal val="#ppt_x"/>
                                          </p:val>
                                        </p:tav>
                                        <p:tav tm="100000">
                                          <p:val>
                                            <p:strVal val="#ppt_x"/>
                                          </p:val>
                                        </p:tav>
                                      </p:tavLst>
                                    </p:anim>
                                    <p:anim calcmode="lin" valueType="num">
                                      <p:cBhvr>
                                        <p:cTn id="43"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私信管理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394460" y="1625600"/>
            <a:ext cx="9403080" cy="1054100"/>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在个人中心，可以进行私信的管理，与其他用户进行一对一的交流。展示包括个人发送信息与接收信息，并可以根据用户姓名向对方发送私信。</a:t>
            </a:r>
          </a:p>
        </p:txBody>
      </p:sp>
      <p:pic>
        <p:nvPicPr>
          <p:cNvPr id="17" name="图片 17"/>
          <p:cNvPicPr>
            <a:picLocks noChangeAspect="1"/>
          </p:cNvPicPr>
          <p:nvPr/>
        </p:nvPicPr>
        <p:blipFill>
          <a:blip r:embed="rId5"/>
          <a:stretch>
            <a:fillRect/>
          </a:stretch>
        </p:blipFill>
        <p:spPr>
          <a:xfrm>
            <a:off x="3072765" y="2988310"/>
            <a:ext cx="6045835" cy="3305175"/>
          </a:xfrm>
          <a:prstGeom prst="rect">
            <a:avLst/>
          </a:prstGeom>
          <a:noFill/>
          <a:ln>
            <a:noFill/>
          </a:ln>
        </p:spPr>
      </p:pic>
    </p:spTree>
    <p:extLst>
      <p:ext uri="{BB962C8B-B14F-4D97-AF65-F5344CB8AC3E}">
        <p14:creationId xmlns:p14="http://schemas.microsoft.com/office/powerpoint/2010/main" val="3881073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收藏管理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913890" y="1674495"/>
            <a:ext cx="8364220" cy="57086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查看收藏的文章和留言，方便随时回顾和管理</a:t>
            </a:r>
          </a:p>
        </p:txBody>
      </p:sp>
      <p:pic>
        <p:nvPicPr>
          <p:cNvPr id="19" name="图片 19"/>
          <p:cNvPicPr>
            <a:picLocks noChangeAspect="1"/>
          </p:cNvPicPr>
          <p:nvPr/>
        </p:nvPicPr>
        <p:blipFill>
          <a:blip r:embed="rId7"/>
          <a:srcRect l="4627" t="11096" r="5434" b="9656"/>
          <a:stretch>
            <a:fillRect/>
          </a:stretch>
        </p:blipFill>
        <p:spPr>
          <a:xfrm>
            <a:off x="771525" y="2673350"/>
            <a:ext cx="5335905" cy="2259330"/>
          </a:xfrm>
          <a:prstGeom prst="rect">
            <a:avLst/>
          </a:prstGeom>
          <a:noFill/>
          <a:ln>
            <a:noFill/>
          </a:ln>
        </p:spPr>
      </p:pic>
      <p:sp>
        <p:nvSpPr>
          <p:cNvPr id="5" name="文本框 4"/>
          <p:cNvSpPr txBox="1"/>
          <p:nvPr>
            <p:custDataLst>
              <p:tags r:id="rId2"/>
            </p:custDataLst>
          </p:nvPr>
        </p:nvSpPr>
        <p:spPr>
          <a:xfrm>
            <a:off x="720725" y="5227955"/>
            <a:ext cx="5243830" cy="482600"/>
          </a:xfrm>
          <a:prstGeom prst="rect">
            <a:avLst/>
          </a:prstGeom>
          <a:noFill/>
        </p:spPr>
        <p:txBody>
          <a:bodyPr wrap="square" rtlCol="0">
            <a:noAutofit/>
          </a:bodyPr>
          <a:lstStyle/>
          <a:p>
            <a:pPr indent="457200"/>
            <a:r>
              <a:rPr lang="zh-CN" sz="2000">
                <a:latin typeface="华文新魏" panose="02010800040101010101" charset="-122"/>
                <a:ea typeface="华文新魏" panose="02010800040101010101" charset="-122"/>
                <a:cs typeface="华文新魏" panose="02010800040101010101" charset="-122"/>
                <a:sym typeface="+mn-ea"/>
              </a:rPr>
              <a:t>点击我的收藏按钮查看管理收藏夹</a:t>
            </a:r>
          </a:p>
        </p:txBody>
      </p:sp>
      <p:sp>
        <p:nvSpPr>
          <p:cNvPr id="9" name="文本框 8"/>
          <p:cNvSpPr txBox="1"/>
          <p:nvPr>
            <p:custDataLst>
              <p:tags r:id="rId3"/>
            </p:custDataLst>
          </p:nvPr>
        </p:nvSpPr>
        <p:spPr>
          <a:xfrm>
            <a:off x="6681470" y="5236845"/>
            <a:ext cx="5184140" cy="493395"/>
          </a:xfrm>
          <a:prstGeom prst="rect">
            <a:avLst/>
          </a:prstGeom>
          <a:noFill/>
        </p:spPr>
        <p:txBody>
          <a:bodyPr wrap="square" rtlCol="0">
            <a:noAutofit/>
          </a:bodyPr>
          <a:lstStyle/>
          <a:p>
            <a:pPr indent="457200"/>
            <a:r>
              <a:rPr lang="zh-CN" sz="2000">
                <a:latin typeface="华文新魏" panose="02010800040101010101" charset="-122"/>
                <a:ea typeface="华文新魏" panose="02010800040101010101" charset="-122"/>
                <a:cs typeface="华文新魏" panose="02010800040101010101" charset="-122"/>
                <a:sym typeface="+mn-ea"/>
              </a:rPr>
              <a:t>点击收藏记录按钮查看管理收藏文章</a:t>
            </a:r>
          </a:p>
        </p:txBody>
      </p:sp>
      <p:pic>
        <p:nvPicPr>
          <p:cNvPr id="18" name="图片 18"/>
          <p:cNvPicPr>
            <a:picLocks noChangeAspect="1"/>
          </p:cNvPicPr>
          <p:nvPr/>
        </p:nvPicPr>
        <p:blipFill>
          <a:blip r:embed="rId8"/>
          <a:srcRect t="852" r="4974"/>
          <a:stretch>
            <a:fillRect/>
          </a:stretch>
        </p:blipFill>
        <p:spPr>
          <a:xfrm>
            <a:off x="6155690" y="2706370"/>
            <a:ext cx="5750560" cy="2069465"/>
          </a:xfrm>
          <a:prstGeom prst="rect">
            <a:avLst/>
          </a:prstGeom>
          <a:noFill/>
          <a:ln>
            <a:noFill/>
          </a:ln>
        </p:spPr>
      </p:pic>
    </p:spTree>
    <p:extLst>
      <p:ext uri="{BB962C8B-B14F-4D97-AF65-F5344CB8AC3E}">
        <p14:creationId xmlns:p14="http://schemas.microsoft.com/office/powerpoint/2010/main" val="3398600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grpId="0" nodeType="afterEffect">
                                  <p:stCondLst>
                                    <p:cond delay="8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2600"/>
                            </p:stCondLst>
                            <p:childTnLst>
                              <p:par>
                                <p:cTn id="15" presetID="12" presetClass="entr" presetSubtype="4"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up)">
                                      <p:cBhvr>
                                        <p:cTn id="18" dur="500"/>
                                        <p:tgtEl>
                                          <p:spTgt spid="19"/>
                                        </p:tgtEl>
                                      </p:cBhvr>
                                    </p:animEffect>
                                  </p:childTnLst>
                                </p:cTn>
                              </p:par>
                            </p:childTnLst>
                          </p:cTn>
                        </p:par>
                        <p:par>
                          <p:cTn id="19" fill="hold">
                            <p:stCondLst>
                              <p:cond delay="3100"/>
                            </p:stCondLst>
                            <p:childTnLst>
                              <p:par>
                                <p:cTn id="20" presetID="12" presetClass="entr" presetSubtype="4" fill="hold" grpId="0" nodeType="afterEffect">
                                  <p:stCondLst>
                                    <p:cond delay="8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par>
                          <p:cTn id="24" fill="hold">
                            <p:stCondLst>
                              <p:cond delay="4400"/>
                            </p:stCondLst>
                            <p:childTnLst>
                              <p:par>
                                <p:cTn id="25" presetID="1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文章管理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grpSp>
        <p:nvGrpSpPr>
          <p:cNvPr id="14" name="组合 13"/>
          <p:cNvGrpSpPr/>
          <p:nvPr/>
        </p:nvGrpSpPr>
        <p:grpSpPr>
          <a:xfrm>
            <a:off x="1054176" y="2658110"/>
            <a:ext cx="2817495" cy="2061210"/>
            <a:chOff x="959275" y="1945124"/>
            <a:chExt cx="2817495" cy="2061210"/>
          </a:xfrm>
        </p:grpSpPr>
        <p:sp>
          <p:nvSpPr>
            <p:cNvPr id="16" name="文本框 15"/>
            <p:cNvSpPr txBox="1"/>
            <p:nvPr/>
          </p:nvSpPr>
          <p:spPr>
            <a:xfrm>
              <a:off x="959275" y="1945124"/>
              <a:ext cx="2699641" cy="583565"/>
            </a:xfrm>
            <a:prstGeom prst="rect">
              <a:avLst/>
            </a:prstGeom>
            <a:noFill/>
          </p:spPr>
          <p:txBody>
            <a:bodyPr wrap="square" rtlCol="0">
              <a:spAutoFit/>
            </a:bodyPr>
            <a:lstStyle/>
            <a:p>
              <a:pPr algn="ctr"/>
              <a:r>
                <a:rPr lang="zh-CN" altLang="en-US" sz="3200" b="1" dirty="0">
                  <a:solidFill>
                    <a:srgbClr val="00B0F0"/>
                  </a:solidFill>
                  <a:latin typeface="华文新魏" panose="02010800040101010101" charset="-122"/>
                  <a:ea typeface="华文新魏" panose="02010800040101010101" charset="-122"/>
                  <a:cs typeface="+mn-ea"/>
                  <a:sym typeface="+mn-lt"/>
                </a:rPr>
                <a:t>我的文章</a:t>
              </a:r>
            </a:p>
          </p:txBody>
        </p:sp>
        <p:sp>
          <p:nvSpPr>
            <p:cNvPr id="17" name="文本框 16"/>
            <p:cNvSpPr txBox="1"/>
            <p:nvPr/>
          </p:nvSpPr>
          <p:spPr>
            <a:xfrm>
              <a:off x="978960" y="2906514"/>
              <a:ext cx="2797810" cy="1099820"/>
            </a:xfrm>
            <a:prstGeom prst="rect">
              <a:avLst/>
            </a:prstGeom>
            <a:noFill/>
          </p:spPr>
          <p:txBody>
            <a:bodyPr wrap="square" rtlCol="0">
              <a:noAutofit/>
            </a:bodyPr>
            <a:lstStyle/>
            <a:p>
              <a:pPr algn="ctr"/>
              <a:r>
                <a:rPr lang="en-US" altLang="zh-CN" sz="2400" dirty="0">
                  <a:latin typeface="华文新魏" panose="02010800040101010101" charset="-122"/>
                  <a:ea typeface="华文新魏" panose="02010800040101010101" charset="-122"/>
                  <a:cs typeface="+mn-ea"/>
                  <a:sym typeface="+mn-lt"/>
                </a:rPr>
                <a:t>点击我的文章查看发布文章</a:t>
              </a:r>
            </a:p>
          </p:txBody>
        </p:sp>
      </p:grpSp>
      <p:grpSp>
        <p:nvGrpSpPr>
          <p:cNvPr id="20" name="组合 19"/>
          <p:cNvGrpSpPr/>
          <p:nvPr/>
        </p:nvGrpSpPr>
        <p:grpSpPr>
          <a:xfrm>
            <a:off x="8485173" y="2197735"/>
            <a:ext cx="2874010" cy="2705100"/>
            <a:chOff x="959275" y="1964174"/>
            <a:chExt cx="2874010" cy="2705100"/>
          </a:xfrm>
        </p:grpSpPr>
        <p:sp>
          <p:nvSpPr>
            <p:cNvPr id="23" name="文本框 22"/>
            <p:cNvSpPr txBox="1"/>
            <p:nvPr/>
          </p:nvSpPr>
          <p:spPr>
            <a:xfrm>
              <a:off x="959275" y="1964174"/>
              <a:ext cx="2699385" cy="555625"/>
            </a:xfrm>
            <a:prstGeom prst="rect">
              <a:avLst/>
            </a:prstGeom>
            <a:noFill/>
          </p:spPr>
          <p:txBody>
            <a:bodyPr wrap="square" rtlCol="0">
              <a:noAutofit/>
            </a:bodyPr>
            <a:lstStyle/>
            <a:p>
              <a:pPr algn="ctr"/>
              <a:r>
                <a:rPr lang="zh-CN" altLang="en-US" sz="3200" b="1" dirty="0">
                  <a:solidFill>
                    <a:srgbClr val="00B0F0"/>
                  </a:solidFill>
                  <a:latin typeface="华文新魏" panose="02010800040101010101" charset="-122"/>
                  <a:ea typeface="华文新魏" panose="02010800040101010101" charset="-122"/>
                  <a:cs typeface="+mn-ea"/>
                  <a:sym typeface="+mn-lt"/>
                </a:rPr>
                <a:t>发布文章</a:t>
              </a:r>
            </a:p>
          </p:txBody>
        </p:sp>
        <p:sp>
          <p:nvSpPr>
            <p:cNvPr id="24" name="文本框 23"/>
            <p:cNvSpPr txBox="1"/>
            <p:nvPr/>
          </p:nvSpPr>
          <p:spPr>
            <a:xfrm>
              <a:off x="978960" y="2900164"/>
              <a:ext cx="2854325" cy="1769110"/>
            </a:xfrm>
            <a:prstGeom prst="rect">
              <a:avLst/>
            </a:prstGeom>
            <a:noFill/>
          </p:spPr>
          <p:txBody>
            <a:bodyPr wrap="square" rtlCol="0">
              <a:noAutofit/>
            </a:bodyPr>
            <a:lstStyle/>
            <a:p>
              <a:pPr algn="ctr"/>
              <a:r>
                <a:rPr lang="en-US" altLang="zh-CN" sz="2400" dirty="0">
                  <a:latin typeface="华文新魏" panose="02010800040101010101" charset="-122"/>
                  <a:ea typeface="华文新魏" panose="02010800040101010101" charset="-122"/>
                  <a:cs typeface="+mn-ea"/>
                  <a:sym typeface="+mn-lt"/>
                </a:rPr>
                <a:t>填写相应文章标题、文章类别、文章内容、文章图片等后点击发布实现文章发布功能</a:t>
              </a:r>
            </a:p>
          </p:txBody>
        </p:sp>
      </p:grpSp>
      <p:grpSp>
        <p:nvGrpSpPr>
          <p:cNvPr id="25" name="组合 24"/>
          <p:cNvGrpSpPr/>
          <p:nvPr/>
        </p:nvGrpSpPr>
        <p:grpSpPr>
          <a:xfrm>
            <a:off x="4972500" y="1534003"/>
            <a:ext cx="2994400" cy="3770263"/>
            <a:chOff x="4880386" y="1172707"/>
            <a:chExt cx="2994400" cy="3770263"/>
          </a:xfrm>
        </p:grpSpPr>
        <p:sp>
          <p:nvSpPr>
            <p:cNvPr id="26" name="立方体 25"/>
            <p:cNvSpPr/>
            <p:nvPr/>
          </p:nvSpPr>
          <p:spPr>
            <a:xfrm>
              <a:off x="4880386" y="2460529"/>
              <a:ext cx="2431228" cy="2431228"/>
            </a:xfrm>
            <a:prstGeom prst="cube">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5741958" y="1172707"/>
              <a:ext cx="2132828" cy="3770263"/>
            </a:xfrm>
            <a:prstGeom prst="rect">
              <a:avLst/>
            </a:prstGeom>
            <a:noFill/>
          </p:spPr>
          <p:txBody>
            <a:bodyPr wrap="square" rtlCol="0">
              <a:spAutoFit/>
            </a:bodyPr>
            <a:lstStyle/>
            <a:p>
              <a:pPr algn="ctr"/>
              <a:r>
                <a:rPr lang="zh-CN" altLang="en-US" sz="23900" b="1" dirty="0">
                  <a:solidFill>
                    <a:srgbClr val="FFD200"/>
                  </a:solidFill>
                  <a:latin typeface="+mj-lt"/>
                </a:rPr>
                <a:t>？</a:t>
              </a:r>
            </a:p>
          </p:txBody>
        </p:sp>
        <p:sp>
          <p:nvSpPr>
            <p:cNvPr id="28" name="矩形 27"/>
            <p:cNvSpPr/>
            <p:nvPr/>
          </p:nvSpPr>
          <p:spPr>
            <a:xfrm>
              <a:off x="4944932" y="3101341"/>
              <a:ext cx="1725108" cy="1109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909448" y="3030220"/>
              <a:ext cx="1760592" cy="711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3"/>
            <p:cNvSpPr/>
            <p:nvPr/>
          </p:nvSpPr>
          <p:spPr bwMode="auto">
            <a:xfrm>
              <a:off x="5345063" y="3489345"/>
              <a:ext cx="924846" cy="897822"/>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solidFill>
              <a:srgbClr val="00B0F0"/>
            </a:solidFill>
            <a:ln w="0">
              <a:noFill/>
              <a:prstDash val="solid"/>
              <a:round/>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th-TH" sz="1800" b="0" i="0" u="none" strike="noStrike" kern="0" cap="none" spc="0" normalizeH="0" baseline="0" noProof="0">
                <a:ln>
                  <a:noFill/>
                </a:ln>
                <a:solidFill>
                  <a:prstClr val="black"/>
                </a:solidFill>
                <a:effectLst/>
                <a:uLnTx/>
                <a:uFillTx/>
                <a:cs typeface="+mn-ea"/>
                <a:sym typeface="+mn-lt"/>
              </a:endParaRPr>
            </a:p>
          </p:txBody>
        </p:sp>
      </p:grpSp>
      <p:pic>
        <p:nvPicPr>
          <p:cNvPr id="39" name="图片 20"/>
          <p:cNvPicPr>
            <a:picLocks noChangeAspect="1"/>
          </p:cNvPicPr>
          <p:nvPr/>
        </p:nvPicPr>
        <p:blipFill>
          <a:blip r:embed="rId4"/>
          <a:srcRect l="5369" r="6234"/>
          <a:stretch>
            <a:fillRect/>
          </a:stretch>
        </p:blipFill>
        <p:spPr>
          <a:xfrm>
            <a:off x="771525" y="2379345"/>
            <a:ext cx="5195570" cy="2874010"/>
          </a:xfrm>
          <a:prstGeom prst="rect">
            <a:avLst/>
          </a:prstGeom>
          <a:noFill/>
          <a:ln>
            <a:noFill/>
          </a:ln>
        </p:spPr>
      </p:pic>
      <p:pic>
        <p:nvPicPr>
          <p:cNvPr id="40" name="图片 21"/>
          <p:cNvPicPr>
            <a:picLocks noChangeAspect="1"/>
          </p:cNvPicPr>
          <p:nvPr/>
        </p:nvPicPr>
        <p:blipFill>
          <a:blip r:embed="rId5"/>
          <a:stretch>
            <a:fillRect/>
          </a:stretch>
        </p:blipFill>
        <p:spPr>
          <a:xfrm>
            <a:off x="6492875" y="2002473"/>
            <a:ext cx="5123180" cy="3408045"/>
          </a:xfrm>
          <a:prstGeom prst="rect">
            <a:avLst/>
          </a:prstGeom>
          <a:noFill/>
          <a:ln>
            <a:noFill/>
          </a:ln>
        </p:spPr>
      </p:pic>
    </p:spTree>
    <p:extLst>
      <p:ext uri="{BB962C8B-B14F-4D97-AF65-F5344CB8AC3E}">
        <p14:creationId xmlns:p14="http://schemas.microsoft.com/office/powerpoint/2010/main" val="659346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9"/>
                                        </p:tgtEl>
                                      </p:cBhvr>
                                    </p:animEffect>
                                    <p:set>
                                      <p:cBhvr>
                                        <p:cTn id="25" dur="1" fill="hold">
                                          <p:stCondLst>
                                            <p:cond delay="499"/>
                                          </p:stCondLst>
                                        </p:cTn>
                                        <p:tgtEl>
                                          <p:spTgt spid="39"/>
                                        </p:tgtEl>
                                        <p:attrNameLst>
                                          <p:attrName>style.visibility</p:attrName>
                                        </p:attrNameLst>
                                      </p:cBhvr>
                                      <p:to>
                                        <p:strVal val="hidden"/>
                                      </p:to>
                                    </p:set>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40"/>
                                        </p:tgtEl>
                                      </p:cBhvr>
                                    </p:animEffect>
                                    <p:set>
                                      <p:cBhvr>
                                        <p:cTn id="41"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48632" y="743062"/>
            <a:ext cx="4673037" cy="5371876"/>
            <a:chOff x="696232" y="1023913"/>
            <a:chExt cx="4673037" cy="5371876"/>
          </a:xfrm>
        </p:grpSpPr>
        <p:sp>
          <p:nvSpPr>
            <p:cNvPr id="2" name="矩形 1"/>
            <p:cNvSpPr/>
            <p:nvPr/>
          </p:nvSpPr>
          <p:spPr>
            <a:xfrm>
              <a:off x="696232" y="1023913"/>
              <a:ext cx="4103468" cy="4810174"/>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a:off x="1265801" y="1585615"/>
              <a:ext cx="4103468" cy="4810174"/>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2" name="文本框 11"/>
          <p:cNvSpPr txBox="1"/>
          <p:nvPr/>
        </p:nvSpPr>
        <p:spPr>
          <a:xfrm flipH="1">
            <a:off x="2006948" y="686527"/>
            <a:ext cx="323850" cy="4524315"/>
          </a:xfrm>
          <a:prstGeom prst="rect">
            <a:avLst/>
          </a:prstGeom>
          <a:noFill/>
        </p:spPr>
        <p:txBody>
          <a:bodyPr wrap="square" rtlCol="0">
            <a:spAutoFit/>
          </a:bodyPr>
          <a:lstStyle/>
          <a:p>
            <a:pPr algn="ctr"/>
            <a:r>
              <a:rPr lang="en-US" altLang="zh-CN" sz="3600" b="1" dirty="0">
                <a:solidFill>
                  <a:srgbClr val="FFD200"/>
                </a:solidFill>
                <a:latin typeface="华文新魏" panose="02010800040101010101" charset="-122"/>
                <a:ea typeface="华文新魏" panose="02010800040101010101" charset="-122"/>
                <a:cs typeface="+mn-ea"/>
                <a:sym typeface="+mn-lt"/>
              </a:rPr>
              <a:t>CONTENTS</a:t>
            </a:r>
          </a:p>
        </p:txBody>
      </p:sp>
      <p:sp>
        <p:nvSpPr>
          <p:cNvPr id="3" name="文本框 2"/>
          <p:cNvSpPr txBox="1"/>
          <p:nvPr/>
        </p:nvSpPr>
        <p:spPr>
          <a:xfrm>
            <a:off x="2900366" y="2475091"/>
            <a:ext cx="1051560" cy="1938992"/>
          </a:xfrm>
          <a:prstGeom prst="rect">
            <a:avLst/>
          </a:prstGeom>
          <a:noFill/>
        </p:spPr>
        <p:txBody>
          <a:bodyPr wrap="square" rtlCol="0">
            <a:spAutoFit/>
          </a:bodyPr>
          <a:lstStyle/>
          <a:p>
            <a:pPr algn="ctr"/>
            <a:r>
              <a:rPr lang="zh-CN" altLang="en-US" sz="6000" dirty="0">
                <a:latin typeface="华文新魏" panose="02010800040101010101" charset="-122"/>
                <a:ea typeface="华文新魏" panose="02010800040101010101" charset="-122"/>
              </a:rPr>
              <a:t>目录</a:t>
            </a:r>
          </a:p>
        </p:txBody>
      </p:sp>
      <p:grpSp>
        <p:nvGrpSpPr>
          <p:cNvPr id="9" name="组合 8"/>
          <p:cNvGrpSpPr/>
          <p:nvPr/>
        </p:nvGrpSpPr>
        <p:grpSpPr>
          <a:xfrm>
            <a:off x="6370488" y="743062"/>
            <a:ext cx="4736423" cy="796397"/>
            <a:chOff x="6549869" y="743062"/>
            <a:chExt cx="4736423" cy="796397"/>
          </a:xfrm>
        </p:grpSpPr>
        <p:sp>
          <p:nvSpPr>
            <p:cNvPr id="14" name="文本框 13"/>
            <p:cNvSpPr txBox="1"/>
            <p:nvPr/>
          </p:nvSpPr>
          <p:spPr>
            <a:xfrm>
              <a:off x="7659436" y="859772"/>
              <a:ext cx="3626856"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小组分工</a:t>
              </a:r>
              <a:endParaRPr lang="zh-CN" altLang="en-US" sz="3200" dirty="0">
                <a:latin typeface="华文新魏" panose="02010800040101010101" charset="-122"/>
                <a:ea typeface="华文新魏" panose="02010800040101010101" charset="-122"/>
                <a:cs typeface="+mn-ea"/>
                <a:sym typeface="+mn-lt"/>
              </a:endParaRPr>
            </a:p>
          </p:txBody>
        </p:sp>
        <p:grpSp>
          <p:nvGrpSpPr>
            <p:cNvPr id="8" name="组合 7"/>
            <p:cNvGrpSpPr/>
            <p:nvPr/>
          </p:nvGrpSpPr>
          <p:grpSpPr>
            <a:xfrm>
              <a:off x="6549869" y="743062"/>
              <a:ext cx="999166" cy="796397"/>
              <a:chOff x="6656228" y="550515"/>
              <a:chExt cx="999166" cy="796397"/>
            </a:xfrm>
          </p:grpSpPr>
          <p:grpSp>
            <p:nvGrpSpPr>
              <p:cNvPr id="34" name="组合 33"/>
              <p:cNvGrpSpPr/>
              <p:nvPr/>
            </p:nvGrpSpPr>
            <p:grpSpPr>
              <a:xfrm>
                <a:off x="6656228" y="1301193"/>
                <a:ext cx="999166" cy="45719"/>
                <a:chOff x="2597052" y="2458409"/>
                <a:chExt cx="2582278" cy="118157"/>
              </a:xfrm>
            </p:grpSpPr>
            <p:sp>
              <p:nvSpPr>
                <p:cNvPr id="35" name="矩形 34"/>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6" name="矩形 35"/>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7" name="矩形 36"/>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7" name="文本框 6"/>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01</a:t>
                </a:r>
              </a:p>
            </p:txBody>
          </p:sp>
        </p:grpSp>
      </p:grpSp>
      <p:grpSp>
        <p:nvGrpSpPr>
          <p:cNvPr id="41" name="组合 40"/>
          <p:cNvGrpSpPr/>
          <p:nvPr/>
        </p:nvGrpSpPr>
        <p:grpSpPr>
          <a:xfrm>
            <a:off x="6401463" y="1777121"/>
            <a:ext cx="4736423" cy="796397"/>
            <a:chOff x="6549869" y="743062"/>
            <a:chExt cx="4736423" cy="796397"/>
          </a:xfrm>
        </p:grpSpPr>
        <p:sp>
          <p:nvSpPr>
            <p:cNvPr id="52" name="文本框 51"/>
            <p:cNvSpPr txBox="1"/>
            <p:nvPr/>
          </p:nvSpPr>
          <p:spPr>
            <a:xfrm>
              <a:off x="7659436" y="864852"/>
              <a:ext cx="3626856"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系统模型设计</a:t>
              </a:r>
              <a:endParaRPr lang="zh-CN" altLang="en-US" sz="3200" dirty="0">
                <a:latin typeface="华文新魏" panose="02010800040101010101" charset="-122"/>
                <a:ea typeface="华文新魏" panose="02010800040101010101" charset="-122"/>
                <a:cs typeface="+mn-ea"/>
                <a:sym typeface="+mn-lt"/>
              </a:endParaRPr>
            </a:p>
          </p:txBody>
        </p:sp>
        <p:grpSp>
          <p:nvGrpSpPr>
            <p:cNvPr id="43" name="组合 42"/>
            <p:cNvGrpSpPr/>
            <p:nvPr/>
          </p:nvGrpSpPr>
          <p:grpSpPr>
            <a:xfrm>
              <a:off x="6549869" y="743062"/>
              <a:ext cx="999166" cy="796397"/>
              <a:chOff x="6656228" y="550515"/>
              <a:chExt cx="999166" cy="796397"/>
            </a:xfrm>
          </p:grpSpPr>
          <p:grpSp>
            <p:nvGrpSpPr>
              <p:cNvPr id="44" name="组合 43"/>
              <p:cNvGrpSpPr/>
              <p:nvPr/>
            </p:nvGrpSpPr>
            <p:grpSpPr>
              <a:xfrm>
                <a:off x="6656228" y="1301193"/>
                <a:ext cx="999166" cy="45719"/>
                <a:chOff x="2597052" y="2458409"/>
                <a:chExt cx="2582278" cy="118157"/>
              </a:xfrm>
            </p:grpSpPr>
            <p:sp>
              <p:nvSpPr>
                <p:cNvPr id="46" name="矩形 45"/>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7" name="矩形 46"/>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8" name="矩形 47"/>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9" name="矩形 48"/>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50" name="矩形 49"/>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51" name="矩形 50"/>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5" name="文本框 44"/>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02</a:t>
                </a:r>
              </a:p>
            </p:txBody>
          </p:sp>
        </p:grpSp>
      </p:grpSp>
      <p:grpSp>
        <p:nvGrpSpPr>
          <p:cNvPr id="54" name="组合 53"/>
          <p:cNvGrpSpPr/>
          <p:nvPr/>
        </p:nvGrpSpPr>
        <p:grpSpPr>
          <a:xfrm>
            <a:off x="6384361" y="2821031"/>
            <a:ext cx="5193665" cy="796397"/>
            <a:chOff x="6549869" y="743062"/>
            <a:chExt cx="5193665" cy="796397"/>
          </a:xfrm>
        </p:grpSpPr>
        <p:sp>
          <p:nvSpPr>
            <p:cNvPr id="65" name="文本框 64"/>
            <p:cNvSpPr txBox="1"/>
            <p:nvPr/>
          </p:nvSpPr>
          <p:spPr>
            <a:xfrm>
              <a:off x="7659214" y="809102"/>
              <a:ext cx="4084320"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前端功能介绍</a:t>
              </a:r>
              <a:endParaRPr lang="zh-CN" altLang="en-US" sz="3200" dirty="0">
                <a:latin typeface="华文新魏" panose="02010800040101010101" charset="-122"/>
                <a:ea typeface="华文新魏" panose="02010800040101010101" charset="-122"/>
                <a:cs typeface="+mn-ea"/>
                <a:sym typeface="+mn-lt"/>
              </a:endParaRPr>
            </a:p>
          </p:txBody>
        </p:sp>
        <p:grpSp>
          <p:nvGrpSpPr>
            <p:cNvPr id="56" name="组合 55"/>
            <p:cNvGrpSpPr/>
            <p:nvPr/>
          </p:nvGrpSpPr>
          <p:grpSpPr>
            <a:xfrm>
              <a:off x="6549869" y="743062"/>
              <a:ext cx="999166" cy="796397"/>
              <a:chOff x="6656228" y="550515"/>
              <a:chExt cx="999166" cy="796397"/>
            </a:xfrm>
          </p:grpSpPr>
          <p:grpSp>
            <p:nvGrpSpPr>
              <p:cNvPr id="57" name="组合 56"/>
              <p:cNvGrpSpPr/>
              <p:nvPr/>
            </p:nvGrpSpPr>
            <p:grpSpPr>
              <a:xfrm>
                <a:off x="6656228" y="1301193"/>
                <a:ext cx="999166" cy="45719"/>
                <a:chOff x="2597052" y="2458409"/>
                <a:chExt cx="2582278" cy="118157"/>
              </a:xfrm>
            </p:grpSpPr>
            <p:sp>
              <p:nvSpPr>
                <p:cNvPr id="59" name="矩形 58"/>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0" name="矩形 59"/>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1" name="矩形 60"/>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2" name="矩形 61"/>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3" name="矩形 62"/>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4" name="矩形 63"/>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8" name="文本框 57"/>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03</a:t>
                </a:r>
              </a:p>
            </p:txBody>
          </p:sp>
        </p:grpSp>
      </p:grpSp>
      <p:grpSp>
        <p:nvGrpSpPr>
          <p:cNvPr id="42" name="组合 41"/>
          <p:cNvGrpSpPr/>
          <p:nvPr/>
        </p:nvGrpSpPr>
        <p:grpSpPr>
          <a:xfrm>
            <a:off x="6384361" y="3863863"/>
            <a:ext cx="5193665" cy="796397"/>
            <a:chOff x="6549869" y="743062"/>
            <a:chExt cx="5193665" cy="796397"/>
          </a:xfrm>
        </p:grpSpPr>
        <p:sp>
          <p:nvSpPr>
            <p:cNvPr id="53" name="文本框 52"/>
            <p:cNvSpPr txBox="1"/>
            <p:nvPr/>
          </p:nvSpPr>
          <p:spPr>
            <a:xfrm>
              <a:off x="7659214" y="809102"/>
              <a:ext cx="4084320"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后端功能介绍</a:t>
              </a:r>
              <a:endParaRPr lang="zh-CN" altLang="en-US" sz="3200" dirty="0">
                <a:latin typeface="华文新魏" panose="02010800040101010101" charset="-122"/>
                <a:ea typeface="华文新魏" panose="02010800040101010101" charset="-122"/>
                <a:cs typeface="+mn-ea"/>
                <a:sym typeface="+mn-lt"/>
              </a:endParaRPr>
            </a:p>
          </p:txBody>
        </p:sp>
        <p:grpSp>
          <p:nvGrpSpPr>
            <p:cNvPr id="55" name="组合 54"/>
            <p:cNvGrpSpPr/>
            <p:nvPr/>
          </p:nvGrpSpPr>
          <p:grpSpPr>
            <a:xfrm>
              <a:off x="6549869" y="743062"/>
              <a:ext cx="999166" cy="796397"/>
              <a:chOff x="6656228" y="550515"/>
              <a:chExt cx="999166" cy="796397"/>
            </a:xfrm>
          </p:grpSpPr>
          <p:grpSp>
            <p:nvGrpSpPr>
              <p:cNvPr id="66" name="组合 65"/>
              <p:cNvGrpSpPr/>
              <p:nvPr/>
            </p:nvGrpSpPr>
            <p:grpSpPr>
              <a:xfrm>
                <a:off x="6656228" y="1301193"/>
                <a:ext cx="999166" cy="45719"/>
                <a:chOff x="2597052" y="2458409"/>
                <a:chExt cx="2582278" cy="118157"/>
              </a:xfrm>
            </p:grpSpPr>
            <p:sp>
              <p:nvSpPr>
                <p:cNvPr id="68" name="矩形 67"/>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9" name="矩形 68"/>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0" name="矩形 69"/>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1" name="矩形 70"/>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2" name="矩形 71"/>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3" name="矩形 72"/>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67" name="文本框 66"/>
              <p:cNvSpPr txBox="1"/>
              <p:nvPr/>
            </p:nvSpPr>
            <p:spPr>
              <a:xfrm>
                <a:off x="6687203" y="550515"/>
                <a:ext cx="890269" cy="768350"/>
              </a:xfrm>
              <a:prstGeom prst="rect">
                <a:avLst/>
              </a:prstGeom>
              <a:noFill/>
            </p:spPr>
            <p:txBody>
              <a:bodyPr wrap="square" rtlCol="0">
                <a:spAutoFit/>
              </a:bodyPr>
              <a:lstStyle/>
              <a:p>
                <a:pPr algn="ctr"/>
                <a:r>
                  <a:rPr lang="en-US" altLang="zh-CN" sz="4400" b="1" dirty="0" smtClean="0">
                    <a:solidFill>
                      <a:srgbClr val="00B0F0"/>
                    </a:solidFill>
                    <a:latin typeface="华文新魏" panose="02010800040101010101" charset="-122"/>
                    <a:ea typeface="华文新魏" panose="02010800040101010101" charset="-122"/>
                  </a:rPr>
                  <a:t>04</a:t>
                </a:r>
                <a:endParaRPr lang="en-US" altLang="zh-CN" sz="4400" b="1" dirty="0">
                  <a:solidFill>
                    <a:srgbClr val="00B0F0"/>
                  </a:solidFill>
                  <a:latin typeface="华文新魏" panose="02010800040101010101" charset="-122"/>
                  <a:ea typeface="华文新魏" panose="02010800040101010101" charset="-122"/>
                </a:endParaRPr>
              </a:p>
            </p:txBody>
          </p:sp>
        </p:grpSp>
      </p:grpSp>
      <p:grpSp>
        <p:nvGrpSpPr>
          <p:cNvPr id="74" name="组合 73"/>
          <p:cNvGrpSpPr/>
          <p:nvPr/>
        </p:nvGrpSpPr>
        <p:grpSpPr>
          <a:xfrm>
            <a:off x="6384361" y="4826963"/>
            <a:ext cx="5193665" cy="796397"/>
            <a:chOff x="6549869" y="743062"/>
            <a:chExt cx="5193665" cy="796397"/>
          </a:xfrm>
        </p:grpSpPr>
        <p:sp>
          <p:nvSpPr>
            <p:cNvPr id="75" name="文本框 74"/>
            <p:cNvSpPr txBox="1"/>
            <p:nvPr/>
          </p:nvSpPr>
          <p:spPr>
            <a:xfrm>
              <a:off x="7659214" y="809102"/>
              <a:ext cx="4084320" cy="584775"/>
            </a:xfrm>
            <a:prstGeom prst="rect">
              <a:avLst/>
            </a:prstGeom>
            <a:noFill/>
          </p:spPr>
          <p:txBody>
            <a:bodyPr wrap="square" rtlCol="0">
              <a:spAutoFit/>
            </a:bodyPr>
            <a:lstStyle/>
            <a:p>
              <a:pPr algn="l"/>
              <a:r>
                <a:rPr lang="zh-CN" altLang="en-US" sz="3200" dirty="0">
                  <a:latin typeface="华文新魏" panose="02010800040101010101" charset="-122"/>
                  <a:ea typeface="华文新魏" panose="02010800040101010101" charset="-122"/>
                  <a:cs typeface="+mn-ea"/>
                  <a:sym typeface="+mn-lt"/>
                </a:rPr>
                <a:t>访问控制</a:t>
              </a:r>
              <a:r>
                <a:rPr lang="zh-CN" altLang="en-US" sz="3200" dirty="0" smtClean="0">
                  <a:latin typeface="华文新魏" panose="02010800040101010101" charset="-122"/>
                  <a:ea typeface="华文新魏" panose="02010800040101010101" charset="-122"/>
                  <a:cs typeface="+mn-ea"/>
                  <a:sym typeface="+mn-lt"/>
                </a:rPr>
                <a:t>介绍</a:t>
              </a:r>
              <a:endParaRPr lang="zh-CN" altLang="en-US" sz="3200" dirty="0">
                <a:latin typeface="华文新魏" panose="02010800040101010101" charset="-122"/>
                <a:ea typeface="华文新魏" panose="02010800040101010101" charset="-122"/>
                <a:cs typeface="+mn-ea"/>
                <a:sym typeface="+mn-lt"/>
              </a:endParaRPr>
            </a:p>
          </p:txBody>
        </p:sp>
        <p:grpSp>
          <p:nvGrpSpPr>
            <p:cNvPr id="76" name="组合 75"/>
            <p:cNvGrpSpPr/>
            <p:nvPr/>
          </p:nvGrpSpPr>
          <p:grpSpPr>
            <a:xfrm>
              <a:off x="6549869" y="743062"/>
              <a:ext cx="999166" cy="796397"/>
              <a:chOff x="6656228" y="550515"/>
              <a:chExt cx="999166" cy="796397"/>
            </a:xfrm>
          </p:grpSpPr>
          <p:grpSp>
            <p:nvGrpSpPr>
              <p:cNvPr id="77" name="组合 76"/>
              <p:cNvGrpSpPr/>
              <p:nvPr/>
            </p:nvGrpSpPr>
            <p:grpSpPr>
              <a:xfrm>
                <a:off x="6656228" y="1301193"/>
                <a:ext cx="999166" cy="45719"/>
                <a:chOff x="2597052" y="2458409"/>
                <a:chExt cx="2582278" cy="118157"/>
              </a:xfrm>
            </p:grpSpPr>
            <p:sp>
              <p:nvSpPr>
                <p:cNvPr id="79" name="矩形 78"/>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0" name="矩形 79"/>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1" name="矩形 80"/>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2" name="矩形 81"/>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3" name="矩形 82"/>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4" name="矩形 83"/>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78" name="文本框 77"/>
              <p:cNvSpPr txBox="1"/>
              <p:nvPr/>
            </p:nvSpPr>
            <p:spPr>
              <a:xfrm>
                <a:off x="6687203" y="550515"/>
                <a:ext cx="890269" cy="768350"/>
              </a:xfrm>
              <a:prstGeom prst="rect">
                <a:avLst/>
              </a:prstGeom>
              <a:noFill/>
            </p:spPr>
            <p:txBody>
              <a:bodyPr wrap="square" rtlCol="0">
                <a:spAutoFit/>
              </a:bodyPr>
              <a:lstStyle/>
              <a:p>
                <a:pPr algn="ctr"/>
                <a:r>
                  <a:rPr lang="en-US" altLang="zh-CN" sz="4400" b="1" dirty="0" smtClean="0">
                    <a:solidFill>
                      <a:srgbClr val="00B0F0"/>
                    </a:solidFill>
                    <a:latin typeface="华文新魏" panose="02010800040101010101" charset="-122"/>
                    <a:ea typeface="华文新魏" panose="02010800040101010101" charset="-122"/>
                  </a:rPr>
                  <a:t>05</a:t>
                </a:r>
                <a:endParaRPr lang="en-US" altLang="zh-CN" sz="4400" b="1" dirty="0">
                  <a:solidFill>
                    <a:srgbClr val="00B0F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2851341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1+#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750" fill="hold"/>
                                        <p:tgtEl>
                                          <p:spTgt spid="54"/>
                                        </p:tgtEl>
                                        <p:attrNameLst>
                                          <p:attrName>ppt_x</p:attrName>
                                        </p:attrNameLst>
                                      </p:cBhvr>
                                      <p:tavLst>
                                        <p:tav tm="0">
                                          <p:val>
                                            <p:strVal val="1+#ppt_w/2"/>
                                          </p:val>
                                        </p:tav>
                                        <p:tav tm="100000">
                                          <p:val>
                                            <p:strVal val="#ppt_x"/>
                                          </p:val>
                                        </p:tav>
                                      </p:tavLst>
                                    </p:anim>
                                    <p:anim calcmode="lin" valueType="num">
                                      <p:cBhvr additive="base">
                                        <p:cTn id="18" dur="750" fill="hold"/>
                                        <p:tgtEl>
                                          <p:spTgt spid="54"/>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 presetClass="entr" presetSubtype="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750" fill="hold"/>
                                        <p:tgtEl>
                                          <p:spTgt spid="42"/>
                                        </p:tgtEl>
                                        <p:attrNameLst>
                                          <p:attrName>ppt_x</p:attrName>
                                        </p:attrNameLst>
                                      </p:cBhvr>
                                      <p:tavLst>
                                        <p:tav tm="0">
                                          <p:val>
                                            <p:strVal val="1+#ppt_w/2"/>
                                          </p:val>
                                        </p:tav>
                                        <p:tav tm="100000">
                                          <p:val>
                                            <p:strVal val="#ppt_x"/>
                                          </p:val>
                                        </p:tav>
                                      </p:tavLst>
                                    </p:anim>
                                    <p:anim calcmode="lin" valueType="num">
                                      <p:cBhvr additive="base">
                                        <p:cTn id="23" dur="75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750" fill="hold"/>
                                        <p:tgtEl>
                                          <p:spTgt spid="74"/>
                                        </p:tgtEl>
                                        <p:attrNameLst>
                                          <p:attrName>ppt_x</p:attrName>
                                        </p:attrNameLst>
                                      </p:cBhvr>
                                      <p:tavLst>
                                        <p:tav tm="0">
                                          <p:val>
                                            <p:strVal val="1+#ppt_w/2"/>
                                          </p:val>
                                        </p:tav>
                                        <p:tav tm="100000">
                                          <p:val>
                                            <p:strVal val="#ppt_x"/>
                                          </p:val>
                                        </p:tav>
                                      </p:tavLst>
                                    </p:anim>
                                    <p:anim calcmode="lin" valueType="num">
                                      <p:cBhvr additive="base">
                                        <p:cTn id="28" dur="75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04</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2035250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p:cNvPicPr>
            <a:picLocks noChangeAspect="1"/>
          </p:cNvPicPr>
          <p:nvPr/>
        </p:nvPicPr>
        <p:blipFill rotWithShape="1">
          <a:blip r:embed="rId2"/>
          <a:srcRect l="4051"/>
          <a:stretch/>
        </p:blipFill>
        <p:spPr>
          <a:xfrm>
            <a:off x="4266522" y="1881218"/>
            <a:ext cx="7700717" cy="4026842"/>
          </a:xfrm>
          <a:prstGeom prst="rect">
            <a:avLst/>
          </a:prstGeom>
        </p:spPr>
      </p:pic>
      <p:sp>
        <p:nvSpPr>
          <p:cNvPr id="12" name="矩形 11"/>
          <p:cNvSpPr/>
          <p:nvPr/>
        </p:nvSpPr>
        <p:spPr>
          <a:xfrm>
            <a:off x="212624" y="1660743"/>
            <a:ext cx="3824559" cy="4247317"/>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后台</a:t>
            </a:r>
            <a:r>
              <a:rPr lang="zh-CN" altLang="en-US" sz="2000" dirty="0" smtClean="0">
                <a:latin typeface="华文新魏" panose="02010800040101010101" pitchFamily="2" charset="-122"/>
                <a:ea typeface="华文新魏" panose="02010800040101010101" pitchFamily="2" charset="-122"/>
              </a:rPr>
              <a:t>的基本功能就是对所有类型的数据进行增删改查，利用</a:t>
            </a:r>
            <a:r>
              <a:rPr lang="en-US" altLang="zh-CN" sz="2000" dirty="0" err="1" smtClean="0">
                <a:latin typeface="华文新魏" panose="02010800040101010101" pitchFamily="2" charset="-122"/>
                <a:ea typeface="华文新魏" panose="02010800040101010101" pitchFamily="2" charset="-122"/>
              </a:rPr>
              <a:t>Gii</a:t>
            </a:r>
            <a:r>
              <a:rPr lang="zh-CN" altLang="en-US" sz="2000" dirty="0" smtClean="0">
                <a:latin typeface="华文新魏" panose="02010800040101010101" pitchFamily="2" charset="-122"/>
                <a:ea typeface="华文新魏" panose="02010800040101010101" pitchFamily="2" charset="-122"/>
              </a:rPr>
              <a:t>生成</a:t>
            </a:r>
            <a:r>
              <a:rPr lang="en-US" altLang="zh-CN" sz="2000" dirty="0" err="1" smtClean="0">
                <a:latin typeface="华文新魏" panose="02010800040101010101" pitchFamily="2" charset="-122"/>
                <a:ea typeface="华文新魏" panose="02010800040101010101" pitchFamily="2" charset="-122"/>
              </a:rPr>
              <a:t>GridView</a:t>
            </a:r>
            <a:r>
              <a:rPr lang="zh-CN" altLang="en-US" sz="2000" dirty="0" smtClean="0">
                <a:latin typeface="华文新魏" panose="02010800040101010101" pitchFamily="2" charset="-122"/>
                <a:ea typeface="华文新魏" panose="02010800040101010101" pitchFamily="2" charset="-122"/>
              </a:rPr>
              <a:t>表格对于数据模型进行处理。（自动生成的</a:t>
            </a:r>
            <a:r>
              <a:rPr lang="en-US" altLang="zh-CN" sz="2000" dirty="0" smtClean="0">
                <a:latin typeface="华文新魏" panose="02010800040101010101" pitchFamily="2" charset="-122"/>
                <a:ea typeface="华文新魏" panose="02010800040101010101" pitchFamily="2" charset="-122"/>
              </a:rPr>
              <a:t>CURD</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lnSpc>
                <a:spcPct val="150000"/>
              </a:lnSpc>
            </a:pPr>
            <a:endParaRPr lang="en-US" altLang="zh-CN" sz="2000" dirty="0" smtClean="0">
              <a:latin typeface="华文新魏" panose="02010800040101010101" pitchFamily="2" charset="-122"/>
              <a:ea typeface="华文新魏" panose="02010800040101010101" pitchFamily="2" charset="-122"/>
            </a:endParaRPr>
          </a:p>
          <a:p>
            <a:pPr>
              <a:lnSpc>
                <a:spcPct val="150000"/>
              </a:lnSpc>
            </a:pPr>
            <a:r>
              <a:rPr lang="zh-CN" altLang="en-US" sz="2000" dirty="0">
                <a:latin typeface="华文新魏" panose="02010800040101010101" pitchFamily="2" charset="-122"/>
                <a:ea typeface="华文新魏" panose="02010800040101010101" pitchFamily="2" charset="-122"/>
              </a:rPr>
              <a:t>不同</a:t>
            </a:r>
            <a:r>
              <a:rPr lang="zh-CN" altLang="en-US" sz="2000" dirty="0" smtClean="0">
                <a:latin typeface="华文新魏" panose="02010800040101010101" pitchFamily="2" charset="-122"/>
                <a:ea typeface="华文新魏" panose="02010800040101010101" pitchFamily="2" charset="-122"/>
              </a:rPr>
              <a:t>就是，</a:t>
            </a:r>
            <a:r>
              <a:rPr lang="en-US" altLang="zh-CN" sz="2000" dirty="0" err="1" smtClean="0">
                <a:latin typeface="华文新魏" panose="02010800040101010101" pitchFamily="2" charset="-122"/>
                <a:ea typeface="华文新魏" panose="02010800040101010101" pitchFamily="2" charset="-122"/>
              </a:rPr>
              <a:t>Gii</a:t>
            </a:r>
            <a:r>
              <a:rPr lang="zh-CN" altLang="en-US" sz="2000" dirty="0" smtClean="0">
                <a:latin typeface="华文新魏" panose="02010800040101010101" pitchFamily="2" charset="-122"/>
                <a:ea typeface="华文新魏" panose="02010800040101010101" pitchFamily="2" charset="-122"/>
              </a:rPr>
              <a:t>生成的代码没有考虑表之间的外键问题，需要重写其</a:t>
            </a:r>
            <a:r>
              <a:rPr lang="en-US" altLang="zh-CN" sz="2000" dirty="0" smtClean="0">
                <a:latin typeface="华文新魏" panose="02010800040101010101" pitchFamily="2" charset="-122"/>
                <a:ea typeface="华文新魏" panose="02010800040101010101" pitchFamily="2" charset="-122"/>
              </a:rPr>
              <a:t>Model</a:t>
            </a:r>
            <a:r>
              <a:rPr lang="zh-CN" altLang="en-US" sz="2000" dirty="0" smtClean="0">
                <a:latin typeface="华文新魏" panose="02010800040101010101" pitchFamily="2" charset="-122"/>
                <a:ea typeface="华文新魏" panose="02010800040101010101" pitchFamily="2" charset="-122"/>
              </a:rPr>
              <a:t>的</a:t>
            </a:r>
            <a:r>
              <a:rPr lang="en-US" altLang="zh-CN" sz="2000" dirty="0" smtClean="0">
                <a:latin typeface="华文新魏" panose="02010800040101010101" pitchFamily="2" charset="-122"/>
                <a:ea typeface="华文新魏" panose="02010800040101010101" pitchFamily="2" charset="-122"/>
              </a:rPr>
              <a:t>delete</a:t>
            </a:r>
            <a:r>
              <a:rPr lang="zh-CN" altLang="en-US" sz="2000" dirty="0" smtClean="0">
                <a:latin typeface="华文新魏" panose="02010800040101010101" pitchFamily="2" charset="-122"/>
                <a:ea typeface="华文新魏" panose="02010800040101010101" pitchFamily="2" charset="-122"/>
              </a:rPr>
              <a:t>方法，并在</a:t>
            </a:r>
            <a:r>
              <a:rPr lang="en-US" altLang="zh-CN" sz="2000" dirty="0" smtClean="0">
                <a:latin typeface="华文新魏" panose="02010800040101010101" pitchFamily="2" charset="-122"/>
                <a:ea typeface="华文新魏" panose="02010800040101010101" pitchFamily="2" charset="-122"/>
              </a:rPr>
              <a:t>Controller</a:t>
            </a:r>
            <a:r>
              <a:rPr lang="zh-CN" altLang="en-US" sz="2000" dirty="0" smtClean="0">
                <a:latin typeface="华文新魏" panose="02010800040101010101" pitchFamily="2" charset="-122"/>
                <a:ea typeface="华文新魏" panose="02010800040101010101" pitchFamily="2" charset="-122"/>
              </a:rPr>
              <a:t>中调用新的</a:t>
            </a:r>
            <a:r>
              <a:rPr lang="en-US" altLang="zh-CN" sz="2000" dirty="0" smtClean="0">
                <a:latin typeface="华文新魏" panose="02010800040101010101" pitchFamily="2" charset="-122"/>
                <a:ea typeface="华文新魏" panose="02010800040101010101" pitchFamily="2" charset="-122"/>
              </a:rPr>
              <a:t>delete</a:t>
            </a:r>
            <a:r>
              <a:rPr lang="zh-CN" altLang="en-US" sz="2000" dirty="0" smtClean="0">
                <a:latin typeface="华文新魏" panose="02010800040101010101" pitchFamily="2" charset="-122"/>
                <a:ea typeface="华文新魏" panose="02010800040101010101" pitchFamily="2" charset="-122"/>
              </a:rPr>
              <a:t>方法。</a:t>
            </a:r>
            <a:endParaRPr lang="en-US" altLang="zh-CN" sz="2000" dirty="0">
              <a:latin typeface="华文新魏" panose="02010800040101010101" pitchFamily="2" charset="-122"/>
              <a:ea typeface="华文新魏" panose="02010800040101010101" pitchFamily="2" charset="-122"/>
            </a:endParaRPr>
          </a:p>
        </p:txBody>
      </p:sp>
      <p:sp>
        <p:nvSpPr>
          <p:cNvPr id="13" name="等腰三角形 12"/>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等腰三角形 14"/>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7" name="直接连接符 16"/>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Tree>
    <p:extLst>
      <p:ext uri="{BB962C8B-B14F-4D97-AF65-F5344CB8AC3E}">
        <p14:creationId xmlns:p14="http://schemas.microsoft.com/office/powerpoint/2010/main" val="3091031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等腰三角形 12"/>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等腰三角形 14"/>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7" name="直接连接符 16"/>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pic>
        <p:nvPicPr>
          <p:cNvPr id="3" name="图片 2"/>
          <p:cNvPicPr>
            <a:picLocks noChangeAspect="1"/>
          </p:cNvPicPr>
          <p:nvPr/>
        </p:nvPicPr>
        <p:blipFill>
          <a:blip r:embed="rId2"/>
          <a:stretch>
            <a:fillRect/>
          </a:stretch>
        </p:blipFill>
        <p:spPr>
          <a:xfrm>
            <a:off x="1493862" y="1802387"/>
            <a:ext cx="9206709" cy="4225029"/>
          </a:xfrm>
          <a:prstGeom prst="rect">
            <a:avLst/>
          </a:prstGeom>
        </p:spPr>
      </p:pic>
      <p:sp>
        <p:nvSpPr>
          <p:cNvPr id="22" name="矩形 21"/>
          <p:cNvSpPr/>
          <p:nvPr/>
        </p:nvSpPr>
        <p:spPr>
          <a:xfrm>
            <a:off x="7217957" y="4887434"/>
            <a:ext cx="1258475" cy="553998"/>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虚拟对象</a:t>
            </a:r>
            <a:endParaRPr lang="en-US" altLang="zh-CN" sz="2000" dirty="0">
              <a:latin typeface="华文新魏" panose="02010800040101010101" pitchFamily="2" charset="-122"/>
              <a:ea typeface="华文新魏" panose="02010800040101010101" pitchFamily="2" charset="-122"/>
            </a:endParaRPr>
          </a:p>
        </p:txBody>
      </p:sp>
      <p:sp>
        <p:nvSpPr>
          <p:cNvPr id="14" name="矩形 13"/>
          <p:cNvSpPr/>
          <p:nvPr/>
        </p:nvSpPr>
        <p:spPr>
          <a:xfrm>
            <a:off x="3197595" y="2731980"/>
            <a:ext cx="1211720" cy="213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191985" y="3271771"/>
            <a:ext cx="1035348" cy="189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191985" y="3820158"/>
            <a:ext cx="1469772" cy="162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endCxn id="24" idx="2"/>
          </p:cNvCxnSpPr>
          <p:nvPr/>
        </p:nvCxnSpPr>
        <p:spPr>
          <a:xfrm flipH="1" flipV="1">
            <a:off x="3926871" y="3982969"/>
            <a:ext cx="3298572" cy="12061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a:endCxn id="23" idx="2"/>
          </p:cNvCxnSpPr>
          <p:nvPr/>
        </p:nvCxnSpPr>
        <p:spPr>
          <a:xfrm flipH="1" flipV="1">
            <a:off x="3709659" y="3461257"/>
            <a:ext cx="3508298" cy="17334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a:endCxn id="14" idx="2"/>
          </p:cNvCxnSpPr>
          <p:nvPr/>
        </p:nvCxnSpPr>
        <p:spPr>
          <a:xfrm flipH="1" flipV="1">
            <a:off x="3803455" y="2945153"/>
            <a:ext cx="3421988" cy="22439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7075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05</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4183385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67293" y="485017"/>
            <a:ext cx="3943352" cy="745367"/>
            <a:chOff x="4160836" y="525755"/>
            <a:chExt cx="3943352" cy="745367"/>
          </a:xfrm>
        </p:grpSpPr>
        <p:sp>
          <p:nvSpPr>
            <p:cNvPr id="3" name="文本框 2"/>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4" name="组合 3"/>
            <p:cNvGrpSpPr/>
            <p:nvPr/>
          </p:nvGrpSpPr>
          <p:grpSpPr>
            <a:xfrm>
              <a:off x="4160836" y="525755"/>
              <a:ext cx="576269" cy="690260"/>
              <a:chOff x="1740210" y="546086"/>
              <a:chExt cx="576269" cy="690260"/>
            </a:xfrm>
          </p:grpSpPr>
          <p:sp>
            <p:nvSpPr>
              <p:cNvPr id="5" name="矩形 4"/>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等腰三角形 8"/>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0" name="等腰三角形 9"/>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1" name="直接连接符 10"/>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6" name="矩形 15"/>
          <p:cNvSpPr/>
          <p:nvPr/>
        </p:nvSpPr>
        <p:spPr>
          <a:xfrm>
            <a:off x="512548" y="2134574"/>
            <a:ext cx="4684194" cy="3280000"/>
          </a:xfrm>
          <a:prstGeom prst="rect">
            <a:avLst/>
          </a:prstGeom>
        </p:spPr>
        <p:txBody>
          <a:bodyPr wrap="square">
            <a:spAutoFit/>
          </a:bodyPr>
          <a:lstStyle/>
          <a:p>
            <a:pPr>
              <a:lnSpc>
                <a:spcPct val="150000"/>
              </a:lnSpc>
            </a:pPr>
            <a:r>
              <a:rPr lang="zh-CN" altLang="en-US" sz="2000" dirty="0" smtClean="0">
                <a:latin typeface="华文新魏" panose="02010800040101010101" pitchFamily="2" charset="-122"/>
                <a:ea typeface="华文新魏" panose="02010800040101010101" pitchFamily="2" charset="-122"/>
              </a:rPr>
              <a:t>纵向</a:t>
            </a:r>
            <a:r>
              <a:rPr lang="zh-CN" altLang="en-US" sz="2000" dirty="0">
                <a:latin typeface="华文新魏" panose="02010800040101010101" pitchFamily="2" charset="-122"/>
                <a:ea typeface="华文新魏" panose="02010800040101010101" pitchFamily="2" charset="-122"/>
              </a:rPr>
              <a:t>越权防护：纵向越权指低权限用户无法访问高权限功能，在这里将权限分为未登录用户、已登录普通</a:t>
            </a:r>
            <a:r>
              <a:rPr lang="zh-CN" altLang="en-US" sz="2000" dirty="0" smtClean="0">
                <a:latin typeface="华文新魏" panose="02010800040101010101" pitchFamily="2" charset="-122"/>
                <a:ea typeface="华文新魏" panose="02010800040101010101" pitchFamily="2" charset="-122"/>
              </a:rPr>
              <a:t>用户</a:t>
            </a:r>
            <a:r>
              <a:rPr lang="zh-CN" altLang="en-US" sz="2000" dirty="0">
                <a:latin typeface="华文新魏" panose="02010800040101010101" pitchFamily="2" charset="-122"/>
                <a:ea typeface="华文新魏" panose="02010800040101010101" pitchFamily="2" charset="-122"/>
              </a:rPr>
              <a:t>、已登录管理员，权限由低到高。未登录用户仅可以查看首页以及博客列表，已登录普通用户可以访问除后 台功能外的一切功能，而管理员可以访问所有的功能</a:t>
            </a:r>
          </a:p>
        </p:txBody>
      </p:sp>
      <p:pic>
        <p:nvPicPr>
          <p:cNvPr id="17" name="图片 16"/>
          <p:cNvPicPr>
            <a:picLocks noChangeAspect="1"/>
          </p:cNvPicPr>
          <p:nvPr/>
        </p:nvPicPr>
        <p:blipFill>
          <a:blip r:embed="rId2"/>
          <a:stretch>
            <a:fillRect/>
          </a:stretch>
        </p:blipFill>
        <p:spPr>
          <a:xfrm>
            <a:off x="5511626" y="2089419"/>
            <a:ext cx="5991177" cy="2065462"/>
          </a:xfrm>
          <a:prstGeom prst="rect">
            <a:avLst/>
          </a:prstGeom>
        </p:spPr>
      </p:pic>
      <p:pic>
        <p:nvPicPr>
          <p:cNvPr id="18" name="图片 17"/>
          <p:cNvPicPr>
            <a:picLocks noChangeAspect="1"/>
          </p:cNvPicPr>
          <p:nvPr/>
        </p:nvPicPr>
        <p:blipFill>
          <a:blip r:embed="rId3"/>
          <a:stretch>
            <a:fillRect/>
          </a:stretch>
        </p:blipFill>
        <p:spPr>
          <a:xfrm>
            <a:off x="5511625" y="4305324"/>
            <a:ext cx="5769857" cy="1993223"/>
          </a:xfrm>
          <a:prstGeom prst="rect">
            <a:avLst/>
          </a:prstGeom>
        </p:spPr>
      </p:pic>
    </p:spTree>
    <p:extLst>
      <p:ext uri="{BB962C8B-B14F-4D97-AF65-F5344CB8AC3E}">
        <p14:creationId xmlns:p14="http://schemas.microsoft.com/office/powerpoint/2010/main" val="4140341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67293" y="485017"/>
            <a:ext cx="3943352" cy="745367"/>
            <a:chOff x="4160836" y="525755"/>
            <a:chExt cx="3943352" cy="745367"/>
          </a:xfrm>
        </p:grpSpPr>
        <p:sp>
          <p:nvSpPr>
            <p:cNvPr id="3" name="文本框 2"/>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4" name="组合 3"/>
            <p:cNvGrpSpPr/>
            <p:nvPr/>
          </p:nvGrpSpPr>
          <p:grpSpPr>
            <a:xfrm>
              <a:off x="4160836" y="525755"/>
              <a:ext cx="576269" cy="690260"/>
              <a:chOff x="1740210" y="546086"/>
              <a:chExt cx="576269" cy="690260"/>
            </a:xfrm>
          </p:grpSpPr>
          <p:sp>
            <p:nvSpPr>
              <p:cNvPr id="5" name="矩形 4"/>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等腰三角形 8"/>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0" name="等腰三角形 9"/>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1" name="直接连接符 10"/>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54191" y="3935930"/>
            <a:ext cx="10111107" cy="2400657"/>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横向越权防护：横向越权指用户可以通过抓包</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修改</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重放的方式使自己的权限影响到其它用户，对系统进行分 析，用户在大多数功能实现时并不需要上传自己的身份，后台会根据</a:t>
            </a:r>
            <a:r>
              <a:rPr lang="en-US" altLang="zh-CN" sz="2000" dirty="0" err="1">
                <a:latin typeface="华文新魏" panose="02010800040101010101" pitchFamily="2" charset="-122"/>
                <a:ea typeface="华文新魏" panose="02010800040101010101" pitchFamily="2" charset="-122"/>
              </a:rPr>
              <a:t>Yii</a:t>
            </a:r>
            <a:r>
              <a:rPr lang="en-US" altLang="zh-CN" sz="2000" dirty="0">
                <a:latin typeface="华文新魏" panose="02010800040101010101" pitchFamily="2" charset="-122"/>
                <a:ea typeface="华文新魏" panose="02010800040101010101" pitchFamily="2" charset="-122"/>
              </a:rPr>
              <a:t>::$app-&gt;user-&gt;identity- &gt;</a:t>
            </a:r>
            <a:r>
              <a:rPr lang="en-US" altLang="zh-CN" sz="2000" dirty="0" err="1">
                <a:latin typeface="华文新魏" panose="02010800040101010101" pitchFamily="2" charset="-122"/>
                <a:ea typeface="华文新魏" panose="02010800040101010101" pitchFamily="2" charset="-122"/>
              </a:rPr>
              <a:t>user_id</a:t>
            </a:r>
            <a:r>
              <a:rPr lang="zh-CN" altLang="en-US" sz="2000" dirty="0">
                <a:latin typeface="华文新魏" panose="02010800040101010101" pitchFamily="2" charset="-122"/>
                <a:ea typeface="华文新魏" panose="02010800040101010101" pitchFamily="2" charset="-122"/>
              </a:rPr>
              <a:t>自动填写用户真正的身份，而仅仅当存在两个时候有横向越权</a:t>
            </a:r>
            <a:r>
              <a:rPr lang="zh-CN" altLang="en-US" sz="2000" dirty="0" smtClean="0">
                <a:latin typeface="华文新魏" panose="02010800040101010101" pitchFamily="2" charset="-122"/>
                <a:ea typeface="华文新魏" panose="02010800040101010101" pitchFamily="2" charset="-122"/>
              </a:rPr>
              <a:t>：</a:t>
            </a:r>
            <a:r>
              <a:rPr lang="zh-CN" altLang="en-US" sz="2000" dirty="0">
                <a:solidFill>
                  <a:srgbClr val="C00000"/>
                </a:solidFill>
                <a:latin typeface="华文新魏" panose="02010800040101010101" pitchFamily="2" charset="-122"/>
                <a:ea typeface="华文新魏" panose="02010800040101010101" pitchFamily="2" charset="-122"/>
              </a:rPr>
              <a:t>用户删除文章时，仅仅传递要删除的文章</a:t>
            </a:r>
            <a:r>
              <a:rPr lang="en-US" altLang="zh-CN" sz="2000" dirty="0">
                <a:solidFill>
                  <a:srgbClr val="C00000"/>
                </a:solidFill>
                <a:latin typeface="华文新魏" panose="02010800040101010101" pitchFamily="2" charset="-122"/>
                <a:ea typeface="华文新魏" panose="02010800040101010101" pitchFamily="2" charset="-122"/>
              </a:rPr>
              <a:t>id </a:t>
            </a:r>
            <a:r>
              <a:rPr lang="zh-CN" altLang="en-US" sz="2000" dirty="0">
                <a:solidFill>
                  <a:srgbClr val="C00000"/>
                </a:solidFill>
                <a:latin typeface="华文新魏" panose="02010800040101010101" pitchFamily="2" charset="-122"/>
                <a:ea typeface="华文新魏" panose="02010800040101010101" pitchFamily="2" charset="-122"/>
              </a:rPr>
              <a:t>用户删除收藏夹和收藏记录时，仅仅指定收藏夹或者收藏记录</a:t>
            </a:r>
          </a:p>
        </p:txBody>
      </p:sp>
      <p:pic>
        <p:nvPicPr>
          <p:cNvPr id="20" name="图片 19"/>
          <p:cNvPicPr>
            <a:picLocks noChangeAspect="1"/>
          </p:cNvPicPr>
          <p:nvPr/>
        </p:nvPicPr>
        <p:blipFill>
          <a:blip r:embed="rId2"/>
          <a:stretch>
            <a:fillRect/>
          </a:stretch>
        </p:blipFill>
        <p:spPr>
          <a:xfrm>
            <a:off x="1617295" y="2064388"/>
            <a:ext cx="8539428" cy="1555311"/>
          </a:xfrm>
          <a:prstGeom prst="rect">
            <a:avLst/>
          </a:prstGeom>
        </p:spPr>
      </p:pic>
    </p:spTree>
    <p:extLst>
      <p:ext uri="{BB962C8B-B14F-4D97-AF65-F5344CB8AC3E}">
        <p14:creationId xmlns:p14="http://schemas.microsoft.com/office/powerpoint/2010/main" val="3153753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794009" y="595181"/>
            <a:ext cx="10720333" cy="5658011"/>
            <a:chOff x="794009" y="595181"/>
            <a:chExt cx="10720333" cy="5658011"/>
          </a:xfrm>
        </p:grpSpPr>
        <p:grpSp>
          <p:nvGrpSpPr>
            <p:cNvPr id="13" name="组合 12"/>
            <p:cNvGrpSpPr/>
            <p:nvPr/>
          </p:nvGrpSpPr>
          <p:grpSpPr>
            <a:xfrm>
              <a:off x="1279540" y="604808"/>
              <a:ext cx="9632919" cy="5648384"/>
              <a:chOff x="1580482" y="889021"/>
              <a:chExt cx="9632919" cy="5648384"/>
            </a:xfrm>
          </p:grpSpPr>
          <p:sp>
            <p:nvSpPr>
              <p:cNvPr id="17" name="矩形 16"/>
              <p:cNvSpPr/>
              <p:nvPr/>
            </p:nvSpPr>
            <p:spPr>
              <a:xfrm>
                <a:off x="1580482" y="889021"/>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9" name="矩形 18"/>
              <p:cNvSpPr/>
              <p:nvPr/>
            </p:nvSpPr>
            <p:spPr>
              <a:xfrm>
                <a:off x="2182365" y="1457447"/>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8" name="组合 27"/>
            <p:cNvGrpSpPr/>
            <p:nvPr/>
          </p:nvGrpSpPr>
          <p:grpSpPr>
            <a:xfrm>
              <a:off x="9507250" y="5291968"/>
              <a:ext cx="1505338" cy="68880"/>
              <a:chOff x="2597052" y="2458409"/>
              <a:chExt cx="2582278" cy="118157"/>
            </a:xfrm>
          </p:grpSpPr>
          <p:sp>
            <p:nvSpPr>
              <p:cNvPr id="21" name="矩形 20"/>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3" name="矩形 22"/>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4" name="矩形 23"/>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矩形 24"/>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6" name="矩形 25"/>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矩形 26"/>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9" name="组合 28"/>
            <p:cNvGrpSpPr/>
            <p:nvPr/>
          </p:nvGrpSpPr>
          <p:grpSpPr>
            <a:xfrm>
              <a:off x="10009004" y="4926208"/>
              <a:ext cx="1505338" cy="68880"/>
              <a:chOff x="2597052" y="2458409"/>
              <a:chExt cx="2582278" cy="118157"/>
            </a:xfrm>
          </p:grpSpPr>
          <p:sp>
            <p:nvSpPr>
              <p:cNvPr id="30" name="矩形 29"/>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1" name="矩形 30"/>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2" name="矩形 31"/>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4" name="矩形 33"/>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5" name="矩形 34"/>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36" name="组合 35"/>
            <p:cNvGrpSpPr/>
            <p:nvPr/>
          </p:nvGrpSpPr>
          <p:grpSpPr>
            <a:xfrm>
              <a:off x="794009" y="1451488"/>
              <a:ext cx="1505338" cy="68880"/>
              <a:chOff x="2597052" y="2458409"/>
              <a:chExt cx="2582278" cy="118157"/>
            </a:xfrm>
          </p:grpSpPr>
          <p:sp>
            <p:nvSpPr>
              <p:cNvPr id="37" name="矩形 36"/>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1" name="矩形 40"/>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2" name="矩形 41"/>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3" name="等腰三角形 42"/>
            <p:cNvSpPr/>
            <p:nvPr/>
          </p:nvSpPr>
          <p:spPr>
            <a:xfrm>
              <a:off x="1194997" y="5723482"/>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4" name="等腰三角形 43"/>
            <p:cNvSpPr/>
            <p:nvPr/>
          </p:nvSpPr>
          <p:spPr>
            <a:xfrm flipV="1">
              <a:off x="10388569" y="595181"/>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5" name="文本框 14"/>
          <p:cNvSpPr txBox="1"/>
          <p:nvPr/>
        </p:nvSpPr>
        <p:spPr>
          <a:xfrm>
            <a:off x="4913086" y="6266827"/>
            <a:ext cx="2365828" cy="506730"/>
          </a:xfrm>
          <a:prstGeom prst="rect">
            <a:avLst/>
          </a:prstGeom>
          <a:noFill/>
        </p:spPr>
        <p:txBody>
          <a:bodyPr wrap="square" rtlCol="0">
            <a:spAutoFit/>
          </a:bodyPr>
          <a:lstStyle/>
          <a:p>
            <a:pPr algn="ctr">
              <a:lnSpc>
                <a:spcPct val="150000"/>
              </a:lnSpc>
            </a:pPr>
            <a:r>
              <a:rPr lang="en-US" altLang="zh-CN" dirty="0">
                <a:solidFill>
                  <a:srgbClr val="FFD200"/>
                </a:solidFill>
                <a:latin typeface="华文新魏" panose="02010800040101010101" charset="-122"/>
                <a:ea typeface="华文新魏" panose="02010800040101010101" charset="-122"/>
                <a:cs typeface="+mn-ea"/>
                <a:sym typeface="+mn-lt"/>
              </a:rPr>
              <a:t>2 0 2 </a:t>
            </a:r>
            <a:r>
              <a:rPr lang="en-US" altLang="zh-CN" dirty="0" smtClean="0">
                <a:solidFill>
                  <a:srgbClr val="FFD200"/>
                </a:solidFill>
                <a:latin typeface="华文新魏" panose="02010800040101010101" charset="-122"/>
                <a:ea typeface="华文新魏" panose="02010800040101010101" charset="-122"/>
                <a:cs typeface="+mn-ea"/>
                <a:sym typeface="+mn-lt"/>
              </a:rPr>
              <a:t>4 </a:t>
            </a:r>
            <a:r>
              <a:rPr lang="en-US" altLang="zh-CN" dirty="0">
                <a:solidFill>
                  <a:srgbClr val="FFD200"/>
                </a:solidFill>
                <a:latin typeface="华文新魏" panose="02010800040101010101" charset="-122"/>
                <a:ea typeface="华文新魏" panose="02010800040101010101" charset="-122"/>
                <a:cs typeface="+mn-ea"/>
                <a:sym typeface="+mn-lt"/>
              </a:rPr>
              <a:t>. 0 </a:t>
            </a:r>
            <a:r>
              <a:rPr lang="en-US" altLang="zh-CN" dirty="0" smtClean="0">
                <a:solidFill>
                  <a:srgbClr val="FFD200"/>
                </a:solidFill>
                <a:latin typeface="华文新魏" panose="02010800040101010101" charset="-122"/>
                <a:ea typeface="华文新魏" panose="02010800040101010101" charset="-122"/>
                <a:cs typeface="+mn-ea"/>
                <a:sym typeface="+mn-lt"/>
              </a:rPr>
              <a:t>1 </a:t>
            </a:r>
            <a:r>
              <a:rPr lang="en-US" altLang="zh-CN" dirty="0">
                <a:solidFill>
                  <a:srgbClr val="FFD200"/>
                </a:solidFill>
                <a:latin typeface="华文新魏" panose="02010800040101010101" charset="-122"/>
                <a:ea typeface="华文新魏" panose="02010800040101010101" charset="-122"/>
                <a:cs typeface="+mn-ea"/>
                <a:sym typeface="+mn-lt"/>
              </a:rPr>
              <a:t>. </a:t>
            </a:r>
            <a:r>
              <a:rPr lang="en-US" altLang="zh-CN" dirty="0" smtClean="0">
                <a:solidFill>
                  <a:srgbClr val="FFD200"/>
                </a:solidFill>
                <a:latin typeface="华文新魏" panose="02010800040101010101" charset="-122"/>
                <a:ea typeface="华文新魏" panose="02010800040101010101" charset="-122"/>
                <a:cs typeface="+mn-ea"/>
                <a:sym typeface="+mn-lt"/>
              </a:rPr>
              <a:t>21</a:t>
            </a:r>
            <a:endParaRPr lang="en-US" altLang="zh-CN" dirty="0">
              <a:solidFill>
                <a:srgbClr val="FFD200"/>
              </a:solidFill>
              <a:latin typeface="华文新魏" panose="02010800040101010101" charset="-122"/>
              <a:ea typeface="华文新魏" panose="02010800040101010101" charset="-122"/>
              <a:cs typeface="+mn-ea"/>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607" y="1387661"/>
            <a:ext cx="1228998" cy="1220710"/>
          </a:xfrm>
          <a:prstGeom prst="rect">
            <a:avLst/>
          </a:prstGeom>
        </p:spPr>
      </p:pic>
      <p:sp>
        <p:nvSpPr>
          <p:cNvPr id="3" name="文本框 2"/>
          <p:cNvSpPr txBox="1"/>
          <p:nvPr/>
        </p:nvSpPr>
        <p:spPr>
          <a:xfrm>
            <a:off x="4370705" y="2277110"/>
            <a:ext cx="4064000" cy="368300"/>
          </a:xfrm>
          <a:prstGeom prst="rect">
            <a:avLst/>
          </a:prstGeom>
          <a:noFill/>
        </p:spPr>
        <p:txBody>
          <a:bodyPr wrap="square" rtlCol="0">
            <a:spAutoFit/>
          </a:bodyPr>
          <a:lstStyle/>
          <a:p>
            <a:endParaRPr lang="zh-CN" altLang="en-US">
              <a:latin typeface="华文新魏" panose="02010800040101010101" charset="-122"/>
              <a:ea typeface="华文新魏" panose="02010800040101010101" charset="-122"/>
            </a:endParaRPr>
          </a:p>
        </p:txBody>
      </p:sp>
      <p:sp>
        <p:nvSpPr>
          <p:cNvPr id="4" name="文本框 3"/>
          <p:cNvSpPr txBox="1"/>
          <p:nvPr>
            <p:custDataLst>
              <p:tags r:id="rId1"/>
            </p:custDataLst>
          </p:nvPr>
        </p:nvSpPr>
        <p:spPr>
          <a:xfrm>
            <a:off x="3512785" y="4702924"/>
            <a:ext cx="4913427" cy="523220"/>
          </a:xfrm>
          <a:prstGeom prst="rect">
            <a:avLst/>
          </a:prstGeom>
          <a:noFill/>
        </p:spPr>
        <p:txBody>
          <a:bodyPr wrap="square" rtlCol="0">
            <a:spAutoFit/>
          </a:bodyPr>
          <a:lstStyle/>
          <a:p>
            <a:pPr algn="ctr"/>
            <a:r>
              <a:rPr lang="zh-CN" altLang="en-US" sz="2800" dirty="0">
                <a:solidFill>
                  <a:srgbClr val="00B0F0"/>
                </a:solidFill>
                <a:latin typeface="华文新魏" panose="02010800040101010101" charset="-122"/>
                <a:ea typeface="华文新魏" panose="02010800040101010101" charset="-122"/>
                <a:cs typeface="+mn-ea"/>
                <a:sym typeface="+mn-lt"/>
              </a:rPr>
              <a:t>汇报人</a:t>
            </a:r>
            <a:r>
              <a:rPr lang="zh-CN" altLang="en-US" sz="2800" dirty="0" smtClean="0">
                <a:solidFill>
                  <a:srgbClr val="00B0F0"/>
                </a:solidFill>
                <a:latin typeface="华文新魏" panose="02010800040101010101" charset="-122"/>
                <a:ea typeface="华文新魏" panose="02010800040101010101" charset="-122"/>
                <a:cs typeface="+mn-ea"/>
                <a:sym typeface="+mn-lt"/>
              </a:rPr>
              <a:t>：万泽生 黄</a:t>
            </a:r>
            <a:r>
              <a:rPr lang="zh-CN" altLang="en-US" sz="2800" dirty="0">
                <a:solidFill>
                  <a:srgbClr val="00B0F0"/>
                </a:solidFill>
                <a:latin typeface="华文新魏" panose="02010800040101010101" charset="-122"/>
                <a:ea typeface="华文新魏" panose="02010800040101010101" charset="-122"/>
                <a:cs typeface="+mn-ea"/>
                <a:sym typeface="+mn-lt"/>
              </a:rPr>
              <a:t>韵</a:t>
            </a:r>
            <a:r>
              <a:rPr lang="zh-CN" altLang="en-US" sz="2800" dirty="0" smtClean="0">
                <a:solidFill>
                  <a:srgbClr val="00B0F0"/>
                </a:solidFill>
                <a:latin typeface="华文新魏" panose="02010800040101010101" charset="-122"/>
                <a:ea typeface="华文新魏" panose="02010800040101010101" charset="-122"/>
                <a:cs typeface="+mn-ea"/>
                <a:sym typeface="+mn-lt"/>
              </a:rPr>
              <a:t>竹 刘扬</a:t>
            </a:r>
            <a:endParaRPr lang="zh-CN" altLang="en-US" sz="2800" dirty="0">
              <a:solidFill>
                <a:srgbClr val="00B0F0"/>
              </a:solidFill>
              <a:latin typeface="华文新魏" panose="02010800040101010101" charset="-122"/>
              <a:ea typeface="华文新魏" panose="02010800040101010101" charset="-122"/>
              <a:cs typeface="+mn-ea"/>
              <a:sym typeface="+mn-lt"/>
            </a:endParaRPr>
          </a:p>
        </p:txBody>
      </p:sp>
      <p:sp>
        <p:nvSpPr>
          <p:cNvPr id="46" name="文本框 45"/>
          <p:cNvSpPr txBox="1"/>
          <p:nvPr/>
        </p:nvSpPr>
        <p:spPr>
          <a:xfrm>
            <a:off x="1520190" y="2490470"/>
            <a:ext cx="9206230" cy="1094787"/>
          </a:xfrm>
          <a:prstGeom prst="rect">
            <a:avLst/>
          </a:prstGeom>
          <a:noFill/>
        </p:spPr>
        <p:txBody>
          <a:bodyPr wrap="square" rtlCol="0">
            <a:spAutoFit/>
          </a:bodyPr>
          <a:lstStyle/>
          <a:p>
            <a:pPr algn="ctr">
              <a:lnSpc>
                <a:spcPct val="150000"/>
              </a:lnSpc>
            </a:pPr>
            <a:r>
              <a:rPr lang="zh-CN" altLang="en-US" sz="4800" b="1" dirty="0" smtClean="0">
                <a:solidFill>
                  <a:srgbClr val="00B0F0"/>
                </a:solidFill>
                <a:latin typeface="华文新魏" panose="02010800040101010101" charset="-122"/>
                <a:ea typeface="华文新魏" panose="02010800040101010101" charset="-122"/>
                <a:cs typeface="+mn-ea"/>
                <a:sym typeface="+mn-lt"/>
              </a:rPr>
              <a:t>谢谢大家</a:t>
            </a:r>
            <a:endParaRPr lang="zh-CN" altLang="en-US" sz="4800" b="1" dirty="0">
              <a:solidFill>
                <a:srgbClr val="00B0F0"/>
              </a:solidFill>
              <a:latin typeface="华文新魏" panose="02010800040101010101" charset="-122"/>
              <a:ea typeface="华文新魏" panose="02010800040101010101" charset="-122"/>
              <a:cs typeface="+mn-ea"/>
              <a:sym typeface="+mn-lt"/>
            </a:endParaRPr>
          </a:p>
        </p:txBody>
      </p:sp>
    </p:spTree>
    <p:extLst>
      <p:ext uri="{BB962C8B-B14F-4D97-AF65-F5344CB8AC3E}">
        <p14:creationId xmlns:p14="http://schemas.microsoft.com/office/powerpoint/2010/main" val="599387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小组分工介绍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a:solidFill>
                      <a:srgbClr val="FFD200"/>
                    </a:solidFill>
                    <a:latin typeface="华文新魏" panose="02010800040101010101" charset="-122"/>
                    <a:ea typeface="华文新魏" panose="02010800040101010101" charset="-122"/>
                  </a:rPr>
                  <a:t>01</a:t>
                </a:r>
              </a:p>
            </p:txBody>
          </p:sp>
        </p:grpSp>
      </p:grpSp>
    </p:spTree>
    <p:extLst>
      <p:ext uri="{BB962C8B-B14F-4D97-AF65-F5344CB8AC3E}">
        <p14:creationId xmlns:p14="http://schemas.microsoft.com/office/powerpoint/2010/main" val="4282780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zh-CN" altLang="en-US" sz="3600" b="1" dirty="0">
                  <a:solidFill>
                    <a:srgbClr val="00B0F0"/>
                  </a:solidFill>
                  <a:latin typeface="华文新魏" panose="02010800040101010101" charset="-122"/>
                  <a:ea typeface="华文新魏" panose="02010800040101010101" charset="-122"/>
                  <a:cs typeface="+mn-ea"/>
                  <a:sym typeface="+mn-lt"/>
                </a:rPr>
                <a:t>小组分工介绍</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2" name="išlïḍê"/>
          <p:cNvSpPr/>
          <p:nvPr/>
        </p:nvSpPr>
        <p:spPr>
          <a:xfrm>
            <a:off x="10758" y="4684218"/>
            <a:ext cx="12192000" cy="1762077"/>
          </a:xfrm>
          <a:prstGeom prst="trapezoid">
            <a:avLst>
              <a:gd name="adj" fmla="val 99668"/>
            </a:avLst>
          </a:prstGeom>
          <a:solidFill>
            <a:srgbClr val="00B0F0">
              <a:alpha val="3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3" name="组合 12"/>
          <p:cNvGrpSpPr/>
          <p:nvPr/>
        </p:nvGrpSpPr>
        <p:grpSpPr>
          <a:xfrm>
            <a:off x="1367541" y="2218342"/>
            <a:ext cx="2853697" cy="3161994"/>
            <a:chOff x="1367541" y="2218342"/>
            <a:chExt cx="2853697" cy="3161994"/>
          </a:xfrm>
        </p:grpSpPr>
        <p:sp>
          <p:nvSpPr>
            <p:cNvPr id="14" name="iṧlîḍè"/>
            <p:cNvSpPr/>
            <p:nvPr/>
          </p:nvSpPr>
          <p:spPr>
            <a:xfrm>
              <a:off x="1367541"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ŝ1ïḓè"/>
            <p:cNvSpPr/>
            <p:nvPr/>
          </p:nvSpPr>
          <p:spPr bwMode="auto">
            <a:xfrm>
              <a:off x="3501263"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0B0F0"/>
            </a:solidFill>
            <a:ln w="3175">
              <a:noFill/>
              <a:prstDash val="solid"/>
              <a:round/>
            </a:ln>
            <a:effectLst/>
          </p:spPr>
          <p:txBody>
            <a:bodyPr vert="horz" wrap="none" lIns="90000" tIns="46800" rIns="90000" bIns="46800" anchor="t" anchorCtr="0" compatLnSpc="1">
              <a:normAutofit/>
            </a:bodyPr>
            <a:lstStyle/>
            <a:p>
              <a:pPr lvl="0" algn="r"/>
              <a:r>
                <a:rPr lang="en-US" altLang="ko-KR" sz="2800" b="1" dirty="0">
                  <a:solidFill>
                    <a:schemeClr val="bg1"/>
                  </a:solidFill>
                </a:rPr>
                <a:t>1</a:t>
              </a:r>
            </a:p>
          </p:txBody>
        </p:sp>
        <p:grpSp>
          <p:nvGrpSpPr>
            <p:cNvPr id="16" name="组合 15"/>
            <p:cNvGrpSpPr/>
            <p:nvPr/>
          </p:nvGrpSpPr>
          <p:grpSpPr>
            <a:xfrm>
              <a:off x="1383820" y="2470367"/>
              <a:ext cx="2837416" cy="2583998"/>
              <a:chOff x="957262" y="1071921"/>
              <a:chExt cx="2837416" cy="2583998"/>
            </a:xfrm>
          </p:grpSpPr>
          <p:sp>
            <p:nvSpPr>
              <p:cNvPr id="17" name="文本框 16"/>
              <p:cNvSpPr txBox="1"/>
              <p:nvPr/>
            </p:nvSpPr>
            <p:spPr>
              <a:xfrm>
                <a:off x="957262" y="1071921"/>
                <a:ext cx="2699641" cy="461665"/>
              </a:xfrm>
              <a:prstGeom prst="rect">
                <a:avLst/>
              </a:prstGeom>
              <a:noFill/>
            </p:spPr>
            <p:txBody>
              <a:bodyPr wrap="square" rtlCol="0">
                <a:spAutoFit/>
              </a:bodyPr>
              <a:lstStyle/>
              <a:p>
                <a:pPr algn="ctr"/>
                <a:r>
                  <a:rPr lang="zh-CN" altLang="en-US" sz="2400" b="1" dirty="0" smtClean="0">
                    <a:solidFill>
                      <a:srgbClr val="00B0F0"/>
                    </a:solidFill>
                    <a:cs typeface="+mn-ea"/>
                    <a:sym typeface="+mn-lt"/>
                  </a:rPr>
                  <a:t>黄韵竹</a:t>
                </a:r>
                <a:endParaRPr lang="zh-CN" altLang="en-US" sz="2400" b="1" dirty="0">
                  <a:solidFill>
                    <a:srgbClr val="00B0F0"/>
                  </a:solidFill>
                  <a:cs typeface="+mn-ea"/>
                  <a:sym typeface="+mn-lt"/>
                </a:endParaRPr>
              </a:p>
            </p:txBody>
          </p:sp>
          <p:sp>
            <p:nvSpPr>
              <p:cNvPr id="18" name="文本框 17"/>
              <p:cNvSpPr txBox="1"/>
              <p:nvPr/>
            </p:nvSpPr>
            <p:spPr>
              <a:xfrm>
                <a:off x="997029" y="1624594"/>
                <a:ext cx="2797649" cy="2031325"/>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参与</a:t>
                </a:r>
                <a:r>
                  <a:rPr lang="zh-CN" altLang="en-US" dirty="0">
                    <a:latin typeface="华文新魏" panose="02010800040101010101" pitchFamily="2" charset="-122"/>
                    <a:ea typeface="华文新魏" panose="02010800040101010101" pitchFamily="2" charset="-122"/>
                  </a:rPr>
                  <a:t>前期讨论，参与数据库设计。完成个人作业下载、团队作业下载开发与调试；完成点赞，取 消点赞功能的开发与调试。完成用户手册</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参与制作项目展示 </a:t>
                </a:r>
                <a:r>
                  <a:rPr lang="en-US" altLang="zh-CN" dirty="0">
                    <a:latin typeface="华文新魏" panose="02010800040101010101" pitchFamily="2" charset="-122"/>
                    <a:ea typeface="华文新魏" panose="02010800040101010101" pitchFamily="2" charset="-122"/>
                  </a:rPr>
                  <a:t>PPT</a:t>
                </a:r>
                <a:r>
                  <a:rPr lang="zh-CN" altLang="en-US"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p:txBody>
          </p:sp>
        </p:grpSp>
      </p:grpSp>
      <p:grpSp>
        <p:nvGrpSpPr>
          <p:cNvPr id="19" name="组合 18"/>
          <p:cNvGrpSpPr/>
          <p:nvPr/>
        </p:nvGrpSpPr>
        <p:grpSpPr>
          <a:xfrm>
            <a:off x="4679909" y="2218342"/>
            <a:ext cx="2896089" cy="3161994"/>
            <a:chOff x="4679909" y="2218342"/>
            <a:chExt cx="2896089" cy="3161994"/>
          </a:xfrm>
        </p:grpSpPr>
        <p:sp>
          <p:nvSpPr>
            <p:cNvPr id="20" name="iṧ1ïdè"/>
            <p:cNvSpPr/>
            <p:nvPr/>
          </p:nvSpPr>
          <p:spPr>
            <a:xfrm>
              <a:off x="4679909"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śḻïdè"/>
            <p:cNvSpPr/>
            <p:nvPr/>
          </p:nvSpPr>
          <p:spPr bwMode="auto">
            <a:xfrm>
              <a:off x="6813631"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FFD200"/>
            </a:solidFill>
            <a:ln w="3175">
              <a:noFill/>
              <a:prstDash val="solid"/>
              <a:round/>
            </a:ln>
            <a:effectLst/>
          </p:spPr>
          <p:txBody>
            <a:bodyPr vert="horz" wrap="none" lIns="90000" tIns="46800" rIns="90000" bIns="46800" anchor="t" anchorCtr="0" compatLnSpc="1">
              <a:normAutofit/>
            </a:bodyPr>
            <a:lstStyle/>
            <a:p>
              <a:pPr lvl="0" algn="r"/>
              <a:r>
                <a:rPr lang="en-US" altLang="zh-CN" sz="2800" b="1">
                  <a:solidFill>
                    <a:schemeClr val="bg1"/>
                  </a:solidFill>
                </a:rPr>
                <a:t>2</a:t>
              </a:r>
              <a:endParaRPr lang="en-US" altLang="zh-CN" sz="2800" b="1" dirty="0">
                <a:solidFill>
                  <a:schemeClr val="bg1"/>
                </a:solidFill>
              </a:endParaRPr>
            </a:p>
          </p:txBody>
        </p:sp>
        <p:grpSp>
          <p:nvGrpSpPr>
            <p:cNvPr id="24" name="组合 23"/>
            <p:cNvGrpSpPr/>
            <p:nvPr/>
          </p:nvGrpSpPr>
          <p:grpSpPr>
            <a:xfrm>
              <a:off x="4747396" y="2470367"/>
              <a:ext cx="2828602" cy="2860997"/>
              <a:chOff x="1019226" y="1068459"/>
              <a:chExt cx="2828602" cy="2860997"/>
            </a:xfrm>
          </p:grpSpPr>
          <p:sp>
            <p:nvSpPr>
              <p:cNvPr id="25" name="文本框 24"/>
              <p:cNvSpPr txBox="1"/>
              <p:nvPr/>
            </p:nvSpPr>
            <p:spPr>
              <a:xfrm>
                <a:off x="1019226" y="1068459"/>
                <a:ext cx="2699641" cy="461665"/>
              </a:xfrm>
              <a:prstGeom prst="rect">
                <a:avLst/>
              </a:prstGeom>
              <a:noFill/>
            </p:spPr>
            <p:txBody>
              <a:bodyPr wrap="square" rtlCol="0">
                <a:spAutoFit/>
              </a:bodyPr>
              <a:lstStyle/>
              <a:p>
                <a:pPr algn="ctr"/>
                <a:r>
                  <a:rPr lang="zh-CN" altLang="en-US" sz="2400" b="1" dirty="0" smtClean="0">
                    <a:solidFill>
                      <a:srgbClr val="FFD200"/>
                    </a:solidFill>
                    <a:cs typeface="+mn-ea"/>
                    <a:sym typeface="+mn-lt"/>
                  </a:rPr>
                  <a:t>万泽生</a:t>
                </a:r>
                <a:endParaRPr lang="zh-CN" altLang="en-US" sz="2400" b="1" dirty="0">
                  <a:solidFill>
                    <a:srgbClr val="FFD200"/>
                  </a:solidFill>
                  <a:cs typeface="+mn-ea"/>
                  <a:sym typeface="+mn-lt"/>
                </a:endParaRPr>
              </a:p>
            </p:txBody>
          </p:sp>
          <p:sp>
            <p:nvSpPr>
              <p:cNvPr id="26" name="文本框 25"/>
              <p:cNvSpPr txBox="1"/>
              <p:nvPr/>
            </p:nvSpPr>
            <p:spPr>
              <a:xfrm>
                <a:off x="1050179" y="1621132"/>
                <a:ext cx="2797649" cy="2308324"/>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参与</a:t>
                </a:r>
                <a:r>
                  <a:rPr lang="zh-CN" altLang="en-US" dirty="0">
                    <a:latin typeface="华文新魏" panose="02010800040101010101" pitchFamily="2" charset="-122"/>
                    <a:ea typeface="华文新魏" panose="02010800040101010101" pitchFamily="2" charset="-122"/>
                  </a:rPr>
                  <a:t>前期讨论、参与数据库设计、完成前后台模板的收集、完成后台管理功能的实现、完成文 章功能除点赞外的开发与调试；完成登陆的实现；设计访问控制。完成部署文档</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需求文档。 </a:t>
                </a:r>
                <a:endParaRPr lang="en-US" altLang="zh-CN" dirty="0">
                  <a:latin typeface="华文新魏" panose="02010800040101010101" pitchFamily="2" charset="-122"/>
                  <a:ea typeface="华文新魏" panose="02010800040101010101" pitchFamily="2" charset="-122"/>
                </a:endParaRPr>
              </a:p>
            </p:txBody>
          </p:sp>
        </p:grpSp>
      </p:grpSp>
      <p:grpSp>
        <p:nvGrpSpPr>
          <p:cNvPr id="27" name="组合 26"/>
          <p:cNvGrpSpPr/>
          <p:nvPr/>
        </p:nvGrpSpPr>
        <p:grpSpPr>
          <a:xfrm>
            <a:off x="7977196" y="2218342"/>
            <a:ext cx="2868778" cy="3161994"/>
            <a:chOff x="7977196" y="2218342"/>
            <a:chExt cx="2868778" cy="3161994"/>
          </a:xfrm>
        </p:grpSpPr>
        <p:sp>
          <p:nvSpPr>
            <p:cNvPr id="28" name="iṧ1îḋè"/>
            <p:cNvSpPr/>
            <p:nvPr/>
          </p:nvSpPr>
          <p:spPr>
            <a:xfrm>
              <a:off x="7977196"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śḷïḓé"/>
            <p:cNvSpPr/>
            <p:nvPr/>
          </p:nvSpPr>
          <p:spPr bwMode="auto">
            <a:xfrm>
              <a:off x="10125999"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0B0F0"/>
            </a:solidFill>
            <a:ln w="3175">
              <a:noFill/>
              <a:prstDash val="solid"/>
              <a:round/>
            </a:ln>
            <a:effectLst/>
          </p:spPr>
          <p:txBody>
            <a:bodyPr vert="horz" wrap="none" lIns="90000" tIns="46800" rIns="90000" bIns="46800" anchor="t" anchorCtr="0" compatLnSpc="1">
              <a:normAutofit/>
            </a:bodyPr>
            <a:lstStyle/>
            <a:p>
              <a:pPr lvl="0" algn="r"/>
              <a:r>
                <a:rPr lang="en-US" altLang="ko-KR" sz="2800" b="1" dirty="0">
                  <a:solidFill>
                    <a:schemeClr val="bg1"/>
                  </a:solidFill>
                </a:rPr>
                <a:t>3</a:t>
              </a:r>
            </a:p>
          </p:txBody>
        </p:sp>
        <p:grpSp>
          <p:nvGrpSpPr>
            <p:cNvPr id="30" name="组合 29"/>
            <p:cNvGrpSpPr/>
            <p:nvPr/>
          </p:nvGrpSpPr>
          <p:grpSpPr>
            <a:xfrm>
              <a:off x="8035235" y="2470366"/>
              <a:ext cx="2797649" cy="2276223"/>
              <a:chOff x="948048" y="1044045"/>
              <a:chExt cx="2797649" cy="2276223"/>
            </a:xfrm>
          </p:grpSpPr>
          <p:sp>
            <p:nvSpPr>
              <p:cNvPr id="31" name="文本框 30"/>
              <p:cNvSpPr txBox="1"/>
              <p:nvPr/>
            </p:nvSpPr>
            <p:spPr>
              <a:xfrm>
                <a:off x="1027738" y="1044045"/>
                <a:ext cx="2699641" cy="461665"/>
              </a:xfrm>
              <a:prstGeom prst="rect">
                <a:avLst/>
              </a:prstGeom>
              <a:noFill/>
            </p:spPr>
            <p:txBody>
              <a:bodyPr wrap="square" rtlCol="0">
                <a:spAutoFit/>
              </a:bodyPr>
              <a:lstStyle/>
              <a:p>
                <a:pPr algn="ctr"/>
                <a:r>
                  <a:rPr lang="zh-CN" altLang="en-US" sz="2400" b="1" dirty="0" smtClean="0">
                    <a:solidFill>
                      <a:srgbClr val="00B0F0"/>
                    </a:solidFill>
                    <a:cs typeface="+mn-ea"/>
                    <a:sym typeface="+mn-lt"/>
                  </a:rPr>
                  <a:t>刘扬</a:t>
                </a:r>
                <a:endParaRPr lang="zh-CN" altLang="en-US" sz="2400" b="1" dirty="0">
                  <a:solidFill>
                    <a:srgbClr val="00B0F0"/>
                  </a:solidFill>
                  <a:cs typeface="+mn-ea"/>
                  <a:sym typeface="+mn-lt"/>
                </a:endParaRPr>
              </a:p>
            </p:txBody>
          </p:sp>
          <p:sp>
            <p:nvSpPr>
              <p:cNvPr id="32" name="文本框 31"/>
              <p:cNvSpPr txBox="1"/>
              <p:nvPr/>
            </p:nvSpPr>
            <p:spPr>
              <a:xfrm>
                <a:off x="948048" y="1596719"/>
                <a:ext cx="2797649" cy="1723549"/>
              </a:xfrm>
              <a:prstGeom prst="rect">
                <a:avLst/>
              </a:prstGeom>
              <a:noFill/>
            </p:spPr>
            <p:txBody>
              <a:bodyPr wrap="square" rtlCol="0">
                <a:spAutoFit/>
              </a:bodyPr>
              <a:lstStyle/>
              <a:p>
                <a:pPr algn="ctr"/>
                <a:r>
                  <a:rPr lang="zh-CN" altLang="en-US" dirty="0">
                    <a:latin typeface="华文新魏" panose="02010800040101010101" pitchFamily="2" charset="-122"/>
                    <a:ea typeface="华文新魏" panose="02010800040101010101" pitchFamily="2" charset="-122"/>
                  </a:rPr>
                  <a:t>参与前期讨论，参与数据库设计。完成首页展示的开发与调试；团队介绍界面的开发与调试。</a:t>
                </a:r>
                <a:r>
                  <a:rPr lang="zh-CN" altLang="en-US" dirty="0" smtClean="0">
                    <a:latin typeface="华文新魏" panose="02010800040101010101" pitchFamily="2" charset="-122"/>
                    <a:ea typeface="华文新魏" panose="02010800040101010101" pitchFamily="2" charset="-122"/>
                  </a:rPr>
                  <a:t>参与制</a:t>
                </a:r>
                <a:r>
                  <a:rPr lang="zh-CN" altLang="en-US" dirty="0">
                    <a:latin typeface="华文新魏" panose="02010800040101010101" pitchFamily="2" charset="-122"/>
                    <a:ea typeface="华文新魏" panose="02010800040101010101" pitchFamily="2" charset="-122"/>
                  </a:rPr>
                  <a:t>作项目展示</a:t>
                </a:r>
                <a:r>
                  <a:rPr lang="en-US" altLang="zh-CN" dirty="0" err="1">
                    <a:latin typeface="华文新魏" panose="02010800040101010101" pitchFamily="2" charset="-122"/>
                    <a:ea typeface="华文新魏" panose="02010800040101010101" pitchFamily="2" charset="-122"/>
                  </a:rPr>
                  <a:t>ppt</a:t>
                </a:r>
                <a:endParaRPr lang="zh-CN" altLang="en-US" dirty="0">
                  <a:latin typeface="华文新魏" panose="02010800040101010101" pitchFamily="2" charset="-122"/>
                  <a:ea typeface="华文新魏" panose="02010800040101010101" pitchFamily="2" charset="-122"/>
                </a:endParaRPr>
              </a:p>
              <a:p>
                <a:pPr algn="ctr"/>
                <a:endParaRPr lang="en-US" altLang="zh-CN" sz="1600" dirty="0">
                  <a:cs typeface="+mn-ea"/>
                  <a:sym typeface="+mn-lt"/>
                </a:endParaRPr>
              </a:p>
            </p:txBody>
          </p:sp>
        </p:grpSp>
      </p:grpSp>
      <p:sp>
        <p:nvSpPr>
          <p:cNvPr id="33" name="等腰三角形 32"/>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8" name="等腰三角形 37"/>
          <p:cNvSpPr/>
          <p:nvPr/>
        </p:nvSpPr>
        <p:spPr>
          <a:xfrm rot="16455318">
            <a:off x="1514099" y="5519771"/>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等腰三角形 38"/>
          <p:cNvSpPr/>
          <p:nvPr/>
        </p:nvSpPr>
        <p:spPr>
          <a:xfrm rot="16455318">
            <a:off x="8378277" y="6234379"/>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等腰三角形 39"/>
          <p:cNvSpPr/>
          <p:nvPr/>
        </p:nvSpPr>
        <p:spPr>
          <a:xfrm rot="16455318">
            <a:off x="1132523" y="73795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等腰三角形 40"/>
          <p:cNvSpPr/>
          <p:nvPr/>
        </p:nvSpPr>
        <p:spPr>
          <a:xfrm rot="16455318">
            <a:off x="1497775" y="5509168"/>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826714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en-US" altLang="zh-CN" sz="3600" b="1" dirty="0" err="1" smtClean="0">
                  <a:solidFill>
                    <a:srgbClr val="00B0F0"/>
                  </a:solidFill>
                  <a:latin typeface="华文新魏" panose="02010800040101010101" charset="-122"/>
                  <a:ea typeface="华文新魏" panose="02010800040101010101" charset="-122"/>
                  <a:cs typeface="+mn-ea"/>
                  <a:sym typeface="+mn-lt"/>
                </a:rPr>
                <a:t>Git</a:t>
              </a:r>
              <a:r>
                <a:rPr lang="zh-CN" altLang="en-US" sz="3600" b="1" dirty="0">
                  <a:solidFill>
                    <a:srgbClr val="00B0F0"/>
                  </a:solidFill>
                  <a:latin typeface="华文新魏" panose="02010800040101010101" charset="-122"/>
                  <a:ea typeface="华文新魏" panose="02010800040101010101" charset="-122"/>
                  <a:cs typeface="+mn-ea"/>
                  <a:sym typeface="+mn-lt"/>
                </a:rPr>
                <a:t>提交记录</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057" y="1748582"/>
            <a:ext cx="7191704" cy="3663698"/>
          </a:xfrm>
          <a:prstGeom prst="rect">
            <a:avLst/>
          </a:prstGeom>
        </p:spPr>
      </p:pic>
      <p:sp>
        <p:nvSpPr>
          <p:cNvPr id="39" name="文本框 38"/>
          <p:cNvSpPr txBox="1"/>
          <p:nvPr/>
        </p:nvSpPr>
        <p:spPr>
          <a:xfrm>
            <a:off x="69750" y="6318387"/>
            <a:ext cx="9424053" cy="461665"/>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注：其中</a:t>
            </a:r>
            <a:r>
              <a:rPr lang="en-US" altLang="zh-CN" sz="2400" dirty="0" smtClean="0">
                <a:latin typeface="华文新魏" panose="02010800040101010101" pitchFamily="2" charset="-122"/>
                <a:ea typeface="华文新魏" panose="02010800040101010101" pitchFamily="2" charset="-122"/>
              </a:rPr>
              <a:t>Em1ya</a:t>
            </a:r>
            <a:r>
              <a:rPr lang="zh-CN" altLang="en-US" sz="2400" dirty="0" smtClean="0">
                <a:latin typeface="华文新魏" panose="02010800040101010101" pitchFamily="2" charset="-122"/>
                <a:ea typeface="华文新魏" panose="02010800040101010101" pitchFamily="2" charset="-122"/>
              </a:rPr>
              <a:t>为万泽生，</a:t>
            </a:r>
            <a:r>
              <a:rPr lang="en-US" altLang="zh-CN" sz="2400" dirty="0" err="1" smtClean="0">
                <a:latin typeface="华文新魏" panose="02010800040101010101" pitchFamily="2" charset="-122"/>
                <a:ea typeface="华文新魏" panose="02010800040101010101" pitchFamily="2" charset="-122"/>
              </a:rPr>
              <a:t>huanggaga</a:t>
            </a:r>
            <a:r>
              <a:rPr lang="zh-CN" altLang="en-US" sz="2400" dirty="0" smtClean="0">
                <a:latin typeface="华文新魏" panose="02010800040101010101" pitchFamily="2" charset="-122"/>
                <a:ea typeface="华文新魏" panose="02010800040101010101" pitchFamily="2" charset="-122"/>
              </a:rPr>
              <a:t>为黄韵竹，</a:t>
            </a:r>
            <a:r>
              <a:rPr lang="en-US" altLang="zh-CN" sz="2400" dirty="0" smtClean="0">
                <a:latin typeface="华文新魏" panose="02010800040101010101" pitchFamily="2" charset="-122"/>
                <a:ea typeface="华文新魏" panose="02010800040101010101" pitchFamily="2" charset="-122"/>
              </a:rPr>
              <a:t>unknown</a:t>
            </a:r>
            <a:r>
              <a:rPr lang="zh-CN" altLang="en-US" sz="2400" dirty="0" smtClean="0">
                <a:latin typeface="华文新魏" panose="02010800040101010101" pitchFamily="2" charset="-122"/>
                <a:ea typeface="华文新魏" panose="02010800040101010101" pitchFamily="2" charset="-122"/>
              </a:rPr>
              <a:t>为刘扬</a:t>
            </a:r>
            <a:endParaRPr lang="en-US" altLang="zh-CN"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80944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系统设计介绍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02</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6854567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系统架构介绍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文本框 38"/>
          <p:cNvSpPr txBox="1"/>
          <p:nvPr/>
        </p:nvSpPr>
        <p:spPr>
          <a:xfrm>
            <a:off x="1326215" y="1748582"/>
            <a:ext cx="9542004" cy="4401205"/>
          </a:xfrm>
          <a:prstGeom prst="rect">
            <a:avLst/>
          </a:prstGeom>
          <a:noFill/>
        </p:spPr>
        <p:txBody>
          <a:bodyPr wrap="square" rtlCol="0">
            <a:spAutoFit/>
          </a:bodyPr>
          <a:lstStyle/>
          <a:p>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本</a:t>
            </a:r>
            <a:r>
              <a:rPr lang="zh-CN" altLang="en-US" sz="2800" dirty="0">
                <a:latin typeface="华文新魏" panose="02010800040101010101" pitchFamily="2" charset="-122"/>
                <a:ea typeface="华文新魏" panose="02010800040101010101" pitchFamily="2" charset="-122"/>
              </a:rPr>
              <a:t>项目基于 </a:t>
            </a:r>
            <a:r>
              <a:rPr lang="en-US" altLang="zh-CN" sz="2800" dirty="0">
                <a:latin typeface="华文新魏" panose="02010800040101010101" pitchFamily="2" charset="-122"/>
                <a:ea typeface="华文新魏" panose="02010800040101010101" pitchFamily="2" charset="-122"/>
              </a:rPr>
              <a:t>Yii2 </a:t>
            </a:r>
            <a:r>
              <a:rPr lang="zh-CN" altLang="en-US" sz="2800" dirty="0">
                <a:latin typeface="华文新魏" panose="02010800040101010101" pitchFamily="2" charset="-122"/>
                <a:ea typeface="华文新魏" panose="02010800040101010101" pitchFamily="2" charset="-122"/>
              </a:rPr>
              <a:t>框架，使用</a:t>
            </a:r>
            <a:r>
              <a:rPr lang="en-US" altLang="zh-CN" sz="2800" dirty="0" err="1">
                <a:latin typeface="华文新魏" panose="02010800040101010101" pitchFamily="2" charset="-122"/>
                <a:ea typeface="华文新魏" panose="02010800040101010101" pitchFamily="2" charset="-122"/>
              </a:rPr>
              <a:t>php</a:t>
            </a:r>
            <a:r>
              <a:rPr lang="zh-CN" altLang="en-US" sz="2800" dirty="0">
                <a:latin typeface="华文新魏" panose="02010800040101010101" pitchFamily="2" charset="-122"/>
                <a:ea typeface="华文新魏" panose="02010800040101010101" pitchFamily="2" charset="-122"/>
              </a:rPr>
              <a:t>语言进行开发</a:t>
            </a:r>
            <a:r>
              <a:rPr lang="zh-CN" altLang="en-US" sz="2800" dirty="0" smtClean="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利用</a:t>
            </a:r>
            <a:r>
              <a:rPr lang="en-US" altLang="zh-CN" sz="2800" dirty="0" smtClean="0">
                <a:latin typeface="华文新魏" panose="02010800040101010101" pitchFamily="2" charset="-122"/>
                <a:ea typeface="华文新魏" panose="02010800040101010101" pitchFamily="2" charset="-122"/>
              </a:rPr>
              <a:t>Bootstrap5</a:t>
            </a:r>
            <a:r>
              <a:rPr lang="zh-CN" altLang="en-US" sz="2800" dirty="0">
                <a:latin typeface="华文新魏" panose="02010800040101010101" pitchFamily="2" charset="-122"/>
                <a:ea typeface="华文新魏" panose="02010800040101010101" pitchFamily="2" charset="-122"/>
              </a:rPr>
              <a:t>进行页面框架设计，还应用了</a:t>
            </a:r>
            <a:r>
              <a:rPr lang="en-US" altLang="zh-CN" sz="2800" dirty="0">
                <a:latin typeface="华文新魏" panose="02010800040101010101" pitchFamily="2" charset="-122"/>
                <a:ea typeface="华文新魏" panose="02010800040101010101" pitchFamily="2" charset="-122"/>
              </a:rPr>
              <a:t>JQuery</a:t>
            </a:r>
            <a:r>
              <a:rPr lang="zh-CN" altLang="en-US" sz="2800" dirty="0">
                <a:latin typeface="华文新魏" panose="02010800040101010101" pitchFamily="2" charset="-122"/>
                <a:ea typeface="华文新魏" panose="02010800040101010101" pitchFamily="2" charset="-122"/>
              </a:rPr>
              <a:t>等技术进行渲染；使用</a:t>
            </a:r>
            <a:r>
              <a:rPr lang="en-US" altLang="zh-CN" sz="2800" dirty="0" err="1">
                <a:latin typeface="华文新魏" panose="02010800040101010101" pitchFamily="2" charset="-122"/>
                <a:ea typeface="华文新魏" panose="02010800040101010101" pitchFamily="2" charset="-122"/>
              </a:rPr>
              <a:t>xampp</a:t>
            </a:r>
            <a:r>
              <a:rPr lang="zh-CN" altLang="en-US" sz="2800" dirty="0">
                <a:latin typeface="华文新魏" panose="02010800040101010101" pitchFamily="2" charset="-122"/>
                <a:ea typeface="华文新魏" panose="02010800040101010101" pitchFamily="2" charset="-122"/>
              </a:rPr>
              <a:t>中的</a:t>
            </a:r>
            <a:r>
              <a:rPr lang="en-US" altLang="zh-CN" sz="2800" dirty="0" err="1">
                <a:latin typeface="华文新魏" panose="02010800040101010101" pitchFamily="2" charset="-122"/>
                <a:ea typeface="华文新魏" panose="02010800040101010101" pitchFamily="2" charset="-122"/>
              </a:rPr>
              <a:t>php</a:t>
            </a:r>
            <a:r>
              <a:rPr lang="zh-CN" altLang="en-US" sz="2800" dirty="0">
                <a:latin typeface="华文新魏" panose="02010800040101010101" pitchFamily="2" charset="-122"/>
                <a:ea typeface="华文新魏" panose="02010800040101010101" pitchFamily="2" charset="-122"/>
              </a:rPr>
              <a:t>和</a:t>
            </a:r>
            <a:r>
              <a:rPr lang="en-US" altLang="zh-CN" sz="2800" dirty="0" err="1">
                <a:latin typeface="华文新魏" panose="02010800040101010101" pitchFamily="2" charset="-122"/>
                <a:ea typeface="华文新魏" panose="02010800040101010101" pitchFamily="2" charset="-122"/>
              </a:rPr>
              <a:t>mysql</a:t>
            </a:r>
            <a:r>
              <a:rPr lang="zh-CN" altLang="en-US" sz="2800" dirty="0">
                <a:latin typeface="华文新魏" panose="02010800040101010101" pitchFamily="2" charset="-122"/>
                <a:ea typeface="华文新魏" panose="02010800040101010101" pitchFamily="2" charset="-122"/>
              </a:rPr>
              <a:t>环境进行数据库和解释器提供。</a:t>
            </a:r>
          </a:p>
          <a:p>
            <a:endParaRPr lang="zh-CN" altLang="en-US"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前端</a:t>
            </a:r>
            <a:r>
              <a:rPr lang="zh-CN" altLang="en-US" sz="2800" dirty="0">
                <a:latin typeface="华文新魏" panose="02010800040101010101" pitchFamily="2" charset="-122"/>
                <a:ea typeface="华文新魏" panose="02010800040101010101" pitchFamily="2" charset="-122"/>
              </a:rPr>
              <a:t>模板：后台模板：</a:t>
            </a:r>
            <a:r>
              <a:rPr lang="en-US" altLang="zh-CN" sz="2800" dirty="0">
                <a:latin typeface="华文新魏" panose="02010800040101010101" pitchFamily="2" charset="-122"/>
                <a:ea typeface="华文新魏" panose="02010800040101010101" pitchFamily="2" charset="-122"/>
              </a:rPr>
              <a:t>tabler-1.0.0-beta16</a:t>
            </a:r>
            <a:r>
              <a:rPr lang="zh-CN" altLang="en-US" sz="2800" dirty="0">
                <a:latin typeface="华文新魏" panose="02010800040101010101" pitchFamily="2" charset="-122"/>
                <a:ea typeface="华文新魏" panose="02010800040101010101" pitchFamily="2" charset="-122"/>
              </a:rPr>
              <a:t>前台模板：</a:t>
            </a:r>
            <a:r>
              <a:rPr lang="en-US" altLang="zh-CN" sz="2800" dirty="0">
                <a:latin typeface="华文新魏" panose="02010800040101010101" pitchFamily="2" charset="-122"/>
                <a:ea typeface="华文新魏" panose="02010800040101010101" pitchFamily="2" charset="-122"/>
              </a:rPr>
              <a:t>Anchor-Bootstrap-UI-Kit-master</a:t>
            </a:r>
          </a:p>
          <a:p>
            <a:endParaRPr lang="en-US" altLang="zh-CN" sz="2800" dirty="0">
              <a:latin typeface="华文新魏" panose="02010800040101010101" pitchFamily="2" charset="-122"/>
              <a:ea typeface="华文新魏" panose="02010800040101010101" pitchFamily="2" charset="-122"/>
            </a:endParaRPr>
          </a:p>
          <a:p>
            <a:r>
              <a:rPr lang="zh-CN" altLang="en-US" sz="2800" dirty="0" smtClean="0">
                <a:latin typeface="华文新魏" panose="02010800040101010101" pitchFamily="2" charset="-122"/>
                <a:ea typeface="华文新魏" panose="02010800040101010101" pitchFamily="2" charset="-122"/>
              </a:rPr>
              <a:t>小组</a:t>
            </a:r>
            <a:r>
              <a:rPr lang="zh-CN" altLang="en-US" sz="2800" dirty="0">
                <a:latin typeface="华文新魏" panose="02010800040101010101" pitchFamily="2" charset="-122"/>
                <a:ea typeface="华文新魏" panose="02010800040101010101" pitchFamily="2" charset="-122"/>
              </a:rPr>
              <a:t>以核污染为主题，实现了一个前后端分离的新闻博客系统。 </a:t>
            </a:r>
          </a:p>
        </p:txBody>
      </p:sp>
    </p:spTree>
    <p:extLst>
      <p:ext uri="{BB962C8B-B14F-4D97-AF65-F5344CB8AC3E}">
        <p14:creationId xmlns:p14="http://schemas.microsoft.com/office/powerpoint/2010/main" val="3703848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4680" y="5235732"/>
            <a:ext cx="10905453" cy="1815882"/>
          </a:xfrm>
          <a:prstGeom prst="rect">
            <a:avLst/>
          </a:prstGeom>
          <a:noFill/>
        </p:spPr>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前</a:t>
            </a:r>
            <a:r>
              <a:rPr lang="zh-CN" altLang="en-US" sz="2800" dirty="0">
                <a:latin typeface="华文新魏" panose="02010800040101010101" pitchFamily="2" charset="-122"/>
                <a:ea typeface="华文新魏" panose="02010800040101010101" pitchFamily="2" charset="-122"/>
              </a:rPr>
              <a:t>后端所应用到的数据表共计</a:t>
            </a:r>
            <a:r>
              <a:rPr lang="en-US" altLang="zh-CN" sz="2800" dirty="0">
                <a:latin typeface="华文新魏" panose="02010800040101010101" pitchFamily="2" charset="-122"/>
                <a:ea typeface="华文新魏" panose="02010800040101010101" pitchFamily="2" charset="-122"/>
              </a:rPr>
              <a:t>11</a:t>
            </a:r>
            <a:r>
              <a:rPr lang="zh-CN" altLang="en-US" sz="2800" dirty="0">
                <a:latin typeface="华文新魏" panose="02010800040101010101" pitchFamily="2" charset="-122"/>
                <a:ea typeface="华文新魏" panose="02010800040101010101" pitchFamily="2" charset="-122"/>
              </a:rPr>
              <a:t>张，数据库设计时去掉了大部分的外键防止产生删除约束，数据异常问题使用重新实现删除代码来</a:t>
            </a:r>
            <a:r>
              <a:rPr lang="zh-CN" altLang="en-US" sz="2800" dirty="0" smtClean="0">
                <a:latin typeface="华文新魏" panose="02010800040101010101" pitchFamily="2" charset="-122"/>
                <a:ea typeface="华文新魏" panose="02010800040101010101" pitchFamily="2" charset="-122"/>
              </a:rPr>
              <a:t>避免。</a:t>
            </a:r>
            <a:endParaRPr lang="en-US" altLang="zh-CN" sz="2800" dirty="0" smtClean="0">
              <a:latin typeface="华文新魏" panose="02010800040101010101" pitchFamily="2" charset="-122"/>
              <a:ea typeface="华文新魏" panose="02010800040101010101" pitchFamily="2" charset="-122"/>
            </a:endParaRPr>
          </a:p>
          <a:p>
            <a:endParaRPr lang="en-US" altLang="zh-CN" sz="2800" dirty="0" smtClean="0">
              <a:latin typeface="华文新魏" panose="02010800040101010101" pitchFamily="2" charset="-122"/>
              <a:ea typeface="华文新魏" panose="02010800040101010101" pitchFamily="2" charset="-122"/>
            </a:endParaRPr>
          </a:p>
          <a:p>
            <a:endParaRPr lang="zh-CN" altLang="en-US" sz="2800" dirty="0">
              <a:latin typeface="华文新魏" panose="02010800040101010101" pitchFamily="2" charset="-122"/>
              <a:ea typeface="华文新魏" panose="02010800040101010101" pitchFamily="2" charset="-122"/>
            </a:endParaRPr>
          </a:p>
        </p:txBody>
      </p:sp>
      <p:grpSp>
        <p:nvGrpSpPr>
          <p:cNvPr id="4" name="组合 3"/>
          <p:cNvGrpSpPr/>
          <p:nvPr/>
        </p:nvGrpSpPr>
        <p:grpSpPr>
          <a:xfrm>
            <a:off x="3967293" y="485017"/>
            <a:ext cx="3943352" cy="745367"/>
            <a:chOff x="4160836" y="525755"/>
            <a:chExt cx="3943352" cy="745367"/>
          </a:xfrm>
        </p:grpSpPr>
        <p:sp>
          <p:nvSpPr>
            <p:cNvPr id="7" name="文本框 6"/>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数据库介绍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8" name="组合 7"/>
            <p:cNvGrpSpPr/>
            <p:nvPr/>
          </p:nvGrpSpPr>
          <p:grpSpPr>
            <a:xfrm>
              <a:off x="4160836" y="525755"/>
              <a:ext cx="576269" cy="690260"/>
              <a:chOff x="1740210" y="546086"/>
              <a:chExt cx="576269" cy="690260"/>
            </a:xfrm>
          </p:grpSpPr>
          <p:sp>
            <p:nvSpPr>
              <p:cNvPr id="9" name="矩形 8"/>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5" name="等腰三角形 14"/>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6" name="等腰三角形 15"/>
          <p:cNvSpPr/>
          <p:nvPr/>
        </p:nvSpPr>
        <p:spPr>
          <a:xfrm rot="16455318">
            <a:off x="9614822" y="913758"/>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50" y="1560666"/>
            <a:ext cx="10370922" cy="3556557"/>
          </a:xfrm>
          <a:prstGeom prst="rect">
            <a:avLst/>
          </a:prstGeom>
        </p:spPr>
      </p:pic>
    </p:spTree>
    <p:extLst>
      <p:ext uri="{BB962C8B-B14F-4D97-AF65-F5344CB8AC3E}">
        <p14:creationId xmlns:p14="http://schemas.microsoft.com/office/powerpoint/2010/main" val="2490152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a:solidFill>
                    <a:srgbClr val="00B0F0"/>
                  </a:solidFill>
                  <a:latin typeface="华文新魏" panose="02010800040101010101" charset="-122"/>
                  <a:ea typeface="华文新魏" panose="02010800040101010101" charset="-122"/>
                  <a:cs typeface="+mn-ea"/>
                  <a:sym typeface="+mn-lt"/>
                </a:rPr>
                <a:t>数据模型</a:t>
              </a:r>
              <a:r>
                <a:rPr lang="zh-CN" altLang="en-US" sz="3600" b="1" dirty="0" smtClean="0">
                  <a:solidFill>
                    <a:srgbClr val="00B0F0"/>
                  </a:solidFill>
                  <a:latin typeface="华文新魏" panose="02010800040101010101" charset="-122"/>
                  <a:ea typeface="华文新魏" panose="02010800040101010101" charset="-122"/>
                  <a:cs typeface="+mn-ea"/>
                  <a:sym typeface="+mn-lt"/>
                </a:rPr>
                <a:t>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2" name="等腰三角形 11"/>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4" name="文本框 13"/>
          <p:cNvSpPr txBox="1"/>
          <p:nvPr/>
        </p:nvSpPr>
        <p:spPr>
          <a:xfrm>
            <a:off x="803744" y="1520164"/>
            <a:ext cx="10905453" cy="4893647"/>
          </a:xfrm>
          <a:prstGeom prst="rect">
            <a:avLst/>
          </a:prstGeom>
          <a:noFill/>
        </p:spPr>
        <p:txBody>
          <a:bodyPr wrap="square" rtlCol="0">
            <a:spAutoFit/>
          </a:bodyPr>
          <a:lstStyle/>
          <a:p>
            <a:r>
              <a:rPr lang="en-US" altLang="zh-CN" sz="2400" dirty="0" smtClean="0">
                <a:latin typeface="华文新魏" panose="02010800040101010101" pitchFamily="2" charset="-122"/>
                <a:ea typeface="华文新魏" panose="02010800040101010101" pitchFamily="2" charset="-122"/>
              </a:rPr>
              <a:t>User</a:t>
            </a:r>
            <a:r>
              <a:rPr lang="zh-CN" altLang="en-US" sz="2400" dirty="0" smtClean="0">
                <a:latin typeface="华文新魏" panose="02010800040101010101" pitchFamily="2" charset="-122"/>
                <a:ea typeface="华文新魏" panose="02010800040101010101" pitchFamily="2" charset="-122"/>
              </a:rPr>
              <a:t>：用户模型，用于用户管理和</a:t>
            </a:r>
            <a:r>
              <a:rPr lang="en-US" altLang="zh-CN" sz="2400" dirty="0" smtClean="0">
                <a:latin typeface="华文新魏" panose="02010800040101010101" pitchFamily="2" charset="-122"/>
                <a:ea typeface="华文新魏" panose="02010800040101010101" pitchFamily="2" charset="-122"/>
              </a:rPr>
              <a:t>yii2</a:t>
            </a:r>
            <a:r>
              <a:rPr lang="zh-CN" altLang="en-US" sz="2400" dirty="0" smtClean="0">
                <a:latin typeface="华文新魏" panose="02010800040101010101" pitchFamily="2" charset="-122"/>
                <a:ea typeface="华文新魏" panose="02010800040101010101" pitchFamily="2" charset="-122"/>
              </a:rPr>
              <a:t>的身份认证框架</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Post</a:t>
            </a:r>
            <a:r>
              <a:rPr lang="zh-CN" altLang="en-US" sz="2400" dirty="0" smtClean="0">
                <a:latin typeface="华文新魏" panose="02010800040101010101" pitchFamily="2" charset="-122"/>
                <a:ea typeface="华文新魏" panose="02010800040101010101" pitchFamily="2" charset="-122"/>
              </a:rPr>
              <a:t>：文章模型，存储文章的信息</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Region</a:t>
            </a:r>
            <a:r>
              <a:rPr lang="zh-CN" altLang="en-US" sz="2400" dirty="0" smtClean="0">
                <a:latin typeface="华文新魏" panose="02010800040101010101" pitchFamily="2" charset="-122"/>
                <a:ea typeface="华文新魏" panose="02010800040101010101" pitchFamily="2" charset="-122"/>
              </a:rPr>
              <a:t>：地区模型，存储不同地区的信息</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Pollution</a:t>
            </a:r>
            <a:r>
              <a:rPr lang="zh-CN" altLang="en-US" sz="2400" dirty="0" smtClean="0">
                <a:latin typeface="华文新魏" panose="02010800040101010101" pitchFamily="2" charset="-122"/>
                <a:ea typeface="华文新魏" panose="02010800040101010101" pitchFamily="2" charset="-122"/>
              </a:rPr>
              <a:t>：污染数据模型，存储动态地图的数据</a:t>
            </a:r>
            <a:endParaRPr lang="en-US" altLang="zh-CN" sz="2400" dirty="0" smtClean="0">
              <a:latin typeface="华文新魏" panose="02010800040101010101" pitchFamily="2" charset="-122"/>
              <a:ea typeface="华文新魏" panose="02010800040101010101" pitchFamily="2" charset="-122"/>
            </a:endParaRPr>
          </a:p>
        </p:txBody>
      </p:sp>
      <p:sp>
        <p:nvSpPr>
          <p:cNvPr id="2" name="矩形 1"/>
          <p:cNvSpPr/>
          <p:nvPr/>
        </p:nvSpPr>
        <p:spPr>
          <a:xfrm>
            <a:off x="5314567" y="2554487"/>
            <a:ext cx="7333612" cy="2677656"/>
          </a:xfrm>
          <a:prstGeom prst="rect">
            <a:avLst/>
          </a:prstGeom>
        </p:spPr>
        <p:txBody>
          <a:bodyPr wrap="square">
            <a:spAutoFit/>
          </a:bodyPr>
          <a:lstStyle/>
          <a:p>
            <a:r>
              <a:rPr lang="en-US" altLang="zh-CN" sz="2400" dirty="0">
                <a:latin typeface="华文新魏" panose="02010800040101010101" pitchFamily="2" charset="-122"/>
                <a:ea typeface="华文新魏" panose="02010800040101010101" pitchFamily="2" charset="-122"/>
              </a:rPr>
              <a:t>Category</a:t>
            </a:r>
            <a:r>
              <a:rPr lang="zh-CN" altLang="en-US" sz="2400" dirty="0">
                <a:latin typeface="华文新魏" panose="02010800040101010101" pitchFamily="2" charset="-122"/>
                <a:ea typeface="华文新魏" panose="02010800040101010101" pitchFamily="2" charset="-122"/>
              </a:rPr>
              <a:t>：分类模型，存储文章的类型</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Like</a:t>
            </a:r>
            <a:r>
              <a:rPr lang="zh-CN" altLang="en-US" sz="2400" dirty="0">
                <a:latin typeface="华文新魏" panose="02010800040101010101" pitchFamily="2" charset="-122"/>
                <a:ea typeface="华文新魏" panose="02010800040101010101" pitchFamily="2" charset="-122"/>
              </a:rPr>
              <a:t>：点赞模型，存储点赞信息</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Comment</a:t>
            </a:r>
            <a:r>
              <a:rPr lang="zh-CN" altLang="en-US" sz="2400" dirty="0">
                <a:latin typeface="华文新魏" panose="02010800040101010101" pitchFamily="2" charset="-122"/>
                <a:ea typeface="华文新魏" panose="02010800040101010101" pitchFamily="2" charset="-122"/>
              </a:rPr>
              <a:t>：文章评论模型，存储用户对文章的评论</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Suggestion</a:t>
            </a:r>
            <a:r>
              <a:rPr lang="zh-CN" altLang="en-US" sz="2400" dirty="0">
                <a:latin typeface="华文新魏" panose="02010800040101010101" pitchFamily="2" charset="-122"/>
                <a:ea typeface="华文新魏" panose="02010800040101010101" pitchFamily="2" charset="-122"/>
              </a:rPr>
              <a:t>：留言模型，存储用户对网站的留言</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Bookmark</a:t>
            </a:r>
            <a:r>
              <a:rPr lang="zh-CN" altLang="en-US" sz="2400" dirty="0">
                <a:latin typeface="华文新魏" panose="02010800040101010101" pitchFamily="2" charset="-122"/>
                <a:ea typeface="华文新魏" panose="02010800040101010101" pitchFamily="2" charset="-122"/>
              </a:rPr>
              <a:t>：收藏夹模型，存储用户的收藏夹</a:t>
            </a:r>
            <a:endParaRPr lang="en-US" altLang="zh-CN" sz="2400" dirty="0">
              <a:latin typeface="华文新魏" panose="02010800040101010101" pitchFamily="2" charset="-122"/>
              <a:ea typeface="华文新魏" panose="02010800040101010101" pitchFamily="2" charset="-122"/>
            </a:endParaRPr>
          </a:p>
          <a:p>
            <a:r>
              <a:rPr lang="en-US" altLang="zh-CN" sz="2400" dirty="0" err="1">
                <a:latin typeface="华文新魏" panose="02010800040101010101" pitchFamily="2" charset="-122"/>
                <a:ea typeface="华文新魏" panose="02010800040101010101" pitchFamily="2" charset="-122"/>
              </a:rPr>
              <a:t>Markrecord</a:t>
            </a:r>
            <a:r>
              <a:rPr lang="zh-CN" altLang="en-US" sz="2400" dirty="0">
                <a:latin typeface="华文新魏" panose="02010800040101010101" pitchFamily="2" charset="-122"/>
                <a:ea typeface="华文新魏" panose="02010800040101010101" pitchFamily="2" charset="-122"/>
              </a:rPr>
              <a:t>：收藏记录模型，存储收藏夹中的记录</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Message</a:t>
            </a:r>
            <a:r>
              <a:rPr lang="zh-CN" altLang="en-US" sz="2400" dirty="0">
                <a:latin typeface="华文新魏" panose="02010800040101010101" pitchFamily="2" charset="-122"/>
                <a:ea typeface="华文新魏" panose="02010800040101010101" pitchFamily="2" charset="-122"/>
              </a:rPr>
              <a:t>：私信模型，存储用户之间的信息</a:t>
            </a:r>
            <a:endParaRPr lang="en-US" altLang="zh-CN" sz="2400" dirty="0">
              <a:latin typeface="华文新魏" panose="02010800040101010101" pitchFamily="2" charset="-122"/>
              <a:ea typeface="华文新魏" panose="02010800040101010101" pitchFamily="2" charset="-122"/>
            </a:endParaRPr>
          </a:p>
        </p:txBody>
      </p:sp>
      <p:grpSp>
        <p:nvGrpSpPr>
          <p:cNvPr id="16" name="组合 15"/>
          <p:cNvGrpSpPr/>
          <p:nvPr/>
        </p:nvGrpSpPr>
        <p:grpSpPr>
          <a:xfrm>
            <a:off x="8389053" y="980599"/>
            <a:ext cx="1175530" cy="1188336"/>
            <a:chOff x="4968809" y="-1"/>
            <a:chExt cx="1360870" cy="1564219"/>
          </a:xfrm>
        </p:grpSpPr>
        <p:sp>
          <p:nvSpPr>
            <p:cNvPr id="17" name="六边形 16"/>
            <p:cNvSpPr/>
            <p:nvPr/>
          </p:nvSpPr>
          <p:spPr>
            <a:xfrm rot="5400000">
              <a:off x="4867134" y="101674"/>
              <a:ext cx="1564219" cy="1360870"/>
            </a:xfrm>
            <a:prstGeom prst="hexagon">
              <a:avLst>
                <a:gd name="adj" fmla="val 25000"/>
                <a:gd name="vf" fmla="val 11547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六边形 4"/>
            <p:cNvSpPr txBox="1"/>
            <p:nvPr/>
          </p:nvSpPr>
          <p:spPr>
            <a:xfrm>
              <a:off x="5180877" y="243757"/>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zh-CN" altLang="en-US" sz="2700" kern="1200" dirty="0"/>
            </a:p>
          </p:txBody>
        </p:sp>
      </p:grpSp>
      <p:grpSp>
        <p:nvGrpSpPr>
          <p:cNvPr id="19" name="组合 18"/>
          <p:cNvGrpSpPr/>
          <p:nvPr/>
        </p:nvGrpSpPr>
        <p:grpSpPr>
          <a:xfrm>
            <a:off x="2515943" y="3122808"/>
            <a:ext cx="1191188" cy="1369182"/>
            <a:chOff x="3564655" y="1327783"/>
            <a:chExt cx="1360870" cy="1564219"/>
          </a:xfrm>
        </p:grpSpPr>
        <p:sp>
          <p:nvSpPr>
            <p:cNvPr id="20" name="六边形 19"/>
            <p:cNvSpPr/>
            <p:nvPr/>
          </p:nvSpPr>
          <p:spPr>
            <a:xfrm rot="5400000">
              <a:off x="3462980" y="1429458"/>
              <a:ext cx="1564219" cy="1360870"/>
            </a:xfrm>
            <a:prstGeom prst="hexagon">
              <a:avLst>
                <a:gd name="adj" fmla="val 25000"/>
                <a:gd name="vf" fmla="val 115470"/>
              </a:avLst>
            </a:prstGeom>
            <a:solidFill>
              <a:srgbClr val="FFD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六边形 4"/>
            <p:cNvSpPr txBox="1"/>
            <p:nvPr/>
          </p:nvSpPr>
          <p:spPr>
            <a:xfrm>
              <a:off x="3776723" y="1571541"/>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p:txBody>
        </p:sp>
      </p:grpSp>
      <p:grpSp>
        <p:nvGrpSpPr>
          <p:cNvPr id="22" name="组合 21"/>
          <p:cNvGrpSpPr/>
          <p:nvPr/>
        </p:nvGrpSpPr>
        <p:grpSpPr>
          <a:xfrm>
            <a:off x="7468974" y="5377404"/>
            <a:ext cx="1175530" cy="1188336"/>
            <a:chOff x="4968809" y="-1"/>
            <a:chExt cx="1360870" cy="1564219"/>
          </a:xfrm>
        </p:grpSpPr>
        <p:sp>
          <p:nvSpPr>
            <p:cNvPr id="23" name="六边形 22"/>
            <p:cNvSpPr/>
            <p:nvPr/>
          </p:nvSpPr>
          <p:spPr>
            <a:xfrm rot="5400000">
              <a:off x="4867134" y="101674"/>
              <a:ext cx="1564219" cy="1360870"/>
            </a:xfrm>
            <a:prstGeom prst="hexagon">
              <a:avLst>
                <a:gd name="adj" fmla="val 25000"/>
                <a:gd name="vf" fmla="val 11547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六边形 4"/>
            <p:cNvSpPr txBox="1"/>
            <p:nvPr/>
          </p:nvSpPr>
          <p:spPr>
            <a:xfrm>
              <a:off x="5180877" y="243757"/>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zh-CN" altLang="en-US" sz="2700" kern="1200" dirty="0"/>
            </a:p>
          </p:txBody>
        </p:sp>
      </p:grpSp>
      <p:cxnSp>
        <p:nvCxnSpPr>
          <p:cNvPr id="26" name="直接连接符 25"/>
          <p:cNvCxnSpPr>
            <a:stCxn id="17" idx="1"/>
            <a:endCxn id="20" idx="4"/>
          </p:cNvCxnSpPr>
          <p:nvPr/>
        </p:nvCxnSpPr>
        <p:spPr>
          <a:xfrm flipH="1">
            <a:off x="3707131" y="1875053"/>
            <a:ext cx="4681922" cy="15455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5"/>
            <a:endCxn id="23" idx="2"/>
          </p:cNvCxnSpPr>
          <p:nvPr/>
        </p:nvCxnSpPr>
        <p:spPr>
          <a:xfrm>
            <a:off x="3707131" y="4194193"/>
            <a:ext cx="3761843" cy="1477094"/>
          </a:xfrm>
          <a:prstGeom prst="line">
            <a:avLst/>
          </a:prstGeom>
          <a:ln>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5567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1045</Words>
  <Application>Microsoft Office PowerPoint</Application>
  <PresentationFormat>宽屏</PresentationFormat>
  <Paragraphs>137</Paragraphs>
  <Slides>26</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맑은 고딕</vt:lpstr>
      <vt:lpstr>等线</vt:lpstr>
      <vt:lpstr>等线 Light</vt:lpstr>
      <vt:lpstr>华文新魏</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Em1ya</dc:creator>
  <cp:lastModifiedBy>Em1ya</cp:lastModifiedBy>
  <cp:revision>44</cp:revision>
  <dcterms:created xsi:type="dcterms:W3CDTF">2024-01-21T06:17:54Z</dcterms:created>
  <dcterms:modified xsi:type="dcterms:W3CDTF">2024-01-23T02:01:05Z</dcterms:modified>
</cp:coreProperties>
</file>