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7.jpg" ContentType="image/png"/>
  <Override PartName="/ppt/media/image18.jpg" ContentType="image/png"/>
  <Override PartName="/ppt/media/image2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2" r:id="rId3"/>
    <p:sldId id="423" r:id="rId4"/>
    <p:sldId id="413" r:id="rId5"/>
    <p:sldId id="414" r:id="rId6"/>
    <p:sldId id="502" r:id="rId7"/>
    <p:sldId id="503" r:id="rId8"/>
    <p:sldId id="477" r:id="rId9"/>
    <p:sldId id="478" r:id="rId10"/>
    <p:sldId id="422" r:id="rId11"/>
    <p:sldId id="420" r:id="rId12"/>
    <p:sldId id="479" r:id="rId13"/>
    <p:sldId id="470" r:id="rId14"/>
    <p:sldId id="406" r:id="rId15"/>
    <p:sldId id="407" r:id="rId16"/>
    <p:sldId id="408" r:id="rId17"/>
    <p:sldId id="421" r:id="rId18"/>
    <p:sldId id="452" r:id="rId19"/>
    <p:sldId id="493" r:id="rId20"/>
    <p:sldId id="504" r:id="rId21"/>
    <p:sldId id="415" r:id="rId22"/>
    <p:sldId id="418" r:id="rId23"/>
    <p:sldId id="416" r:id="rId24"/>
    <p:sldId id="486" r:id="rId25"/>
    <p:sldId id="505" r:id="rId26"/>
    <p:sldId id="506" r:id="rId27"/>
    <p:sldId id="507" r:id="rId28"/>
    <p:sldId id="487" r:id="rId29"/>
    <p:sldId id="417" r:id="rId30"/>
    <p:sldId id="508" r:id="rId31"/>
    <p:sldId id="509" r:id="rId32"/>
    <p:sldId id="513" r:id="rId33"/>
    <p:sldId id="497" r:id="rId34"/>
    <p:sldId id="510" r:id="rId35"/>
    <p:sldId id="511" r:id="rId36"/>
    <p:sldId id="514" r:id="rId37"/>
    <p:sldId id="512" r:id="rId38"/>
    <p:sldId id="51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7" d="100"/>
          <a:sy n="87"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59FF6-8070-4BF6-9011-27E9848041E0}"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072BF-5C84-429C-BE72-4594EA671AD3}" type="slidenum">
              <a:rPr lang="zh-CN" altLang="en-US" smtClean="0"/>
              <a:t>‹#›</a:t>
            </a:fld>
            <a:endParaRPr lang="zh-CN" altLang="en-US"/>
          </a:p>
        </p:txBody>
      </p:sp>
    </p:spTree>
    <p:extLst>
      <p:ext uri="{BB962C8B-B14F-4D97-AF65-F5344CB8AC3E}">
        <p14:creationId xmlns:p14="http://schemas.microsoft.com/office/powerpoint/2010/main" val="30645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F458D-7836-4168-9CCE-8AD1740E2C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2F635-6CA2-4811-8A66-F886C87BC4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3F7670-4218-4AC6-9CFF-CD7641350260}"/>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944867D6-4B66-4998-869A-1331E37DF4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F55FC0-FC20-4F1B-8C0D-B8565913812C}"/>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8087212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E8A42-F751-4885-8376-303068CBD4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FD1A85-84AE-4F74-9552-89CA7D2F3E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083264-DA89-4ADF-8135-39EEFE4B8BF4}"/>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CBC9819B-54F8-481D-A1DD-71674CE785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7E7DC3-D37A-4EF5-854D-7D68830623A8}"/>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348097459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50BC7C-021C-4E0A-AF8F-7821E0FAD9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C5BC6A-50DF-43F9-BACF-61360762B0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D10300-7304-48CD-9CFC-2EF3754972B5}"/>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B598D44D-6049-4CEE-B526-AA4968FAB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81CD6D-A890-4EBA-B78A-0183A25CDDAC}"/>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29331629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D9965-823C-425F-97CA-7DAFE9B97F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E7B64F-3F5B-45C8-94D0-5593AB60DD2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349144-A248-4767-B206-CD9BE4F0FF3E}"/>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50A490F2-70F6-405E-91AE-3868713147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63D45E-5E83-47DB-961C-6F7B4F81C43C}"/>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342598037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CBA96-0FD5-4199-862C-56D71B9AFC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384F1F-053A-4878-BACA-5C211B5A0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92E1B5-0D74-4093-BFB9-C06FB59655E6}"/>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AEAA9E0D-6296-4F59-B667-67C43FDDEE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B60F6E-790E-4BDA-A848-829958BEDDFF}"/>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377570420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79207-FD05-4112-8D38-E1A23787E1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B9D8DC-F567-474D-B17A-6FDDC2A131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4BF6FC-CE99-4852-95E7-093F2FF016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DCAB22-F490-4832-A4A2-6860FF23F787}"/>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6" name="页脚占位符 5">
            <a:extLst>
              <a:ext uri="{FF2B5EF4-FFF2-40B4-BE49-F238E27FC236}">
                <a16:creationId xmlns:a16="http://schemas.microsoft.com/office/drawing/2014/main" id="{9670D648-44F8-4B6C-AD15-262423F88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FAA719-3650-4B4A-AF52-1D78EA9A2BF4}"/>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192464894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C72A9-B810-4C8D-A7D5-D037407728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478342-5746-4E0A-84D7-060B9834E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1293DC-921E-4A4A-A0EC-F4897C46BE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C56AEF-A942-4083-965F-FAF1BB78B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9AB463-94A2-499D-8B36-336AA4F48A9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2EE9C11-286D-47ED-930B-5BEFA3D49EE9}"/>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8" name="页脚占位符 7">
            <a:extLst>
              <a:ext uri="{FF2B5EF4-FFF2-40B4-BE49-F238E27FC236}">
                <a16:creationId xmlns:a16="http://schemas.microsoft.com/office/drawing/2014/main" id="{479AF430-EC39-47E5-9B62-FE3DFD4D8D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9D13B3-7BD5-4656-9B2C-AA15048E8C39}"/>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425682089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AEA5D-8E78-4F44-89F8-D3B0977DDF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360BB5-C8B5-4E41-99E1-0033F01BC743}"/>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4" name="页脚占位符 3">
            <a:extLst>
              <a:ext uri="{FF2B5EF4-FFF2-40B4-BE49-F238E27FC236}">
                <a16:creationId xmlns:a16="http://schemas.microsoft.com/office/drawing/2014/main" id="{FDCC8318-2C37-45E6-B361-E78D2B3F92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AEDFFD-BE82-46C5-811F-980CB53583AD}"/>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19692314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0B660B-7793-4C2C-B857-8CA23769FA01}"/>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3" name="页脚占位符 2">
            <a:extLst>
              <a:ext uri="{FF2B5EF4-FFF2-40B4-BE49-F238E27FC236}">
                <a16:creationId xmlns:a16="http://schemas.microsoft.com/office/drawing/2014/main" id="{00C360C0-DBB6-4D43-BE56-3BDE05E70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8F7E5F-40D9-4838-B91D-3E07919F1B75}"/>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11384085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DD258-4E81-4C2A-9246-EA94215BA0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822DDB-BA3C-4436-A146-1F7903F22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249C44-9B29-4448-B396-F7B26E743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F2D98E-7054-42DF-906C-CCE380518546}"/>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6" name="页脚占位符 5">
            <a:extLst>
              <a:ext uri="{FF2B5EF4-FFF2-40B4-BE49-F238E27FC236}">
                <a16:creationId xmlns:a16="http://schemas.microsoft.com/office/drawing/2014/main" id="{2DD4DDC7-477A-4AAD-8ADC-FC627CB7DA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E79246-6FEA-4519-8319-C90CB7F33874}"/>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417362888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0D38C-B86F-4E0B-A5FE-626E25C27F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3E87D7-B347-46CF-801D-95A09400A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30B7E0-3256-4CAA-94FF-C2F59B5E1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252770-47AF-4E4D-B2A5-C4F8DBFD1556}"/>
              </a:ext>
            </a:extLst>
          </p:cNvPr>
          <p:cNvSpPr>
            <a:spLocks noGrp="1"/>
          </p:cNvSpPr>
          <p:nvPr>
            <p:ph type="dt" sz="half" idx="10"/>
          </p:nvPr>
        </p:nvSpPr>
        <p:spPr/>
        <p:txBody>
          <a:bodyPr/>
          <a:lstStyle/>
          <a:p>
            <a:fld id="{8F8ABBFF-6C8A-4437-94AC-DFD622B29B8B}" type="datetimeFigureOut">
              <a:rPr lang="zh-CN" altLang="en-US" smtClean="0"/>
              <a:t>2019/6/17</a:t>
            </a:fld>
            <a:endParaRPr lang="zh-CN" altLang="en-US"/>
          </a:p>
        </p:txBody>
      </p:sp>
      <p:sp>
        <p:nvSpPr>
          <p:cNvPr id="6" name="页脚占位符 5">
            <a:extLst>
              <a:ext uri="{FF2B5EF4-FFF2-40B4-BE49-F238E27FC236}">
                <a16:creationId xmlns:a16="http://schemas.microsoft.com/office/drawing/2014/main" id="{C7B71618-C9C0-4203-A742-CDB2E2CB6B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AF201C-84D1-4DE7-8F2B-E1C68648274A}"/>
              </a:ext>
            </a:extLst>
          </p:cNvPr>
          <p:cNvSpPr>
            <a:spLocks noGrp="1"/>
          </p:cNvSpPr>
          <p:nvPr>
            <p:ph type="sldNum" sz="quarter" idx="12"/>
          </p:nvPr>
        </p:nvSpPr>
        <p:spPr/>
        <p:txBody>
          <a:body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81201950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ED3340-9982-4645-9F0A-13A3C053E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1D7948-9F75-4E6E-8F03-97B312586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77AEED-4C90-4DF0-80B3-A4379D17A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ABBFF-6C8A-4437-94AC-DFD622B29B8B}" type="datetimeFigureOut">
              <a:rPr lang="zh-CN" altLang="en-US" smtClean="0"/>
              <a:t>2019/6/17</a:t>
            </a:fld>
            <a:endParaRPr lang="zh-CN" altLang="en-US"/>
          </a:p>
        </p:txBody>
      </p:sp>
      <p:sp>
        <p:nvSpPr>
          <p:cNvPr id="5" name="页脚占位符 4">
            <a:extLst>
              <a:ext uri="{FF2B5EF4-FFF2-40B4-BE49-F238E27FC236}">
                <a16:creationId xmlns:a16="http://schemas.microsoft.com/office/drawing/2014/main" id="{C0129E9F-9E15-4596-8B12-A7E731F32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692C6BE-B8CD-43DD-A431-4F8A31C8B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56E1F-EFB2-43F5-BEEC-AB16545C6F2C}" type="slidenum">
              <a:rPr lang="zh-CN" altLang="en-US" smtClean="0"/>
              <a:t>‹#›</a:t>
            </a:fld>
            <a:endParaRPr lang="zh-CN" altLang="en-US"/>
          </a:p>
        </p:txBody>
      </p:sp>
    </p:spTree>
    <p:extLst>
      <p:ext uri="{BB962C8B-B14F-4D97-AF65-F5344CB8AC3E}">
        <p14:creationId xmlns:p14="http://schemas.microsoft.com/office/powerpoint/2010/main" val="859892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26CBB-69E4-4090-AD94-507FA88BA2BE}"/>
              </a:ext>
            </a:extLst>
          </p:cNvPr>
          <p:cNvSpPr>
            <a:spLocks noGrp="1"/>
          </p:cNvSpPr>
          <p:nvPr>
            <p:ph type="ctrTitle"/>
          </p:nvPr>
        </p:nvSpPr>
        <p:spPr>
          <a:xfrm>
            <a:off x="1524000" y="1122363"/>
            <a:ext cx="9144000" cy="2387600"/>
          </a:xfrm>
        </p:spPr>
        <p:txBody>
          <a:bodyPr>
            <a:noAutofit/>
          </a:bodyPr>
          <a:lstStyle/>
          <a:p>
            <a:r>
              <a:rPr lang="en-US" altLang="zh-CN" sz="3200" b="1" dirty="0"/>
              <a:t>OFDM system construction and the performance of OFDM system on different channels, different modulation methods and different coding methods.</a:t>
            </a:r>
            <a:endParaRPr lang="zh-CN" altLang="en-US" sz="3200" dirty="0"/>
          </a:p>
        </p:txBody>
      </p:sp>
      <p:sp>
        <p:nvSpPr>
          <p:cNvPr id="3" name="副标题 2">
            <a:extLst>
              <a:ext uri="{FF2B5EF4-FFF2-40B4-BE49-F238E27FC236}">
                <a16:creationId xmlns:a16="http://schemas.microsoft.com/office/drawing/2014/main" id="{D2A6618E-406F-4285-BD8E-2727EB0E784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7719914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2005D5-E78A-4D1A-8147-E17722A673AE}"/>
              </a:ext>
            </a:extLst>
          </p:cNvPr>
          <p:cNvSpPr/>
          <p:nvPr/>
        </p:nvSpPr>
        <p:spPr>
          <a:xfrm>
            <a:off x="219808" y="575745"/>
            <a:ext cx="8845062" cy="6186309"/>
          </a:xfrm>
          <a:prstGeom prst="rect">
            <a:avLst/>
          </a:prstGeom>
        </p:spPr>
        <p:txBody>
          <a:bodyPr wrap="square">
            <a:spAutoFit/>
          </a:bodyPr>
          <a:lstStyle/>
          <a:p>
            <a:pPr lvl="0" defTabSz="685800">
              <a:defRPr/>
            </a:pPr>
            <a:r>
              <a:rPr lang="zh-CN" altLang="en-US" sz="2400" dirty="0">
                <a:solidFill>
                  <a:prstClr val="black"/>
                </a:solidFill>
                <a:latin typeface="Calibri"/>
              </a:rPr>
              <a:t>我们通过</a:t>
            </a:r>
            <a:r>
              <a:rPr lang="en-US" altLang="zh-CN" sz="2400" dirty="0">
                <a:solidFill>
                  <a:prstClr val="black"/>
                </a:solidFill>
                <a:latin typeface="Calibri"/>
              </a:rPr>
              <a:t>MATLAB</a:t>
            </a:r>
            <a:r>
              <a:rPr lang="zh-CN" altLang="en-US" sz="2400" dirty="0">
                <a:solidFill>
                  <a:prstClr val="black"/>
                </a:solidFill>
                <a:latin typeface="Calibri"/>
              </a:rPr>
              <a:t>函数</a:t>
            </a:r>
            <a:r>
              <a:rPr lang="en-US" altLang="zh-CN" sz="2400" dirty="0">
                <a:solidFill>
                  <a:prstClr val="black"/>
                </a:solidFill>
                <a:latin typeface="Calibri"/>
              </a:rPr>
              <a:t>gf</a:t>
            </a:r>
            <a:r>
              <a:rPr lang="zh-CN" altLang="en-US" sz="2400" dirty="0">
                <a:solidFill>
                  <a:prstClr val="black"/>
                </a:solidFill>
                <a:latin typeface="Calibri"/>
              </a:rPr>
              <a:t>来创建伽罗华域</a:t>
            </a:r>
            <a:endParaRPr lang="en-US" altLang="zh-CN" sz="2400" dirty="0">
              <a:solidFill>
                <a:prstClr val="black"/>
              </a:solidFill>
              <a:latin typeface="Calibri"/>
            </a:endParaRPr>
          </a:p>
          <a:p>
            <a:pPr lvl="0"/>
            <a:r>
              <a:rPr lang="en-US" altLang="zh-CN" dirty="0">
                <a:solidFill>
                  <a:prstClr val="black"/>
                </a:solidFill>
              </a:rPr>
              <a:t>msg4_temp=reshape(inforSource,4,[])';</a:t>
            </a:r>
          </a:p>
          <a:p>
            <a:pPr lvl="0"/>
            <a:r>
              <a:rPr lang="en-US" altLang="zh-CN" dirty="0">
                <a:solidFill>
                  <a:prstClr val="black"/>
                </a:solidFill>
              </a:rPr>
              <a:t>msg4=bi2de(msg4_temp,'left-msb');%</a:t>
            </a:r>
            <a:r>
              <a:rPr lang="zh-CN" altLang="en-US" dirty="0">
                <a:solidFill>
                  <a:prstClr val="black"/>
                </a:solidFill>
              </a:rPr>
              <a:t>将原来的数据转换为</a:t>
            </a:r>
            <a:r>
              <a:rPr lang="en-US" altLang="zh-CN" dirty="0">
                <a:solidFill>
                  <a:prstClr val="black"/>
                </a:solidFill>
              </a:rPr>
              <a:t>4</a:t>
            </a:r>
            <a:r>
              <a:rPr lang="zh-CN" altLang="en-US" dirty="0">
                <a:solidFill>
                  <a:prstClr val="black"/>
                </a:solidFill>
              </a:rPr>
              <a:t>位</a:t>
            </a:r>
            <a:r>
              <a:rPr lang="en-US" altLang="zh-CN" dirty="0">
                <a:solidFill>
                  <a:prstClr val="black"/>
                </a:solidFill>
              </a:rPr>
              <a:t>16</a:t>
            </a:r>
            <a:r>
              <a:rPr lang="zh-CN" altLang="en-US" dirty="0">
                <a:solidFill>
                  <a:prstClr val="black"/>
                </a:solidFill>
              </a:rPr>
              <a:t>进制</a:t>
            </a:r>
          </a:p>
          <a:p>
            <a:pPr lvl="0"/>
            <a:r>
              <a:rPr lang="en-US" altLang="zh-CN" dirty="0">
                <a:solidFill>
                  <a:prstClr val="black"/>
                </a:solidFill>
              </a:rPr>
              <a:t>msg4_togf=reshape(msg4,kk,[]).'; %</a:t>
            </a:r>
            <a:r>
              <a:rPr lang="zh-CN" altLang="en-US" dirty="0">
                <a:solidFill>
                  <a:prstClr val="black"/>
                </a:solidFill>
              </a:rPr>
              <a:t>带转换的矩阵，十一输入</a:t>
            </a:r>
          </a:p>
          <a:p>
            <a:pPr lvl="0"/>
            <a:r>
              <a:rPr lang="en-US" altLang="zh-CN" dirty="0" err="1">
                <a:solidFill>
                  <a:prstClr val="black"/>
                </a:solidFill>
              </a:rPr>
              <a:t>msgGF</a:t>
            </a:r>
            <a:r>
              <a:rPr lang="en-US" altLang="zh-CN" dirty="0">
                <a:solidFill>
                  <a:prstClr val="black"/>
                </a:solidFill>
              </a:rPr>
              <a:t>=gf(msg4_togf,4);%</a:t>
            </a:r>
            <a:r>
              <a:rPr lang="zh-CN" altLang="en-US" dirty="0">
                <a:solidFill>
                  <a:prstClr val="black"/>
                </a:solidFill>
              </a:rPr>
              <a:t>转换为伽罗华域</a:t>
            </a:r>
            <a:endParaRPr lang="en-US" altLang="zh-CN" dirty="0">
              <a:solidFill>
                <a:prstClr val="black"/>
              </a:solidFill>
            </a:endParaRPr>
          </a:p>
          <a:p>
            <a:r>
              <a:rPr lang="zh-CN" altLang="en-US" sz="2400" dirty="0"/>
              <a:t>我们使用</a:t>
            </a:r>
            <a:r>
              <a:rPr lang="en-US" altLang="zh-CN" sz="2400" dirty="0" err="1"/>
              <a:t>rsenc</a:t>
            </a:r>
            <a:r>
              <a:rPr lang="zh-CN" altLang="en-US" sz="2400" dirty="0"/>
              <a:t>来实现</a:t>
            </a:r>
            <a:r>
              <a:rPr lang="en-US" altLang="zh-CN" sz="2400" dirty="0" err="1"/>
              <a:t>rs</a:t>
            </a:r>
            <a:r>
              <a:rPr lang="zh-CN" altLang="en-US" sz="2400" dirty="0"/>
              <a:t>编码</a:t>
            </a:r>
            <a:endParaRPr lang="en-US" altLang="zh-CN" sz="2400" dirty="0"/>
          </a:p>
          <a:p>
            <a:r>
              <a:rPr lang="en-US" altLang="zh-CN" dirty="0" err="1"/>
              <a:t>msgrs</a:t>
            </a:r>
            <a:r>
              <a:rPr lang="en-US" altLang="zh-CN" dirty="0"/>
              <a:t>=</a:t>
            </a:r>
            <a:r>
              <a:rPr lang="en-US" altLang="zh-CN" dirty="0" err="1"/>
              <a:t>rsenc</a:t>
            </a:r>
            <a:r>
              <a:rPr lang="en-US" altLang="zh-CN" dirty="0"/>
              <a:t>(</a:t>
            </a:r>
            <a:r>
              <a:rPr lang="en-US" altLang="zh-CN" dirty="0" err="1"/>
              <a:t>msgGF,nn,kk</a:t>
            </a:r>
            <a:r>
              <a:rPr lang="en-US" altLang="zh-CN" dirty="0"/>
              <a:t>); %(15,11</a:t>
            </a:r>
            <a:r>
              <a:rPr lang="zh-CN" altLang="en-US" dirty="0"/>
              <a:t>）</a:t>
            </a:r>
            <a:r>
              <a:rPr lang="en-US" altLang="zh-CN" dirty="0"/>
              <a:t>RS</a:t>
            </a:r>
            <a:r>
              <a:rPr lang="zh-CN" altLang="en-US" dirty="0"/>
              <a:t>编码 </a:t>
            </a:r>
            <a:r>
              <a:rPr lang="en-US" altLang="zh-CN" dirty="0"/>
              <a:t>11</a:t>
            </a:r>
            <a:r>
              <a:rPr lang="zh-CN" altLang="en-US" dirty="0"/>
              <a:t>个输入 </a:t>
            </a:r>
            <a:r>
              <a:rPr lang="en-US" altLang="zh-CN" dirty="0"/>
              <a:t>15</a:t>
            </a:r>
            <a:r>
              <a:rPr lang="zh-CN" altLang="en-US" dirty="0"/>
              <a:t>个输出</a:t>
            </a:r>
          </a:p>
          <a:p>
            <a:r>
              <a:rPr lang="en-US" altLang="zh-CN" dirty="0"/>
              <a:t>msgrs1=reshape(msgrs.',1,length(msg4)/kk*</a:t>
            </a:r>
            <a:r>
              <a:rPr lang="en-US" altLang="zh-CN" dirty="0" err="1"/>
              <a:t>nn</a:t>
            </a:r>
            <a:r>
              <a:rPr lang="en-US" altLang="zh-CN" dirty="0"/>
              <a:t>);%</a:t>
            </a:r>
            <a:r>
              <a:rPr lang="zh-CN" altLang="en-US" dirty="0"/>
              <a:t>将</a:t>
            </a:r>
            <a:r>
              <a:rPr lang="en-US" altLang="zh-CN" dirty="0" err="1"/>
              <a:t>rs</a:t>
            </a:r>
            <a:r>
              <a:rPr lang="zh-CN" altLang="en-US" dirty="0"/>
              <a:t>编码输出转成一行</a:t>
            </a:r>
          </a:p>
          <a:p>
            <a:r>
              <a:rPr lang="en-US" altLang="zh-CN" dirty="0"/>
              <a:t>msgrs2=de2bi(double(msgrs1.x),'left-</a:t>
            </a:r>
            <a:r>
              <a:rPr lang="en-US" altLang="zh-CN" dirty="0" err="1"/>
              <a:t>msb</a:t>
            </a:r>
            <a:r>
              <a:rPr lang="en-US" altLang="zh-CN" dirty="0"/>
              <a:t>');%</a:t>
            </a:r>
            <a:r>
              <a:rPr lang="zh-CN" altLang="en-US" dirty="0"/>
              <a:t>十进制转二进制</a:t>
            </a:r>
          </a:p>
          <a:p>
            <a:r>
              <a:rPr lang="en-US" altLang="zh-CN" dirty="0" err="1"/>
              <a:t>source_coded_data_rs</a:t>
            </a:r>
            <a:r>
              <a:rPr lang="en-US" altLang="zh-CN" dirty="0"/>
              <a:t>=reshape(msgrs2',1,length(msg4)/kk*</a:t>
            </a:r>
            <a:r>
              <a:rPr lang="en-US" altLang="zh-CN" dirty="0" err="1"/>
              <a:t>nn</a:t>
            </a:r>
            <a:r>
              <a:rPr lang="en-US" altLang="zh-CN" dirty="0"/>
              <a:t>*4);%</a:t>
            </a:r>
            <a:r>
              <a:rPr lang="zh-CN" altLang="en-US" dirty="0"/>
              <a:t>待调制信号 输出一行信号（数据）</a:t>
            </a:r>
            <a:endParaRPr lang="en-US" altLang="zh-CN" dirty="0"/>
          </a:p>
          <a:p>
            <a:r>
              <a:rPr lang="zh-CN" altLang="en-US" sz="2400" dirty="0"/>
              <a:t>我们通过</a:t>
            </a:r>
            <a:r>
              <a:rPr lang="en-US" altLang="zh-CN" sz="2400" dirty="0" err="1"/>
              <a:t>rsdec</a:t>
            </a:r>
            <a:r>
              <a:rPr lang="zh-CN" altLang="en-US" sz="2400" dirty="0"/>
              <a:t>来对</a:t>
            </a:r>
            <a:r>
              <a:rPr lang="en-US" altLang="zh-CN" sz="2400" dirty="0" err="1"/>
              <a:t>rs</a:t>
            </a:r>
            <a:r>
              <a:rPr lang="zh-CN" altLang="en-US" sz="2400" dirty="0"/>
              <a:t>编码进行译码</a:t>
            </a:r>
            <a:endParaRPr lang="en-US" altLang="zh-CN" sz="2400" dirty="0"/>
          </a:p>
          <a:p>
            <a:r>
              <a:rPr lang="en-US" altLang="zh-CN" dirty="0"/>
              <a:t>[real_data_temp1_wide,real_data_length]=size(real_data_temp1);</a:t>
            </a:r>
          </a:p>
          <a:p>
            <a:r>
              <a:rPr lang="en-US" altLang="zh-CN" dirty="0"/>
              <a:t>yrsgs4=reshape(real_data_temp1 ,4,real_data_temp1_wide*</a:t>
            </a:r>
            <a:r>
              <a:rPr lang="en-US" altLang="zh-CN" dirty="0" err="1"/>
              <a:t>real_data_length</a:t>
            </a:r>
            <a:r>
              <a:rPr lang="en-US" altLang="zh-CN" dirty="0"/>
              <a:t>/4).';</a:t>
            </a:r>
          </a:p>
          <a:p>
            <a:r>
              <a:rPr lang="en-US" altLang="zh-CN" dirty="0"/>
              <a:t>yrsgs41=bi2de(yrsgs4,'left-msb');</a:t>
            </a:r>
          </a:p>
          <a:p>
            <a:r>
              <a:rPr lang="en-US" altLang="zh-CN" dirty="0"/>
              <a:t>yrsgs41=reshape(yrsgs41,nn,length(yrsgs41)/</a:t>
            </a:r>
            <a:r>
              <a:rPr lang="en-US" altLang="zh-CN" dirty="0" err="1"/>
              <a:t>nn</a:t>
            </a:r>
            <a:r>
              <a:rPr lang="en-US" altLang="zh-CN" dirty="0"/>
              <a:t>).';</a:t>
            </a:r>
          </a:p>
          <a:p>
            <a:r>
              <a:rPr lang="en-US" altLang="zh-CN" dirty="0" err="1"/>
              <a:t>ygsrsdecode</a:t>
            </a:r>
            <a:r>
              <a:rPr lang="en-US" altLang="zh-CN" dirty="0"/>
              <a:t>=</a:t>
            </a:r>
            <a:r>
              <a:rPr lang="en-US" altLang="zh-CN" dirty="0" err="1"/>
              <a:t>rsdec</a:t>
            </a:r>
            <a:r>
              <a:rPr lang="en-US" altLang="zh-CN" dirty="0"/>
              <a:t>(gf(yrsgs41,4),</a:t>
            </a:r>
            <a:r>
              <a:rPr lang="en-US" altLang="zh-CN" dirty="0" err="1"/>
              <a:t>nn,kk</a:t>
            </a:r>
            <a:r>
              <a:rPr lang="en-US" altLang="zh-CN" dirty="0"/>
              <a:t>);</a:t>
            </a:r>
          </a:p>
          <a:p>
            <a:r>
              <a:rPr lang="en-US" altLang="zh-CN" dirty="0"/>
              <a:t>d1=reshape(ygsrsdecode.x',1,[]);</a:t>
            </a:r>
          </a:p>
          <a:p>
            <a:r>
              <a:rPr lang="en-US" altLang="zh-CN" dirty="0"/>
              <a:t>d2=de2bi(d1,'left-msb').';</a:t>
            </a:r>
          </a:p>
          <a:p>
            <a:r>
              <a:rPr lang="en-US" altLang="zh-CN" dirty="0" err="1"/>
              <a:t>rx_decode</a:t>
            </a:r>
            <a:r>
              <a:rPr lang="en-US" altLang="zh-CN" dirty="0"/>
              <a:t>=reshape(d2,1,[]);</a:t>
            </a:r>
            <a:endParaRPr lang="zh-CN" altLang="en-US" dirty="0"/>
          </a:p>
          <a:p>
            <a:pPr lvl="0"/>
            <a:endParaRPr lang="en-US" altLang="zh-CN" dirty="0">
              <a:solidFill>
                <a:prstClr val="black"/>
              </a:solidFill>
              <a:latin typeface="Calibri"/>
            </a:endParaRPr>
          </a:p>
        </p:txBody>
      </p:sp>
    </p:spTree>
    <p:extLst>
      <p:ext uri="{BB962C8B-B14F-4D97-AF65-F5344CB8AC3E}">
        <p14:creationId xmlns:p14="http://schemas.microsoft.com/office/powerpoint/2010/main" val="136767277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F56BE63-FA88-4061-9832-37E9F66E9652}"/>
              </a:ext>
            </a:extLst>
          </p:cNvPr>
          <p:cNvSpPr/>
          <p:nvPr/>
        </p:nvSpPr>
        <p:spPr>
          <a:xfrm>
            <a:off x="319454" y="2567243"/>
            <a:ext cx="11553092" cy="181588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卷积码是一种差错控制编码，由</a:t>
            </a:r>
            <a:r>
              <a:rPr lang="en-US" altLang="zh-CN" sz="2800" dirty="0" err="1">
                <a:latin typeface="微软雅黑" panose="020B0503020204020204" pitchFamily="34" charset="-122"/>
                <a:ea typeface="微软雅黑" panose="020B0503020204020204" pitchFamily="34" charset="-122"/>
              </a:rPr>
              <a:t>P.Elias</a:t>
            </a:r>
            <a:r>
              <a:rPr lang="zh-CN" altLang="en-US" sz="2800" dirty="0">
                <a:latin typeface="微软雅黑" panose="020B0503020204020204" pitchFamily="34" charset="-122"/>
                <a:ea typeface="微软雅黑" panose="020B0503020204020204" pitchFamily="34" charset="-122"/>
              </a:rPr>
              <a:t>于</a:t>
            </a:r>
            <a:r>
              <a:rPr lang="en-US" altLang="zh-CN" sz="2800" dirty="0">
                <a:latin typeface="微软雅黑" panose="020B0503020204020204" pitchFamily="34" charset="-122"/>
                <a:ea typeface="微软雅黑" panose="020B0503020204020204" pitchFamily="34" charset="-122"/>
              </a:rPr>
              <a:t>1955</a:t>
            </a:r>
            <a:r>
              <a:rPr lang="zh-CN" altLang="en-US" sz="2800" dirty="0">
                <a:latin typeface="微软雅黑" panose="020B0503020204020204" pitchFamily="34" charset="-122"/>
                <a:ea typeface="微软雅黑" panose="020B0503020204020204" pitchFamily="34" charset="-122"/>
              </a:rPr>
              <a:t>年发明。因为数据与二进制多项式滑动相关故称卷积码。卷积码是一种有记忆的纠错码，编码规则是将</a:t>
            </a:r>
            <a:r>
              <a:rPr lang="en-US" altLang="zh-CN" sz="2800" dirty="0">
                <a:latin typeface="微软雅黑" panose="020B0503020204020204" pitchFamily="34" charset="-122"/>
                <a:ea typeface="微软雅黑" panose="020B0503020204020204" pitchFamily="34" charset="-122"/>
              </a:rPr>
              <a:t>k</a:t>
            </a:r>
            <a:r>
              <a:rPr lang="zh-CN" altLang="en-US" sz="2800" dirty="0">
                <a:latin typeface="微软雅黑" panose="020B0503020204020204" pitchFamily="34" charset="-122"/>
                <a:ea typeface="微软雅黑" panose="020B0503020204020204" pitchFamily="34" charset="-122"/>
              </a:rPr>
              <a:t>个信息比特编码形成</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个比特，编码后的</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个码元不但与当前输入的</a:t>
            </a:r>
            <a:r>
              <a:rPr lang="en-US" altLang="zh-CN" sz="2800" dirty="0">
                <a:latin typeface="微软雅黑" panose="020B0503020204020204" pitchFamily="34" charset="-122"/>
                <a:ea typeface="微软雅黑" panose="020B0503020204020204" pitchFamily="34" charset="-122"/>
              </a:rPr>
              <a:t>k</a:t>
            </a:r>
            <a:r>
              <a:rPr lang="zh-CN" altLang="en-US" sz="2800" dirty="0">
                <a:latin typeface="微软雅黑" panose="020B0503020204020204" pitchFamily="34" charset="-122"/>
                <a:ea typeface="微软雅黑" panose="020B0503020204020204" pitchFamily="34" charset="-122"/>
              </a:rPr>
              <a:t>个信息有关，仍与之前的</a:t>
            </a:r>
            <a:r>
              <a:rPr lang="en-US" altLang="zh-CN" sz="2800" dirty="0">
                <a:latin typeface="微软雅黑" panose="020B0503020204020204" pitchFamily="34" charset="-122"/>
                <a:ea typeface="微软雅黑" panose="020B0503020204020204" pitchFamily="34" charset="-122"/>
              </a:rPr>
              <a:t>L-1</a:t>
            </a:r>
            <a:r>
              <a:rPr lang="zh-CN" altLang="en-US" sz="2800" dirty="0">
                <a:latin typeface="微软雅黑" panose="020B0503020204020204" pitchFamily="34" charset="-122"/>
                <a:ea typeface="微软雅黑" panose="020B0503020204020204" pitchFamily="34" charset="-122"/>
              </a:rPr>
              <a:t>组的信息有关</a:t>
            </a:r>
          </a:p>
        </p:txBody>
      </p:sp>
      <p:sp>
        <p:nvSpPr>
          <p:cNvPr id="2" name="文本框 1">
            <a:extLst>
              <a:ext uri="{FF2B5EF4-FFF2-40B4-BE49-F238E27FC236}">
                <a16:creationId xmlns:a16="http://schemas.microsoft.com/office/drawing/2014/main" id="{E0A40B79-403B-432C-ABB7-29E065396808}"/>
              </a:ext>
            </a:extLst>
          </p:cNvPr>
          <p:cNvSpPr txBox="1"/>
          <p:nvPr/>
        </p:nvSpPr>
        <p:spPr>
          <a:xfrm>
            <a:off x="319454" y="606669"/>
            <a:ext cx="3358662" cy="923330"/>
          </a:xfrm>
          <a:prstGeom prst="rect">
            <a:avLst/>
          </a:prstGeom>
          <a:noFill/>
        </p:spPr>
        <p:txBody>
          <a:bodyPr wrap="square" rtlCol="0">
            <a:spAutoFit/>
          </a:bodyPr>
          <a:lstStyle/>
          <a:p>
            <a:r>
              <a:rPr lang="zh-CN" altLang="en-US" sz="5400" dirty="0"/>
              <a:t>卷积码</a:t>
            </a:r>
          </a:p>
        </p:txBody>
      </p:sp>
    </p:spTree>
    <p:extLst>
      <p:ext uri="{BB962C8B-B14F-4D97-AF65-F5344CB8AC3E}">
        <p14:creationId xmlns:p14="http://schemas.microsoft.com/office/powerpoint/2010/main" val="308467039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31827BB2-0C33-49CD-9863-C90FEF8B65DB}"/>
              </a:ext>
            </a:extLst>
          </p:cNvPr>
          <p:cNvSpPr txBox="1"/>
          <p:nvPr/>
        </p:nvSpPr>
        <p:spPr>
          <a:xfrm>
            <a:off x="332740" y="168105"/>
            <a:ext cx="2495550" cy="923330"/>
          </a:xfrm>
          <a:prstGeom prst="rect">
            <a:avLst/>
          </a:prstGeom>
          <a:noFill/>
        </p:spPr>
        <p:txBody>
          <a:bodyPr wrap="square" rtlCol="0">
            <a:spAutoFit/>
          </a:bodyPr>
          <a:lstStyle/>
          <a:p>
            <a:r>
              <a:rPr lang="zh-CN" altLang="en-US" sz="5400" dirty="0"/>
              <a:t>卷积码</a:t>
            </a:r>
          </a:p>
        </p:txBody>
      </p:sp>
      <p:sp>
        <p:nvSpPr>
          <p:cNvPr id="38" name="矩形 37">
            <a:extLst>
              <a:ext uri="{FF2B5EF4-FFF2-40B4-BE49-F238E27FC236}">
                <a16:creationId xmlns:a16="http://schemas.microsoft.com/office/drawing/2014/main" id="{779297F4-52D4-4944-80CD-73733C1BD386}"/>
              </a:ext>
            </a:extLst>
          </p:cNvPr>
          <p:cNvSpPr/>
          <p:nvPr/>
        </p:nvSpPr>
        <p:spPr>
          <a:xfrm>
            <a:off x="332740" y="3115479"/>
            <a:ext cx="4572000" cy="1477328"/>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卷积码使用（</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）表示，码率为</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为输出码字；</a:t>
            </a:r>
          </a:p>
          <a:p>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为输入的比特信息；</a:t>
            </a:r>
          </a:p>
          <a:p>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为约束长度，也称为记忆深度。</a:t>
            </a:r>
          </a:p>
          <a:p>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表示为</a:t>
            </a:r>
            <a:r>
              <a:rPr lang="en-US" altLang="zh-CN" dirty="0">
                <a:latin typeface="微软雅黑" panose="020B0503020204020204" pitchFamily="34" charset="-122"/>
                <a:ea typeface="微软雅黑" panose="020B0503020204020204" pitchFamily="34" charset="-122"/>
              </a:rPr>
              <a:t>R = k/n</a:t>
            </a:r>
            <a:r>
              <a:rPr lang="zh-CN" altLang="en-US" dirty="0">
                <a:latin typeface="微软雅黑" panose="020B0503020204020204" pitchFamily="34" charset="-122"/>
                <a:ea typeface="微软雅黑" panose="020B0503020204020204" pitchFamily="34" charset="-122"/>
              </a:rPr>
              <a:t>。</a:t>
            </a:r>
          </a:p>
        </p:txBody>
      </p:sp>
      <p:pic>
        <p:nvPicPr>
          <p:cNvPr id="69" name="图片 68">
            <a:extLst>
              <a:ext uri="{FF2B5EF4-FFF2-40B4-BE49-F238E27FC236}">
                <a16:creationId xmlns:a16="http://schemas.microsoft.com/office/drawing/2014/main" id="{C3464E6C-A83F-443F-B1CC-D894F9B99F99}"/>
              </a:ext>
            </a:extLst>
          </p:cNvPr>
          <p:cNvPicPr>
            <a:picLocks noChangeAspect="1"/>
          </p:cNvPicPr>
          <p:nvPr/>
        </p:nvPicPr>
        <p:blipFill>
          <a:blip r:embed="rId2"/>
          <a:stretch>
            <a:fillRect/>
          </a:stretch>
        </p:blipFill>
        <p:spPr>
          <a:xfrm>
            <a:off x="6659073" y="1757362"/>
            <a:ext cx="4219575" cy="3343275"/>
          </a:xfrm>
          <a:prstGeom prst="rect">
            <a:avLst/>
          </a:prstGeom>
        </p:spPr>
      </p:pic>
    </p:spTree>
    <p:extLst>
      <p:ext uri="{BB962C8B-B14F-4D97-AF65-F5344CB8AC3E}">
        <p14:creationId xmlns:p14="http://schemas.microsoft.com/office/powerpoint/2010/main" val="18335049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3653" y="224141"/>
            <a:ext cx="3327400" cy="923330"/>
          </a:xfrm>
          <a:prstGeom prst="rect">
            <a:avLst/>
          </a:prstGeom>
          <a:noFill/>
        </p:spPr>
        <p:txBody>
          <a:bodyPr wrap="square" rtlCol="0">
            <a:spAutoFit/>
          </a:bodyPr>
          <a:lstStyle/>
          <a:p>
            <a:r>
              <a:rPr lang="zh-CN" altLang="en-US" sz="5400" dirty="0"/>
              <a:t>卷积码</a:t>
            </a:r>
          </a:p>
        </p:txBody>
      </p:sp>
      <p:pic>
        <p:nvPicPr>
          <p:cNvPr id="40" name="图片 39" descr="https://img-blog.csdn.net/20171019185830645"/>
          <p:cNvPicPr/>
          <p:nvPr/>
        </p:nvPicPr>
        <p:blipFill>
          <a:blip r:embed="rId4">
            <a:extLst>
              <a:ext uri="{28A0092B-C50C-407E-A947-70E740481C1C}">
                <a14:useLocalDpi xmlns:a14="http://schemas.microsoft.com/office/drawing/2010/main" val="0"/>
              </a:ext>
            </a:extLst>
          </a:blip>
          <a:srcRect/>
          <a:stretch>
            <a:fillRect/>
          </a:stretch>
        </p:blipFill>
        <p:spPr bwMode="auto">
          <a:xfrm>
            <a:off x="840741" y="2422314"/>
            <a:ext cx="4269740" cy="2711873"/>
          </a:xfrm>
          <a:prstGeom prst="rect">
            <a:avLst/>
          </a:prstGeom>
          <a:noFill/>
          <a:ln>
            <a:noFill/>
          </a:ln>
        </p:spPr>
      </p:pic>
      <p:graphicFrame>
        <p:nvGraphicFramePr>
          <p:cNvPr id="4" name="对象 3">
            <a:hlinkClick r:id="" action="ppaction://ole?verb=0"/>
          </p:cNvPr>
          <p:cNvGraphicFramePr>
            <a:graphicFrameLocks noChangeAspect="1"/>
          </p:cNvGraphicFramePr>
          <p:nvPr/>
        </p:nvGraphicFramePr>
        <p:xfrm>
          <a:off x="6755554" y="2984500"/>
          <a:ext cx="3468793" cy="1588347"/>
        </p:xfrm>
        <a:graphic>
          <a:graphicData uri="http://schemas.openxmlformats.org/presentationml/2006/ole">
            <mc:AlternateContent xmlns:mc="http://schemas.openxmlformats.org/markup-compatibility/2006">
              <mc:Choice xmlns:v="urn:schemas-microsoft-com:vml" Requires="v">
                <p:oleObj spid="_x0000_s1051" r:id="rId5" imgW="1054100" imgH="482600" progId="Equation.KSEE3">
                  <p:embed/>
                </p:oleObj>
              </mc:Choice>
              <mc:Fallback>
                <p:oleObj r:id="rId5" imgW="1054100" imgH="482600" progId="Equation.KSEE3">
                  <p:embed/>
                  <p:pic>
                    <p:nvPicPr>
                      <p:cNvPr id="4" name="对象 3">
                        <a:hlinkClick r:id="" action="ppaction://ole?verb=0"/>
                      </p:cNvPr>
                      <p:cNvPicPr/>
                      <p:nvPr/>
                    </p:nvPicPr>
                    <p:blipFill>
                      <a:blip r:embed="rId6"/>
                      <a:stretch>
                        <a:fillRect/>
                      </a:stretch>
                    </p:blipFill>
                    <p:spPr>
                      <a:xfrm>
                        <a:off x="6755554" y="2984500"/>
                        <a:ext cx="3468793" cy="1588347"/>
                      </a:xfrm>
                      <a:prstGeom prst="rect">
                        <a:avLst/>
                      </a:prstGeom>
                    </p:spPr>
                  </p:pic>
                </p:oleObj>
              </mc:Fallback>
            </mc:AlternateContent>
          </a:graphicData>
        </a:graphic>
      </p:graphicFrame>
      <p:sp>
        <p:nvSpPr>
          <p:cNvPr id="5" name="文本框 4"/>
          <p:cNvSpPr txBox="1"/>
          <p:nvPr/>
        </p:nvSpPr>
        <p:spPr>
          <a:xfrm>
            <a:off x="544407" y="1554060"/>
            <a:ext cx="5551593"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）卷积码</a:t>
            </a: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3226" y="201037"/>
            <a:ext cx="3550481" cy="923330"/>
          </a:xfrm>
          <a:prstGeom prst="rect">
            <a:avLst/>
          </a:prstGeom>
          <a:noFill/>
        </p:spPr>
        <p:txBody>
          <a:bodyPr wrap="square" rtlCol="0">
            <a:spAutoFit/>
          </a:bodyPr>
          <a:lstStyle/>
          <a:p>
            <a:r>
              <a:rPr lang="zh-CN" altLang="en-US" sz="5400" dirty="0"/>
              <a:t>卷积码</a:t>
            </a:r>
          </a:p>
        </p:txBody>
      </p:sp>
      <p:sp>
        <p:nvSpPr>
          <p:cNvPr id="4" name="矩形 3"/>
          <p:cNvSpPr/>
          <p:nvPr/>
        </p:nvSpPr>
        <p:spPr>
          <a:xfrm>
            <a:off x="279094" y="1083670"/>
            <a:ext cx="11633812" cy="1200329"/>
          </a:xfrm>
          <a:prstGeom prst="rect">
            <a:avLst/>
          </a:prstGeom>
        </p:spPr>
        <p:txBody>
          <a:bodyPr wrap="square">
            <a:spAutoFit/>
          </a:bodyPr>
          <a:lstStyle/>
          <a:p>
            <a:r>
              <a:rPr lang="zh-CN" altLang="en-US"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4F4F4F"/>
                </a:solidFill>
                <a:latin typeface="微软雅黑" panose="020B0503020204020204" pitchFamily="34" charset="-122"/>
                <a:ea typeface="微软雅黑" panose="020B0503020204020204" pitchFamily="34" charset="-122"/>
              </a:rPr>
              <a:t>2,1,2</a:t>
            </a:r>
            <a:r>
              <a:rPr lang="zh-CN" altLang="en-US" sz="2400" dirty="0">
                <a:solidFill>
                  <a:srgbClr val="4F4F4F"/>
                </a:solidFill>
                <a:latin typeface="微软雅黑" panose="020B0503020204020204" pitchFamily="34" charset="-122"/>
                <a:ea typeface="微软雅黑" panose="020B0503020204020204" pitchFamily="34" charset="-122"/>
              </a:rPr>
              <a:t>）卷积码编码器包含</a:t>
            </a:r>
            <a:r>
              <a:rPr lang="en-US" altLang="zh-CN" sz="2400" dirty="0">
                <a:solidFill>
                  <a:srgbClr val="4F4F4F"/>
                </a:solidFill>
                <a:latin typeface="微软雅黑" panose="020B0503020204020204" pitchFamily="34" charset="-122"/>
                <a:ea typeface="微软雅黑" panose="020B0503020204020204" pitchFamily="34" charset="-122"/>
              </a:rPr>
              <a:t>2</a:t>
            </a:r>
            <a:r>
              <a:rPr lang="zh-CN" altLang="en-US" sz="2400" dirty="0">
                <a:solidFill>
                  <a:srgbClr val="4F4F4F"/>
                </a:solidFill>
                <a:latin typeface="微软雅黑" panose="020B0503020204020204" pitchFamily="34" charset="-122"/>
                <a:ea typeface="微软雅黑" panose="020B0503020204020204" pitchFamily="34" charset="-122"/>
              </a:rPr>
              <a:t>级移位寄存器和</a:t>
            </a:r>
            <a:r>
              <a:rPr lang="en-US" altLang="zh-CN" sz="2400" dirty="0">
                <a:solidFill>
                  <a:srgbClr val="4F4F4F"/>
                </a:solidFill>
                <a:latin typeface="微软雅黑" panose="020B0503020204020204" pitchFamily="34" charset="-122"/>
                <a:ea typeface="微软雅黑" panose="020B0503020204020204" pitchFamily="34" charset="-122"/>
              </a:rPr>
              <a:t>2</a:t>
            </a:r>
            <a:r>
              <a:rPr lang="zh-CN" altLang="en-US" sz="2400" dirty="0">
                <a:solidFill>
                  <a:srgbClr val="4F4F4F"/>
                </a:solidFill>
                <a:latin typeface="微软雅黑" panose="020B0503020204020204" pitchFamily="34" charset="-122"/>
                <a:ea typeface="微软雅黑" panose="020B0503020204020204" pitchFamily="34" charset="-122"/>
              </a:rPr>
              <a:t>个模</a:t>
            </a:r>
            <a:r>
              <a:rPr lang="en-US" altLang="zh-CN" sz="2400" dirty="0">
                <a:solidFill>
                  <a:srgbClr val="4F4F4F"/>
                </a:solidFill>
                <a:latin typeface="微软雅黑" panose="020B0503020204020204" pitchFamily="34" charset="-122"/>
                <a:ea typeface="微软雅黑" panose="020B0503020204020204" pitchFamily="34" charset="-122"/>
              </a:rPr>
              <a:t>2</a:t>
            </a:r>
            <a:r>
              <a:rPr lang="zh-CN" altLang="en-US" sz="2400" dirty="0">
                <a:solidFill>
                  <a:srgbClr val="4F4F4F"/>
                </a:solidFill>
                <a:latin typeface="微软雅黑" panose="020B0503020204020204" pitchFamily="34" charset="-122"/>
                <a:ea typeface="微软雅黑" panose="020B0503020204020204" pitchFamily="34" charset="-122"/>
              </a:rPr>
              <a:t>加法器。</a:t>
            </a:r>
            <a:r>
              <a:rPr lang="en-US" altLang="zh-CN" sz="2400" dirty="0">
                <a:solidFill>
                  <a:srgbClr val="4F4F4F"/>
                </a:solidFill>
                <a:latin typeface="微软雅黑" panose="020B0503020204020204" pitchFamily="34" charset="-122"/>
                <a:ea typeface="微软雅黑" panose="020B0503020204020204" pitchFamily="34" charset="-122"/>
              </a:rPr>
              <a:t>2</a:t>
            </a:r>
            <a:r>
              <a:rPr lang="zh-CN" altLang="en-US" sz="2400" dirty="0">
                <a:solidFill>
                  <a:srgbClr val="4F4F4F"/>
                </a:solidFill>
                <a:latin typeface="微软雅黑" panose="020B0503020204020204" pitchFamily="34" charset="-122"/>
                <a:ea typeface="微软雅黑" panose="020B0503020204020204" pitchFamily="34" charset="-122"/>
              </a:rPr>
              <a:t>级移位寄存器共有</a:t>
            </a:r>
            <a:r>
              <a:rPr lang="en-US" altLang="zh-CN" sz="2400" dirty="0">
                <a:solidFill>
                  <a:srgbClr val="4F4F4F"/>
                </a:solidFill>
                <a:latin typeface="微软雅黑" panose="020B0503020204020204" pitchFamily="34" charset="-122"/>
                <a:ea typeface="微软雅黑" panose="020B0503020204020204" pitchFamily="34" charset="-122"/>
              </a:rPr>
              <a:t>2^2=4</a:t>
            </a:r>
            <a:r>
              <a:rPr lang="zh-CN" altLang="en-US" sz="2400" dirty="0">
                <a:solidFill>
                  <a:srgbClr val="4F4F4F"/>
                </a:solidFill>
                <a:latin typeface="微软雅黑" panose="020B0503020204020204" pitchFamily="34" charset="-122"/>
                <a:ea typeface="微软雅黑" panose="020B0503020204020204" pitchFamily="34" charset="-122"/>
              </a:rPr>
              <a:t>种不同状态，定义为</a:t>
            </a:r>
            <a:r>
              <a:rPr lang="en-US" altLang="zh-CN" sz="2400" dirty="0">
                <a:solidFill>
                  <a:srgbClr val="4F4F4F"/>
                </a:solidFill>
                <a:latin typeface="微软雅黑" panose="020B0503020204020204" pitchFamily="34" charset="-122"/>
                <a:ea typeface="微软雅黑" panose="020B0503020204020204" pitchFamily="34" charset="-122"/>
              </a:rPr>
              <a:t>S0(00)</a:t>
            </a:r>
            <a:r>
              <a:rPr lang="zh-CN" altLang="en-US"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4F4F4F"/>
                </a:solidFill>
                <a:latin typeface="微软雅黑" panose="020B0503020204020204" pitchFamily="34" charset="-122"/>
                <a:ea typeface="微软雅黑" panose="020B0503020204020204" pitchFamily="34" charset="-122"/>
              </a:rPr>
              <a:t>S1(01)</a:t>
            </a:r>
            <a:r>
              <a:rPr lang="zh-CN" altLang="en-US"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4F4F4F"/>
                </a:solidFill>
                <a:latin typeface="微软雅黑" panose="020B0503020204020204" pitchFamily="34" charset="-122"/>
                <a:ea typeface="微软雅黑" panose="020B0503020204020204" pitchFamily="34" charset="-122"/>
              </a:rPr>
              <a:t>S2(10)</a:t>
            </a:r>
            <a:r>
              <a:rPr lang="zh-CN" altLang="en-US" sz="2400" dirty="0">
                <a:solidFill>
                  <a:srgbClr val="4F4F4F"/>
                </a:solidFill>
                <a:latin typeface="微软雅黑" panose="020B0503020204020204" pitchFamily="34" charset="-122"/>
                <a:ea typeface="微软雅黑" panose="020B0503020204020204" pitchFamily="34" charset="-122"/>
              </a:rPr>
              <a:t>和</a:t>
            </a:r>
            <a:r>
              <a:rPr lang="en-US" altLang="zh-CN" sz="2400" dirty="0">
                <a:solidFill>
                  <a:srgbClr val="4F4F4F"/>
                </a:solidFill>
                <a:latin typeface="微软雅黑" panose="020B0503020204020204" pitchFamily="34" charset="-122"/>
                <a:ea typeface="微软雅黑" panose="020B0503020204020204" pitchFamily="34" charset="-122"/>
              </a:rPr>
              <a:t>S3(11)</a:t>
            </a:r>
            <a:r>
              <a:rPr lang="zh-CN" altLang="en-US" sz="2400" dirty="0">
                <a:solidFill>
                  <a:srgbClr val="4F4F4F"/>
                </a:solidFill>
                <a:latin typeface="微软雅黑" panose="020B0503020204020204" pitchFamily="34" charset="-122"/>
                <a:ea typeface="微软雅黑" panose="020B0503020204020204" pitchFamily="34" charset="-122"/>
              </a:rPr>
              <a:t>四种状态。在每个时刻，输入的</a:t>
            </a:r>
            <a:r>
              <a:rPr lang="en-US" altLang="zh-CN" sz="2400" dirty="0">
                <a:solidFill>
                  <a:srgbClr val="4F4F4F"/>
                </a:solidFill>
                <a:latin typeface="微软雅黑" panose="020B0503020204020204" pitchFamily="34" charset="-122"/>
                <a:ea typeface="微软雅黑" panose="020B0503020204020204" pitchFamily="34" charset="-122"/>
              </a:rPr>
              <a:t>1</a:t>
            </a:r>
            <a:r>
              <a:rPr lang="zh-CN" altLang="en-US" sz="2400" dirty="0">
                <a:solidFill>
                  <a:srgbClr val="4F4F4F"/>
                </a:solidFill>
                <a:latin typeface="微软雅黑" panose="020B0503020204020204" pitchFamily="34" charset="-122"/>
                <a:ea typeface="微软雅黑" panose="020B0503020204020204" pitchFamily="34" charset="-122"/>
              </a:rPr>
              <a:t>个比特信息，当前状态将转为</a:t>
            </a:r>
            <a:r>
              <a:rPr lang="en-US" altLang="zh-CN" sz="2400" dirty="0">
                <a:solidFill>
                  <a:srgbClr val="4F4F4F"/>
                </a:solidFill>
                <a:latin typeface="微软雅黑" panose="020B0503020204020204" pitchFamily="34" charset="-122"/>
                <a:ea typeface="微软雅黑" panose="020B0503020204020204" pitchFamily="34" charset="-122"/>
              </a:rPr>
              <a:t>4</a:t>
            </a:r>
            <a:r>
              <a:rPr lang="zh-CN" altLang="en-US" sz="2400" dirty="0">
                <a:solidFill>
                  <a:srgbClr val="4F4F4F"/>
                </a:solidFill>
                <a:latin typeface="微软雅黑" panose="020B0503020204020204" pitchFamily="34" charset="-122"/>
                <a:ea typeface="微软雅黑" panose="020B0503020204020204" pitchFamily="34" charset="-122"/>
              </a:rPr>
              <a:t>种状态中的任何一种。</a:t>
            </a:r>
            <a:endParaRPr lang="zh-CN" altLang="en-US" sz="2400" dirty="0"/>
          </a:p>
        </p:txBody>
      </p:sp>
      <p:pic>
        <p:nvPicPr>
          <p:cNvPr id="5" name="图片 4"/>
          <p:cNvPicPr>
            <a:picLocks noChangeAspect="1"/>
          </p:cNvPicPr>
          <p:nvPr/>
        </p:nvPicPr>
        <p:blipFill>
          <a:blip r:embed="rId3"/>
          <a:stretch>
            <a:fillRect/>
          </a:stretch>
        </p:blipFill>
        <p:spPr>
          <a:xfrm>
            <a:off x="3772874" y="2612633"/>
            <a:ext cx="7811717" cy="36797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0901" y="216122"/>
            <a:ext cx="3327400" cy="923330"/>
          </a:xfrm>
          <a:prstGeom prst="rect">
            <a:avLst/>
          </a:prstGeom>
          <a:noFill/>
        </p:spPr>
        <p:txBody>
          <a:bodyPr wrap="square" rtlCol="0">
            <a:spAutoFit/>
          </a:bodyPr>
          <a:lstStyle/>
          <a:p>
            <a:r>
              <a:rPr lang="zh-CN" altLang="en-US" sz="5400" dirty="0"/>
              <a:t>卷积码</a:t>
            </a:r>
          </a:p>
        </p:txBody>
      </p:sp>
      <p:pic>
        <p:nvPicPr>
          <p:cNvPr id="10244" name="Picture 4" descr="https://img-blog.csdn.net/20170625212748682?watermark/2/text/aHR0cDovL2Jsb2cuY3Nkbi5uZXQvemhvdXh1YW55dXll/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761" y="528275"/>
            <a:ext cx="6913129" cy="519913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43048" y="1760087"/>
            <a:ext cx="4746812" cy="584775"/>
          </a:xfrm>
          <a:prstGeom prst="rect">
            <a:avLst/>
          </a:prstGeom>
        </p:spPr>
        <p:txBody>
          <a:bodyPr wrap="none">
            <a:spAutoFit/>
          </a:bodyPr>
          <a:lstStyle/>
          <a:p>
            <a:r>
              <a:rPr lang="zh-CN" altLang="en-US" sz="3200" dirty="0">
                <a:solidFill>
                  <a:srgbClr val="4F4F4F"/>
                </a:solidFill>
                <a:latin typeface="微软雅黑" panose="020B0503020204020204" pitchFamily="34" charset="-122"/>
                <a:ea typeface="微软雅黑" panose="020B0503020204020204" pitchFamily="34" charset="-122"/>
              </a:rPr>
              <a:t>如编码序列“</a:t>
            </a:r>
            <a:r>
              <a:rPr lang="en-US" altLang="zh-CN" sz="3200" dirty="0">
                <a:solidFill>
                  <a:srgbClr val="C00000"/>
                </a:solidFill>
                <a:latin typeface="微软雅黑" panose="020B0503020204020204" pitchFamily="34" charset="-122"/>
                <a:ea typeface="微软雅黑" panose="020B0503020204020204" pitchFamily="34" charset="-122"/>
              </a:rPr>
              <a:t>0 1 1 0 0</a:t>
            </a:r>
            <a:r>
              <a:rPr lang="en-US" altLang="zh-CN" sz="3200" dirty="0">
                <a:solidFill>
                  <a:srgbClr val="4F4F4F"/>
                </a:solidFill>
                <a:latin typeface="微软雅黑" panose="020B0503020204020204" pitchFamily="34" charset="-122"/>
                <a:ea typeface="微软雅黑" panose="020B0503020204020204" pitchFamily="34" charset="-122"/>
              </a:rPr>
              <a:t>”</a:t>
            </a:r>
            <a:endParaRPr lang="zh-CN" altLang="en-US" sz="3200" dirty="0"/>
          </a:p>
        </p:txBody>
      </p:sp>
      <p:sp>
        <p:nvSpPr>
          <p:cNvPr id="7" name="矩形 6"/>
          <p:cNvSpPr/>
          <p:nvPr/>
        </p:nvSpPr>
        <p:spPr>
          <a:xfrm>
            <a:off x="203812" y="4126967"/>
            <a:ext cx="4446160" cy="1077218"/>
          </a:xfrm>
          <a:prstGeom prst="rect">
            <a:avLst/>
          </a:prstGeom>
        </p:spPr>
        <p:txBody>
          <a:bodyPr wrap="square">
            <a:spAutoFit/>
          </a:bodyPr>
          <a:lstStyle/>
          <a:p>
            <a:r>
              <a:rPr lang="zh-CN" altLang="en-US" sz="3200" dirty="0">
                <a:solidFill>
                  <a:srgbClr val="4F4F4F"/>
                </a:solidFill>
                <a:latin typeface="微软雅黑" panose="020B0503020204020204" pitchFamily="34" charset="-122"/>
                <a:ea typeface="微软雅黑" panose="020B0503020204020204" pitchFamily="34" charset="-122"/>
              </a:rPr>
              <a:t>每次转移的输出依次为</a:t>
            </a:r>
            <a:r>
              <a:rPr lang="en-US" altLang="zh-CN" sz="3200" dirty="0">
                <a:solidFill>
                  <a:srgbClr val="4F4F4F"/>
                </a:solidFill>
                <a:latin typeface="微软雅黑" panose="020B0503020204020204" pitchFamily="34" charset="-122"/>
                <a:ea typeface="微软雅黑" panose="020B0503020204020204" pitchFamily="34" charset="-122"/>
              </a:rPr>
              <a:t>:</a:t>
            </a:r>
          </a:p>
          <a:p>
            <a:r>
              <a:rPr lang="en-US" altLang="zh-CN" sz="3200" dirty="0">
                <a:solidFill>
                  <a:srgbClr val="C00000"/>
                </a:solidFill>
                <a:latin typeface="微软雅黑" panose="020B0503020204020204" pitchFamily="34" charset="-122"/>
                <a:ea typeface="微软雅黑" panose="020B0503020204020204" pitchFamily="34" charset="-122"/>
              </a:rPr>
              <a:t>    00 11 01 01 11</a:t>
            </a:r>
            <a:endParaRPr lang="zh-CN" altLang="en-US" sz="3200"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319" y="273227"/>
            <a:ext cx="3327400" cy="923330"/>
          </a:xfrm>
          <a:prstGeom prst="rect">
            <a:avLst/>
          </a:prstGeom>
          <a:noFill/>
        </p:spPr>
        <p:txBody>
          <a:bodyPr wrap="square" rtlCol="0">
            <a:spAutoFit/>
          </a:bodyPr>
          <a:lstStyle/>
          <a:p>
            <a:r>
              <a:rPr lang="zh-CN" altLang="en-US" sz="5400" dirty="0"/>
              <a:t>卷积码</a:t>
            </a:r>
          </a:p>
        </p:txBody>
      </p:sp>
      <p:pic>
        <p:nvPicPr>
          <p:cNvPr id="12290" name="Picture 2" descr="https://img-blog.csdn.net/20170625212745029?watermark/2/text/aHR0cDovL2Jsb2cuY3Nkbi5uZXQvemhvdXh1YW55dXll/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667" y="464187"/>
            <a:ext cx="7263711" cy="53241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82225" y="2794546"/>
            <a:ext cx="411256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卷积码译码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维特比算法</a:t>
            </a: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FAE181-866E-4290-BAC5-3D3F55D452C6}"/>
              </a:ext>
            </a:extLst>
          </p:cNvPr>
          <p:cNvSpPr/>
          <p:nvPr/>
        </p:nvSpPr>
        <p:spPr>
          <a:xfrm>
            <a:off x="211015" y="2136339"/>
            <a:ext cx="11509131" cy="1938992"/>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我们通过调用</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poly2trellis</a:t>
            </a:r>
            <a:r>
              <a:rPr lang="zh-CN" altLang="en-US" sz="2000" dirty="0">
                <a:latin typeface="微软雅黑" panose="020B0503020204020204" pitchFamily="34" charset="-122"/>
                <a:ea typeface="微软雅黑" panose="020B0503020204020204" pitchFamily="34" charset="-122"/>
              </a:rPr>
              <a:t>函数实现对信源输出进行卷积编码</a:t>
            </a:r>
          </a:p>
          <a:p>
            <a:r>
              <a:rPr lang="en-US" altLang="zh-CN" sz="2000" dirty="0">
                <a:latin typeface="微软雅黑" panose="020B0503020204020204" pitchFamily="34" charset="-122"/>
                <a:ea typeface="微软雅黑" panose="020B0503020204020204" pitchFamily="34" charset="-122"/>
              </a:rPr>
              <a:t>trellis = poly2trellis(7,[133 171]);    %(2,1,7)</a:t>
            </a:r>
            <a:r>
              <a:rPr lang="zh-CN" altLang="en-US" sz="2000" dirty="0">
                <a:latin typeface="微软雅黑" panose="020B0503020204020204" pitchFamily="34" charset="-122"/>
                <a:ea typeface="微软雅黑" panose="020B0503020204020204" pitchFamily="34" charset="-122"/>
              </a:rPr>
              <a:t>卷积编码 输入一位，输出两位，约束长度为</a:t>
            </a:r>
            <a:r>
              <a:rPr lang="en-US" altLang="zh-CN" sz="2000" dirty="0">
                <a:latin typeface="微软雅黑" panose="020B0503020204020204" pitchFamily="34" charset="-122"/>
                <a:ea typeface="微软雅黑" panose="020B0503020204020204" pitchFamily="34" charset="-122"/>
              </a:rPr>
              <a:t>7,1011011--&gt;133//1111001--&gt;171</a:t>
            </a:r>
          </a:p>
          <a:p>
            <a:r>
              <a:rPr lang="en-US" altLang="zh-CN" sz="2000" dirty="0" err="1">
                <a:latin typeface="微软雅黑" panose="020B0503020204020204" pitchFamily="34" charset="-122"/>
                <a:ea typeface="微软雅黑" panose="020B0503020204020204" pitchFamily="34" charset="-122"/>
              </a:rPr>
              <a:t>source_coded_data</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convenc</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inforSource,trellis</a:t>
            </a:r>
            <a:r>
              <a:rPr lang="en-US" altLang="zh-CN" sz="2000" dirty="0">
                <a:latin typeface="微软雅黑" panose="020B0503020204020204" pitchFamily="34" charset="-122"/>
                <a:ea typeface="微软雅黑" panose="020B0503020204020204" pitchFamily="34" charset="-122"/>
              </a:rPr>
              <a:t>);</a:t>
            </a:r>
          </a:p>
          <a:p>
            <a:pPr lvl="0">
              <a:defRPr/>
            </a:pPr>
            <a:r>
              <a:rPr lang="zh-CN" altLang="en-US" sz="2000" dirty="0">
                <a:latin typeface="微软雅黑" panose="020B0503020204020204" pitchFamily="34" charset="-122"/>
                <a:ea typeface="微软雅黑" panose="020B0503020204020204" pitchFamily="34" charset="-122"/>
              </a:rPr>
              <a:t>调用</a:t>
            </a:r>
            <a:r>
              <a:rPr lang="en-US" altLang="zh-CN" sz="2000" dirty="0" err="1">
                <a:latin typeface="微软雅黑" panose="020B0503020204020204" pitchFamily="34" charset="-122"/>
                <a:ea typeface="微软雅黑" panose="020B0503020204020204" pitchFamily="34" charset="-122"/>
              </a:rPr>
              <a:t>vitdec</a:t>
            </a:r>
            <a:r>
              <a:rPr lang="zh-CN" altLang="en-US" sz="2000" dirty="0">
                <a:latin typeface="微软雅黑" panose="020B0503020204020204" pitchFamily="34" charset="-122"/>
                <a:ea typeface="微软雅黑" panose="020B0503020204020204" pitchFamily="34" charset="-122"/>
              </a:rPr>
              <a:t>函数实现译码</a:t>
            </a:r>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vitdec</a:t>
            </a:r>
            <a:r>
              <a:rPr lang="en-US" altLang="zh-CN" sz="2000" dirty="0">
                <a:latin typeface="微软雅黑" panose="020B0503020204020204" pitchFamily="34" charset="-122"/>
                <a:ea typeface="微软雅黑" panose="020B0503020204020204" pitchFamily="34" charset="-122"/>
              </a:rPr>
              <a:t>(De_Bit,trellis,35,‘trunc’,‘hard’); %</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(2,1,7)</a:t>
            </a:r>
            <a:r>
              <a:rPr lang="zh-CN" altLang="en-US" sz="2000" dirty="0">
                <a:latin typeface="微软雅黑" panose="020B0503020204020204" pitchFamily="34" charset="-122"/>
                <a:ea typeface="微软雅黑" panose="020B0503020204020204" pitchFamily="34" charset="-122"/>
              </a:rPr>
              <a:t>卷积码进行译码</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88123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4387" y="290996"/>
            <a:ext cx="3327400" cy="923330"/>
          </a:xfrm>
          <a:prstGeom prst="rect">
            <a:avLst/>
          </a:prstGeom>
          <a:noFill/>
        </p:spPr>
        <p:txBody>
          <a:bodyPr wrap="square" rtlCol="0">
            <a:spAutoFit/>
          </a:bodyPr>
          <a:lstStyle/>
          <a:p>
            <a:r>
              <a:rPr lang="zh-CN" altLang="en-US" sz="5400" dirty="0"/>
              <a:t>级联码</a:t>
            </a:r>
          </a:p>
        </p:txBody>
      </p:sp>
      <p:sp>
        <p:nvSpPr>
          <p:cNvPr id="3" name="圆角矩形 2"/>
          <p:cNvSpPr/>
          <p:nvPr/>
        </p:nvSpPr>
        <p:spPr>
          <a:xfrm>
            <a:off x="822113" y="2860041"/>
            <a:ext cx="1517227" cy="552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外编码器</a:t>
            </a:r>
          </a:p>
        </p:txBody>
      </p:sp>
      <p:sp>
        <p:nvSpPr>
          <p:cNvPr id="5" name="圆角矩形 4"/>
          <p:cNvSpPr/>
          <p:nvPr/>
        </p:nvSpPr>
        <p:spPr>
          <a:xfrm>
            <a:off x="2839720" y="2860041"/>
            <a:ext cx="1517227" cy="552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内编码器</a:t>
            </a:r>
          </a:p>
        </p:txBody>
      </p:sp>
      <p:sp>
        <p:nvSpPr>
          <p:cNvPr id="6" name="圆角矩形 5"/>
          <p:cNvSpPr/>
          <p:nvPr/>
        </p:nvSpPr>
        <p:spPr>
          <a:xfrm>
            <a:off x="4980940" y="2860041"/>
            <a:ext cx="1517227" cy="552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信道</a:t>
            </a:r>
          </a:p>
        </p:txBody>
      </p:sp>
      <p:sp>
        <p:nvSpPr>
          <p:cNvPr id="7" name="圆角矩形 6"/>
          <p:cNvSpPr/>
          <p:nvPr/>
        </p:nvSpPr>
        <p:spPr>
          <a:xfrm>
            <a:off x="7121313" y="2860041"/>
            <a:ext cx="1517227" cy="552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内译码器</a:t>
            </a:r>
          </a:p>
        </p:txBody>
      </p:sp>
      <p:sp>
        <p:nvSpPr>
          <p:cNvPr id="8" name="圆角矩形 7"/>
          <p:cNvSpPr/>
          <p:nvPr/>
        </p:nvSpPr>
        <p:spPr>
          <a:xfrm>
            <a:off x="9262533" y="2860041"/>
            <a:ext cx="1517227" cy="552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外译码器</a:t>
            </a:r>
          </a:p>
        </p:txBody>
      </p:sp>
      <p:cxnSp>
        <p:nvCxnSpPr>
          <p:cNvPr id="9" name="直接箭头连接符 8"/>
          <p:cNvCxnSpPr/>
          <p:nvPr/>
        </p:nvCxnSpPr>
        <p:spPr>
          <a:xfrm>
            <a:off x="198121" y="3136053"/>
            <a:ext cx="62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216574" y="3136053"/>
            <a:ext cx="62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356948" y="3136053"/>
            <a:ext cx="62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497321" y="3136053"/>
            <a:ext cx="62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8638541" y="3136053"/>
            <a:ext cx="62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0778914" y="3136053"/>
            <a:ext cx="62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528147" y="1654387"/>
            <a:ext cx="6421967" cy="296333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a:solidFill>
                <a:schemeClr val="accent5">
                  <a:lumMod val="75000"/>
                </a:schemeClr>
              </a:solidFill>
            </a:endParaRPr>
          </a:p>
        </p:txBody>
      </p:sp>
      <p:sp>
        <p:nvSpPr>
          <p:cNvPr id="21" name="文本框 20"/>
          <p:cNvSpPr txBox="1"/>
          <p:nvPr/>
        </p:nvSpPr>
        <p:spPr>
          <a:xfrm>
            <a:off x="4908973" y="2133601"/>
            <a:ext cx="1661160" cy="461665"/>
          </a:xfrm>
          <a:prstGeom prst="rect">
            <a:avLst/>
          </a:prstGeom>
          <a:noFill/>
        </p:spPr>
        <p:txBody>
          <a:bodyPr wrap="square" rtlCol="0">
            <a:spAutoFit/>
          </a:bodyPr>
          <a:lstStyle/>
          <a:p>
            <a:pPr algn="ctr"/>
            <a:r>
              <a:rPr lang="zh-CN" altLang="en-US" sz="2400" dirty="0">
                <a:solidFill>
                  <a:schemeClr val="accent5">
                    <a:lumMod val="75000"/>
                  </a:schemeClr>
                </a:solidFill>
              </a:rPr>
              <a:t>內信道</a:t>
            </a:r>
          </a:p>
        </p:txBody>
      </p:sp>
      <p:cxnSp>
        <p:nvCxnSpPr>
          <p:cNvPr id="23" name="直接箭头连接符 22"/>
          <p:cNvCxnSpPr/>
          <p:nvPr/>
        </p:nvCxnSpPr>
        <p:spPr>
          <a:xfrm>
            <a:off x="4908973" y="2591647"/>
            <a:ext cx="16611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899660" y="2296161"/>
            <a:ext cx="0" cy="535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70133" y="2265681"/>
            <a:ext cx="0" cy="53594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34620" y="2771987"/>
            <a:ext cx="723053" cy="666977"/>
          </a:xfrm>
          <a:prstGeom prst="rect">
            <a:avLst/>
          </a:prstGeom>
          <a:noFill/>
        </p:spPr>
        <p:txBody>
          <a:bodyPr wrap="square" rtlCol="0">
            <a:spAutoFit/>
          </a:bodyPr>
          <a:lstStyle/>
          <a:p>
            <a:r>
              <a:rPr lang="zh-CN" altLang="en-US" sz="1867" dirty="0">
                <a:solidFill>
                  <a:schemeClr val="accent5">
                    <a:lumMod val="75000"/>
                  </a:schemeClr>
                </a:solidFill>
              </a:rPr>
              <a:t>数据输入</a:t>
            </a:r>
          </a:p>
        </p:txBody>
      </p:sp>
      <p:sp>
        <p:nvSpPr>
          <p:cNvPr id="29" name="文本框 28"/>
          <p:cNvSpPr txBox="1"/>
          <p:nvPr/>
        </p:nvSpPr>
        <p:spPr>
          <a:xfrm>
            <a:off x="10745894" y="2778760"/>
            <a:ext cx="723053" cy="666977"/>
          </a:xfrm>
          <a:prstGeom prst="rect">
            <a:avLst/>
          </a:prstGeom>
          <a:noFill/>
        </p:spPr>
        <p:txBody>
          <a:bodyPr wrap="square" rtlCol="0">
            <a:spAutoFit/>
          </a:bodyPr>
          <a:lstStyle/>
          <a:p>
            <a:r>
              <a:rPr lang="zh-CN" altLang="en-US" sz="1867" dirty="0">
                <a:solidFill>
                  <a:schemeClr val="accent5">
                    <a:lumMod val="75000"/>
                  </a:schemeClr>
                </a:solidFill>
              </a:rPr>
              <a:t>数据输出</a:t>
            </a:r>
          </a:p>
        </p:txBody>
      </p:sp>
      <p:cxnSp>
        <p:nvCxnSpPr>
          <p:cNvPr id="31" name="直接箭头连接符 30"/>
          <p:cNvCxnSpPr/>
          <p:nvPr/>
        </p:nvCxnSpPr>
        <p:spPr>
          <a:xfrm>
            <a:off x="2528147" y="5050367"/>
            <a:ext cx="64219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518833" y="4539827"/>
            <a:ext cx="0" cy="10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950113" y="4539827"/>
            <a:ext cx="0" cy="10210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897967" y="5058834"/>
            <a:ext cx="1661160" cy="461665"/>
          </a:xfrm>
          <a:prstGeom prst="rect">
            <a:avLst/>
          </a:prstGeom>
          <a:noFill/>
        </p:spPr>
        <p:txBody>
          <a:bodyPr wrap="square" rtlCol="0">
            <a:spAutoFit/>
          </a:bodyPr>
          <a:lstStyle/>
          <a:p>
            <a:pPr algn="ctr"/>
            <a:r>
              <a:rPr lang="zh-CN" altLang="en-US" sz="2400" dirty="0">
                <a:solidFill>
                  <a:schemeClr val="accent5">
                    <a:lumMod val="75000"/>
                  </a:schemeClr>
                </a:solidFill>
              </a:rPr>
              <a:t>外信道</a:t>
            </a:r>
          </a:p>
        </p:txBody>
      </p:sp>
      <p:sp>
        <p:nvSpPr>
          <p:cNvPr id="38" name="文本框 37"/>
          <p:cNvSpPr txBox="1"/>
          <p:nvPr/>
        </p:nvSpPr>
        <p:spPr>
          <a:xfrm>
            <a:off x="1169247" y="3485727"/>
            <a:ext cx="878840" cy="461665"/>
          </a:xfrm>
          <a:prstGeom prst="rect">
            <a:avLst/>
          </a:prstGeom>
          <a:noFill/>
        </p:spPr>
        <p:txBody>
          <a:bodyPr wrap="square" rtlCol="0">
            <a:spAutoFit/>
          </a:bodyPr>
          <a:lstStyle/>
          <a:p>
            <a:r>
              <a:rPr lang="en-US" altLang="zh-CN" sz="2400" dirty="0">
                <a:solidFill>
                  <a:schemeClr val="accent5">
                    <a:lumMod val="75000"/>
                  </a:schemeClr>
                </a:solidFill>
              </a:rPr>
              <a:t>(</a:t>
            </a:r>
            <a:r>
              <a:rPr lang="en-US" altLang="zh-CN" sz="2400" dirty="0" err="1">
                <a:solidFill>
                  <a:schemeClr val="accent5">
                    <a:lumMod val="75000"/>
                  </a:schemeClr>
                </a:solidFill>
              </a:rPr>
              <a:t>n,K</a:t>
            </a:r>
            <a:r>
              <a:rPr lang="en-US" altLang="zh-CN" sz="2400" dirty="0">
                <a:solidFill>
                  <a:schemeClr val="accent5">
                    <a:lumMod val="75000"/>
                  </a:schemeClr>
                </a:solidFill>
              </a:rPr>
              <a:t>)</a:t>
            </a:r>
          </a:p>
        </p:txBody>
      </p:sp>
      <p:sp>
        <p:nvSpPr>
          <p:cNvPr id="39" name="文本框 38"/>
          <p:cNvSpPr txBox="1"/>
          <p:nvPr/>
        </p:nvSpPr>
        <p:spPr>
          <a:xfrm>
            <a:off x="3158913" y="3533987"/>
            <a:ext cx="878840" cy="461665"/>
          </a:xfrm>
          <a:prstGeom prst="rect">
            <a:avLst/>
          </a:prstGeom>
          <a:noFill/>
        </p:spPr>
        <p:txBody>
          <a:bodyPr wrap="square" rtlCol="0">
            <a:spAutoFit/>
          </a:bodyPr>
          <a:lstStyle/>
          <a:p>
            <a:r>
              <a:rPr lang="en-US" altLang="zh-CN" sz="2400" dirty="0">
                <a:solidFill>
                  <a:schemeClr val="accent5">
                    <a:lumMod val="75000"/>
                  </a:schemeClr>
                </a:solidFill>
              </a:rPr>
              <a:t>(N,K)</a:t>
            </a:r>
          </a:p>
        </p:txBody>
      </p:sp>
      <mc:AlternateContent xmlns:mc="http://schemas.openxmlformats.org/markup-compatibility/2006" xmlns:a14="http://schemas.microsoft.com/office/drawing/2010/main">
        <mc:Choice Requires="a14">
          <p:sp>
            <p:nvSpPr>
              <p:cNvPr id="42" name="文本框 41"/>
              <p:cNvSpPr txBox="1"/>
              <p:nvPr/>
            </p:nvSpPr>
            <p:spPr>
              <a:xfrm>
                <a:off x="326066" y="3551776"/>
                <a:ext cx="363868" cy="420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33" i="1">
                          <a:solidFill>
                            <a:schemeClr val="accent1"/>
                          </a:solidFill>
                          <a:latin typeface="Cambria Math" panose="02040503050406030204" pitchFamily="18" charset="0"/>
                        </a:rPr>
                        <m:t>𝑢</m:t>
                      </m:r>
                    </m:oMath>
                  </m:oMathPara>
                </a14:m>
                <a:endParaRPr lang="zh-CN" altLang="en-US" sz="2133" i="1" dirty="0">
                  <a:solidFill>
                    <a:schemeClr val="accent1"/>
                  </a:solidFill>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326066" y="3551776"/>
                <a:ext cx="363868" cy="4205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10891391" y="3503825"/>
                <a:ext cx="453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dirty="0">
                              <a:solidFill>
                                <a:schemeClr val="accent1"/>
                              </a:solidFill>
                              <a:latin typeface="Cambria Math" panose="02040503050406030204" pitchFamily="18" charset="0"/>
                            </a:rPr>
                          </m:ctrlPr>
                        </m:accPr>
                        <m:e>
                          <m:r>
                            <a:rPr lang="en-US" altLang="zh-CN" sz="2400" i="1" dirty="0">
                              <a:solidFill>
                                <a:schemeClr val="accent1"/>
                              </a:solidFill>
                              <a:latin typeface="Cambria Math" panose="02040503050406030204" pitchFamily="18" charset="0"/>
                            </a:rPr>
                            <m:t>𝑢</m:t>
                          </m:r>
                        </m:e>
                      </m:acc>
                    </m:oMath>
                  </m:oMathPara>
                </a14:m>
                <a:endParaRPr lang="zh-CN" altLang="en-US" sz="2400" i="1" dirty="0">
                  <a:solidFill>
                    <a:schemeClr val="accent1"/>
                  </a:solidFill>
                </a:endParaRPr>
              </a:p>
            </p:txBody>
          </p:sp>
        </mc:Choice>
        <mc:Fallback xmlns="">
          <p:sp>
            <p:nvSpPr>
              <p:cNvPr id="43" name="矩形 42"/>
              <p:cNvSpPr>
                <a:spLocks noRot="1" noChangeAspect="1" noMove="1" noResize="1" noEditPoints="1" noAdjustHandles="1" noChangeArrowheads="1" noChangeShapeType="1" noTextEdit="1"/>
              </p:cNvSpPr>
              <p:nvPr/>
            </p:nvSpPr>
            <p:spPr>
              <a:xfrm>
                <a:off x="10891391" y="3503825"/>
                <a:ext cx="453779" cy="461665"/>
              </a:xfrm>
              <a:prstGeom prst="rect">
                <a:avLst/>
              </a:prstGeom>
              <a:blipFill>
                <a:blip r:embed="rId3"/>
                <a:stretch>
                  <a:fillRect t="-3947" r="-2162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8501" y="346670"/>
            <a:ext cx="3460653" cy="923330"/>
          </a:xfrm>
          <a:prstGeom prst="rect">
            <a:avLst/>
          </a:prstGeom>
          <a:noFill/>
        </p:spPr>
        <p:txBody>
          <a:bodyPr wrap="square" rtlCol="0">
            <a:spAutoFit/>
          </a:bodyPr>
          <a:lstStyle/>
          <a:p>
            <a:r>
              <a:rPr lang="zh-CN" altLang="en-US" sz="5400" dirty="0"/>
              <a:t>级联码</a:t>
            </a:r>
          </a:p>
        </p:txBody>
      </p:sp>
      <p:sp>
        <p:nvSpPr>
          <p:cNvPr id="3" name="文本框 2"/>
          <p:cNvSpPr txBox="1"/>
          <p:nvPr/>
        </p:nvSpPr>
        <p:spPr>
          <a:xfrm>
            <a:off x="698501" y="1270000"/>
            <a:ext cx="10794153" cy="4172809"/>
          </a:xfrm>
          <a:prstGeom prst="rect">
            <a:avLst/>
          </a:prstGeom>
          <a:noFill/>
        </p:spPr>
        <p:txBody>
          <a:bodyPr wrap="square" rtlCol="0">
            <a:spAutoFit/>
          </a:bodyPr>
          <a:lstStyle/>
          <a:p>
            <a:pPr>
              <a:lnSpc>
                <a:spcPct val="14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在实际中最常用的是两级编码和译码。</a:t>
            </a:r>
          </a:p>
          <a:p>
            <a:pPr>
              <a:lnSpc>
                <a:spcPct val="14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第一级多采用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RS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码，称作外码。</a:t>
            </a:r>
          </a:p>
          <a:p>
            <a:pPr>
              <a:lnSpc>
                <a:spcPct val="14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第二级多采用各种不同的码，如正交码、短的分组码或卷积码，称作内码。</a:t>
            </a:r>
          </a:p>
          <a:p>
            <a:pPr>
              <a:lnSpc>
                <a:spcPct val="140000"/>
              </a:lnSpc>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第一种方案，可选用短的分组码作为内码，外码采用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RS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码。</a:t>
            </a:r>
          </a:p>
          <a:p>
            <a:pPr>
              <a:lnSpc>
                <a:spcPct val="14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第二种方案，可选用卷积码作为内码。可根据可靠性要求选择状态数。</a:t>
            </a:r>
            <a:endParaRPr lang="zh-CN"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第三种方案，选用两个卷积码级联，即</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Turbo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码。</a:t>
            </a: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0DE5C5-F5B6-401A-BEF9-38EE61E15E2E}"/>
              </a:ext>
            </a:extLst>
          </p:cNvPr>
          <p:cNvSpPr txBox="1"/>
          <p:nvPr/>
        </p:nvSpPr>
        <p:spPr>
          <a:xfrm>
            <a:off x="0" y="483578"/>
            <a:ext cx="3507545" cy="923330"/>
          </a:xfrm>
          <a:prstGeom prst="rect">
            <a:avLst/>
          </a:prstGeom>
          <a:noFill/>
        </p:spPr>
        <p:txBody>
          <a:bodyPr wrap="square" rtlCol="0">
            <a:spAutoFit/>
          </a:bodyPr>
          <a:lstStyle/>
          <a:p>
            <a:r>
              <a:rPr lang="en-US" altLang="zh-CN" sz="5400" dirty="0"/>
              <a:t>OFDM</a:t>
            </a:r>
            <a:r>
              <a:rPr lang="zh-CN" altLang="en-US" sz="5400" dirty="0"/>
              <a:t>原理</a:t>
            </a:r>
          </a:p>
        </p:txBody>
      </p:sp>
      <p:sp>
        <p:nvSpPr>
          <p:cNvPr id="3" name="文本框 2">
            <a:extLst>
              <a:ext uri="{FF2B5EF4-FFF2-40B4-BE49-F238E27FC236}">
                <a16:creationId xmlns:a16="http://schemas.microsoft.com/office/drawing/2014/main" id="{59367AD6-0D4B-4787-8617-1A17E30C0B03}"/>
              </a:ext>
            </a:extLst>
          </p:cNvPr>
          <p:cNvSpPr txBox="1"/>
          <p:nvPr/>
        </p:nvSpPr>
        <p:spPr>
          <a:xfrm>
            <a:off x="474785" y="2639290"/>
            <a:ext cx="10399541" cy="2062103"/>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OFDM</a:t>
            </a:r>
            <a:r>
              <a:rPr lang="zh-CN" altLang="en-US" sz="3200" dirty="0">
                <a:latin typeface="微软雅黑" panose="020B0503020204020204" pitchFamily="34" charset="-122"/>
                <a:ea typeface="微软雅黑" panose="020B0503020204020204" pitchFamily="34" charset="-122"/>
              </a:rPr>
              <a:t>的主要思想是将信道分成</a:t>
            </a:r>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个子信道。每个子信道包含一个子载波，不同的子载波之间相互正交。实现时，将一路高速串行输入的数据信号流转换成</a:t>
            </a:r>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路并行的低速子数据流，调制到每个子载波上进行传输。</a:t>
            </a:r>
            <a:endParaRPr lang="zh-CN"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131099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4CCF1EF-FEA9-4F24-8C19-8B7C63E4CCCD}"/>
              </a:ext>
            </a:extLst>
          </p:cNvPr>
          <p:cNvPicPr>
            <a:picLocks noChangeAspect="1"/>
          </p:cNvPicPr>
          <p:nvPr/>
        </p:nvPicPr>
        <p:blipFill>
          <a:blip r:embed="rId2"/>
          <a:stretch>
            <a:fillRect/>
          </a:stretch>
        </p:blipFill>
        <p:spPr>
          <a:xfrm>
            <a:off x="1523603" y="1286070"/>
            <a:ext cx="9144793" cy="4285859"/>
          </a:xfrm>
          <a:prstGeom prst="rect">
            <a:avLst/>
          </a:prstGeom>
        </p:spPr>
      </p:pic>
    </p:spTree>
    <p:extLst>
      <p:ext uri="{BB962C8B-B14F-4D97-AF65-F5344CB8AC3E}">
        <p14:creationId xmlns:p14="http://schemas.microsoft.com/office/powerpoint/2010/main" val="151978506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07FF0F0-EA13-417C-B76A-72DC98F806F0}"/>
                  </a:ext>
                </a:extLst>
              </p:cNvPr>
              <p:cNvSpPr/>
              <p:nvPr/>
            </p:nvSpPr>
            <p:spPr>
              <a:xfrm>
                <a:off x="175846" y="1551444"/>
                <a:ext cx="11245362" cy="1241750"/>
              </a:xfrm>
              <a:prstGeom prst="rect">
                <a:avLst/>
              </a:prstGeom>
            </p:spPr>
            <p:txBody>
              <a:bodyPr wrap="square">
                <a:spAutoFit/>
              </a:bodyPr>
              <a:lstStyle/>
              <a:p>
                <a:r>
                  <a:rPr lang="zh-CN" altLang="zh-CN" dirty="0"/>
                  <a:t>数字基带信号可以写成不同基函数加权累加的结果。将表示信号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zh-CN" dirty="0"/>
                  <a:t>的系数</a:t>
                </a:r>
                <a14:m>
                  <m:oMath xmlns:m="http://schemas.openxmlformats.org/officeDocument/2006/math">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𝑖𝑗</m:t>
                            </m:r>
                          </m:sub>
                        </m:sSub>
                      </m:e>
                    </m:d>
                  </m:oMath>
                </a14:m>
                <a:r>
                  <a:rPr lang="zh-CN" altLang="zh-CN" dirty="0"/>
                  <a:t>写成向量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𝑖𝑁</m:t>
                            </m:r>
                          </m:sub>
                        </m:sSub>
                        <m:r>
                          <a:rPr lang="en-US" altLang="zh-CN" i="1">
                            <a:latin typeface="Cambria Math" panose="02040503050406030204" pitchFamily="18" charset="0"/>
                          </a:rPr>
                          <m:t>}</m:t>
                        </m:r>
                      </m:e>
                      <m:sup>
                        <m:r>
                          <a:rPr lang="en-US" altLang="zh-CN" i="1">
                            <a:latin typeface="Cambria Math" panose="02040503050406030204" pitchFamily="18" charset="0"/>
                          </a:rPr>
                          <m:t>𝑇</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𝑁</m:t>
                        </m:r>
                      </m:sup>
                    </m:sSup>
                  </m:oMath>
                </a14:m>
                <a:r>
                  <a:rPr lang="en-US" altLang="zh-CN" dirty="0"/>
                  <a:t>,</a:t>
                </a:r>
                <a:r>
                  <a:rPr lang="zh-CN" altLang="zh-CN" dirty="0"/>
                  <a:t>称其为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zh-CN" dirty="0"/>
                  <a:t>的信号星座点。所有信号星座点</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𝑀</m:t>
                        </m:r>
                      </m:sub>
                    </m:sSub>
                    <m:r>
                      <a:rPr lang="en-US" altLang="zh-CN">
                        <a:latin typeface="Cambria Math" panose="02040503050406030204" pitchFamily="18" charset="0"/>
                      </a:rPr>
                      <m:t>}</m:t>
                    </m:r>
                  </m:oMath>
                </a14:m>
                <a:r>
                  <a:rPr lang="zh-CN" altLang="zh-CN" dirty="0"/>
                  <a:t>构成信号星座图。对于给定的基信号</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𝜙</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𝜙</m:t>
                        </m:r>
                      </m:e>
                      <m:sub>
                        <m:r>
                          <a:rPr lang="en-US" altLang="zh-CN" i="1">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𝜙</m:t>
                        </m:r>
                      </m:e>
                      <m:sub>
                        <m:r>
                          <a:rPr lang="en-US" altLang="zh-CN" i="1">
                            <a:latin typeface="Cambria Math" panose="02040503050406030204" pitchFamily="18" charset="0"/>
                          </a:rPr>
                          <m:t>𝑁</m:t>
                        </m:r>
                      </m:sub>
                    </m:sSub>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，信号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zh-CN" dirty="0"/>
                  <a:t>与其星座点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zh-CN" dirty="0"/>
                  <a:t>是一一对应的。</a:t>
                </a:r>
                <a:endParaRPr lang="en-US" altLang="zh-CN" dirty="0"/>
              </a:p>
              <a:p>
                <a:endParaRPr lang="zh-CN" altLang="en-US" dirty="0"/>
              </a:p>
            </p:txBody>
          </p:sp>
        </mc:Choice>
        <mc:Fallback xmlns="">
          <p:sp>
            <p:nvSpPr>
              <p:cNvPr id="2" name="矩形 1">
                <a:extLst>
                  <a:ext uri="{FF2B5EF4-FFF2-40B4-BE49-F238E27FC236}">
                    <a16:creationId xmlns:a16="http://schemas.microsoft.com/office/drawing/2014/main" id="{F07FF0F0-EA13-417C-B76A-72DC98F806F0}"/>
                  </a:ext>
                </a:extLst>
              </p:cNvPr>
              <p:cNvSpPr>
                <a:spLocks noRot="1" noChangeAspect="1" noMove="1" noResize="1" noEditPoints="1" noAdjustHandles="1" noChangeArrowheads="1" noChangeShapeType="1" noTextEdit="1"/>
              </p:cNvSpPr>
              <p:nvPr/>
            </p:nvSpPr>
            <p:spPr>
              <a:xfrm>
                <a:off x="175846" y="1551444"/>
                <a:ext cx="11245362" cy="1241750"/>
              </a:xfrm>
              <a:prstGeom prst="rect">
                <a:avLst/>
              </a:prstGeom>
              <a:blipFill>
                <a:blip r:embed="rId2"/>
                <a:stretch>
                  <a:fillRect l="-488" t="-9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C92CA72-1966-49BA-8B59-8843E88397AD}"/>
                  </a:ext>
                </a:extLst>
              </p:cNvPr>
              <p:cNvSpPr/>
              <p:nvPr/>
            </p:nvSpPr>
            <p:spPr>
              <a:xfrm>
                <a:off x="175846" y="2662802"/>
                <a:ext cx="11245362" cy="1206228"/>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rPr>
                  <a:t>QPSK</a:t>
                </a:r>
                <a:r>
                  <a:rPr lang="en-US" altLang="zh-CN" kern="0" dirty="0">
                    <a:latin typeface="宋体" panose="02010600030101010101" pitchFamily="2" charset="-122"/>
                    <a:cs typeface="Times New Roman" panose="02020603050405020304" pitchFamily="18" charset="0"/>
                  </a:rPr>
                  <a:t>通过相位携带信息。</a:t>
                </a:r>
              </a:p>
              <a:p>
                <a:r>
                  <a:rPr lang="en-US" altLang="zh-CN" kern="0" dirty="0">
                    <a:latin typeface="宋体" panose="02010600030101010101" pitchFamily="2" charset="-122"/>
                    <a:cs typeface="Times New Roman" panose="02020603050405020304" pitchFamily="18" charset="0"/>
                  </a:rPr>
                  <a:t>发送信号</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i="1">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i="1" kern="0">
                        <a:latin typeface="Cambria Math" panose="02040503050406030204" pitchFamily="18" charset="0"/>
                        <a:ea typeface="宋体" panose="02010600030101010101" pitchFamily="2" charset="-122"/>
                        <a:cs typeface="Times New Roman" panose="02020603050405020304" pitchFamily="18" charset="0"/>
                      </a:rPr>
                      <m:t>𝐴𝑔</m:t>
                    </m:r>
                    <m:d>
                      <m:dPr>
                        <m:ctrlPr>
                          <a:rPr lang="zh-CN" altLang="zh-CN" i="1">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func>
                      <m:funcPr>
                        <m:ctrlPr>
                          <a:rPr lang="zh-CN" altLang="zh-CN" i="1">
                            <a:latin typeface="Cambria Math" panose="02040503050406030204" pitchFamily="18" charset="0"/>
                            <a:ea typeface="Cambria Math" panose="02040503050406030204" pitchFamily="18" charset="0"/>
                          </a:rPr>
                        </m:ctrlPr>
                      </m:funcPr>
                      <m:fName>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cos</m:t>
                        </m:r>
                      </m:fName>
                      <m:e>
                        <m:d>
                          <m:dPr>
                            <m:begChr m:val="["/>
                            <m:endChr m:val="]"/>
                            <m:ctrlPr>
                              <a:rPr lang="zh-CN" altLang="zh-CN" i="1">
                                <a:latin typeface="Cambria Math" panose="02040503050406030204" pitchFamily="18" charset="0"/>
                                <a:ea typeface="Cambria Math" panose="02040503050406030204" pitchFamily="18" charset="0"/>
                              </a:rPr>
                            </m:ctrlPr>
                          </m:dPr>
                          <m:e>
                            <m:f>
                              <m:fPr>
                                <m:ctrlPr>
                                  <a:rPr lang="zh-CN" altLang="zh-CN" i="1">
                                    <a:latin typeface="Cambria Math" panose="02040503050406030204" pitchFamily="18" charset="0"/>
                                    <a:ea typeface="Cambria Math" panose="02040503050406030204" pitchFamily="18" charset="0"/>
                                  </a:rPr>
                                </m:ctrlPr>
                              </m:fPr>
                              <m:num>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𝜋</m:t>
                                </m:r>
                                <m:d>
                                  <m:dPr>
                                    <m:ctrlPr>
                                      <a:rPr lang="zh-CN" altLang="zh-CN" i="1">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e>
                                </m:d>
                              </m:num>
                              <m:den>
                                <m:r>
                                  <a:rPr lang="en-US" altLang="zh-CN" i="1" kern="0">
                                    <a:latin typeface="Cambria Math" panose="02040503050406030204" pitchFamily="18" charset="0"/>
                                    <a:ea typeface="宋体" panose="02010600030101010101" pitchFamily="2" charset="-122"/>
                                    <a:cs typeface="Times New Roman" panose="02020603050405020304" pitchFamily="18" charset="0"/>
                                  </a:rPr>
                                  <m:t>4</m:t>
                                </m:r>
                              </m:den>
                            </m:f>
                          </m:e>
                        </m:d>
                      </m:e>
                    </m:func>
                    <m:r>
                      <a:rPr lang="en-US" altLang="zh-CN" i="1" kern="0">
                        <a:latin typeface="Cambria Math" panose="02040503050406030204" pitchFamily="18" charset="0"/>
                        <a:ea typeface="宋体" panose="02010600030101010101" pitchFamily="2" charset="-122"/>
                        <a:cs typeface="Times New Roman" panose="02020603050405020304" pitchFamily="18" charset="0"/>
                      </a:rPr>
                      <m:t>𝑐𝑜𝑠</m:t>
                    </m:r>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𝜋</m:t>
                    </m:r>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i="1" kern="0">
                        <a:latin typeface="Cambria Math" panose="02040503050406030204" pitchFamily="18" charset="0"/>
                        <a:ea typeface="宋体" panose="02010600030101010101" pitchFamily="2" charset="-122"/>
                        <a:cs typeface="Times New Roman" panose="02020603050405020304" pitchFamily="18" charset="0"/>
                      </a:rPr>
                      <m:t>𝐴𝑔</m:t>
                    </m:r>
                    <m:d>
                      <m:dPr>
                        <m:ctrlPr>
                          <a:rPr lang="zh-CN" altLang="zh-CN" i="1">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func>
                      <m:funcPr>
                        <m:ctrlPr>
                          <a:rPr lang="zh-CN" altLang="zh-CN" i="1">
                            <a:latin typeface="Cambria Math" panose="02040503050406030204" pitchFamily="18" charset="0"/>
                            <a:ea typeface="Cambria Math" panose="02040503050406030204" pitchFamily="18" charset="0"/>
                          </a:rPr>
                        </m:ctrlPr>
                      </m:funcPr>
                      <m:fName>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sin</m:t>
                        </m:r>
                      </m:fName>
                      <m:e>
                        <m:d>
                          <m:dPr>
                            <m:begChr m:val="["/>
                            <m:endChr m:val="]"/>
                            <m:ctrlPr>
                              <a:rPr lang="zh-CN" altLang="zh-CN" i="1">
                                <a:latin typeface="Cambria Math" panose="02040503050406030204" pitchFamily="18" charset="0"/>
                                <a:ea typeface="Cambria Math" panose="02040503050406030204" pitchFamily="18" charset="0"/>
                              </a:rPr>
                            </m:ctrlPr>
                          </m:dPr>
                          <m:e>
                            <m:f>
                              <m:fPr>
                                <m:ctrlPr>
                                  <a:rPr lang="zh-CN" altLang="zh-CN" i="1">
                                    <a:latin typeface="Cambria Math" panose="02040503050406030204" pitchFamily="18" charset="0"/>
                                    <a:ea typeface="Cambria Math" panose="02040503050406030204" pitchFamily="18" charset="0"/>
                                  </a:rPr>
                                </m:ctrlPr>
                              </m:fPr>
                              <m:num>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𝜋</m:t>
                                </m:r>
                                <m:d>
                                  <m:dPr>
                                    <m:ctrlPr>
                                      <a:rPr lang="zh-CN" altLang="zh-CN" i="1">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e>
                                </m:d>
                              </m:num>
                              <m:den>
                                <m:r>
                                  <a:rPr lang="en-US" altLang="zh-CN" i="1" kern="0">
                                    <a:latin typeface="Cambria Math" panose="02040503050406030204" pitchFamily="18" charset="0"/>
                                    <a:ea typeface="宋体" panose="02010600030101010101" pitchFamily="2" charset="-122"/>
                                    <a:cs typeface="Times New Roman" panose="02020603050405020304" pitchFamily="18" charset="0"/>
                                  </a:rPr>
                                  <m:t>4</m:t>
                                </m:r>
                              </m:den>
                            </m:f>
                          </m:e>
                        </m:d>
                      </m:e>
                    </m:func>
                    <m:r>
                      <a:rPr lang="en-US" altLang="zh-CN" i="1" kern="0">
                        <a:latin typeface="Cambria Math" panose="02040503050406030204" pitchFamily="18" charset="0"/>
                        <a:ea typeface="宋体" panose="02010600030101010101" pitchFamily="2" charset="-122"/>
                        <a:cs typeface="Times New Roman" panose="02020603050405020304" pitchFamily="18" charset="0"/>
                      </a:rPr>
                      <m:t>𝑠𝑖𝑛</m:t>
                    </m:r>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𝜋</m:t>
                    </m:r>
                    <m:sSub>
                      <m:sSubPr>
                        <m:ctrlPr>
                          <a:rPr lang="zh-CN" altLang="zh-CN" i="1">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oMath>
                </a14:m>
                <a:r>
                  <a:rPr lang="en-US" altLang="zh-CN" kern="0" dirty="0">
                    <a:latin typeface="宋体" panose="02010600030101010101" pitchFamily="2" charset="-122"/>
                    <a:cs typeface="Times New Roman" panose="02020603050405020304" pitchFamily="18" charset="0"/>
                  </a:rPr>
                  <a:t>。</a:t>
                </a:r>
              </a:p>
              <a:p>
                <a:r>
                  <a:rPr lang="en-US" altLang="zh-CN" dirty="0" err="1"/>
                  <a:t>星座点</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a:latin typeface="Cambria Math" panose="02040503050406030204" pitchFamily="18" charset="0"/>
                      </a:rPr>
                      <m:t>)</m:t>
                    </m:r>
                  </m:oMath>
                </a14:m>
                <a:r>
                  <a:rPr lang="en-US" altLang="zh-CN" dirty="0"/>
                  <a:t>由</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𝐴</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begChr m:val="["/>
                            <m:endChr m:val="]"/>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num>
                              <m:den>
                                <m:r>
                                  <a:rPr lang="en-US" altLang="zh-CN" i="1">
                                    <a:latin typeface="Cambria Math" panose="02040503050406030204" pitchFamily="18" charset="0"/>
                                  </a:rPr>
                                  <m:t>4</m:t>
                                </m:r>
                              </m:den>
                            </m:f>
                          </m:e>
                        </m:d>
                      </m:e>
                    </m:func>
                  </m:oMath>
                </a14:m>
                <a:r>
                  <a:rPr lang="en-US" altLang="zh-CN" dirty="0"/>
                  <a:t>及</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𝐴</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begChr m:val="["/>
                            <m:endChr m:val="]"/>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num>
                              <m:den>
                                <m:r>
                                  <a:rPr lang="en-US" altLang="zh-CN" i="1">
                                    <a:latin typeface="Cambria Math" panose="02040503050406030204" pitchFamily="18" charset="0"/>
                                  </a:rPr>
                                  <m:t>4</m:t>
                                </m:r>
                              </m:den>
                            </m:f>
                          </m:e>
                        </m:d>
                      </m:e>
                    </m:func>
                  </m:oMath>
                </a14:m>
                <a:r>
                  <a:rPr lang="en-US" altLang="zh-CN" dirty="0" err="1"/>
                  <a:t>给定</a:t>
                </a:r>
                <a:r>
                  <a:rPr lang="en-US" altLang="zh-CN" dirty="0"/>
                  <a:t>，</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=1…4</m:t>
                    </m:r>
                  </m:oMath>
                </a14:m>
                <a:r>
                  <a:rPr lang="en-US" altLang="zh-CN" dirty="0"/>
                  <a:t>。</a:t>
                </a:r>
                <a:endParaRPr lang="zh-CN" altLang="en-US" dirty="0"/>
              </a:p>
            </p:txBody>
          </p:sp>
        </mc:Choice>
        <mc:Fallback xmlns="">
          <p:sp>
            <p:nvSpPr>
              <p:cNvPr id="3" name="矩形 2">
                <a:extLst>
                  <a:ext uri="{FF2B5EF4-FFF2-40B4-BE49-F238E27FC236}">
                    <a16:creationId xmlns:a16="http://schemas.microsoft.com/office/drawing/2014/main" id="{8C92CA72-1966-49BA-8B59-8843E88397AD}"/>
                  </a:ext>
                </a:extLst>
              </p:cNvPr>
              <p:cNvSpPr>
                <a:spLocks noRot="1" noChangeAspect="1" noMove="1" noResize="1" noEditPoints="1" noAdjustHandles="1" noChangeArrowheads="1" noChangeShapeType="1" noTextEdit="1"/>
              </p:cNvSpPr>
              <p:nvPr/>
            </p:nvSpPr>
            <p:spPr>
              <a:xfrm>
                <a:off x="175846" y="2662802"/>
                <a:ext cx="11245362" cy="1206228"/>
              </a:xfrm>
              <a:prstGeom prst="rect">
                <a:avLst/>
              </a:prstGeom>
              <a:blipFill>
                <a:blip r:embed="rId3"/>
                <a:stretch>
                  <a:fillRect l="-488" t="-3030" b="-2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FDFF2B6-C115-4684-9BCD-CEF859F685A8}"/>
                  </a:ext>
                </a:extLst>
              </p:cNvPr>
              <p:cNvSpPr/>
              <p:nvPr/>
            </p:nvSpPr>
            <p:spPr>
              <a:xfrm>
                <a:off x="175845" y="4018972"/>
                <a:ext cx="11157439" cy="923330"/>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rPr>
                  <a:t>16QAM</a:t>
                </a:r>
                <a:r>
                  <a:rPr lang="en-US" altLang="zh-CN" kern="0" dirty="0">
                    <a:latin typeface="宋体" panose="02010600030101010101" pitchFamily="2" charset="-122"/>
                    <a:cs typeface="Times New Roman" panose="02020603050405020304" pitchFamily="18" charset="0"/>
                  </a:rPr>
                  <a:t>在幅度和相位上都携带信息。</a:t>
                </a:r>
              </a:p>
              <a:p>
                <a:r>
                  <a:rPr lang="en-US" altLang="zh-CN" kern="0" dirty="0">
                    <a:latin typeface="Times New Roman" panose="02020603050405020304" pitchFamily="18" charset="0"/>
                    <a:ea typeface="宋体" panose="02010600030101010101" pitchFamily="2" charset="-122"/>
                  </a:rPr>
                  <a:t>16QAM</a:t>
                </a:r>
                <a:r>
                  <a:rPr lang="en-US" altLang="zh-CN" kern="0" dirty="0">
                    <a:latin typeface="宋体" panose="02010600030101010101" pitchFamily="2" charset="-122"/>
                    <a:cs typeface="Times New Roman" panose="02020603050405020304" pitchFamily="18" charset="0"/>
                  </a:rPr>
                  <a:t>的发送信号为</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i="1">
                            <a:effectLst/>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i="1" kern="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cos</m:t>
                        </m:r>
                      </m:fName>
                      <m:e>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e>
                        </m:d>
                      </m:e>
                    </m:func>
                    <m:r>
                      <a:rPr lang="en-US" altLang="zh-CN" i="1" kern="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a:effectLst/>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cos</m:t>
                        </m:r>
                      </m:fName>
                      <m:e>
                        <m:d>
                          <m:dPr>
                            <m:ctrlPr>
                              <a:rPr lang="zh-CN" altLang="zh-CN" i="1">
                                <a:effectLst/>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𝜋</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e>
                    </m:func>
                    <m:r>
                      <a:rPr lang="en-US" altLang="zh-CN" i="1" kern="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sin</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i="1" kern="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a:effectLst/>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sin</m:t>
                        </m:r>
                      </m:fName>
                      <m:e>
                        <m:d>
                          <m:dPr>
                            <m:ctrlPr>
                              <a:rPr lang="zh-CN" altLang="zh-CN" i="1">
                                <a:effectLst/>
                                <a:latin typeface="Cambria Math" panose="02040503050406030204" pitchFamily="18" charset="0"/>
                                <a:ea typeface="Cambria Math" panose="02040503050406030204" pitchFamily="18" charset="0"/>
                              </a:rPr>
                            </m:ctrlPr>
                          </m:dPr>
                          <m:e>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r>
                              <a:rPr lang="en-US" altLang="zh-CN" i="1" kern="0">
                                <a:latin typeface="Cambria Math" panose="02040503050406030204" pitchFamily="18" charset="0"/>
                                <a:ea typeface="宋体" panose="02010600030101010101" pitchFamily="2" charset="-122"/>
                                <a:cs typeface="Times New Roman" panose="02020603050405020304" pitchFamily="18" charset="0"/>
                              </a:rPr>
                              <m:t>𝜋</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e>
                        </m:d>
                      </m:e>
                    </m:func>
                    <m:r>
                      <a:rPr lang="en-US" altLang="zh-CN" i="1" kern="0">
                        <a:latin typeface="Cambria Math" panose="02040503050406030204" pitchFamily="18" charset="0"/>
                        <a:ea typeface="宋体" panose="02010600030101010101" pitchFamily="2" charset="-122"/>
                        <a:cs typeface="Times New Roman" panose="02020603050405020304" pitchFamily="18" charset="0"/>
                      </a:rPr>
                      <m:t> 0≤</m:t>
                    </m:r>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i="1" kern="0">
                        <a:latin typeface="Cambria Math" panose="02040503050406030204" pitchFamily="18" charset="0"/>
                        <a:ea typeface="宋体" panose="02010600030101010101" pitchFamily="2" charset="-122"/>
                        <a:cs typeface="Times New Roman" panose="02020603050405020304" pitchFamily="18" charset="0"/>
                      </a:rPr>
                      <m:t>𝑇</m:t>
                    </m:r>
                  </m:oMath>
                </a14:m>
                <a:r>
                  <a:rPr lang="en-US" altLang="zh-CN" kern="0" dirty="0">
                    <a:latin typeface="宋体" panose="02010600030101010101" pitchFamily="2" charset="-122"/>
                    <a:cs typeface="Times New Roman" panose="02020603050405020304" pitchFamily="18" charset="0"/>
                  </a:rPr>
                  <a:t>。</a:t>
                </a:r>
              </a:p>
              <a:p>
                <a:r>
                  <a:rPr lang="en-US" altLang="zh-CN" kern="0" dirty="0">
                    <a:latin typeface="宋体" panose="02010600030101010101" pitchFamily="2" charset="-122"/>
                    <a:cs typeface="Times New Roman" panose="02020603050405020304" pitchFamily="18" charset="0"/>
                  </a:rPr>
                  <a:t>对于正方形星座图，</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kern="0" dirty="0">
                    <a:latin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ker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𝑖</m:t>
                        </m:r>
                        <m:r>
                          <a:rPr lang="en-US" altLang="zh-CN" i="1" kern="0">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kern="0" dirty="0">
                    <a:latin typeface="宋体" panose="02010600030101010101" pitchFamily="2" charset="-122"/>
                    <a:cs typeface="Times New Roman" panose="02020603050405020304" pitchFamily="18" charset="0"/>
                  </a:rPr>
                  <a:t>在</a:t>
                </a:r>
                <a14:m>
                  <m:oMath xmlns:m="http://schemas.openxmlformats.org/officeDocument/2006/math">
                    <m:r>
                      <a:rPr lang="en-US" altLang="zh-CN" kern="0">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i</m:t>
                    </m:r>
                    <m:r>
                      <a:rPr lang="en-US" altLang="zh-CN" i="1" kern="0">
                        <a:latin typeface="Cambria Math" panose="02040503050406030204" pitchFamily="18" charset="0"/>
                        <a:ea typeface="宋体" panose="02010600030101010101" pitchFamily="2" charset="-122"/>
                        <a:cs typeface="Times New Roman" panose="02020603050405020304" pitchFamily="18" charset="0"/>
                      </a:rPr>
                      <m:t>−</m:t>
                    </m:r>
                    <m:r>
                      <a:rPr lang="en-US" altLang="zh-CN" kern="0">
                        <a:latin typeface="Cambria Math" panose="02040503050406030204" pitchFamily="18" charset="0"/>
                        <a:ea typeface="宋体" panose="02010600030101010101" pitchFamily="2" charset="-122"/>
                        <a:cs typeface="Times New Roman" panose="02020603050405020304" pitchFamily="18" charset="0"/>
                      </a:rPr>
                      <m:t>1</m:t>
                    </m:r>
                    <m:r>
                      <a:rPr lang="en-US" altLang="zh-CN" i="1" kern="0">
                        <a:latin typeface="Cambria Math" panose="02040503050406030204" pitchFamily="18" charset="0"/>
                        <a:cs typeface="微软雅黑" panose="020B0503020204020204" pitchFamily="34" charset="-122"/>
                      </a:rPr>
                      <m:t>−</m:t>
                    </m:r>
                    <m:r>
                      <a:rPr lang="en-US" altLang="zh-CN" kern="0">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kern="0">
                        <a:latin typeface="Cambria Math" panose="02040503050406030204" pitchFamily="18" charset="0"/>
                        <a:ea typeface="宋体" panose="02010600030101010101" pitchFamily="2" charset="-122"/>
                        <a:cs typeface="Times New Roman" panose="02020603050405020304" pitchFamily="18" charset="0"/>
                      </a:rPr>
                      <m:t>d</m:t>
                    </m:r>
                  </m:oMath>
                </a14:m>
                <a:r>
                  <a:rPr lang="zh-CN" altLang="en-US" kern="0" dirty="0">
                    <a:latin typeface="宋体" panose="02010600030101010101" pitchFamily="2" charset="-122"/>
                    <a:cs typeface="Times New Roman" panose="02020603050405020304" pitchFamily="18" charset="0"/>
                  </a:rPr>
                  <a:t>上</a:t>
                </a:r>
                <a:r>
                  <a:rPr lang="en-US" altLang="zh-CN" kern="0" dirty="0">
                    <a:latin typeface="宋体" panose="02010600030101010101" pitchFamily="2" charset="-122"/>
                    <a:cs typeface="Times New Roman" panose="02020603050405020304" pitchFamily="18" charset="0"/>
                  </a:rPr>
                  <a:t>，</a:t>
                </a:r>
                <a14:m>
                  <m:oMath xmlns:m="http://schemas.openxmlformats.org/officeDocument/2006/math">
                    <m:r>
                      <m:rPr>
                        <m:sty m:val="p"/>
                      </m:rPr>
                      <a:rPr lang="en-US" altLang="zh-CN">
                        <a:latin typeface="Cambria Math" panose="02040503050406030204" pitchFamily="18" charset="0"/>
                      </a:rPr>
                      <m:t>i</m:t>
                    </m:r>
                    <m:r>
                      <a:rPr lang="en-US" altLang="zh-CN">
                        <a:latin typeface="Cambria Math" panose="02040503050406030204" pitchFamily="18" charset="0"/>
                      </a:rPr>
                      <m:t>=1…4</m:t>
                    </m:r>
                  </m:oMath>
                </a14:m>
                <a:r>
                  <a:rPr lang="en-US" altLang="zh-CN" dirty="0"/>
                  <a:t>。</a:t>
                </a:r>
                <a:endParaRPr lang="zh-CN" altLang="en-US" dirty="0"/>
              </a:p>
            </p:txBody>
          </p:sp>
        </mc:Choice>
        <mc:Fallback xmlns="">
          <p:sp>
            <p:nvSpPr>
              <p:cNvPr id="4" name="矩形 3">
                <a:extLst>
                  <a:ext uri="{FF2B5EF4-FFF2-40B4-BE49-F238E27FC236}">
                    <a16:creationId xmlns:a16="http://schemas.microsoft.com/office/drawing/2014/main" id="{AFDFF2B6-C115-4684-9BCD-CEF859F685A8}"/>
                  </a:ext>
                </a:extLst>
              </p:cNvPr>
              <p:cNvSpPr>
                <a:spLocks noRot="1" noChangeAspect="1" noMove="1" noResize="1" noEditPoints="1" noAdjustHandles="1" noChangeArrowheads="1" noChangeShapeType="1" noTextEdit="1"/>
              </p:cNvSpPr>
              <p:nvPr/>
            </p:nvSpPr>
            <p:spPr>
              <a:xfrm>
                <a:off x="175845" y="4018972"/>
                <a:ext cx="11157439" cy="923330"/>
              </a:xfrm>
              <a:prstGeom prst="rect">
                <a:avLst/>
              </a:prstGeom>
              <a:blipFill>
                <a:blip r:embed="rId4"/>
                <a:stretch>
                  <a:fillRect l="-492" t="-3289" b="-921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A016C55-D436-44E5-A02A-DAD082A7D2AA}"/>
              </a:ext>
            </a:extLst>
          </p:cNvPr>
          <p:cNvSpPr txBox="1"/>
          <p:nvPr/>
        </p:nvSpPr>
        <p:spPr>
          <a:xfrm>
            <a:off x="175845" y="534100"/>
            <a:ext cx="3552092" cy="923330"/>
          </a:xfrm>
          <a:prstGeom prst="rect">
            <a:avLst/>
          </a:prstGeom>
          <a:noFill/>
        </p:spPr>
        <p:txBody>
          <a:bodyPr wrap="square" rtlCol="0">
            <a:spAutoFit/>
          </a:bodyPr>
          <a:lstStyle/>
          <a:p>
            <a:r>
              <a:rPr lang="zh-CN" altLang="en-US" sz="5400" dirty="0"/>
              <a:t>星座映射</a:t>
            </a:r>
          </a:p>
        </p:txBody>
      </p:sp>
    </p:spTree>
    <p:extLst>
      <p:ext uri="{BB962C8B-B14F-4D97-AF65-F5344CB8AC3E}">
        <p14:creationId xmlns:p14="http://schemas.microsoft.com/office/powerpoint/2010/main" val="26245066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4A4C3A-3BFA-4073-A611-926C0DC0CEEB}"/>
              </a:ext>
            </a:extLst>
          </p:cNvPr>
          <p:cNvSpPr/>
          <p:nvPr/>
        </p:nvSpPr>
        <p:spPr>
          <a:xfrm>
            <a:off x="422031" y="2757053"/>
            <a:ext cx="10964007" cy="706797"/>
          </a:xfrm>
          <a:prstGeom prst="rect">
            <a:avLst/>
          </a:prstGeom>
        </p:spPr>
        <p:txBody>
          <a:bodyPr wrap="square">
            <a:spAutoFit/>
          </a:bodyPr>
          <a:lstStyle/>
          <a:p>
            <a:pPr indent="266700">
              <a:lnSpc>
                <a:spcPct val="115000"/>
              </a:lnSpc>
              <a:spcAft>
                <a:spcPts val="0"/>
              </a:spcAft>
            </a:pPr>
            <a:r>
              <a:rPr lang="zh-CN" altLang="zh-CN" kern="0" dirty="0">
                <a:latin typeface="微软雅黑" panose="020B0503020204020204" pitchFamily="34" charset="-122"/>
                <a:ea typeface="微软雅黑" panose="020B0503020204020204" pitchFamily="34" charset="-122"/>
              </a:rPr>
              <a:t>我们可以通过</a:t>
            </a:r>
            <a:r>
              <a:rPr lang="en-US" altLang="zh-CN" kern="0" dirty="0" err="1">
                <a:latin typeface="微软雅黑" panose="020B0503020204020204" pitchFamily="34" charset="-122"/>
                <a:ea typeface="微软雅黑" panose="020B0503020204020204" pitchFamily="34" charset="-122"/>
              </a:rPr>
              <a:t>pskmod</a:t>
            </a:r>
            <a:r>
              <a:rPr lang="en-US" altLang="zh-CN" kern="0" dirty="0">
                <a:latin typeface="微软雅黑" panose="020B0503020204020204" pitchFamily="34" charset="-122"/>
                <a:ea typeface="微软雅黑" panose="020B0503020204020204" pitchFamily="34" charset="-122"/>
              </a:rPr>
              <a:t>(data,4)</a:t>
            </a:r>
            <a:r>
              <a:rPr lang="zh-CN" altLang="zh-CN" kern="0" dirty="0">
                <a:latin typeface="微软雅黑" panose="020B0503020204020204" pitchFamily="34" charset="-122"/>
                <a:ea typeface="微软雅黑" panose="020B0503020204020204" pitchFamily="34" charset="-122"/>
              </a:rPr>
              <a:t>和</a:t>
            </a:r>
            <a:r>
              <a:rPr lang="en-US" altLang="zh-CN" kern="0" dirty="0" err="1">
                <a:latin typeface="微软雅黑" panose="020B0503020204020204" pitchFamily="34" charset="-122"/>
                <a:ea typeface="微软雅黑" panose="020B0503020204020204" pitchFamily="34" charset="-122"/>
              </a:rPr>
              <a:t>qammod</a:t>
            </a:r>
            <a:r>
              <a:rPr lang="en-US" altLang="zh-CN" kern="0" dirty="0">
                <a:latin typeface="微软雅黑" panose="020B0503020204020204" pitchFamily="34" charset="-122"/>
                <a:ea typeface="微软雅黑" panose="020B0503020204020204" pitchFamily="34" charset="-122"/>
              </a:rPr>
              <a:t>(data,16)</a:t>
            </a:r>
            <a:r>
              <a:rPr lang="zh-CN" altLang="zh-CN" kern="0" dirty="0">
                <a:latin typeface="微软雅黑" panose="020B0503020204020204" pitchFamily="34" charset="-122"/>
                <a:ea typeface="微软雅黑" panose="020B0503020204020204" pitchFamily="34" charset="-122"/>
              </a:rPr>
              <a:t>对信源编码后的数据进行</a:t>
            </a:r>
            <a:r>
              <a:rPr lang="en-US" altLang="zh-CN" kern="0" dirty="0" err="1">
                <a:latin typeface="微软雅黑" panose="020B0503020204020204" pitchFamily="34" charset="-122"/>
                <a:ea typeface="微软雅黑" panose="020B0503020204020204" pitchFamily="34" charset="-122"/>
              </a:rPr>
              <a:t>qpsk</a:t>
            </a:r>
            <a:r>
              <a:rPr lang="zh-CN" altLang="zh-CN" kern="0" dirty="0">
                <a:latin typeface="微软雅黑" panose="020B0503020204020204" pitchFamily="34" charset="-122"/>
                <a:ea typeface="微软雅黑" panose="020B0503020204020204" pitchFamily="34" charset="-122"/>
              </a:rPr>
              <a:t>和</a:t>
            </a:r>
            <a:r>
              <a:rPr lang="en-US" altLang="zh-CN" kern="0" dirty="0">
                <a:latin typeface="微软雅黑" panose="020B0503020204020204" pitchFamily="34" charset="-122"/>
                <a:ea typeface="微软雅黑" panose="020B0503020204020204" pitchFamily="34" charset="-122"/>
              </a:rPr>
              <a:t>16qam</a:t>
            </a:r>
            <a:r>
              <a:rPr lang="zh-CN" altLang="zh-CN" kern="0" dirty="0">
                <a:latin typeface="微软雅黑" panose="020B0503020204020204" pitchFamily="34" charset="-122"/>
                <a:ea typeface="微软雅黑" panose="020B0503020204020204" pitchFamily="34" charset="-122"/>
              </a:rPr>
              <a:t>的调制，通过</a:t>
            </a:r>
            <a:r>
              <a:rPr lang="en-US" altLang="zh-CN" kern="0" dirty="0" err="1">
                <a:latin typeface="微软雅黑" panose="020B0503020204020204" pitchFamily="34" charset="-122"/>
                <a:ea typeface="微软雅黑" panose="020B0503020204020204" pitchFamily="34" charset="-122"/>
              </a:rPr>
              <a:t>pskdemod</a:t>
            </a:r>
            <a:r>
              <a:rPr lang="en-US" altLang="zh-CN" kern="0" dirty="0">
                <a:latin typeface="微软雅黑" panose="020B0503020204020204" pitchFamily="34" charset="-122"/>
                <a:ea typeface="微软雅黑" panose="020B0503020204020204" pitchFamily="34" charset="-122"/>
              </a:rPr>
              <a:t>(data,4)</a:t>
            </a:r>
            <a:r>
              <a:rPr lang="zh-CN" altLang="zh-CN" kern="0" dirty="0">
                <a:latin typeface="微软雅黑" panose="020B0503020204020204" pitchFamily="34" charset="-122"/>
                <a:ea typeface="微软雅黑" panose="020B0503020204020204" pitchFamily="34" charset="-122"/>
              </a:rPr>
              <a:t>和</a:t>
            </a:r>
            <a:r>
              <a:rPr lang="en-US" altLang="zh-CN" kern="0" dirty="0" err="1">
                <a:latin typeface="微软雅黑" panose="020B0503020204020204" pitchFamily="34" charset="-122"/>
                <a:ea typeface="微软雅黑" panose="020B0503020204020204" pitchFamily="34" charset="-122"/>
              </a:rPr>
              <a:t>qamdemod</a:t>
            </a:r>
            <a:r>
              <a:rPr lang="en-US" altLang="zh-CN" kern="0" dirty="0">
                <a:latin typeface="微软雅黑" panose="020B0503020204020204" pitchFamily="34" charset="-122"/>
                <a:ea typeface="微软雅黑" panose="020B0503020204020204" pitchFamily="34" charset="-122"/>
              </a:rPr>
              <a:t>(data,16)</a:t>
            </a:r>
            <a:r>
              <a:rPr lang="zh-CN" altLang="zh-CN" kern="0" dirty="0">
                <a:latin typeface="微软雅黑" panose="020B0503020204020204" pitchFamily="34" charset="-122"/>
                <a:ea typeface="微软雅黑" panose="020B0503020204020204" pitchFamily="34" charset="-122"/>
              </a:rPr>
              <a:t>对信源解码后的数据进行解调。</a:t>
            </a:r>
          </a:p>
        </p:txBody>
      </p:sp>
      <p:sp>
        <p:nvSpPr>
          <p:cNvPr id="3" name="文本框 2">
            <a:extLst>
              <a:ext uri="{FF2B5EF4-FFF2-40B4-BE49-F238E27FC236}">
                <a16:creationId xmlns:a16="http://schemas.microsoft.com/office/drawing/2014/main" id="{C90A1C59-9D0D-4702-97C5-7726AF98C64D}"/>
              </a:ext>
            </a:extLst>
          </p:cNvPr>
          <p:cNvSpPr txBox="1"/>
          <p:nvPr/>
        </p:nvSpPr>
        <p:spPr>
          <a:xfrm>
            <a:off x="175845" y="534100"/>
            <a:ext cx="3552092" cy="923330"/>
          </a:xfrm>
          <a:prstGeom prst="rect">
            <a:avLst/>
          </a:prstGeom>
          <a:noFill/>
        </p:spPr>
        <p:txBody>
          <a:bodyPr wrap="square" rtlCol="0">
            <a:spAutoFit/>
          </a:bodyPr>
          <a:lstStyle/>
          <a:p>
            <a:r>
              <a:rPr lang="zh-CN" altLang="en-US" sz="5400" dirty="0"/>
              <a:t>星座映射</a:t>
            </a:r>
          </a:p>
        </p:txBody>
      </p:sp>
    </p:spTree>
    <p:extLst>
      <p:ext uri="{BB962C8B-B14F-4D97-AF65-F5344CB8AC3E}">
        <p14:creationId xmlns:p14="http://schemas.microsoft.com/office/powerpoint/2010/main" val="280934471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88000F-A072-4561-A086-9966EC9E2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88" y="1457430"/>
            <a:ext cx="5000625" cy="5000625"/>
          </a:xfrm>
          <a:prstGeom prst="rect">
            <a:avLst/>
          </a:prstGeom>
        </p:spPr>
      </p:pic>
      <p:pic>
        <p:nvPicPr>
          <p:cNvPr id="5" name="图片 4">
            <a:extLst>
              <a:ext uri="{FF2B5EF4-FFF2-40B4-BE49-F238E27FC236}">
                <a16:creationId xmlns:a16="http://schemas.microsoft.com/office/drawing/2014/main" id="{365D6384-4EFC-4F66-9560-3B02543FE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 y="1421587"/>
            <a:ext cx="5000625" cy="5000625"/>
          </a:xfrm>
          <a:prstGeom prst="rect">
            <a:avLst/>
          </a:prstGeom>
        </p:spPr>
      </p:pic>
      <p:sp>
        <p:nvSpPr>
          <p:cNvPr id="4" name="文本框 3">
            <a:extLst>
              <a:ext uri="{FF2B5EF4-FFF2-40B4-BE49-F238E27FC236}">
                <a16:creationId xmlns:a16="http://schemas.microsoft.com/office/drawing/2014/main" id="{2F88D456-2319-4B7A-B965-5B2EC43275F1}"/>
              </a:ext>
            </a:extLst>
          </p:cNvPr>
          <p:cNvSpPr txBox="1"/>
          <p:nvPr/>
        </p:nvSpPr>
        <p:spPr>
          <a:xfrm>
            <a:off x="175845" y="534100"/>
            <a:ext cx="3552092" cy="923330"/>
          </a:xfrm>
          <a:prstGeom prst="rect">
            <a:avLst/>
          </a:prstGeom>
          <a:noFill/>
        </p:spPr>
        <p:txBody>
          <a:bodyPr wrap="square" rtlCol="0">
            <a:spAutoFit/>
          </a:bodyPr>
          <a:lstStyle/>
          <a:p>
            <a:r>
              <a:rPr lang="zh-CN" altLang="en-US" sz="5400" dirty="0"/>
              <a:t>星座映射</a:t>
            </a:r>
          </a:p>
        </p:txBody>
      </p:sp>
    </p:spTree>
    <p:extLst>
      <p:ext uri="{BB962C8B-B14F-4D97-AF65-F5344CB8AC3E}">
        <p14:creationId xmlns:p14="http://schemas.microsoft.com/office/powerpoint/2010/main" val="228153679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3359" y="260318"/>
            <a:ext cx="3620087" cy="923330"/>
          </a:xfrm>
          <a:prstGeom prst="rect">
            <a:avLst/>
          </a:prstGeom>
          <a:noFill/>
        </p:spPr>
        <p:txBody>
          <a:bodyPr wrap="square" rtlCol="0">
            <a:spAutoFit/>
          </a:bodyPr>
          <a:lstStyle/>
          <a:p>
            <a:r>
              <a:rPr lang="zh-CN" altLang="en-US" sz="5400" dirty="0"/>
              <a:t>循环前缀</a:t>
            </a:r>
          </a:p>
        </p:txBody>
      </p:sp>
      <p:sp>
        <p:nvSpPr>
          <p:cNvPr id="4" name="文本框 3"/>
          <p:cNvSpPr txBox="1"/>
          <p:nvPr/>
        </p:nvSpPr>
        <p:spPr>
          <a:xfrm>
            <a:off x="6382174" y="259927"/>
            <a:ext cx="5365327" cy="6011005"/>
          </a:xfrm>
          <a:prstGeom prst="rect">
            <a:avLst/>
          </a:prstGeom>
          <a:noFill/>
        </p:spPr>
        <p:txBody>
          <a:bodyPr wrap="square" rtlCol="0">
            <a:spAutoFit/>
          </a:bodyPr>
          <a:lstStyle/>
          <a:p>
            <a:pPr>
              <a:lnSpc>
                <a:spcPct val="160000"/>
              </a:lnSpc>
            </a:pPr>
            <a:r>
              <a:rPr lang="en-US" altLang="zh-CN" sz="1867" dirty="0"/>
              <a:t>         </a:t>
            </a:r>
            <a:r>
              <a:rPr lang="zh-CN" altLang="en-US" sz="1867" dirty="0">
                <a:latin typeface="微软雅黑" panose="020B0503020204020204" pitchFamily="34" charset="-122"/>
                <a:ea typeface="微软雅黑" panose="020B0503020204020204" pitchFamily="34" charset="-122"/>
                <a:cs typeface="微软雅黑" panose="020B0503020204020204" pitchFamily="34" charset="-122"/>
              </a:rPr>
              <a:t>由于现实的无线信道中存在多径现象，一束信号从发送端经过多条路径到达接收端，多条路径由于距离不同导致信号传播的时延不同。不同时延的信号叠加在一起会导致码元间的相互干扰。</a:t>
            </a:r>
          </a:p>
          <a:p>
            <a:pPr>
              <a:lnSpc>
                <a:spcPct val="160000"/>
              </a:lnSpc>
            </a:pPr>
            <a:r>
              <a:rPr lang="zh-CN" altLang="en-US" sz="1867" dirty="0">
                <a:latin typeface="微软雅黑" panose="020B0503020204020204" pitchFamily="34" charset="-122"/>
                <a:ea typeface="微软雅黑" panose="020B0503020204020204" pitchFamily="34" charset="-122"/>
                <a:cs typeface="微软雅黑" panose="020B0503020204020204" pitchFamily="34" charset="-122"/>
              </a:rPr>
              <a:t>为了解决由多径引起的码间串扰的问题，我们可以增加码元时间，当码元时间远远大于信道的时延时，码间串扰对于码元判决的影响将大大减小，但随之而来的是使码元的传输速度降低。为了有效的降低码间串扰的影响同时尽可能的减少对码元自身传输速率的影响，我们可以在每个</a:t>
            </a:r>
            <a:r>
              <a:rPr lang="en-US" altLang="zh-CN" sz="1867" dirty="0">
                <a:latin typeface="微软雅黑" panose="020B0503020204020204" pitchFamily="34" charset="-122"/>
                <a:ea typeface="微软雅黑" panose="020B0503020204020204" pitchFamily="34" charset="-122"/>
                <a:cs typeface="微软雅黑" panose="020B0503020204020204" pitchFamily="34" charset="-122"/>
              </a:rPr>
              <a:t>OFDM</a:t>
            </a:r>
            <a:r>
              <a:rPr lang="zh-CN" altLang="en-US" sz="1867" dirty="0">
                <a:latin typeface="微软雅黑" panose="020B0503020204020204" pitchFamily="34" charset="-122"/>
                <a:ea typeface="微软雅黑" panose="020B0503020204020204" pitchFamily="34" charset="-122"/>
                <a:cs typeface="微软雅黑" panose="020B0503020204020204" pitchFamily="34" charset="-122"/>
              </a:rPr>
              <a:t>符号之间插入保护问隔，而且该保护间隔长度</a:t>
            </a:r>
            <a:r>
              <a:rPr lang="en-US" altLang="zh-CN" sz="1867" dirty="0">
                <a:latin typeface="微软雅黑" panose="020B0503020204020204" pitchFamily="34" charset="-122"/>
                <a:ea typeface="微软雅黑" panose="020B0503020204020204" pitchFamily="34" charset="-122"/>
                <a:cs typeface="微软雅黑" panose="020B0503020204020204" pitchFamily="34" charset="-122"/>
              </a:rPr>
              <a:t>Ts</a:t>
            </a:r>
            <a:r>
              <a:rPr lang="zh-CN" altLang="en-US" sz="1867" dirty="0">
                <a:latin typeface="微软雅黑" panose="020B0503020204020204" pitchFamily="34" charset="-122"/>
                <a:ea typeface="微软雅黑" panose="020B0503020204020204" pitchFamily="34" charset="-122"/>
                <a:cs typeface="微软雅黑" panose="020B0503020204020204" pitchFamily="34" charset="-122"/>
              </a:rPr>
              <a:t>一般要大于无线信道的最大时延扩展，这样一个符号的多径分量就不会对下一个符号造成干扰。</a:t>
            </a:r>
          </a:p>
        </p:txBody>
      </p:sp>
      <p:pic>
        <p:nvPicPr>
          <p:cNvPr id="6" name="图片 5">
            <a:extLst>
              <a:ext uri="{FF2B5EF4-FFF2-40B4-BE49-F238E27FC236}">
                <a16:creationId xmlns:a16="http://schemas.microsoft.com/office/drawing/2014/main" id="{66A05593-4FAC-473E-99E7-2D0D6F2CA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34" y="2363925"/>
            <a:ext cx="5412568" cy="24015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3349A4-ABF4-4615-993F-EDE40E1D7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698" y="1308365"/>
            <a:ext cx="9574603" cy="4241270"/>
          </a:xfrm>
          <a:prstGeom prst="rect">
            <a:avLst/>
          </a:prstGeom>
        </p:spPr>
      </p:pic>
    </p:spTree>
    <p:extLst>
      <p:ext uri="{BB962C8B-B14F-4D97-AF65-F5344CB8AC3E}">
        <p14:creationId xmlns:p14="http://schemas.microsoft.com/office/powerpoint/2010/main" val="376588144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AAA01C9-182D-434E-8D09-1C56E303FB8A}"/>
              </a:ext>
            </a:extLst>
          </p:cNvPr>
          <p:cNvPicPr>
            <a:picLocks noChangeAspect="1"/>
          </p:cNvPicPr>
          <p:nvPr/>
        </p:nvPicPr>
        <p:blipFill>
          <a:blip r:embed="rId2"/>
          <a:stretch>
            <a:fillRect/>
          </a:stretch>
        </p:blipFill>
        <p:spPr>
          <a:xfrm>
            <a:off x="1718008" y="1347035"/>
            <a:ext cx="8333954" cy="4163929"/>
          </a:xfrm>
          <a:prstGeom prst="rect">
            <a:avLst/>
          </a:prstGeom>
        </p:spPr>
      </p:pic>
    </p:spTree>
    <p:extLst>
      <p:ext uri="{BB962C8B-B14F-4D97-AF65-F5344CB8AC3E}">
        <p14:creationId xmlns:p14="http://schemas.microsoft.com/office/powerpoint/2010/main" val="29744886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907581F-CFBC-4AF8-8C8E-12ADB2D0C071}"/>
              </a:ext>
            </a:extLst>
          </p:cNvPr>
          <p:cNvPicPr>
            <a:picLocks noChangeAspect="1"/>
          </p:cNvPicPr>
          <p:nvPr/>
        </p:nvPicPr>
        <p:blipFill>
          <a:blip r:embed="rId2"/>
          <a:stretch>
            <a:fillRect/>
          </a:stretch>
        </p:blipFill>
        <p:spPr>
          <a:xfrm>
            <a:off x="2336742" y="529417"/>
            <a:ext cx="7518516" cy="5799166"/>
          </a:xfrm>
          <a:prstGeom prst="rect">
            <a:avLst/>
          </a:prstGeom>
        </p:spPr>
      </p:pic>
    </p:spTree>
    <p:extLst>
      <p:ext uri="{BB962C8B-B14F-4D97-AF65-F5344CB8AC3E}">
        <p14:creationId xmlns:p14="http://schemas.microsoft.com/office/powerpoint/2010/main" val="30555117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732" y="597457"/>
            <a:ext cx="11573021" cy="4631781"/>
          </a:xfrm>
          <a:prstGeom prst="rect">
            <a:avLst/>
          </a:prstGeom>
        </p:spPr>
        <p:txBody>
          <a:bodyPr wrap="square">
            <a:spAutoFit/>
          </a:bodyPr>
          <a:lstStyle/>
          <a:p>
            <a:pPr>
              <a:lnSpc>
                <a:spcPct val="160000"/>
              </a:lnSpc>
            </a:pPr>
            <a:r>
              <a:rPr lang="zh-CN" altLang="en-US" sz="1867" dirty="0">
                <a:latin typeface="微软雅黑" panose="020B0503020204020204" pitchFamily="34" charset="-122"/>
                <a:ea typeface="微软雅黑" panose="020B0503020204020204" pitchFamily="34" charset="-122"/>
              </a:rPr>
              <a:t>在这段保护间隔内，可以不插入任何信号，即是一段空闲的传输时段。然而在这种情况中，由于多径传播的影响，加入了一段为</a:t>
            </a:r>
            <a:r>
              <a:rPr lang="en-US" altLang="zh-CN" sz="1867" dirty="0">
                <a:latin typeface="微软雅黑" panose="020B0503020204020204" pitchFamily="34" charset="-122"/>
                <a:ea typeface="微软雅黑" panose="020B0503020204020204" pitchFamily="34" charset="-122"/>
              </a:rPr>
              <a:t>0</a:t>
            </a:r>
            <a:r>
              <a:rPr lang="zh-CN" altLang="en-US" sz="1867" dirty="0">
                <a:latin typeface="微软雅黑" panose="020B0503020204020204" pitchFamily="34" charset="-122"/>
                <a:ea typeface="微软雅黑" panose="020B0503020204020204" pitchFamily="34" charset="-122"/>
              </a:rPr>
              <a:t>的保护间隔会导致积分区间内波形不再连续，破坏了子载波之间的正交性，则会产生信道间干扰。此时采样时刻的结果虽不会受到其他路径的码元符号影响，但不同的子载波之间会产生干扰。</a:t>
            </a:r>
          </a:p>
          <a:p>
            <a:pPr>
              <a:lnSpc>
                <a:spcPct val="160000"/>
              </a:lnSpc>
            </a:pPr>
            <a:r>
              <a:rPr lang="zh-CN" altLang="en-US" sz="1867" dirty="0">
                <a:latin typeface="微软雅黑" panose="020B0503020204020204" pitchFamily="34" charset="-122"/>
                <a:ea typeface="微软雅黑" panose="020B0503020204020204" pitchFamily="34" charset="-122"/>
              </a:rPr>
              <a:t>要解决子载波间干扰，需要在保护间隔内加入循环前缀，循环前缀中的信号与</a:t>
            </a:r>
            <a:r>
              <a:rPr lang="en-US" altLang="zh-CN" sz="1867" dirty="0">
                <a:latin typeface="微软雅黑" panose="020B0503020204020204" pitchFamily="34" charset="-122"/>
                <a:ea typeface="微软雅黑" panose="020B0503020204020204" pitchFamily="34" charset="-122"/>
              </a:rPr>
              <a:t>OFDM</a:t>
            </a:r>
            <a:r>
              <a:rPr lang="zh-CN" altLang="en-US" sz="1867" dirty="0">
                <a:latin typeface="微软雅黑" panose="020B0503020204020204" pitchFamily="34" charset="-122"/>
                <a:ea typeface="微软雅黑" panose="020B0503020204020204" pitchFamily="34" charset="-122"/>
              </a:rPr>
              <a:t>符号尾部宽度为循环前缀长度的部分相同</a:t>
            </a:r>
            <a:r>
              <a:rPr lang="en-US" altLang="zh-CN" sz="1867" dirty="0">
                <a:latin typeface="微软雅黑" panose="020B0503020204020204" pitchFamily="34" charset="-122"/>
                <a:ea typeface="微软雅黑" panose="020B0503020204020204" pitchFamily="34" charset="-122"/>
              </a:rPr>
              <a:t>,</a:t>
            </a:r>
            <a:r>
              <a:rPr lang="zh-CN" altLang="en-US" sz="1867" dirty="0">
                <a:latin typeface="微软雅黑" panose="020B0503020204020204" pitchFamily="34" charset="-122"/>
                <a:ea typeface="微软雅黑" panose="020B0503020204020204" pitchFamily="34" charset="-122"/>
              </a:rPr>
              <a:t>并且长度要大于信道的最大时延。这样做之后，对于每个子载波来讲，在保护间隔位置的波形变成了连续的，也就是说在保护间隔加上符号时长这整段时间里每个子载波的波形都是连续的，在积分区间内，两个波形相乘后再积分的结果为</a:t>
            </a:r>
            <a:r>
              <a:rPr lang="en-US" altLang="zh-CN" sz="1867" dirty="0">
                <a:latin typeface="微软雅黑" panose="020B0503020204020204" pitchFamily="34" charset="-122"/>
                <a:ea typeface="微软雅黑" panose="020B0503020204020204" pitchFamily="34" charset="-122"/>
              </a:rPr>
              <a:t>0</a:t>
            </a:r>
            <a:r>
              <a:rPr lang="zh-CN" altLang="en-US" sz="1867" dirty="0">
                <a:latin typeface="微软雅黑" panose="020B0503020204020204" pitchFamily="34" charset="-122"/>
                <a:ea typeface="微软雅黑" panose="020B0503020204020204" pitchFamily="34" charset="-122"/>
              </a:rPr>
              <a:t>，恢复了子载波的正交性。</a:t>
            </a:r>
          </a:p>
          <a:p>
            <a:pPr>
              <a:lnSpc>
                <a:spcPct val="160000"/>
              </a:lnSpc>
            </a:pPr>
            <a:r>
              <a:rPr lang="zh-CN" altLang="en-US" sz="1867" dirty="0">
                <a:latin typeface="微软雅黑" panose="020B0503020204020204" pitchFamily="34" charset="-122"/>
                <a:ea typeface="微软雅黑" panose="020B0503020204020204" pitchFamily="34" charset="-122"/>
              </a:rPr>
              <a:t>在实际系统中，</a:t>
            </a:r>
            <a:r>
              <a:rPr lang="en-US" altLang="zh-CN" sz="1867" dirty="0">
                <a:latin typeface="微软雅黑" panose="020B0503020204020204" pitchFamily="34" charset="-122"/>
                <a:ea typeface="微软雅黑" panose="020B0503020204020204" pitchFamily="34" charset="-122"/>
              </a:rPr>
              <a:t>OFDM</a:t>
            </a:r>
            <a:r>
              <a:rPr lang="zh-CN" altLang="en-US" sz="1867" dirty="0">
                <a:latin typeface="微软雅黑" panose="020B0503020204020204" pitchFamily="34" charset="-122"/>
                <a:ea typeface="微软雅黑" panose="020B0503020204020204" pitchFamily="34" charset="-122"/>
              </a:rPr>
              <a:t>符号在送入信道之前，首先要加入循环前缀，然后送入信道进行传送。在接收端，首先将接收符号开始的循环前缀部分丢弃，然后将剩余的宽度为</a:t>
            </a:r>
            <a:r>
              <a:rPr lang="en-US" altLang="zh-CN" sz="1867" dirty="0">
                <a:latin typeface="微软雅黑" panose="020B0503020204020204" pitchFamily="34" charset="-122"/>
                <a:ea typeface="微软雅黑" panose="020B0503020204020204" pitchFamily="34" charset="-122"/>
              </a:rPr>
              <a:t>NT_s</a:t>
            </a:r>
            <a:r>
              <a:rPr lang="zh-CN" altLang="en-US" sz="1867" dirty="0">
                <a:latin typeface="微软雅黑" panose="020B0503020204020204" pitchFamily="34" charset="-122"/>
                <a:ea typeface="微软雅黑" panose="020B0503020204020204" pitchFamily="34" charset="-122"/>
              </a:rPr>
              <a:t>的部分进行傅立时变换，然后进行解调。由于循环前缀的长度要大于信道的最大时延，这样，时延小于保护间隔的时延信号就不会在解调过程中产生</a:t>
            </a:r>
            <a:r>
              <a:rPr lang="en-US" altLang="zh-CN" sz="1867" dirty="0">
                <a:latin typeface="微软雅黑" panose="020B0503020204020204" pitchFamily="34" charset="-122"/>
                <a:ea typeface="微软雅黑" panose="020B0503020204020204" pitchFamily="34" charset="-122"/>
              </a:rPr>
              <a:t>ICI</a:t>
            </a:r>
            <a:r>
              <a:rPr lang="zh-CN" altLang="en-US" sz="1867" dirty="0">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4E085739-4CFF-4AA5-B57A-6DAD9035BCB4}"/>
              </a:ext>
            </a:extLst>
          </p:cNvPr>
          <p:cNvSpPr/>
          <p:nvPr/>
        </p:nvSpPr>
        <p:spPr>
          <a:xfrm>
            <a:off x="415436" y="5908796"/>
            <a:ext cx="11361127" cy="494110"/>
          </a:xfrm>
          <a:prstGeom prst="rect">
            <a:avLst/>
          </a:prstGeom>
        </p:spPr>
        <p:txBody>
          <a:bodyPr wrap="square">
            <a:spAutoFit/>
          </a:bodyPr>
          <a:lstStyle/>
          <a:p>
            <a:pPr>
              <a:lnSpc>
                <a:spcPct val="160000"/>
              </a:lnSpc>
            </a:pPr>
            <a:r>
              <a:rPr lang="en-US" altLang="zh-CN" sz="1867" dirty="0" err="1">
                <a:latin typeface="微软雅黑" panose="020B0503020204020204" pitchFamily="34" charset="-122"/>
                <a:ea typeface="微软雅黑" panose="020B0503020204020204" pitchFamily="34" charset="-122"/>
              </a:rPr>
              <a:t>time_signal_cp</a:t>
            </a:r>
            <a:r>
              <a:rPr lang="en-US" altLang="zh-CN" sz="1867" dirty="0">
                <a:latin typeface="微软雅黑" panose="020B0503020204020204" pitchFamily="34" charset="-122"/>
                <a:ea typeface="微软雅黑" panose="020B0503020204020204" pitchFamily="34" charset="-122"/>
              </a:rPr>
              <a:t>=[</a:t>
            </a:r>
            <a:r>
              <a:rPr lang="en-US" altLang="zh-CN" sz="1867" dirty="0" err="1">
                <a:latin typeface="微软雅黑" panose="020B0503020204020204" pitchFamily="34" charset="-122"/>
                <a:ea typeface="微软雅黑" panose="020B0503020204020204" pitchFamily="34" charset="-122"/>
              </a:rPr>
              <a:t>time_signal_ifft</a:t>
            </a:r>
            <a:r>
              <a:rPr lang="en-US" altLang="zh-CN" sz="1867" dirty="0">
                <a:latin typeface="微软雅黑" panose="020B0503020204020204" pitchFamily="34" charset="-122"/>
                <a:ea typeface="微软雅黑" panose="020B0503020204020204" pitchFamily="34" charset="-122"/>
              </a:rPr>
              <a:t>(39:64,:);</a:t>
            </a:r>
            <a:r>
              <a:rPr lang="en-US" altLang="zh-CN" sz="1867" dirty="0" err="1">
                <a:latin typeface="微软雅黑" panose="020B0503020204020204" pitchFamily="34" charset="-122"/>
                <a:ea typeface="微软雅黑" panose="020B0503020204020204" pitchFamily="34" charset="-122"/>
              </a:rPr>
              <a:t>time_signal_ifft</a:t>
            </a:r>
            <a:r>
              <a:rPr lang="en-US" altLang="zh-CN" sz="1867" dirty="0">
                <a:latin typeface="微软雅黑" panose="020B0503020204020204" pitchFamily="34" charset="-122"/>
                <a:ea typeface="微软雅黑" panose="020B0503020204020204" pitchFamily="34" charset="-122"/>
              </a:rPr>
              <a:t>(1:64,:)];%</a:t>
            </a:r>
            <a:r>
              <a:rPr lang="zh-CN" altLang="en-US" sz="1867" dirty="0">
                <a:latin typeface="微软雅黑" panose="020B0503020204020204" pitchFamily="34" charset="-122"/>
                <a:ea typeface="微软雅黑" panose="020B0503020204020204" pitchFamily="34" charset="-122"/>
              </a:rPr>
              <a:t>把</a:t>
            </a:r>
            <a:r>
              <a:rPr lang="en-US" altLang="zh-CN" sz="1867" dirty="0" err="1">
                <a:latin typeface="微软雅黑" panose="020B0503020204020204" pitchFamily="34" charset="-122"/>
                <a:ea typeface="微软雅黑" panose="020B0503020204020204" pitchFamily="34" charset="-122"/>
              </a:rPr>
              <a:t>ifft</a:t>
            </a:r>
            <a:r>
              <a:rPr lang="zh-CN" altLang="en-US" sz="1867" dirty="0">
                <a:latin typeface="微软雅黑" panose="020B0503020204020204" pitchFamily="34" charset="-122"/>
                <a:ea typeface="微软雅黑" panose="020B0503020204020204" pitchFamily="34" charset="-122"/>
              </a:rPr>
              <a:t>的末尾</a:t>
            </a:r>
            <a:r>
              <a:rPr lang="en-US" altLang="zh-CN" sz="1867" dirty="0">
                <a:latin typeface="微软雅黑" panose="020B0503020204020204" pitchFamily="34" charset="-122"/>
                <a:ea typeface="微软雅黑" panose="020B0503020204020204" pitchFamily="34" charset="-122"/>
              </a:rPr>
              <a:t>CP</a:t>
            </a:r>
            <a:r>
              <a:rPr lang="zh-CN" altLang="en-US" sz="1867" dirty="0">
                <a:latin typeface="微软雅黑" panose="020B0503020204020204" pitchFamily="34" charset="-122"/>
                <a:ea typeface="微软雅黑" panose="020B0503020204020204" pitchFamily="34" charset="-122"/>
              </a:rPr>
              <a:t>个数补充到最前面</a:t>
            </a: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1AAADC-A9D3-4B69-A995-C81AE6289548}"/>
              </a:ext>
            </a:extLst>
          </p:cNvPr>
          <p:cNvSpPr/>
          <p:nvPr/>
        </p:nvSpPr>
        <p:spPr>
          <a:xfrm>
            <a:off x="298937" y="1584683"/>
            <a:ext cx="10893669" cy="1938992"/>
          </a:xfrm>
          <a:prstGeom prst="rect">
            <a:avLst/>
          </a:prstGeom>
        </p:spPr>
        <p:txBody>
          <a:bodyPr wrap="square">
            <a:spAutoFit/>
          </a:bodyPr>
          <a:lstStyle/>
          <a:p>
            <a:r>
              <a:rPr lang="en-US" altLang="zh-CN" sz="2400" kern="0" dirty="0">
                <a:latin typeface="微软雅黑" panose="020B0503020204020204" pitchFamily="34" charset="-122"/>
                <a:ea typeface="微软雅黑" panose="020B0503020204020204" pitchFamily="34" charset="-122"/>
                <a:cs typeface="Times New Roman" panose="02020603050405020304" pitchFamily="18" charset="0"/>
              </a:rPr>
              <a:t>由于信道噪声的随机性和信道多径的影响，为了会恢复原始数据流，在接收端我们需要对信道进行估计，获得</a:t>
            </a:r>
            <a:r>
              <a:rPr lang="en-US" altLang="zh-CN" sz="2400" kern="0" dirty="0">
                <a:latin typeface="微软雅黑" panose="020B0503020204020204" pitchFamily="34" charset="-122"/>
                <a:ea typeface="微软雅黑" panose="020B0503020204020204" pitchFamily="34" charset="-122"/>
              </a:rPr>
              <a:t>OFDM</a:t>
            </a:r>
            <a:r>
              <a:rPr lang="en-US" altLang="zh-CN" sz="2400" kern="0" dirty="0">
                <a:latin typeface="微软雅黑" panose="020B0503020204020204" pitchFamily="34" charset="-122"/>
                <a:ea typeface="微软雅黑" panose="020B0503020204020204" pitchFamily="34" charset="-122"/>
                <a:cs typeface="Times New Roman" panose="02020603050405020304" pitchFamily="18" charset="0"/>
              </a:rPr>
              <a:t>符号每一子载波上的绝对参考相位和幅值</a:t>
            </a:r>
            <a:r>
              <a:rPr lang="zh-CN" altLang="en-US" sz="2400"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0" dirty="0" err="1">
                <a:latin typeface="微软雅黑" panose="020B0503020204020204" pitchFamily="34" charset="-122"/>
                <a:ea typeface="微软雅黑" panose="020B0503020204020204" pitchFamily="34" charset="-122"/>
                <a:cs typeface="Times New Roman" panose="02020603050405020304" pitchFamily="18" charset="0"/>
              </a:rPr>
              <a:t>以便准确无误地恢复原始数据比特。信道估计的准确性直接影响到整个</a:t>
            </a:r>
            <a:r>
              <a:rPr lang="en-US" altLang="zh-CN" sz="2400" kern="0" dirty="0" err="1">
                <a:latin typeface="微软雅黑" panose="020B0503020204020204" pitchFamily="34" charset="-122"/>
                <a:ea typeface="微软雅黑" panose="020B0503020204020204" pitchFamily="34" charset="-122"/>
              </a:rPr>
              <a:t>OFDM</a:t>
            </a:r>
            <a:r>
              <a:rPr lang="en-US" altLang="zh-CN" sz="2400" kern="0" dirty="0" err="1">
                <a:latin typeface="微软雅黑" panose="020B0503020204020204" pitchFamily="34" charset="-122"/>
                <a:ea typeface="微软雅黑" panose="020B0503020204020204" pitchFamily="34" charset="-122"/>
                <a:cs typeface="Times New Roman" panose="02020603050405020304" pitchFamily="18" charset="0"/>
              </a:rPr>
              <a:t>系统的性能</a:t>
            </a:r>
            <a:r>
              <a:rPr lang="en-US" altLang="zh-CN" sz="2400" kern="0" dirty="0">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sz="2400" kern="0" dirty="0">
                <a:latin typeface="微软雅黑" panose="020B0503020204020204" pitchFamily="34" charset="-122"/>
                <a:ea typeface="微软雅黑" panose="020B0503020204020204" pitchFamily="34" charset="-122"/>
                <a:cs typeface="Times New Roman" panose="02020603050405020304" pitchFamily="18" charset="0"/>
              </a:rPr>
              <a:t>这里我们通过插入导频来估计信道信息。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70400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DE0D0A5-B86B-4CAD-9A20-C6F51C4BCFE9}"/>
              </a:ext>
            </a:extLst>
          </p:cNvPr>
          <p:cNvPicPr>
            <a:picLocks noChangeAspect="1"/>
          </p:cNvPicPr>
          <p:nvPr/>
        </p:nvPicPr>
        <p:blipFill>
          <a:blip r:embed="rId2"/>
          <a:stretch>
            <a:fillRect/>
          </a:stretch>
        </p:blipFill>
        <p:spPr>
          <a:xfrm>
            <a:off x="2104680" y="2237128"/>
            <a:ext cx="7279255" cy="2383743"/>
          </a:xfrm>
          <a:prstGeom prst="rect">
            <a:avLst/>
          </a:prstGeom>
        </p:spPr>
      </p:pic>
    </p:spTree>
    <p:extLst>
      <p:ext uri="{BB962C8B-B14F-4D97-AF65-F5344CB8AC3E}">
        <p14:creationId xmlns:p14="http://schemas.microsoft.com/office/powerpoint/2010/main" val="292435364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CC35BF3-48A3-4024-8113-97E52DB6E981}"/>
                  </a:ext>
                </a:extLst>
              </p:cNvPr>
              <p:cNvSpPr/>
              <p:nvPr/>
            </p:nvSpPr>
            <p:spPr>
              <a:xfrm>
                <a:off x="446942" y="1635042"/>
                <a:ext cx="11298116" cy="3255186"/>
              </a:xfrm>
              <a:prstGeom prst="rect">
                <a:avLst/>
              </a:prstGeom>
            </p:spPr>
            <p:txBody>
              <a:bodyPr wrap="square">
                <a:spAutoFit/>
              </a:bodyPr>
              <a:lstStyle/>
              <a:p>
                <a:pPr marL="304800" indent="266700" algn="just">
                  <a:lnSpc>
                    <a:spcPct val="115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插入导频法先利用导频来获得导频位置的信道信息，然后由导频部分的信息获得整个数据传输阶段的信道信息。</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OFDM</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系统导频位置的信道估计常用的几种算法有迫零估计（</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ZF</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）、最大似然估计（</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ML</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），最小二乘估计</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、最小均方误差估计</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(MMSE)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，导频位置的信道信息为接收端接收到的信号与发射端发送的信号的比值。这里我们使用最小二乘法估计</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04800" indent="266700" algn="just">
                  <a:lnSpc>
                    <a:spcPct val="115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假设信道模型为</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Y</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XH</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W</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Y</m:t>
                    </m:r>
                  </m:oMath>
                </a14:m>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为接受信号，</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为已知的导频发送信号。</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H</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为信道信息，</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W</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为信道噪声。最小二乘法估计就是对信道信息</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H</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进行估计，使</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J</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Y</m:t>
                            </m:r>
                            <m:r>
                              <a:rPr lang="zh-CN" altLang="en-US"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e>
                        </m:d>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𝐻</m:t>
                        </m:r>
                      </m:sup>
                    </m:sSup>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Y</m:t>
                        </m:r>
                        <m:r>
                          <a:rPr lang="zh-CN" altLang="en-US"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𝑌</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e>
                        </m:d>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𝐻</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𝑌</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最小，其中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为经过估计后的接受导频，</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为估计的导频信息，</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为估计的发送导频。推导可得</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H</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。可见，</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估计只需要知道发送信号</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，对于待定的参数</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H</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，观测噪声</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W</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，以及接收信号</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Y</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的其它统计特征而不需要其它的信息，因此</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LS</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信道估计算法的最大优点是结构简单，计算量小，仅通过在各载波上进行一次除法运算即可得到导频位置子载波的信道特征。</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ECC35BF3-48A3-4024-8113-97E52DB6E981}"/>
                  </a:ext>
                </a:extLst>
              </p:cNvPr>
              <p:cNvSpPr>
                <a:spLocks noRot="1" noChangeAspect="1" noMove="1" noResize="1" noEditPoints="1" noAdjustHandles="1" noChangeArrowheads="1" noChangeShapeType="1" noTextEdit="1"/>
              </p:cNvSpPr>
              <p:nvPr/>
            </p:nvSpPr>
            <p:spPr>
              <a:xfrm>
                <a:off x="446942" y="1635042"/>
                <a:ext cx="11298116" cy="3255186"/>
              </a:xfrm>
              <a:prstGeom prst="rect">
                <a:avLst/>
              </a:prstGeom>
              <a:blipFill>
                <a:blip r:embed="rId2"/>
                <a:stretch>
                  <a:fillRect t="-375" r="-2427" b="-20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477847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4A84CB-3480-4282-94D9-2287E7A9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137" y="0"/>
            <a:ext cx="9825725" cy="6858000"/>
          </a:xfrm>
          <a:prstGeom prst="rect">
            <a:avLst/>
          </a:prstGeom>
        </p:spPr>
      </p:pic>
    </p:spTree>
    <p:extLst>
      <p:ext uri="{BB962C8B-B14F-4D97-AF65-F5344CB8AC3E}">
        <p14:creationId xmlns:p14="http://schemas.microsoft.com/office/powerpoint/2010/main" val="396616060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DCA5E1-081A-46AA-AA13-82D09D03B20A}"/>
              </a:ext>
            </a:extLst>
          </p:cNvPr>
          <p:cNvPicPr>
            <a:picLocks noChangeAspect="1"/>
          </p:cNvPicPr>
          <p:nvPr/>
        </p:nvPicPr>
        <p:blipFill>
          <a:blip r:embed="rId2"/>
          <a:stretch>
            <a:fillRect/>
          </a:stretch>
        </p:blipFill>
        <p:spPr>
          <a:xfrm>
            <a:off x="1524000" y="1828800"/>
            <a:ext cx="9144000" cy="3200400"/>
          </a:xfrm>
          <a:prstGeom prst="rect">
            <a:avLst/>
          </a:prstGeom>
        </p:spPr>
      </p:pic>
    </p:spTree>
    <p:extLst>
      <p:ext uri="{BB962C8B-B14F-4D97-AF65-F5344CB8AC3E}">
        <p14:creationId xmlns:p14="http://schemas.microsoft.com/office/powerpoint/2010/main" val="125423245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5701" y="426488"/>
            <a:ext cx="3460652" cy="923330"/>
          </a:xfrm>
          <a:prstGeom prst="rect">
            <a:avLst/>
          </a:prstGeom>
          <a:noFill/>
        </p:spPr>
        <p:txBody>
          <a:bodyPr wrap="square" rtlCol="0">
            <a:spAutoFit/>
          </a:bodyPr>
          <a:lstStyle/>
          <a:p>
            <a:r>
              <a:rPr lang="zh-CN" altLang="en-US" sz="5400" dirty="0"/>
              <a:t>信道</a:t>
            </a:r>
          </a:p>
        </p:txBody>
      </p:sp>
      <p:sp>
        <p:nvSpPr>
          <p:cNvPr id="3" name="矩形 2"/>
          <p:cNvSpPr/>
          <p:nvPr/>
        </p:nvSpPr>
        <p:spPr>
          <a:xfrm>
            <a:off x="759461" y="1739901"/>
            <a:ext cx="11181927" cy="369332"/>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rx_signal_temp</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awgn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tx_signal_serial,a,'measured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添加高斯白噪声</a:t>
            </a:r>
          </a:p>
        </p:txBody>
      </p:sp>
      <p:sp>
        <p:nvSpPr>
          <p:cNvPr id="4" name="矩形 3">
            <a:extLst>
              <a:ext uri="{FF2B5EF4-FFF2-40B4-BE49-F238E27FC236}">
                <a16:creationId xmlns:a16="http://schemas.microsoft.com/office/drawing/2014/main" id="{6A908B1C-DD92-4A34-BB00-F451623FA617}"/>
              </a:ext>
            </a:extLst>
          </p:cNvPr>
          <p:cNvSpPr/>
          <p:nvPr/>
        </p:nvSpPr>
        <p:spPr>
          <a:xfrm>
            <a:off x="759461" y="2551837"/>
            <a:ext cx="10934308" cy="1200329"/>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chan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comm.RayleighChannel</a:t>
            </a:r>
            <a:r>
              <a:rPr lang="en-US" altLang="zh-CN" dirty="0">
                <a:latin typeface="微软雅黑" panose="020B0503020204020204" pitchFamily="34" charset="-122"/>
                <a:ea typeface="微软雅黑" panose="020B0503020204020204" pitchFamily="34" charset="-122"/>
              </a:rPr>
              <a:t>('SampleRate',550000, '</a:t>
            </a:r>
            <a:r>
              <a:rPr lang="en-US" altLang="zh-CN" dirty="0" err="1">
                <a:latin typeface="微软雅黑" panose="020B0503020204020204" pitchFamily="34" charset="-122"/>
                <a:ea typeface="微软雅黑" panose="020B0503020204020204" pitchFamily="34" charset="-122"/>
              </a:rPr>
              <a:t>PathDelays</a:t>
            </a:r>
            <a:r>
              <a:rPr lang="en-US" altLang="zh-CN" dirty="0">
                <a:latin typeface="微软雅黑" panose="020B0503020204020204" pitchFamily="34" charset="-122"/>
                <a:ea typeface="微软雅黑" panose="020B0503020204020204" pitchFamily="34" charset="-122"/>
              </a:rPr>
              <a:t>',[0 2e-6],'</a:t>
            </a:r>
            <a:r>
              <a:rPr lang="en-US" altLang="zh-CN" dirty="0" err="1">
                <a:latin typeface="微软雅黑" panose="020B0503020204020204" pitchFamily="34" charset="-122"/>
                <a:ea typeface="微软雅黑" panose="020B0503020204020204" pitchFamily="34" charset="-122"/>
              </a:rPr>
              <a:t>AveragePathGains</a:t>
            </a:r>
            <a:r>
              <a:rPr lang="en-US" altLang="zh-CN" dirty="0">
                <a:latin typeface="微软雅黑" panose="020B0503020204020204" pitchFamily="34" charset="-122"/>
                <a:ea typeface="微软雅黑" panose="020B0503020204020204" pitchFamily="34" charset="-122"/>
              </a:rPr>
              <a:t>',[0 -3],'MaximumDopplerShift',100);</a:t>
            </a:r>
          </a:p>
          <a:p>
            <a:r>
              <a:rPr lang="en-US" altLang="zh-CN" dirty="0" err="1">
                <a:latin typeface="微软雅黑" panose="020B0503020204020204" pitchFamily="34" charset="-122"/>
                <a:ea typeface="微软雅黑" panose="020B0503020204020204" pitchFamily="34" charset="-122"/>
              </a:rPr>
              <a:t>Rayleigh_signal</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chan</a:t>
            </a:r>
            <a:r>
              <a:rPr lang="en-US" altLang="zh-CN" dirty="0">
                <a:latin typeface="微软雅黑" panose="020B0503020204020204" pitchFamily="34" charset="-122"/>
                <a:ea typeface="微软雅黑" panose="020B0503020204020204" pitchFamily="34" charset="-122"/>
              </a:rPr>
              <a:t>(time_signal_out_1);</a:t>
            </a:r>
          </a:p>
          <a:p>
            <a:r>
              <a:rPr lang="en-US" altLang="zh-CN" dirty="0" err="1">
                <a:latin typeface="微软雅黑" panose="020B0503020204020204" pitchFamily="34" charset="-122"/>
                <a:ea typeface="微软雅黑" panose="020B0503020204020204" pitchFamily="34" charset="-122"/>
              </a:rPr>
              <a:t>awgn_signal</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awgn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Rayleigh_signal,a,'measured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添加高斯白噪声</a:t>
            </a: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68F9CA-4629-4A51-B150-4122506D7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2275"/>
            <a:ext cx="12192000" cy="6013450"/>
          </a:xfrm>
          <a:prstGeom prst="rect">
            <a:avLst/>
          </a:prstGeom>
        </p:spPr>
      </p:pic>
    </p:spTree>
    <p:extLst>
      <p:ext uri="{BB962C8B-B14F-4D97-AF65-F5344CB8AC3E}">
        <p14:creationId xmlns:p14="http://schemas.microsoft.com/office/powerpoint/2010/main" val="275908398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92F5ED-ACFC-41F9-B4A1-2ED24C33A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2275"/>
            <a:ext cx="12192000" cy="6013450"/>
          </a:xfrm>
          <a:prstGeom prst="rect">
            <a:avLst/>
          </a:prstGeom>
        </p:spPr>
      </p:pic>
    </p:spTree>
    <p:extLst>
      <p:ext uri="{BB962C8B-B14F-4D97-AF65-F5344CB8AC3E}">
        <p14:creationId xmlns:p14="http://schemas.microsoft.com/office/powerpoint/2010/main" val="73636613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9CEC2B-23BD-4004-A9B0-71C619A34A7A}"/>
              </a:ext>
            </a:extLst>
          </p:cNvPr>
          <p:cNvPicPr>
            <a:picLocks noChangeAspect="1"/>
          </p:cNvPicPr>
          <p:nvPr/>
        </p:nvPicPr>
        <p:blipFill>
          <a:blip r:embed="rId2"/>
          <a:stretch>
            <a:fillRect/>
          </a:stretch>
        </p:blipFill>
        <p:spPr>
          <a:xfrm>
            <a:off x="0" y="218149"/>
            <a:ext cx="12192000" cy="6639851"/>
          </a:xfrm>
          <a:prstGeom prst="rect">
            <a:avLst/>
          </a:prstGeom>
        </p:spPr>
      </p:pic>
    </p:spTree>
    <p:extLst>
      <p:ext uri="{BB962C8B-B14F-4D97-AF65-F5344CB8AC3E}">
        <p14:creationId xmlns:p14="http://schemas.microsoft.com/office/powerpoint/2010/main" val="320153570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6E261C-0074-4ED4-B552-888A51FDF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2275"/>
            <a:ext cx="12192000" cy="6013450"/>
          </a:xfrm>
          <a:prstGeom prst="rect">
            <a:avLst/>
          </a:prstGeom>
        </p:spPr>
      </p:pic>
    </p:spTree>
    <p:extLst>
      <p:ext uri="{BB962C8B-B14F-4D97-AF65-F5344CB8AC3E}">
        <p14:creationId xmlns:p14="http://schemas.microsoft.com/office/powerpoint/2010/main" val="122575298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9CE2824-684E-4FE4-BEFB-FE8AE9782446}"/>
              </a:ext>
            </a:extLst>
          </p:cNvPr>
          <p:cNvPicPr>
            <a:picLocks noChangeAspect="1"/>
          </p:cNvPicPr>
          <p:nvPr/>
        </p:nvPicPr>
        <p:blipFill>
          <a:blip r:embed="rId2"/>
          <a:stretch>
            <a:fillRect/>
          </a:stretch>
        </p:blipFill>
        <p:spPr>
          <a:xfrm>
            <a:off x="0" y="186872"/>
            <a:ext cx="12192000" cy="6484255"/>
          </a:xfrm>
          <a:prstGeom prst="rect">
            <a:avLst/>
          </a:prstGeom>
        </p:spPr>
      </p:pic>
    </p:spTree>
    <p:extLst>
      <p:ext uri="{BB962C8B-B14F-4D97-AF65-F5344CB8AC3E}">
        <p14:creationId xmlns:p14="http://schemas.microsoft.com/office/powerpoint/2010/main" val="18123853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975B335-3BEE-4ADD-B8DC-9532956A4A44}"/>
                  </a:ext>
                </a:extLst>
              </p:cNvPr>
              <p:cNvSpPr txBox="1"/>
              <p:nvPr/>
            </p:nvSpPr>
            <p:spPr>
              <a:xfrm>
                <a:off x="1219200" y="2613073"/>
                <a:ext cx="9753600" cy="3008837"/>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个子载波可以表示为</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𝑓</m:t>
                        </m:r>
                      </m:e>
                      <m:sub>
                        <m:r>
                          <a:rPr lang="en-US" altLang="zh-CN">
                            <a:latin typeface="Cambria Math" panose="02040503050406030204" pitchFamily="18" charset="0"/>
                            <a:ea typeface="微软雅黑" panose="020B0503020204020204" pitchFamily="34" charset="-122"/>
                          </a:rPr>
                          <m:t>𝑛</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𝑓</m:t>
                        </m:r>
                      </m:e>
                      <m:sub>
                        <m:r>
                          <a:rPr lang="en-US" altLang="zh-CN">
                            <a:latin typeface="Cambria Math" panose="02040503050406030204" pitchFamily="18" charset="0"/>
                            <a:ea typeface="微软雅黑" panose="020B0503020204020204" pitchFamily="34" charset="-122"/>
                          </a:rPr>
                          <m:t>𝑐</m:t>
                        </m:r>
                      </m:sub>
                    </m:sSub>
                    <m:r>
                      <a:rPr lang="en-US" altLang="zh-CN">
                        <a:latin typeface="Cambria Math" panose="02040503050406030204" pitchFamily="18" charset="0"/>
                        <a:ea typeface="微软雅黑" panose="020B0503020204020204" pitchFamily="34" charset="-122"/>
                      </a:rPr>
                      <m:t>+</m:t>
                    </m:r>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𝑛</m:t>
                        </m:r>
                      </m:num>
                      <m:den>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𝑆</m:t>
                            </m:r>
                          </m:sub>
                        </m:sSub>
                      </m:den>
                    </m:f>
                  </m:oMath>
                </a14:m>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则第</a:t>
                </a:r>
                <a:r>
                  <a:rPr lang="en-US" altLang="zh-CN" dirty="0">
                    <a:latin typeface="微软雅黑" panose="020B0503020204020204" pitchFamily="34" charset="-122"/>
                    <a:ea typeface="微软雅黑" panose="020B0503020204020204" pitchFamily="34" charset="-122"/>
                  </a:rPr>
                  <a:t>m</a:t>
                </a:r>
                <a:r>
                  <a:rPr lang="zh-CN" altLang="zh-CN" dirty="0">
                    <a:latin typeface="微软雅黑" panose="020B0503020204020204" pitchFamily="34" charset="-122"/>
                    <a:ea typeface="微软雅黑" panose="020B0503020204020204" pitchFamily="34" charset="-122"/>
                  </a:rPr>
                  <a:t>时刻的一个</a:t>
                </a:r>
                <a:r>
                  <a:rPr lang="en-US" altLang="zh-CN" dirty="0">
                    <a:latin typeface="微软雅黑" panose="020B0503020204020204" pitchFamily="34" charset="-122"/>
                    <a:ea typeface="微软雅黑" panose="020B0503020204020204" pitchFamily="34" charset="-122"/>
                  </a:rPr>
                  <a:t>OFDM</a:t>
                </a:r>
                <a:r>
                  <a:rPr lang="zh-CN" altLang="zh-CN" dirty="0">
                    <a:latin typeface="微软雅黑" panose="020B0503020204020204" pitchFamily="34" charset="-122"/>
                    <a:ea typeface="微软雅黑" panose="020B0503020204020204" pitchFamily="34" charset="-122"/>
                  </a:rPr>
                  <a:t>信号可以表示为</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𝑆</m:t>
                        </m:r>
                      </m:e>
                      <m:sub>
                        <m:r>
                          <a:rPr lang="en-US" altLang="zh-CN">
                            <a:latin typeface="Cambria Math" panose="02040503050406030204" pitchFamily="18" charset="0"/>
                            <a:ea typeface="微软雅黑" panose="020B0503020204020204" pitchFamily="34" charset="-122"/>
                          </a:rPr>
                          <m:t>𝑚</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𝑡</m:t>
                        </m:r>
                      </m:e>
                    </m:d>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Re</m:t>
                    </m:r>
                    <m:d>
                      <m:dPr>
                        <m:begChr m:val="{"/>
                        <m:endChr m:val="}"/>
                        <m:ctrlPr>
                          <a:rPr lang="zh-CN" altLang="zh-CN" i="1">
                            <a:latin typeface="Cambria Math" panose="02040503050406030204" pitchFamily="18" charset="0"/>
                            <a:ea typeface="微软雅黑" panose="020B0503020204020204" pitchFamily="34" charset="-122"/>
                          </a:rPr>
                        </m:ctrlPr>
                      </m:dPr>
                      <m:e>
                        <m:nary>
                          <m:naryPr>
                            <m:chr m:val="∑"/>
                            <m:limLoc m:val="undOvr"/>
                            <m:ctrlPr>
                              <a:rPr lang="zh-CN" altLang="zh-CN" i="1">
                                <a:latin typeface="Cambria Math" panose="02040503050406030204" pitchFamily="18" charset="0"/>
                                <a:ea typeface="微软雅黑" panose="020B0503020204020204" pitchFamily="34" charset="-122"/>
                              </a:rPr>
                            </m:ctrlPr>
                          </m:naryPr>
                          <m:sub>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=0</m:t>
                            </m:r>
                          </m:sub>
                          <m:sup>
                            <m:r>
                              <a:rPr lang="en-US" altLang="zh-CN">
                                <a:latin typeface="Cambria Math" panose="02040503050406030204" pitchFamily="18" charset="0"/>
                                <a:ea typeface="微软雅黑" panose="020B0503020204020204" pitchFamily="34" charset="-122"/>
                              </a:rPr>
                              <m:t>𝑁</m:t>
                            </m:r>
                            <m:r>
                              <a:rPr lang="en-US" altLang="zh-CN">
                                <a:latin typeface="Cambria Math" panose="02040503050406030204" pitchFamily="18" charset="0"/>
                                <a:ea typeface="微软雅黑" panose="020B0503020204020204" pitchFamily="34" charset="-122"/>
                              </a:rPr>
                              <m:t>−1</m:t>
                            </m:r>
                          </m:sup>
                          <m:e>
                            <m:r>
                              <a:rPr lang="en-US" altLang="zh-CN">
                                <a:latin typeface="Cambria Math" panose="02040503050406030204" pitchFamily="18" charset="0"/>
                                <a:ea typeface="微软雅黑" panose="020B0503020204020204" pitchFamily="34" charset="-122"/>
                              </a:rPr>
                              <m:t>𝑑</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𝑓</m:t>
                                    </m:r>
                                  </m:e>
                                  <m:sub>
                                    <m:r>
                                      <a:rPr lang="en-US" altLang="zh-CN">
                                        <a:latin typeface="Cambria Math" panose="02040503050406030204" pitchFamily="18" charset="0"/>
                                        <a:ea typeface="微软雅黑" panose="020B0503020204020204" pitchFamily="34" charset="-122"/>
                                      </a:rPr>
                                      <m:t>𝑛</m:t>
                                    </m:r>
                                  </m:sub>
                                </m:sSub>
                                <m:r>
                                  <a:rPr lang="en-US" altLang="zh-CN">
                                    <a:latin typeface="Cambria Math" panose="02040503050406030204" pitchFamily="18" charset="0"/>
                                    <a:ea typeface="微软雅黑" panose="020B0503020204020204" pitchFamily="34" charset="-122"/>
                                  </a:rPr>
                                  <m:t>𝑡</m:t>
                                </m:r>
                              </m:sup>
                            </m:sSup>
                          </m:e>
                        </m:nary>
                      </m:e>
                    </m:d>
                    <m:r>
                      <a:rPr lang="en-US" altLang="zh-CN">
                        <a:latin typeface="Cambria Math" panose="02040503050406030204" pitchFamily="18" charset="0"/>
                        <a:ea typeface="微软雅黑" panose="020B0503020204020204" pitchFamily="34" charset="-122"/>
                      </a:rPr>
                      <m:t>,0&lt;</m:t>
                    </m:r>
                    <m:r>
                      <a:rPr lang="en-US" altLang="zh-CN">
                        <a:latin typeface="Cambria Math" panose="02040503050406030204" pitchFamily="18" charset="0"/>
                        <a:ea typeface="微软雅黑" panose="020B0503020204020204" pitchFamily="34" charset="-122"/>
                      </a:rPr>
                      <m:t>𝑡</m:t>
                    </m:r>
                    <m:r>
                      <a:rPr lang="en-US" altLang="zh-CN">
                        <a:latin typeface="Cambria Math" panose="02040503050406030204" pitchFamily="18" charset="0"/>
                        <a:ea typeface="微软雅黑" panose="020B0503020204020204" pitchFamily="34" charset="-122"/>
                      </a:rPr>
                      <m:t>&lt;</m:t>
                    </m:r>
                    <m:r>
                      <a:rPr lang="en-US" altLang="zh-CN">
                        <a:latin typeface="Cambria Math" panose="02040503050406030204" pitchFamily="18" charset="0"/>
                        <a:ea typeface="微软雅黑" panose="020B0503020204020204" pitchFamily="34" charset="-122"/>
                      </a:rPr>
                      <m:t>𝑇</m:t>
                    </m:r>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OFDM</a:t>
                </a:r>
                <a:r>
                  <a:rPr lang="zh-CN" altLang="zh-CN" dirty="0">
                    <a:latin typeface="微软雅黑" panose="020B0503020204020204" pitchFamily="34" charset="-122"/>
                    <a:ea typeface="微软雅黑" panose="020B0503020204020204" pitchFamily="34" charset="-122"/>
                  </a:rPr>
                  <a:t>是将</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个符号串并变换之后发射出去，所以</a:t>
                </a:r>
                <a:r>
                  <a:rPr lang="en-US" altLang="zh-CN" dirty="0">
                    <a:latin typeface="微软雅黑" panose="020B0503020204020204" pitchFamily="34" charset="-122"/>
                    <a:ea typeface="微软雅黑" panose="020B0503020204020204" pitchFamily="34" charset="-122"/>
                  </a:rPr>
                  <a:t>OFDM</a:t>
                </a:r>
                <a:r>
                  <a:rPr lang="zh-CN" altLang="zh-CN" dirty="0">
                    <a:latin typeface="微软雅黑" panose="020B0503020204020204" pitchFamily="34" charset="-122"/>
                    <a:ea typeface="微软雅黑" panose="020B0503020204020204" pitchFamily="34" charset="-122"/>
                  </a:rPr>
                  <a:t>的符号速率是原符号速率的</a:t>
                </a:r>
                <a14:m>
                  <m:oMath xmlns:m="http://schemas.openxmlformats.org/officeDocument/2006/math">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1</m:t>
                        </m:r>
                      </m:num>
                      <m:den>
                        <m:r>
                          <a:rPr lang="en-US" altLang="zh-CN">
                            <a:latin typeface="Cambria Math" panose="02040503050406030204" pitchFamily="18" charset="0"/>
                            <a:ea typeface="微软雅黑" panose="020B0503020204020204" pitchFamily="34" charset="-122"/>
                          </a:rPr>
                          <m:t>𝑁</m:t>
                        </m:r>
                      </m:den>
                    </m:f>
                  </m:oMath>
                </a14:m>
                <a:r>
                  <a:rPr lang="zh-CN" altLang="zh-CN" dirty="0">
                    <a:latin typeface="微软雅黑" panose="020B0503020204020204" pitchFamily="34" charset="-122"/>
                    <a:ea typeface="微软雅黑" panose="020B0503020204020204" pitchFamily="34" charset="-122"/>
                  </a:rPr>
                  <a:t>，所以</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N</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oMath>
                </a14:m>
                <a:r>
                  <a:rPr lang="zh-CN" altLang="zh-CN" dirty="0">
                    <a:latin typeface="微软雅黑" panose="020B0503020204020204" pitchFamily="34" charset="-122"/>
                    <a:ea typeface="微软雅黑" panose="020B0503020204020204" pitchFamily="34" charset="-122"/>
                  </a:rPr>
                  <a:t>。当不考虑</a:t>
                </a:r>
                <a:r>
                  <a:rPr lang="en-US" altLang="zh-CN" dirty="0">
                    <a:latin typeface="微软雅黑" panose="020B0503020204020204" pitchFamily="34" charset="-122"/>
                    <a:ea typeface="微软雅黑" panose="020B0503020204020204" pitchFamily="34" charset="-122"/>
                  </a:rPr>
                  <a:t>OFDM</a:t>
                </a:r>
                <a:r>
                  <a:rPr lang="zh-CN" altLang="zh-CN" dirty="0">
                    <a:latin typeface="微软雅黑" panose="020B0503020204020204" pitchFamily="34" charset="-122"/>
                    <a:ea typeface="微软雅黑" panose="020B0503020204020204" pitchFamily="34" charset="-122"/>
                  </a:rPr>
                  <a:t>符号之间保护间隔时，</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𝑆</m:t>
                        </m:r>
                      </m:e>
                      <m:sub>
                        <m:r>
                          <a:rPr lang="en-US" altLang="zh-CN">
                            <a:latin typeface="Cambria Math" panose="02040503050406030204" pitchFamily="18" charset="0"/>
                            <a:ea typeface="微软雅黑" panose="020B0503020204020204" pitchFamily="34" charset="-122"/>
                          </a:rPr>
                          <m:t>𝑚</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𝑡</m:t>
                        </m:r>
                      </m:e>
                    </m:d>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Re</m:t>
                    </m:r>
                    <m:d>
                      <m:dPr>
                        <m:begChr m:val="{"/>
                        <m:endChr m:val="}"/>
                        <m:ctrlPr>
                          <a:rPr lang="zh-CN" altLang="zh-CN" i="1">
                            <a:latin typeface="Cambria Math" panose="02040503050406030204" pitchFamily="18" charset="0"/>
                            <a:ea typeface="微软雅黑" panose="020B0503020204020204" pitchFamily="34" charset="-122"/>
                          </a:rPr>
                        </m:ctrlPr>
                      </m:dPr>
                      <m:e>
                        <m:nary>
                          <m:naryPr>
                            <m:chr m:val="∑"/>
                            <m:limLoc m:val="undOvr"/>
                            <m:ctrlPr>
                              <a:rPr lang="zh-CN" altLang="zh-CN" i="1">
                                <a:latin typeface="Cambria Math" panose="02040503050406030204" pitchFamily="18" charset="0"/>
                                <a:ea typeface="微软雅黑" panose="020B0503020204020204" pitchFamily="34" charset="-122"/>
                              </a:rPr>
                            </m:ctrlPr>
                          </m:naryPr>
                          <m:sub>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=0</m:t>
                            </m:r>
                          </m:sub>
                          <m:sup>
                            <m:r>
                              <a:rPr lang="en-US" altLang="zh-CN">
                                <a:latin typeface="Cambria Math" panose="02040503050406030204" pitchFamily="18" charset="0"/>
                                <a:ea typeface="微软雅黑" panose="020B0503020204020204" pitchFamily="34" charset="-122"/>
                              </a:rPr>
                              <m:t>𝑁</m:t>
                            </m:r>
                            <m:r>
                              <a:rPr lang="en-US" altLang="zh-CN">
                                <a:latin typeface="Cambria Math" panose="02040503050406030204" pitchFamily="18" charset="0"/>
                                <a:ea typeface="微软雅黑" panose="020B0503020204020204" pitchFamily="34" charset="-122"/>
                              </a:rPr>
                              <m:t>−1</m:t>
                            </m:r>
                          </m:sup>
                          <m:e>
                            <m:r>
                              <a:rPr lang="en-US" altLang="zh-CN">
                                <a:latin typeface="Cambria Math" panose="02040503050406030204" pitchFamily="18" charset="0"/>
                                <a:ea typeface="微软雅黑" panose="020B0503020204020204" pitchFamily="34" charset="-122"/>
                              </a:rPr>
                              <m:t>𝑑</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𝑓</m:t>
                                    </m:r>
                                  </m:e>
                                  <m:sub>
                                    <m:r>
                                      <a:rPr lang="en-US" altLang="zh-CN">
                                        <a:latin typeface="Cambria Math" panose="02040503050406030204" pitchFamily="18" charset="0"/>
                                        <a:ea typeface="微软雅黑" panose="020B0503020204020204" pitchFamily="34" charset="-122"/>
                                      </a:rPr>
                                      <m:t>𝑛</m:t>
                                    </m:r>
                                  </m:sub>
                                </m:sSub>
                                <m:r>
                                  <a:rPr lang="en-US" altLang="zh-CN">
                                    <a:latin typeface="Cambria Math" panose="02040503050406030204" pitchFamily="18" charset="0"/>
                                    <a:ea typeface="微软雅黑" panose="020B0503020204020204" pitchFamily="34" charset="-122"/>
                                  </a:rPr>
                                  <m:t>𝑡</m:t>
                                </m:r>
                              </m:sup>
                            </m:sSup>
                          </m:e>
                        </m:nary>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𝑅𝑒</m:t>
                    </m:r>
                    <m:d>
                      <m:dPr>
                        <m:begChr m:val="{"/>
                        <m:endChr m:val="}"/>
                        <m:ctrlPr>
                          <a:rPr lang="zh-CN" altLang="zh-CN" i="1">
                            <a:latin typeface="Cambria Math" panose="02040503050406030204" pitchFamily="18" charset="0"/>
                            <a:ea typeface="微软雅黑" panose="020B0503020204020204" pitchFamily="34" charset="-122"/>
                          </a:rPr>
                        </m:ctrlPr>
                      </m:dPr>
                      <m:e>
                        <m:nary>
                          <m:naryPr>
                            <m:chr m:val="∑"/>
                            <m:limLoc m:val="subSup"/>
                            <m:ctrlPr>
                              <a:rPr lang="zh-CN" altLang="zh-CN" i="1">
                                <a:latin typeface="Cambria Math" panose="02040503050406030204" pitchFamily="18" charset="0"/>
                                <a:ea typeface="微软雅黑" panose="020B0503020204020204" pitchFamily="34" charset="-122"/>
                              </a:rPr>
                            </m:ctrlPr>
                          </m:naryPr>
                          <m:sub>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=0</m:t>
                            </m:r>
                          </m:sub>
                          <m:sup>
                            <m:r>
                              <a:rPr lang="en-US" altLang="zh-CN">
                                <a:latin typeface="Cambria Math" panose="02040503050406030204" pitchFamily="18" charset="0"/>
                                <a:ea typeface="微软雅黑" panose="020B0503020204020204" pitchFamily="34" charset="-122"/>
                              </a:rPr>
                              <m:t>𝑁</m:t>
                            </m:r>
                            <m:r>
                              <a:rPr lang="en-US" altLang="zh-CN">
                                <a:latin typeface="Cambria Math" panose="02040503050406030204" pitchFamily="18" charset="0"/>
                                <a:ea typeface="微软雅黑" panose="020B0503020204020204" pitchFamily="34" charset="-122"/>
                              </a:rPr>
                              <m:t>−1</m:t>
                            </m:r>
                          </m:sup>
                          <m:e>
                            <m:r>
                              <a:rPr lang="en-US" altLang="zh-CN">
                                <a:latin typeface="Cambria Math" panose="02040503050406030204" pitchFamily="18" charset="0"/>
                                <a:ea typeface="微软雅黑" panose="020B0503020204020204" pitchFamily="34" charset="-122"/>
                              </a:rPr>
                              <m:t>𝑑</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𝑛</m:t>
                                    </m:r>
                                  </m:num>
                                  <m:den>
                                    <m:r>
                                      <a:rPr lang="en-US" altLang="zh-CN">
                                        <a:latin typeface="Cambria Math" panose="02040503050406030204" pitchFamily="18" charset="0"/>
                                        <a:ea typeface="微软雅黑" panose="020B0503020204020204" pitchFamily="34" charset="-122"/>
                                      </a:rPr>
                                      <m:t>𝑁</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den>
                                </m:f>
                                <m:r>
                                  <a:rPr lang="en-US" altLang="zh-CN">
                                    <a:latin typeface="Cambria Math" panose="02040503050406030204" pitchFamily="18" charset="0"/>
                                    <a:ea typeface="微软雅黑" panose="020B0503020204020204" pitchFamily="34" charset="-122"/>
                                  </a:rPr>
                                  <m:t>𝑡</m:t>
                                </m:r>
                              </m:sup>
                            </m:sSup>
                          </m:e>
                        </m:nary>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𝑓</m:t>
                                </m:r>
                              </m:e>
                              <m:sub>
                                <m:r>
                                  <a:rPr lang="en-US" altLang="zh-CN">
                                    <a:latin typeface="Cambria Math" panose="02040503050406030204" pitchFamily="18" charset="0"/>
                                    <a:ea typeface="微软雅黑" panose="020B0503020204020204" pitchFamily="34" charset="-122"/>
                                  </a:rPr>
                                  <m:t>𝑐</m:t>
                                </m:r>
                              </m:sub>
                            </m:sSub>
                            <m:r>
                              <a:rPr lang="en-US" altLang="zh-CN">
                                <a:latin typeface="Cambria Math" panose="02040503050406030204" pitchFamily="18" charset="0"/>
                                <a:ea typeface="微软雅黑" panose="020B0503020204020204" pitchFamily="34" charset="-122"/>
                              </a:rPr>
                              <m:t>𝑡</m:t>
                            </m:r>
                          </m:sup>
                        </m:sSup>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𝑅𝑒</m:t>
                    </m:r>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𝑋</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𝑡</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𝑓</m:t>
                                </m:r>
                              </m:e>
                              <m:sub>
                                <m:r>
                                  <a:rPr lang="en-US" altLang="zh-CN">
                                    <a:latin typeface="Cambria Math" panose="02040503050406030204" pitchFamily="18" charset="0"/>
                                    <a:ea typeface="微软雅黑" panose="020B0503020204020204" pitchFamily="34" charset="-122"/>
                                  </a:rPr>
                                  <m:t>𝑐</m:t>
                                </m:r>
                              </m:sub>
                            </m:sSub>
                            <m:r>
                              <a:rPr lang="en-US" altLang="zh-CN">
                                <a:latin typeface="Cambria Math" panose="02040503050406030204" pitchFamily="18" charset="0"/>
                                <a:ea typeface="微软雅黑" panose="020B0503020204020204" pitchFamily="34" charset="-122"/>
                              </a:rPr>
                              <m:t>𝑡</m:t>
                            </m:r>
                          </m:sup>
                        </m:sSup>
                      </m:e>
                    </m:d>
                    <m:r>
                      <a:rPr lang="en-US" altLang="zh-CN">
                        <a:latin typeface="Cambria Math" panose="02040503050406030204" pitchFamily="18" charset="0"/>
                        <a:ea typeface="微软雅黑" panose="020B0503020204020204" pitchFamily="34" charset="-122"/>
                      </a:rPr>
                      <m:t>,0&lt;</m:t>
                    </m:r>
                    <m:r>
                      <a:rPr lang="en-US" altLang="zh-CN">
                        <a:latin typeface="Cambria Math" panose="02040503050406030204" pitchFamily="18" charset="0"/>
                        <a:ea typeface="微软雅黑" panose="020B0503020204020204" pitchFamily="34" charset="-122"/>
                      </a:rPr>
                      <m:t>𝑡</m:t>
                    </m:r>
                    <m:r>
                      <a:rPr lang="en-US" altLang="zh-CN">
                        <a:latin typeface="Cambria Math" panose="02040503050406030204" pitchFamily="18" charset="0"/>
                        <a:ea typeface="微软雅黑" panose="020B0503020204020204" pitchFamily="34" charset="-122"/>
                      </a:rPr>
                      <m:t>&lt;</m:t>
                    </m:r>
                    <m:r>
                      <a:rPr lang="en-US" altLang="zh-CN">
                        <a:latin typeface="Cambria Math" panose="02040503050406030204" pitchFamily="18" charset="0"/>
                        <a:ea typeface="微软雅黑" panose="020B0503020204020204" pitchFamily="34" charset="-122"/>
                      </a:rPr>
                      <m:t>𝑇</m:t>
                    </m:r>
                  </m:oMath>
                </a14:m>
                <a:r>
                  <a:rPr lang="zh-CN" altLang="zh-CN" dirty="0">
                    <a:latin typeface="微软雅黑" panose="020B0503020204020204" pitchFamily="34" charset="-122"/>
                    <a:ea typeface="微软雅黑" panose="020B0503020204020204" pitchFamily="34" charset="-122"/>
                  </a:rPr>
                  <a:t>，其中</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X</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t</m:t>
                        </m:r>
                      </m:e>
                    </m:d>
                    <m:r>
                      <a:rPr lang="en-US" altLang="zh-CN">
                        <a:latin typeface="Cambria Math" panose="02040503050406030204" pitchFamily="18" charset="0"/>
                        <a:ea typeface="微软雅黑" panose="020B0503020204020204" pitchFamily="34" charset="-122"/>
                      </a:rPr>
                      <m:t>=</m:t>
                    </m:r>
                    <m:nary>
                      <m:naryPr>
                        <m:chr m:val="∑"/>
                        <m:limLoc m:val="subSup"/>
                        <m:ctrlPr>
                          <a:rPr lang="zh-CN" altLang="zh-CN" i="1">
                            <a:latin typeface="Cambria Math" panose="02040503050406030204" pitchFamily="18" charset="0"/>
                            <a:ea typeface="微软雅黑" panose="020B0503020204020204" pitchFamily="34" charset="-122"/>
                          </a:rPr>
                        </m:ctrlPr>
                      </m:naryPr>
                      <m:sub>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=0</m:t>
                        </m:r>
                      </m:sub>
                      <m:sup>
                        <m:r>
                          <a:rPr lang="en-US" altLang="zh-CN">
                            <a:latin typeface="Cambria Math" panose="02040503050406030204" pitchFamily="18" charset="0"/>
                            <a:ea typeface="微软雅黑" panose="020B0503020204020204" pitchFamily="34" charset="-122"/>
                          </a:rPr>
                          <m:t>𝑁</m:t>
                        </m:r>
                        <m:r>
                          <a:rPr lang="en-US" altLang="zh-CN">
                            <a:latin typeface="Cambria Math" panose="02040503050406030204" pitchFamily="18" charset="0"/>
                            <a:ea typeface="微软雅黑" panose="020B0503020204020204" pitchFamily="34" charset="-122"/>
                          </a:rPr>
                          <m:t>−1</m:t>
                        </m:r>
                      </m:sup>
                      <m:e>
                        <m:r>
                          <a:rPr lang="en-US" altLang="zh-CN">
                            <a:latin typeface="Cambria Math" panose="02040503050406030204" pitchFamily="18" charset="0"/>
                            <a:ea typeface="微软雅黑" panose="020B0503020204020204" pitchFamily="34" charset="-122"/>
                          </a:rPr>
                          <m:t>𝑑</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𝑛</m:t>
                                </m:r>
                              </m:num>
                              <m:den>
                                <m:r>
                                  <a:rPr lang="en-US" altLang="zh-CN">
                                    <a:latin typeface="Cambria Math" panose="02040503050406030204" pitchFamily="18" charset="0"/>
                                    <a:ea typeface="微软雅黑" panose="020B0503020204020204" pitchFamily="34" charset="-122"/>
                                  </a:rPr>
                                  <m:t>𝑁</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den>
                            </m:f>
                            <m:r>
                              <a:rPr lang="en-US" altLang="zh-CN">
                                <a:latin typeface="Cambria Math" panose="02040503050406030204" pitchFamily="18" charset="0"/>
                                <a:ea typeface="微软雅黑" panose="020B0503020204020204" pitchFamily="34" charset="-122"/>
                              </a:rPr>
                              <m:t>𝑡</m:t>
                            </m:r>
                          </m:sup>
                        </m:sSup>
                      </m:e>
                    </m:nary>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X</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t</m:t>
                        </m:r>
                      </m:e>
                    </m:d>
                  </m:oMath>
                </a14:m>
                <a:r>
                  <a:rPr lang="zh-CN" altLang="zh-CN" dirty="0">
                    <a:latin typeface="微软雅黑" panose="020B0503020204020204" pitchFamily="34" charset="-122"/>
                    <a:ea typeface="微软雅黑" panose="020B0503020204020204" pitchFamily="34" charset="-122"/>
                  </a:rPr>
                  <a:t>为发送信号的复等效基带信号。对</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X</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t</m:t>
                        </m:r>
                      </m:e>
                    </m:d>
                  </m:oMath>
                </a14:m>
                <a:r>
                  <a:rPr lang="zh-CN" altLang="zh-CN" dirty="0">
                    <a:latin typeface="微软雅黑" panose="020B0503020204020204" pitchFamily="34" charset="-122"/>
                    <a:ea typeface="微软雅黑" panose="020B0503020204020204" pitchFamily="34" charset="-122"/>
                  </a:rPr>
                  <a:t>进行抽样，抽样速率为</a:t>
                </a:r>
                <a14:m>
                  <m:oMath xmlns:m="http://schemas.openxmlformats.org/officeDocument/2006/math">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1</m:t>
                        </m:r>
                      </m:num>
                      <m:den>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den>
                    </m:f>
                  </m:oMath>
                </a14:m>
                <a:r>
                  <a:rPr lang="zh-CN" altLang="zh-CN" dirty="0">
                    <a:latin typeface="微软雅黑" panose="020B0503020204020204" pitchFamily="34" charset="-122"/>
                    <a:ea typeface="微软雅黑" panose="020B0503020204020204" pitchFamily="34" charset="-122"/>
                  </a:rPr>
                  <a:t>，则当</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k</m:t>
                    </m:r>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k</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oMath>
                </a14:m>
                <a:r>
                  <a:rPr lang="zh-CN" altLang="zh-CN" dirty="0">
                    <a:latin typeface="微软雅黑" panose="020B0503020204020204" pitchFamily="34" charset="-122"/>
                    <a:ea typeface="微软雅黑" panose="020B0503020204020204" pitchFamily="34" charset="-122"/>
                  </a:rPr>
                  <a:t>时，抽样值</a:t>
                </a:r>
                <a:r>
                  <a:rPr lang="en-US" altLang="zh-CN" dirty="0">
                    <a:latin typeface="微软雅黑" panose="020B0503020204020204" pitchFamily="34" charset="-122"/>
                    <a:ea typeface="微软雅黑" panose="020B0503020204020204" pitchFamily="34" charset="-122"/>
                  </a:rPr>
                  <a:t>X(k)</a:t>
                </a:r>
                <a:r>
                  <a:rPr lang="zh-CN" altLang="zh-CN" dirty="0">
                    <a:latin typeface="微软雅黑" panose="020B0503020204020204" pitchFamily="34" charset="-122"/>
                    <a:ea typeface="微软雅黑" panose="020B0503020204020204" pitchFamily="34" charset="-122"/>
                  </a:rPr>
                  <a:t>满足</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X</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k</m:t>
                        </m:r>
                      </m:e>
                    </m:d>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X</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k</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𝑇</m:t>
                            </m:r>
                          </m:e>
                          <m:sub>
                            <m:r>
                              <a:rPr lang="en-US" altLang="zh-CN">
                                <a:latin typeface="Cambria Math" panose="02040503050406030204" pitchFamily="18" charset="0"/>
                                <a:ea typeface="微软雅黑" panose="020B0503020204020204" pitchFamily="34" charset="-122"/>
                              </a:rPr>
                              <m:t>𝑠</m:t>
                            </m:r>
                          </m:sub>
                        </m:sSub>
                      </m:e>
                    </m:d>
                    <m:r>
                      <a:rPr lang="en-US" altLang="zh-CN">
                        <a:latin typeface="Cambria Math" panose="02040503050406030204" pitchFamily="18" charset="0"/>
                        <a:ea typeface="微软雅黑" panose="020B0503020204020204" pitchFamily="34" charset="-122"/>
                      </a:rPr>
                      <m:t>=</m:t>
                    </m:r>
                    <m:nary>
                      <m:naryPr>
                        <m:chr m:val="∑"/>
                        <m:limLoc m:val="subSup"/>
                        <m:ctrlPr>
                          <a:rPr lang="zh-CN" altLang="zh-CN" i="1">
                            <a:latin typeface="Cambria Math" panose="02040503050406030204" pitchFamily="18" charset="0"/>
                            <a:ea typeface="微软雅黑" panose="020B0503020204020204" pitchFamily="34" charset="-122"/>
                          </a:rPr>
                        </m:ctrlPr>
                      </m:naryPr>
                      <m:sub>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=0</m:t>
                        </m:r>
                      </m:sub>
                      <m:sup>
                        <m:r>
                          <a:rPr lang="en-US" altLang="zh-CN">
                            <a:latin typeface="Cambria Math" panose="02040503050406030204" pitchFamily="18" charset="0"/>
                            <a:ea typeface="微软雅黑" panose="020B0503020204020204" pitchFamily="34" charset="-122"/>
                          </a:rPr>
                          <m:t>𝑁</m:t>
                        </m:r>
                        <m:r>
                          <a:rPr lang="en-US" altLang="zh-CN">
                            <a:latin typeface="Cambria Math" panose="02040503050406030204" pitchFamily="18" charset="0"/>
                            <a:ea typeface="微软雅黑" panose="020B0503020204020204" pitchFamily="34" charset="-122"/>
                          </a:rPr>
                          <m:t>−1</m:t>
                        </m:r>
                      </m:sup>
                      <m:e>
                        <m:r>
                          <a:rPr lang="en-US" altLang="zh-CN">
                            <a:latin typeface="Cambria Math" panose="02040503050406030204" pitchFamily="18" charset="0"/>
                            <a:ea typeface="微软雅黑" panose="020B0503020204020204" pitchFamily="34" charset="-122"/>
                          </a:rPr>
                          <m:t>𝑑</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𝑒</m:t>
                            </m:r>
                          </m:e>
                          <m:sup>
                            <m:r>
                              <a:rPr lang="en-US" altLang="zh-CN">
                                <a:latin typeface="Cambria Math" panose="02040503050406030204" pitchFamily="18" charset="0"/>
                                <a:ea typeface="微软雅黑" panose="020B0503020204020204" pitchFamily="34" charset="-122"/>
                              </a:rPr>
                              <m:t>𝑗</m:t>
                            </m:r>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2</m:t>
                                </m:r>
                                <m:r>
                                  <a:rPr lang="en-US" altLang="zh-CN">
                                    <a:latin typeface="Cambria Math" panose="02040503050406030204" pitchFamily="18" charset="0"/>
                                    <a:ea typeface="微软雅黑" panose="020B0503020204020204" pitchFamily="34" charset="-122"/>
                                  </a:rPr>
                                  <m:t>𝜋</m:t>
                                </m:r>
                              </m:num>
                              <m:den>
                                <m:r>
                                  <a:rPr lang="en-US" altLang="zh-CN">
                                    <a:latin typeface="Cambria Math" panose="02040503050406030204" pitchFamily="18" charset="0"/>
                                    <a:ea typeface="微软雅黑" panose="020B0503020204020204" pitchFamily="34" charset="-122"/>
                                  </a:rPr>
                                  <m:t>𝑁</m:t>
                                </m:r>
                              </m:den>
                            </m:f>
                            <m:r>
                              <a:rPr lang="en-US" altLang="zh-CN">
                                <a:latin typeface="Cambria Math" panose="02040503050406030204" pitchFamily="18" charset="0"/>
                                <a:ea typeface="微软雅黑" panose="020B0503020204020204" pitchFamily="34" charset="-122"/>
                              </a:rPr>
                              <m:t>𝑛𝑘</m:t>
                            </m:r>
                          </m:sup>
                        </m:sSup>
                      </m:e>
                    </m:nary>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X</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k</m:t>
                        </m:r>
                      </m:e>
                    </m:d>
                  </m:oMath>
                </a14:m>
                <a:r>
                  <a:rPr lang="zh-CN" altLang="zh-CN" dirty="0">
                    <a:latin typeface="微软雅黑" panose="020B0503020204020204" pitchFamily="34" charset="-122"/>
                    <a:ea typeface="微软雅黑" panose="020B0503020204020204" pitchFamily="34" charset="-122"/>
                  </a:rPr>
                  <a:t>恰好是</a:t>
                </a:r>
                <a14:m>
                  <m:oMath xmlns:m="http://schemas.openxmlformats.org/officeDocument/2006/math">
                    <m:r>
                      <a:rPr lang="en-US" altLang="zh-CN">
                        <a:latin typeface="Cambria Math" panose="02040503050406030204" pitchFamily="18" charset="0"/>
                        <a:ea typeface="微软雅黑" panose="020B0503020204020204" pitchFamily="34" charset="-122"/>
                      </a:rPr>
                      <m:t>𝑑</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点反离散傅立叶变换（</a:t>
                </a:r>
                <a:r>
                  <a:rPr lang="en-US" altLang="zh-CN" dirty="0">
                    <a:latin typeface="微软雅黑" panose="020B0503020204020204" pitchFamily="34" charset="-122"/>
                    <a:ea typeface="微软雅黑" panose="020B0503020204020204" pitchFamily="34" charset="-122"/>
                  </a:rPr>
                  <a:t>IDFT</a:t>
                </a:r>
                <a:r>
                  <a:rPr lang="zh-CN" altLang="zh-CN" dirty="0">
                    <a:latin typeface="微软雅黑" panose="020B0503020204020204" pitchFamily="34" charset="-122"/>
                    <a:ea typeface="微软雅黑" panose="020B0503020204020204" pitchFamily="34" charset="-122"/>
                  </a:rPr>
                  <a:t>）的结果。在实际应用中，我们可以用</a:t>
                </a:r>
                <a:r>
                  <a:rPr lang="en-US" altLang="zh-CN" dirty="0">
                    <a:latin typeface="微软雅黑" panose="020B0503020204020204" pitchFamily="34" charset="-122"/>
                    <a:ea typeface="微软雅黑" panose="020B0503020204020204" pitchFamily="34" charset="-122"/>
                  </a:rPr>
                  <a:t>IFFT</a:t>
                </a:r>
                <a:r>
                  <a:rPr lang="zh-CN" altLang="zh-CN" dirty="0">
                    <a:latin typeface="微软雅黑" panose="020B0503020204020204" pitchFamily="34" charset="-122"/>
                    <a:ea typeface="微软雅黑" panose="020B0503020204020204" pitchFamily="34" charset="-122"/>
                  </a:rPr>
                  <a:t>运算完成</a:t>
                </a:r>
                <a:r>
                  <a:rPr lang="en-US" altLang="zh-CN" dirty="0">
                    <a:latin typeface="微软雅黑" panose="020B0503020204020204" pitchFamily="34" charset="-122"/>
                    <a:ea typeface="微软雅黑" panose="020B0503020204020204" pitchFamily="34" charset="-122"/>
                  </a:rPr>
                  <a:t>OFDM</a:t>
                </a:r>
                <a:r>
                  <a:rPr lang="zh-CN" altLang="zh-CN" dirty="0">
                    <a:latin typeface="微软雅黑" panose="020B0503020204020204" pitchFamily="34" charset="-122"/>
                    <a:ea typeface="微软雅黑" panose="020B0503020204020204" pitchFamily="34" charset="-122"/>
                  </a:rPr>
                  <a:t>复等效基带信号的子载波调制过程，用快速傅立叶变换（</a:t>
                </a:r>
                <a:r>
                  <a:rPr lang="en-US" altLang="zh-CN" dirty="0">
                    <a:latin typeface="微软雅黑" panose="020B0503020204020204" pitchFamily="34" charset="-122"/>
                    <a:ea typeface="微软雅黑" panose="020B0503020204020204" pitchFamily="34" charset="-122"/>
                  </a:rPr>
                  <a:t>FFT</a:t>
                </a:r>
                <a:r>
                  <a:rPr lang="zh-CN" altLang="zh-CN" dirty="0">
                    <a:latin typeface="微软雅黑" panose="020B0503020204020204" pitchFamily="34" charset="-122"/>
                    <a:ea typeface="微软雅黑" panose="020B0503020204020204" pitchFamily="34" charset="-122"/>
                  </a:rPr>
                  <a:t>）完成其解调过程。</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5975B335-3BEE-4ADD-B8DC-9532956A4A44}"/>
                  </a:ext>
                </a:extLst>
              </p:cNvPr>
              <p:cNvSpPr txBox="1">
                <a:spLocks noRot="1" noChangeAspect="1" noMove="1" noResize="1" noEditPoints="1" noAdjustHandles="1" noChangeArrowheads="1" noChangeShapeType="1" noTextEdit="1"/>
              </p:cNvSpPr>
              <p:nvPr/>
            </p:nvSpPr>
            <p:spPr>
              <a:xfrm>
                <a:off x="1219200" y="2613073"/>
                <a:ext cx="9753600" cy="3008837"/>
              </a:xfrm>
              <a:prstGeom prst="rect">
                <a:avLst/>
              </a:prstGeom>
              <a:blipFill>
                <a:blip r:embed="rId2"/>
                <a:stretch>
                  <a:fillRect l="-3438" t="-811" r="-500" b="-243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5E369C6-278F-4EDD-85A5-DE5B456C0FC8}"/>
              </a:ext>
            </a:extLst>
          </p:cNvPr>
          <p:cNvSpPr txBox="1"/>
          <p:nvPr/>
        </p:nvSpPr>
        <p:spPr>
          <a:xfrm>
            <a:off x="0" y="544195"/>
            <a:ext cx="3507545" cy="923330"/>
          </a:xfrm>
          <a:prstGeom prst="rect">
            <a:avLst/>
          </a:prstGeom>
          <a:noFill/>
        </p:spPr>
        <p:txBody>
          <a:bodyPr wrap="square" rtlCol="0">
            <a:spAutoFit/>
          </a:bodyPr>
          <a:lstStyle/>
          <a:p>
            <a:r>
              <a:rPr lang="en-US" altLang="zh-CN" sz="5400" dirty="0"/>
              <a:t>OFDM</a:t>
            </a:r>
            <a:r>
              <a:rPr lang="zh-CN" altLang="en-US" sz="5400" dirty="0"/>
              <a:t>原理</a:t>
            </a:r>
          </a:p>
        </p:txBody>
      </p:sp>
    </p:spTree>
    <p:extLst>
      <p:ext uri="{BB962C8B-B14F-4D97-AF65-F5344CB8AC3E}">
        <p14:creationId xmlns:p14="http://schemas.microsoft.com/office/powerpoint/2010/main" val="272203321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43C7C7-05A8-45E5-8183-D130DBAC21AA}"/>
              </a:ext>
            </a:extLst>
          </p:cNvPr>
          <p:cNvSpPr/>
          <p:nvPr/>
        </p:nvSpPr>
        <p:spPr>
          <a:xfrm>
            <a:off x="131929" y="535103"/>
            <a:ext cx="4884671" cy="923330"/>
          </a:xfrm>
          <a:prstGeom prst="rect">
            <a:avLst/>
          </a:prstGeom>
        </p:spPr>
        <p:txBody>
          <a:bodyPr wrap="none">
            <a:spAutoFit/>
          </a:bodyPr>
          <a:lstStyle/>
          <a:p>
            <a:pPr lvl="0"/>
            <a:r>
              <a:rPr lang="en-US" altLang="zh-CN" sz="5400" dirty="0">
                <a:solidFill>
                  <a:prstClr val="black"/>
                </a:solidFill>
              </a:rPr>
              <a:t>OFDM</a:t>
            </a:r>
            <a:r>
              <a:rPr lang="zh-CN" altLang="en-US" sz="5400" dirty="0">
                <a:solidFill>
                  <a:prstClr val="black"/>
                </a:solidFill>
              </a:rPr>
              <a:t>系统结构</a:t>
            </a:r>
          </a:p>
        </p:txBody>
      </p:sp>
      <p:pic>
        <p:nvPicPr>
          <p:cNvPr id="4" name="图片 3">
            <a:extLst>
              <a:ext uri="{FF2B5EF4-FFF2-40B4-BE49-F238E27FC236}">
                <a16:creationId xmlns:a16="http://schemas.microsoft.com/office/drawing/2014/main" id="{3AD4C3FA-97A5-465D-81A8-BB5FB91B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26" y="1857349"/>
            <a:ext cx="12487826" cy="4473250"/>
          </a:xfrm>
          <a:prstGeom prst="rect">
            <a:avLst/>
          </a:prstGeom>
        </p:spPr>
      </p:pic>
    </p:spTree>
    <p:extLst>
      <p:ext uri="{BB962C8B-B14F-4D97-AF65-F5344CB8AC3E}">
        <p14:creationId xmlns:p14="http://schemas.microsoft.com/office/powerpoint/2010/main" val="418719127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DE2120-3129-4E4D-AC56-237E95B75FA5}"/>
              </a:ext>
            </a:extLst>
          </p:cNvPr>
          <p:cNvPicPr>
            <a:picLocks noChangeAspect="1"/>
          </p:cNvPicPr>
          <p:nvPr/>
        </p:nvPicPr>
        <p:blipFill>
          <a:blip r:embed="rId2"/>
          <a:stretch>
            <a:fillRect/>
          </a:stretch>
        </p:blipFill>
        <p:spPr>
          <a:xfrm>
            <a:off x="0" y="493450"/>
            <a:ext cx="12192000" cy="5871099"/>
          </a:xfrm>
          <a:prstGeom prst="rect">
            <a:avLst/>
          </a:prstGeom>
        </p:spPr>
      </p:pic>
    </p:spTree>
    <p:extLst>
      <p:ext uri="{BB962C8B-B14F-4D97-AF65-F5344CB8AC3E}">
        <p14:creationId xmlns:p14="http://schemas.microsoft.com/office/powerpoint/2010/main" val="180017177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24F2E8-B4FF-44B5-A894-E56571EFD997}"/>
              </a:ext>
            </a:extLst>
          </p:cNvPr>
          <p:cNvPicPr>
            <a:picLocks noChangeAspect="1"/>
          </p:cNvPicPr>
          <p:nvPr/>
        </p:nvPicPr>
        <p:blipFill>
          <a:blip r:embed="rId2"/>
          <a:stretch>
            <a:fillRect/>
          </a:stretch>
        </p:blipFill>
        <p:spPr>
          <a:xfrm>
            <a:off x="0" y="1217177"/>
            <a:ext cx="12192000" cy="4423646"/>
          </a:xfrm>
          <a:prstGeom prst="rect">
            <a:avLst/>
          </a:prstGeom>
        </p:spPr>
      </p:pic>
    </p:spTree>
    <p:extLst>
      <p:ext uri="{BB962C8B-B14F-4D97-AF65-F5344CB8AC3E}">
        <p14:creationId xmlns:p14="http://schemas.microsoft.com/office/powerpoint/2010/main" val="155613885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057" y="497323"/>
            <a:ext cx="4505374" cy="923330"/>
          </a:xfrm>
          <a:prstGeom prst="rect">
            <a:avLst/>
          </a:prstGeom>
          <a:noFill/>
        </p:spPr>
        <p:txBody>
          <a:bodyPr wrap="square" rtlCol="0">
            <a:spAutoFit/>
          </a:bodyPr>
          <a:lstStyle/>
          <a:p>
            <a:r>
              <a:rPr lang="zh-CN" altLang="en-US" sz="5400" dirty="0"/>
              <a:t>数据输入</a:t>
            </a:r>
          </a:p>
        </p:txBody>
      </p:sp>
      <p:sp>
        <p:nvSpPr>
          <p:cNvPr id="4" name="文本框 3"/>
          <p:cNvSpPr txBox="1"/>
          <p:nvPr/>
        </p:nvSpPr>
        <p:spPr>
          <a:xfrm>
            <a:off x="1727395" y="3601199"/>
            <a:ext cx="8737210" cy="369332"/>
          </a:xfrm>
          <a:prstGeom prst="rect">
            <a:avLst/>
          </a:prstGeom>
          <a:noFill/>
        </p:spPr>
        <p:txBody>
          <a:bodyPr wrap="square" rtlCol="0">
            <a:spAutoFit/>
          </a:bodyPr>
          <a:lstStyle/>
          <a:p>
            <a:r>
              <a:rPr lang="en-US" altLang="zh-CN" dirty="0" err="1"/>
              <a:t>inforSource</a:t>
            </a:r>
            <a:r>
              <a:rPr lang="en-US" altLang="zh-CN" dirty="0"/>
              <a:t>=</a:t>
            </a:r>
            <a:r>
              <a:rPr lang="en-US" altLang="zh-CN" dirty="0" err="1"/>
              <a:t>randi</a:t>
            </a:r>
            <a:r>
              <a:rPr lang="en-US" altLang="zh-CN" dirty="0"/>
              <a:t>([0,1],1,sonCarrierNum_temp*</a:t>
            </a:r>
            <a:r>
              <a:rPr lang="en-US" altLang="zh-CN" dirty="0" err="1"/>
              <a:t>symbols_Per_Carrier</a:t>
            </a:r>
            <a:r>
              <a:rPr lang="en-US" altLang="zh-CN" dirty="0"/>
              <a:t>*</a:t>
            </a:r>
            <a:r>
              <a:rPr lang="en-US" altLang="zh-CN" dirty="0" err="1"/>
              <a:t>bits_Per_Symbol</a:t>
            </a:r>
            <a:r>
              <a:rPr lang="en-US" altLang="zh-CN" dirty="0"/>
              <a:t>);</a:t>
            </a: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E502A8F-6778-4008-B288-177B7CF63635}"/>
                  </a:ext>
                </a:extLst>
              </p:cNvPr>
              <p:cNvSpPr/>
              <p:nvPr/>
            </p:nvSpPr>
            <p:spPr>
              <a:xfrm>
                <a:off x="287214" y="2488085"/>
                <a:ext cx="11098823" cy="2608343"/>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RS</a:t>
                </a:r>
                <a:r>
                  <a:rPr lang="zh-CN" altLang="en-US" dirty="0">
                    <a:latin typeface="微软雅黑" panose="020B0503020204020204" pitchFamily="34" charset="-122"/>
                    <a:ea typeface="微软雅黑" panose="020B0503020204020204" pitchFamily="34" charset="-122"/>
                  </a:rPr>
                  <a:t>码是循环码的一种，因此</a:t>
                </a:r>
                <a:r>
                  <a:rPr lang="en-US" altLang="zh-CN" dirty="0">
                    <a:latin typeface="微软雅黑" panose="020B0503020204020204" pitchFamily="34" charset="-122"/>
                    <a:ea typeface="微软雅黑" panose="020B0503020204020204" pitchFamily="34" charset="-122"/>
                  </a:rPr>
                  <a:t>RS</a:t>
                </a:r>
                <a:r>
                  <a:rPr lang="zh-CN" altLang="en-US" dirty="0">
                    <a:latin typeface="微软雅黑" panose="020B0503020204020204" pitchFamily="34" charset="-122"/>
                    <a:ea typeface="微软雅黑" panose="020B0503020204020204" pitchFamily="34" charset="-122"/>
                  </a:rPr>
                  <a:t>码的每个码字必是生成多项式</a:t>
                </a:r>
                <a:r>
                  <a:rPr lang="en-US" altLang="zh-CN" dirty="0">
                    <a:latin typeface="微软雅黑" panose="020B0503020204020204" pitchFamily="34" charset="-122"/>
                    <a:ea typeface="微软雅黑" panose="020B0503020204020204" pitchFamily="34" charset="-122"/>
                  </a:rPr>
                  <a:t>g(x)</a:t>
                </a:r>
                <a:r>
                  <a:rPr lang="zh-CN" altLang="en-US" dirty="0">
                    <a:latin typeface="微软雅黑" panose="020B0503020204020204" pitchFamily="34" charset="-122"/>
                    <a:ea typeface="微软雅黑" panose="020B0503020204020204" pitchFamily="34" charset="-122"/>
                  </a:rPr>
                  <a:t>的倍式，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即码字多项式除以生成多项式所得的余式为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。如果接收到的码字多项式除以生成多项式所得的余式不是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，则可以知道接收的码字中存在错误。</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首先计算商式</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h</m:t>
                    </m:r>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x</m:t>
                    </m:r>
                    <m:r>
                      <a:rPr lang="en-US" altLang="zh-CN">
                        <a:latin typeface="Cambria Math" panose="02040503050406030204" pitchFamily="18" charset="0"/>
                        <a:ea typeface="微软雅黑" panose="020B0503020204020204" pitchFamily="34" charset="-122"/>
                      </a:rPr>
                      <m:t>)</m:t>
                    </m:r>
                  </m:oMath>
                </a14:m>
                <a:r>
                  <a:rPr lang="en-US" altLang="zh-CN" dirty="0" err="1">
                    <a:latin typeface="微软雅黑" panose="020B0503020204020204" pitchFamily="34" charset="-122"/>
                    <a:ea typeface="微软雅黑" panose="020B0503020204020204" pitchFamily="34" charset="-122"/>
                  </a:rPr>
                  <a:t>和余式</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r</m:t>
                    </m:r>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x</m:t>
                    </m:r>
                    <m:r>
                      <a:rPr lang="en-US" altLang="zh-CN">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f>
                      <m:fPr>
                        <m:ctrlPr>
                          <a:rPr lang="zh-CN" altLang="zh-CN" i="1">
                            <a:latin typeface="Cambria Math" panose="02040503050406030204" pitchFamily="18" charset="0"/>
                            <a:ea typeface="微软雅黑" panose="020B0503020204020204" pitchFamily="34" charset="-122"/>
                          </a:rPr>
                        </m:ctrlPr>
                      </m:fPr>
                      <m:num>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𝑥</m:t>
                            </m:r>
                          </m:e>
                          <m:sup>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𝑘</m:t>
                            </m:r>
                          </m:sup>
                        </m:sSup>
                        <m:r>
                          <a:rPr lang="en-US" altLang="zh-CN">
                            <a:latin typeface="Cambria Math" panose="02040503050406030204" pitchFamily="18" charset="0"/>
                            <a:ea typeface="微软雅黑" panose="020B0503020204020204" pitchFamily="34" charset="-122"/>
                          </a:rPr>
                          <m:t>𝑑</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num>
                      <m:den>
                        <m:r>
                          <a:rPr lang="en-US" altLang="zh-CN">
                            <a:latin typeface="Cambria Math" panose="02040503050406030204" pitchFamily="18" charset="0"/>
                            <a:ea typeface="微软雅黑" panose="020B0503020204020204" pitchFamily="34" charset="-122"/>
                          </a:rPr>
                          <m:t>𝑔</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den>
                    </m:f>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h</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𝑔</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𝑟</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𝑥</m:t>
                    </m:r>
                    <m:r>
                      <a:rPr lang="en-US" altLang="zh-CN">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取余式</a:t>
                </a:r>
                <a14:m>
                  <m:oMath xmlns:m="http://schemas.openxmlformats.org/officeDocument/2006/math">
                    <m:r>
                      <a:rPr lang="en-US" altLang="zh-CN">
                        <a:latin typeface="Cambria Math" panose="02040503050406030204" pitchFamily="18" charset="0"/>
                        <a:ea typeface="微软雅黑" panose="020B0503020204020204" pitchFamily="34" charset="-122"/>
                      </a:rPr>
                      <m:t>𝑟</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𝑥</m:t>
                    </m:r>
                    <m:r>
                      <a:rPr lang="en-US" altLang="zh-CN">
                        <a:latin typeface="Cambria Math" panose="02040503050406030204" pitchFamily="18" charset="0"/>
                        <a:ea typeface="微软雅黑" panose="020B0503020204020204" pitchFamily="34" charset="-122"/>
                      </a:rPr>
                      <m:t>)</m:t>
                    </m:r>
                  </m:oMath>
                </a14:m>
                <a:r>
                  <a:rPr lang="en-US" altLang="zh-CN" dirty="0" err="1">
                    <a:latin typeface="微软雅黑" panose="020B0503020204020204" pitchFamily="34" charset="-122"/>
                    <a:ea typeface="微软雅黑" panose="020B0503020204020204" pitchFamily="34" charset="-122"/>
                  </a:rPr>
                  <a:t>作为校验字；然后令</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c</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𝑥</m:t>
                        </m:r>
                      </m:e>
                      <m:sup>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𝑘</m:t>
                        </m:r>
                      </m:sup>
                    </m:sSup>
                    <m:r>
                      <a:rPr lang="en-US" altLang="zh-CN">
                        <a:latin typeface="Cambria Math" panose="02040503050406030204" pitchFamily="18" charset="0"/>
                        <a:ea typeface="微软雅黑" panose="020B0503020204020204" pitchFamily="34" charset="-122"/>
                      </a:rPr>
                      <m:t>𝑑</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𝑟</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oMath>
                </a14:m>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即将信息位放置于码字的前半部分，监督位方式于码字的后半部分。这样有</a:t>
                </a:r>
                <a14:m>
                  <m:oMath xmlns:m="http://schemas.openxmlformats.org/officeDocument/2006/math">
                    <m:f>
                      <m:fPr>
                        <m:ctrlPr>
                          <a:rPr lang="zh-CN" altLang="zh-CN" i="1">
                            <a:latin typeface="Cambria Math" panose="02040503050406030204" pitchFamily="18" charset="0"/>
                            <a:ea typeface="微软雅黑" panose="020B0503020204020204" pitchFamily="34" charset="-122"/>
                          </a:rPr>
                        </m:ctrlPr>
                      </m:fPr>
                      <m:num>
                        <m:r>
                          <m:rPr>
                            <m:sty m:val="p"/>
                          </m:rPr>
                          <a:rPr lang="en-US" altLang="zh-CN">
                            <a:latin typeface="Cambria Math" panose="02040503050406030204" pitchFamily="18" charset="0"/>
                            <a:ea typeface="微软雅黑" panose="020B0503020204020204" pitchFamily="34" charset="-122"/>
                          </a:rPr>
                          <m:t>c</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x</m:t>
                            </m:r>
                          </m:e>
                        </m:d>
                      </m:num>
                      <m:den>
                        <m:r>
                          <m:rPr>
                            <m:sty m:val="p"/>
                          </m:rPr>
                          <a:rPr lang="en-US" altLang="zh-CN">
                            <a:latin typeface="Cambria Math" panose="02040503050406030204" pitchFamily="18" charset="0"/>
                            <a:ea typeface="微软雅黑" panose="020B0503020204020204" pitchFamily="34" charset="-122"/>
                          </a:rPr>
                          <m:t>g</m:t>
                        </m:r>
                        <m:d>
                          <m:dPr>
                            <m:ctrlPr>
                              <a:rPr lang="zh-CN"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x</m:t>
                            </m:r>
                          </m:e>
                        </m:d>
                      </m:den>
                    </m:f>
                    <m:r>
                      <a:rPr lang="en-US" altLang="zh-CN">
                        <a:latin typeface="Cambria Math" panose="02040503050406030204" pitchFamily="18" charset="0"/>
                        <a:ea typeface="微软雅黑" panose="020B0503020204020204" pitchFamily="34" charset="-122"/>
                      </a:rPr>
                      <m:t>=</m:t>
                    </m:r>
                    <m:f>
                      <m:fPr>
                        <m:ctrlPr>
                          <a:rPr lang="zh-CN" altLang="zh-CN" i="1">
                            <a:latin typeface="Cambria Math" panose="02040503050406030204" pitchFamily="18" charset="0"/>
                            <a:ea typeface="微软雅黑" panose="020B0503020204020204" pitchFamily="34" charset="-122"/>
                          </a:rPr>
                        </m:ctrlPr>
                      </m:fPr>
                      <m:num>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𝑥</m:t>
                            </m:r>
                          </m:e>
                          <m:sup>
                            <m:r>
                              <a:rPr lang="en-US" altLang="zh-CN">
                                <a:latin typeface="Cambria Math" panose="02040503050406030204" pitchFamily="18" charset="0"/>
                                <a:ea typeface="微软雅黑" panose="020B0503020204020204" pitchFamily="34" charset="-122"/>
                              </a:rPr>
                              <m:t>𝑛</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𝑘</m:t>
                            </m:r>
                          </m:sup>
                        </m:sSup>
                        <m:r>
                          <a:rPr lang="en-US" altLang="zh-CN">
                            <a:latin typeface="Cambria Math" panose="02040503050406030204" pitchFamily="18" charset="0"/>
                            <a:ea typeface="微软雅黑" panose="020B0503020204020204" pitchFamily="34" charset="-122"/>
                          </a:rPr>
                          <m:t>𝑑</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num>
                      <m:den>
                        <m:r>
                          <a:rPr lang="en-US" altLang="zh-CN">
                            <a:latin typeface="Cambria Math" panose="02040503050406030204" pitchFamily="18" charset="0"/>
                            <a:ea typeface="微软雅黑" panose="020B0503020204020204" pitchFamily="34" charset="-122"/>
                          </a:rPr>
                          <m:t>𝑔</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den>
                    </m:f>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𝑟</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𝑟</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h</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r>
                      <a:rPr lang="en-US" altLang="zh-CN">
                        <a:latin typeface="Cambria Math" panose="02040503050406030204" pitchFamily="18" charset="0"/>
                        <a:ea typeface="微软雅黑" panose="020B0503020204020204" pitchFamily="34" charset="-122"/>
                      </a:rPr>
                      <m:t>𝑔</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oMath>
                </a14:m>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因此，码字多项式</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c</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oMath>
                </a14:m>
                <a:r>
                  <a:rPr lang="en-US" altLang="zh-CN" dirty="0" err="1">
                    <a:latin typeface="微软雅黑" panose="020B0503020204020204" pitchFamily="34" charset="-122"/>
                    <a:ea typeface="微软雅黑" panose="020B0503020204020204" pitchFamily="34" charset="-122"/>
                  </a:rPr>
                  <a:t>必可被生成多项式</a:t>
                </a:r>
                <a14:m>
                  <m:oMath xmlns:m="http://schemas.openxmlformats.org/officeDocument/2006/math">
                    <m:r>
                      <a:rPr lang="en-US" altLang="zh-CN">
                        <a:latin typeface="Cambria Math" panose="02040503050406030204" pitchFamily="18" charset="0"/>
                        <a:ea typeface="微软雅黑" panose="020B0503020204020204" pitchFamily="34" charset="-122"/>
                      </a:rPr>
                      <m:t>𝑔</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𝑥</m:t>
                        </m:r>
                      </m:e>
                    </m:d>
                  </m:oMath>
                </a14:m>
                <a:r>
                  <a:rPr lang="en-US" altLang="zh-CN" dirty="0">
                    <a:latin typeface="微软雅黑" panose="020B0503020204020204" pitchFamily="34" charset="-122"/>
                    <a:ea typeface="微软雅黑" panose="020B0503020204020204" pitchFamily="34" charset="-122"/>
                  </a:rPr>
                  <a:t>整除。如果在接受方检测到余式不为0，则可判断接收到的码字有错误。</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a:extLst>
                  <a:ext uri="{FF2B5EF4-FFF2-40B4-BE49-F238E27FC236}">
                    <a16:creationId xmlns:a16="http://schemas.microsoft.com/office/drawing/2014/main" id="{3E502A8F-6778-4008-B288-177B7CF63635}"/>
                  </a:ext>
                </a:extLst>
              </p:cNvPr>
              <p:cNvSpPr>
                <a:spLocks noRot="1" noChangeAspect="1" noMove="1" noResize="1" noEditPoints="1" noAdjustHandles="1" noChangeArrowheads="1" noChangeShapeType="1" noTextEdit="1"/>
              </p:cNvSpPr>
              <p:nvPr/>
            </p:nvSpPr>
            <p:spPr>
              <a:xfrm>
                <a:off x="287214" y="2488085"/>
                <a:ext cx="11098823" cy="2608343"/>
              </a:xfrm>
              <a:prstGeom prst="rect">
                <a:avLst/>
              </a:prstGeom>
              <a:blipFill>
                <a:blip r:embed="rId2"/>
                <a:stretch>
                  <a:fillRect l="-439" t="-1168" r="-1318" b="-2804"/>
                </a:stretch>
              </a:blipFill>
            </p:spPr>
            <p:txBody>
              <a:bodyPr/>
              <a:lstStyle/>
              <a:p>
                <a:r>
                  <a:rPr lang="zh-CN" altLang="en-US">
                    <a:noFill/>
                  </a:rPr>
                  <a:t> </a:t>
                </a:r>
              </a:p>
            </p:txBody>
          </p:sp>
        </mc:Fallback>
      </mc:AlternateContent>
      <p:pic>
        <p:nvPicPr>
          <p:cNvPr id="3" name="Picture 2" descr="https://upload-images.jianshu.io/upload_images/3123150-bc46af031cf0ea9c.png">
            <a:extLst>
              <a:ext uri="{FF2B5EF4-FFF2-40B4-BE49-F238E27FC236}">
                <a16:creationId xmlns:a16="http://schemas.microsoft.com/office/drawing/2014/main" id="{0311F684-5CA3-4EA9-B0A7-A9D6C541C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500" y="801560"/>
            <a:ext cx="5326834" cy="116791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E844B61-8920-4BA2-B8E5-14BDF8A9BDEB}"/>
              </a:ext>
            </a:extLst>
          </p:cNvPr>
          <p:cNvSpPr txBox="1"/>
          <p:nvPr/>
        </p:nvSpPr>
        <p:spPr>
          <a:xfrm>
            <a:off x="0" y="470980"/>
            <a:ext cx="2391508" cy="923330"/>
          </a:xfrm>
          <a:prstGeom prst="rect">
            <a:avLst/>
          </a:prstGeom>
          <a:noFill/>
        </p:spPr>
        <p:txBody>
          <a:bodyPr wrap="square" rtlCol="0">
            <a:spAutoFit/>
          </a:bodyPr>
          <a:lstStyle/>
          <a:p>
            <a:r>
              <a:rPr lang="en-US" altLang="zh-CN" sz="5400" dirty="0"/>
              <a:t>RS</a:t>
            </a:r>
            <a:r>
              <a:rPr lang="zh-CN" altLang="en-US" sz="5400" dirty="0"/>
              <a:t>编码</a:t>
            </a:r>
          </a:p>
        </p:txBody>
      </p:sp>
    </p:spTree>
    <p:extLst>
      <p:ext uri="{BB962C8B-B14F-4D97-AF65-F5344CB8AC3E}">
        <p14:creationId xmlns:p14="http://schemas.microsoft.com/office/powerpoint/2010/main" val="312285497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2288</Words>
  <Application>Microsoft Office PowerPoint</Application>
  <PresentationFormat>宽屏</PresentationFormat>
  <Paragraphs>108</Paragraphs>
  <Slides>38</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等线</vt:lpstr>
      <vt:lpstr>等线 Light</vt:lpstr>
      <vt:lpstr>宋体</vt:lpstr>
      <vt:lpstr>微软雅黑</vt:lpstr>
      <vt:lpstr>Arial</vt:lpstr>
      <vt:lpstr>Calibri</vt:lpstr>
      <vt:lpstr>Cambria Math</vt:lpstr>
      <vt:lpstr>Times New Roman</vt:lpstr>
      <vt:lpstr>Office 主题​​</vt:lpstr>
      <vt:lpstr>Equation.KSEE3</vt:lpstr>
      <vt:lpstr>OFDM system construction and the performance of OFDM system on different channels, different modulation methods and different coding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OFDM system construction and the performance of OFDM system on different channels, different modulation methods and different coding methods.</dc:title>
  <dc:creator>子腾 张</dc:creator>
  <cp:lastModifiedBy>子腾 张</cp:lastModifiedBy>
  <cp:revision>34</cp:revision>
  <dcterms:created xsi:type="dcterms:W3CDTF">2019-06-09T09:41:15Z</dcterms:created>
  <dcterms:modified xsi:type="dcterms:W3CDTF">2019-06-17T05:57:58Z</dcterms:modified>
</cp:coreProperties>
</file>