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2" r:id="rId16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4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594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21364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vs. Python Preference Analysis through the RStudio Community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0000" lnSpcReduction="10000"/>
          </a:bodyPr>
          <a:lstStyle/>
          <a:p>
            <a:pPr marL="0" lvl="0" indent="0">
              <a:buNone/>
            </a:pPr>
            <a:br/>
            <a:br/>
            <a:r>
              <a:rPr sz="2000"/>
              <a:t>Xiaolong Ge</a:t>
            </a:r>
            <a:endParaRPr sz="2000"/>
          </a:p>
          <a:p>
            <a:pPr marL="0" lvl="0" indent="0">
              <a:buNone/>
            </a:pPr>
            <a:r>
              <a:rPr lang="en-NZ" sz="2000"/>
              <a:t>251172095</a:t>
            </a:r>
            <a:endParaRPr lang="en-NZ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9</a:t>
            </a:r>
            <a:r>
              <a:t>. Results - Neural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2072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Accuracy: 95.77%.</a:t>
            </a:r>
            <a:endParaRPr sz="1400"/>
          </a:p>
          <a:p>
            <a:pPr marL="0" lvl="0" indent="0">
              <a:buNone/>
            </a:pPr>
            <a:r>
              <a:rPr sz="1400"/>
              <a:t>- Components:</a:t>
            </a:r>
            <a:endParaRPr sz="1400"/>
          </a:p>
          <a:p>
            <a:pPr marL="0" lvl="0" indent="0">
              <a:buNone/>
            </a:pPr>
            <a:r>
              <a:rPr sz="1400"/>
              <a:t>  - Input layer: Same number of nodes as input features.</a:t>
            </a:r>
            <a:endParaRPr sz="1400"/>
          </a:p>
          <a:p>
            <a:pPr marL="0" lvl="0" indent="0">
              <a:buNone/>
            </a:pPr>
            <a:r>
              <a:rPr sz="1400"/>
              <a:t>  - Hidden layers: 64 and 32 nodes, relu activation, dropout to prevent overfitting.</a:t>
            </a:r>
            <a:endParaRPr sz="1400"/>
          </a:p>
          <a:p>
            <a:pPr marL="0" lvl="0" indent="0">
              <a:buNone/>
            </a:pPr>
            <a:r>
              <a:rPr sz="1400"/>
              <a:t>  - Output layer: 3 nodes, softmax activation.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885" y="2873375"/>
            <a:ext cx="4888230" cy="2026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10</a:t>
            </a:r>
            <a:r>
              <a:t>. Results -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7645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Analyzed effect of time on language preferences.</a:t>
            </a:r>
            <a:endParaRPr sz="1400"/>
          </a:p>
          <a:p>
            <a:pPr marL="0" lvl="0" indent="0">
              <a:buNone/>
            </a:pPr>
            <a:r>
              <a:rPr sz="1400"/>
              <a:t>- Strong negative trend for R over time.</a:t>
            </a:r>
            <a:endParaRPr sz="1400"/>
          </a:p>
          <a:p>
            <a:pPr marL="0" lvl="0" indent="0">
              <a:buNone/>
            </a:pPr>
            <a:r>
              <a:rPr sz="1400"/>
              <a:t>- Predicted probability of preferring R in 2022: 79.3%.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01850"/>
            <a:ext cx="2734310" cy="236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35" y="2224405"/>
            <a:ext cx="3569970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11</a:t>
            </a:r>
            <a:r>
              <a:t>.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26384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 b="1"/>
              <a:t>Strengths</a:t>
            </a:r>
            <a:r>
              <a:rPr sz="1400"/>
              <a:t>:</a:t>
            </a:r>
            <a:endParaRPr sz="1400"/>
          </a:p>
          <a:p>
            <a:pPr marL="0" lvl="0" indent="0">
              <a:buNone/>
            </a:pPr>
            <a:r>
              <a:rPr sz="1400"/>
              <a:t>  - Comprehensive data.</a:t>
            </a:r>
            <a:endParaRPr sz="1400"/>
          </a:p>
          <a:p>
            <a:pPr marL="0" lvl="0" indent="0">
              <a:buNone/>
            </a:pPr>
            <a:r>
              <a:rPr sz="1400"/>
              <a:t>  - Weighted preference calculations.</a:t>
            </a:r>
            <a:endParaRPr sz="1400"/>
          </a:p>
          <a:p>
            <a:pPr marL="0" lvl="0" indent="0">
              <a:buNone/>
            </a:pPr>
            <a:r>
              <a:rPr sz="1400"/>
              <a:t>  - Temporal analysis.</a:t>
            </a:r>
            <a:endParaRPr sz="1400"/>
          </a:p>
          <a:p>
            <a:pPr marL="0" lvl="0" indent="0">
              <a:buNone/>
            </a:pPr>
            <a:r>
              <a:rPr sz="1400"/>
              <a:t>  - Variety of analytical methods.</a:t>
            </a:r>
            <a:endParaRPr sz="1400"/>
          </a:p>
          <a:p>
            <a:pPr marL="0" lvl="0" indent="0">
              <a:buNone/>
            </a:pPr>
            <a:r>
              <a:rPr sz="1400" b="1"/>
              <a:t>Limitations</a:t>
            </a:r>
            <a:r>
              <a:rPr sz="1400"/>
              <a:t>:</a:t>
            </a:r>
            <a:endParaRPr sz="1400"/>
          </a:p>
          <a:p>
            <a:pPr marL="0" lvl="0" indent="0">
              <a:buNone/>
            </a:pPr>
            <a:r>
              <a:rPr sz="1400"/>
              <a:t>  - Self-selection bias.</a:t>
            </a:r>
            <a:endParaRPr sz="1400"/>
          </a:p>
          <a:p>
            <a:pPr marL="0" lvl="0" indent="0">
              <a:buNone/>
            </a:pPr>
            <a:r>
              <a:rPr sz="1400"/>
              <a:t>  - Data imputation and translation complexities.</a:t>
            </a:r>
            <a:endParaRPr sz="1400"/>
          </a:p>
          <a:p>
            <a:pPr marL="0" lvl="0" indent="0">
              <a:buNone/>
            </a:pPr>
            <a:r>
              <a:rPr sz="1400"/>
              <a:t>  - Binary outcome simplification.</a:t>
            </a:r>
            <a:endParaRPr sz="1400"/>
          </a:p>
          <a:p>
            <a:pPr marL="0" lvl="0" indent="0">
              <a:buNone/>
            </a:pPr>
            <a:r>
              <a:rPr sz="1400"/>
              <a:t>  - Survey design changes.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12. </a:t>
            </a: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80" y="1200150"/>
            <a:ext cx="8212455" cy="2387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t>- Successfully analyzed preferences for R vs. Python.</a:t>
            </a:r>
          </a:p>
          <a:p>
            <a:pPr marL="0" lvl="0" indent="0">
              <a:buNone/>
            </a:pPr>
            <a:r>
              <a:t>- Detailed cohort analysis and weighted preference calculations provided nuanced insights.</a:t>
            </a:r>
          </a:p>
          <a:p>
            <a:pPr marL="0" lvl="0" indent="0">
              <a:buNone/>
            </a:pPr>
            <a:r>
              <a:t>- Future work: Use penalized regression models or advanced neural network architectures for improved accuracy and robustness.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140" y="2143125"/>
            <a:ext cx="2839085" cy="857250"/>
          </a:xfrm>
        </p:spPr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540"/>
            <a:ext cx="8229600" cy="938530"/>
          </a:xfrm>
        </p:spPr>
        <p:txBody>
          <a:bodyPr/>
          <a:lstStyle/>
          <a:p>
            <a:pPr marL="0" lvl="0" indent="0">
              <a:buNone/>
            </a:pPr>
            <a:r>
              <a:t>- Understand factors influencing the preference for R or Python.</a:t>
            </a:r>
          </a:p>
          <a:p>
            <a:pPr marL="0" lvl="0" indent="0">
              <a:buNone/>
            </a:pPr>
            <a:r>
              <a:t>- Predict future trends in preferences for these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210"/>
            <a:ext cx="5854700" cy="914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Annual R Community Survey by RStudio.</a:t>
            </a:r>
            <a:endParaRPr sz="1400"/>
          </a:p>
          <a:p>
            <a:pPr marL="0" lvl="0" indent="0">
              <a:buNone/>
            </a:pPr>
            <a:r>
              <a:rPr sz="1400"/>
              <a:t>- Data in TSV format, including demographic information and R usage patterns.</a:t>
            </a:r>
            <a:endParaRPr sz="1400"/>
          </a:p>
          <a:p>
            <a:pPr marL="0" lvl="0" indent="0">
              <a:buNone/>
            </a:pPr>
            <a:r>
              <a:rPr sz="1400"/>
              <a:t>- Combined multiple years of survey data for comprehensive analysis.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95830"/>
            <a:ext cx="2961640" cy="2218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5" y="2007235"/>
            <a:ext cx="2775585" cy="2594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970" y="4575810"/>
            <a:ext cx="245491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2. question examples  mindmap for 2020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1212850" y="4575810"/>
            <a:ext cx="145097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1. GitHub repository</a:t>
            </a:r>
            <a:endParaRPr lang="en-US" altLang="zh-CN" sz="1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1062990"/>
            <a:ext cx="1847850" cy="2778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9120" y="3969385"/>
            <a:ext cx="166751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3. question form example</a:t>
            </a:r>
            <a:endParaRPr lang="en-US" altLang="zh-CN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759960" cy="836930"/>
          </a:xfrm>
        </p:spPr>
        <p:txBody>
          <a:bodyPr/>
          <a:lstStyle/>
          <a:p>
            <a:pPr marL="0" lvl="0" indent="0">
              <a:buNone/>
            </a:pPr>
            <a:r>
              <a:rPr sz="1400"/>
              <a:t>- Converted Qtime to datetime object (Auckland timezone).</a:t>
            </a:r>
            <a:endParaRPr sz="1400"/>
          </a:p>
          <a:p>
            <a:pPr marL="0" lvl="0" indent="0">
              <a:buNone/>
            </a:pPr>
            <a:r>
              <a:rPr sz="1400"/>
              <a:t>- Standardized open text answers for gender and ethnicity.</a:t>
            </a:r>
            <a:endParaRPr sz="1400"/>
          </a:p>
          <a:p>
            <a:pPr marL="0" lvl="0" indent="0">
              <a:buNone/>
            </a:pPr>
            <a:r>
              <a:rPr sz="1400"/>
              <a:t>- Categorized learners by year (Early Learners, Recent Learners).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37080"/>
            <a:ext cx="2885440" cy="1134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3165" y="3171190"/>
            <a:ext cx="141287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4. raw data example</a:t>
            </a:r>
            <a:endParaRPr lang="en-US" altLang="zh-CN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87090"/>
            <a:ext cx="2894330" cy="1311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0960" y="4699000"/>
            <a:ext cx="113665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5. time convert</a:t>
            </a:r>
            <a:endParaRPr lang="en-US" altLang="zh-CN" sz="1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65" y="1199515"/>
            <a:ext cx="3201035" cy="2662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84925" y="3861435"/>
            <a:ext cx="216471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6. gender/ethnicity standardization</a:t>
            </a:r>
            <a:endParaRPr lang="en-US" altLang="zh-CN" sz="1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20" y="2036445"/>
            <a:ext cx="2287905" cy="1350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17290" y="3387090"/>
            <a:ext cx="170942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7. learner categorization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620" y="3602990"/>
            <a:ext cx="2156460" cy="7842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17290" y="4360545"/>
            <a:ext cx="186245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8. length of combined results</a:t>
            </a:r>
            <a:endParaRPr lang="en-US" altLang="zh-CN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4</a:t>
            </a:r>
            <a:r>
              <a:t>. Data Processing(Continued)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1371600"/>
          </a:xfrm>
        </p:spPr>
        <p:txBody>
          <a:bodyPr>
            <a:normAutofit fontScale="60000"/>
          </a:bodyPr>
          <a:lstStyle/>
          <a:p>
            <a:pPr marL="0" lvl="0" indent="0">
              <a:buNone/>
            </a:pPr>
            <a:r>
              <a:t>- Created functions to handle responses:</a:t>
            </a:r>
          </a:p>
          <a:p>
            <a:pPr marL="0" lvl="0" indent="0">
              <a:buNone/>
            </a:pPr>
            <a:r>
              <a:t>  - `rm.na`: Exclude or include NA values.</a:t>
            </a:r>
          </a:p>
          <a:p>
            <a:pPr marL="0" lvl="0" indent="0">
              <a:buNone/>
            </a:pPr>
            <a:r>
              <a:t>  - `sort`: Order results by frequency.</a:t>
            </a:r>
          </a:p>
          <a:p>
            <a:pPr marL="0" lvl="0" indent="0">
              <a:buNone/>
            </a:pPr>
            <a:r>
              <a:t>  - `split-and-summarize`: Handle multiple-choice questions.</a:t>
            </a:r>
          </a:p>
          <a:p>
            <a:pPr marL="0" lvl="0" indent="0">
              <a:buNone/>
            </a:pPr>
            <a:r>
              <a:t>  - Extract top 'N' results for detailed analysis.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2740" y="1200150"/>
            <a:ext cx="3274060" cy="31927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95060" y="4392930"/>
            <a:ext cx="170942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10. example of processing</a:t>
            </a: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1750"/>
            <a:ext cx="2280920" cy="2253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1375" y="4825365"/>
            <a:ext cx="151257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9. example of plotting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5</a:t>
            </a:r>
            <a:r>
              <a:t>.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1371600"/>
          </a:xfrm>
        </p:spPr>
        <p:txBody>
          <a:bodyPr>
            <a:normAutofit fontScale="50000"/>
          </a:bodyPr>
          <a:lstStyle/>
          <a:p>
            <a:pPr marL="0" lvl="0" indent="0">
              <a:buNone/>
            </a:pPr>
            <a:r>
              <a:t>- Analyzed types of work and usage patterns:</a:t>
            </a:r>
          </a:p>
          <a:p>
            <a:pPr marL="0" lvl="0" indent="0">
              <a:buNone/>
            </a:pPr>
            <a:r>
              <a:t>  - Data Scientists/Analysts as the largest group.</a:t>
            </a:r>
          </a:p>
          <a:p>
            <a:pPr marL="0" lvl="0" indent="0">
              <a:buNone/>
            </a:pPr>
            <a:r>
              <a:t>  - Gender preferences: Male majority, slight increase over years.</a:t>
            </a:r>
          </a:p>
          <a:p>
            <a:pPr marL="0" lvl="0" indent="0">
              <a:buNone/>
            </a:pPr>
            <a:r>
              <a:t>- Key applications of R vs. Python:</a:t>
            </a:r>
          </a:p>
          <a:p>
            <a:pPr marL="0" lvl="0" indent="0">
              <a:buNone/>
            </a:pPr>
            <a:r>
              <a:t>  - R: Statistical analysis, visualization.</a:t>
            </a:r>
          </a:p>
          <a:p>
            <a:pPr marL="0" lvl="0" indent="0">
              <a:buNone/>
            </a:pPr>
            <a:r>
              <a:t>  - Python: Machine learning.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571750"/>
            <a:ext cx="4110355" cy="2029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40" y="1122045"/>
            <a:ext cx="3775710" cy="571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40" y="1706880"/>
            <a:ext cx="2102485" cy="525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20" y="2297430"/>
            <a:ext cx="3561080" cy="2813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6</a:t>
            </a:r>
            <a:r>
              <a:t>. Analytical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2072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Detailed statistical modeling and predictive analytics.</a:t>
            </a:r>
            <a:endParaRPr sz="1400"/>
          </a:p>
          <a:p>
            <a:pPr marL="0" lvl="0" indent="0">
              <a:buNone/>
            </a:pPr>
            <a:r>
              <a:rPr sz="1400"/>
              <a:t>- Created a new binary outcome, Prefer, for nuanced insights.</a:t>
            </a:r>
            <a:endParaRPr sz="1400"/>
          </a:p>
          <a:p>
            <a:pPr marL="0" lvl="0" indent="0">
              <a:buNone/>
            </a:pPr>
            <a:r>
              <a:rPr sz="1400"/>
              <a:t>- Built models:</a:t>
            </a:r>
            <a:endParaRPr sz="1400"/>
          </a:p>
          <a:p>
            <a:pPr marL="0" lvl="0" indent="0">
              <a:buNone/>
            </a:pPr>
            <a:r>
              <a:rPr sz="1400"/>
              <a:t>  - Random Forest</a:t>
            </a:r>
            <a:endParaRPr sz="1400"/>
          </a:p>
          <a:p>
            <a:pPr marL="0" lvl="0" indent="0">
              <a:buNone/>
            </a:pPr>
            <a:r>
              <a:rPr sz="1400"/>
              <a:t>  - Decision Tree</a:t>
            </a:r>
            <a:endParaRPr sz="1400"/>
          </a:p>
          <a:p>
            <a:pPr marL="0" lvl="0" indent="0">
              <a:buNone/>
            </a:pPr>
            <a:r>
              <a:rPr sz="1400"/>
              <a:t>  - Neural Network</a:t>
            </a:r>
            <a:endParaRPr sz="1400"/>
          </a:p>
          <a:p>
            <a:pPr marL="0" lvl="0" indent="0">
              <a:buNone/>
            </a:pPr>
            <a:r>
              <a:rPr sz="1400"/>
              <a:t>  - Logistic Regression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409950"/>
            <a:ext cx="2239645" cy="1357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7990" y="1260475"/>
            <a:ext cx="3178810" cy="2870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>
                <a:solidFill>
                  <a:srgbClr val="0070C0"/>
                </a:solidFill>
              </a:rPr>
              <a:t>survey_combined$Prefer &lt;- case_when(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survey_combined$Qr_enjoyment * 0.5 + survey_combined$Qrecommend * 0.2 +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survey_combined$Qr_how_often_used * 0.3 &gt;=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survey_combined$Qpython_enjoy * 0.5 + survey_combined$Qpython_recommend *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0.2 + survey_combined$Qpython_use * 0.3 ~ 1,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24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survey_combined$Qr_enjoyment * 0.5 + survey_combined$Qrecommend * 0.2 +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survey_combined$Qr_how_often_used * 0.3 &lt;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survey_combined$Qpython_enjoy * 0.5 + survey_combined$Qpython_recommend *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0.2 + survey_combined$Qpython_use * 0.3 ~ -1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)</a:t>
            </a:r>
            <a:endParaRPr lang="zh-CN" altLang="en-US" sz="120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630" y="4767580"/>
            <a:ext cx="1709420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fig 11. results mapping</a:t>
            </a:r>
            <a:endParaRPr lang="en-US" alt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7</a:t>
            </a:r>
            <a:r>
              <a:t>. Results - Random Forest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2072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High accuracy (95.60%).</a:t>
            </a:r>
            <a:endParaRPr sz="1400"/>
          </a:p>
          <a:p>
            <a:pPr marL="0" lvl="0" indent="0">
              <a:buNone/>
            </a:pPr>
            <a:r>
              <a:rPr sz="1400"/>
              <a:t>- Important variables: Qtitle, Qindustry, Qr_year.</a:t>
            </a:r>
            <a:endParaRPr sz="1400"/>
          </a:p>
          <a:p>
            <a:pPr marL="0" lvl="0" indent="0">
              <a:buNone/>
            </a:pPr>
            <a:r>
              <a:rPr sz="1400"/>
              <a:t>- Performed well in classifying the Prefer variable.</a:t>
            </a:r>
            <a:endParaRPr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075" y="2260600"/>
            <a:ext cx="3625850" cy="2175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/>
              <a:t>8</a:t>
            </a:r>
            <a:r>
              <a:t>. Results - Decision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478020" cy="20726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400"/>
              <a:t>- Accuracy: 95.07%.</a:t>
            </a:r>
            <a:endParaRPr sz="1400"/>
          </a:p>
          <a:p>
            <a:pPr marL="0" lvl="0" indent="0">
              <a:buNone/>
            </a:pPr>
            <a:r>
              <a:rPr sz="1400"/>
              <a:t>- Important variables: Qtitle, Qindustry, Qr_year.</a:t>
            </a:r>
            <a:endParaRPr sz="1400"/>
          </a:p>
          <a:p>
            <a:pPr marL="0" lvl="0" indent="0">
              <a:buNone/>
            </a:pPr>
            <a:r>
              <a:rPr sz="1400"/>
              <a:t>- Compared with Random Forest: Slightly lower accuracy, similar variable importance.</a:t>
            </a:r>
            <a:endParaRPr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571750"/>
            <a:ext cx="3267710" cy="20777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VjZGIxZmNhZDlmMDlhNmFlNTU1MTZlMTJmNjM1M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3557</Words>
  <Application>WPS 演示</Application>
  <PresentationFormat/>
  <Paragraphs>130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R vs. Python Preference Analysis through the RStudio Community Survey</vt:lpstr>
      <vt:lpstr>1. Goal</vt:lpstr>
      <vt:lpstr>2. Data Source</vt:lpstr>
      <vt:lpstr>3. Data Processing</vt:lpstr>
      <vt:lpstr>4. Data Processing(Continued)</vt:lpstr>
      <vt:lpstr>5. Data Exploration</vt:lpstr>
      <vt:lpstr>6. Analytical Plan</vt:lpstr>
      <vt:lpstr>7. Results - Random Forest Model</vt:lpstr>
      <vt:lpstr>8. Results - Decision Tree Model</vt:lpstr>
      <vt:lpstr>9. Results - Neural Network Model</vt:lpstr>
      <vt:lpstr>10. Results - Logistic Regression Model</vt:lpstr>
      <vt:lpstr>11. Discussion</vt:lpstr>
      <vt:lpstr>12.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4 - R vs. Python Preference Analysis through the RStudio Community Survey</dc:title>
  <dc:creator>Xiaolong Ge</dc:creator>
  <cp:lastModifiedBy>EmiyaKatuz</cp:lastModifiedBy>
  <cp:revision>6</cp:revision>
  <dcterms:created xsi:type="dcterms:W3CDTF">2024-05-23T15:56:00Z</dcterms:created>
  <dcterms:modified xsi:type="dcterms:W3CDTF">2024-05-24T18:28:14Z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ICV">
    <vt:lpwstr>0323F216876D431086D2CFC69A8590E4_12</vt:lpwstr>
  </property>
  <property fmtid="{D5CDD505-2E9C-101B-9397-08002B2CF9AE}" pid="4" name="KSOProductBuildVer">
    <vt:lpwstr>2052-12.1.0.16929</vt:lpwstr>
  </property>
</Properties>
</file>