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6667" autoAdjust="0"/>
    <p:restoredTop sz="94610"/>
  </p:normalViewPr>
  <p:slideViewPr>
    <p:cSldViewPr snapToGrid="0" snapToObjects="1">
      <p:cViewPr>
        <p:scale>
          <a:sx n="100" d="100"/>
          <a:sy n="100" d="100"/>
        </p:scale>
        <p:origin x="4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4" d="100"/>
          <a:sy n="64" d="100"/>
        </p:scale>
        <p:origin x="3533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5C05C3-A20F-C8F0-C6F3-0DCE4B181C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6ACA67-0677-F56C-239E-F55C7F8BE9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514C-0F50-48E8-B8F0-1BD0EAD8328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EBEB0-F2F3-5056-AE9C-1F06206A6C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EE6C5-BE4B-2CD9-34FB-6B426C1CC3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64217-0C12-42E3-9D03-27F166A7E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057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76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6D573162-C372-55C1-9653-1F0F677230CA}"/>
              </a:ext>
            </a:extLst>
          </p:cNvPr>
          <p:cNvSpPr/>
          <p:nvPr userDrawn="1"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1"/>
              </a:lnSpc>
              <a:buNone/>
            </a:pPr>
            <a:endParaRPr lang="en-US" sz="2251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FB517B75-10F6-9144-7800-337086775602}"/>
              </a:ext>
            </a:extLst>
          </p:cNvPr>
          <p:cNvSpPr/>
          <p:nvPr userDrawn="1"/>
        </p:nvSpPr>
        <p:spPr>
          <a:xfrm>
            <a:off x="4269585" y="2976564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sz="18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DBB070-7932-FD95-3B90-23954BB07107}"/>
              </a:ext>
            </a:extLst>
          </p:cNvPr>
          <p:cNvSpPr/>
          <p:nvPr userDrawn="1"/>
        </p:nvSpPr>
        <p:spPr>
          <a:xfrm>
            <a:off x="571500" y="3893825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kern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JOJO</a:t>
            </a:r>
            <a:endParaRPr lang="en-US" sz="1200" kern="1200" dirty="0">
              <a:solidFill>
                <a:srgbClr val="FFFFF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38976F7F-5FA1-BB16-0EC1-438E43DF4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415" y="1703228"/>
            <a:ext cx="7886700" cy="74644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ts val="5251"/>
              </a:lnSpc>
              <a:buNone/>
            </a:pPr>
            <a:r>
              <a:rPr lang="en-US" altLang="zh-CN" sz="3751" b="1" dirty="0" err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最近PPT最新进展工作汇报</a:t>
            </a:r>
            <a:endParaRPr lang="en-US" altLang="zh-CN" sz="375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24ABB-146F-6598-A195-096210D3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9C8FDDAA-DD69-4AB5-57DC-B81C9EF56A2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E038E04-25F0-B3EB-071C-5850CDFE8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B54E5701-FBE5-1D8C-F3E5-E6F094349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5C4EEBEA-7EF9-6693-E89F-95EC351059BE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下一阶段工作重点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5342414-67A5-6045-2F88-C0BE8FD5A95C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61CCF312-F173-66FF-7B64-A439CADDE19F}"/>
              </a:ext>
            </a:extLst>
          </p:cNvPr>
          <p:cNvSpPr/>
          <p:nvPr userDrawn="1"/>
        </p:nvSpPr>
        <p:spPr>
          <a:xfrm>
            <a:off x="571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5487952-4D7E-472E-368B-5129C78389EA}"/>
              </a:ext>
            </a:extLst>
          </p:cNvPr>
          <p:cNvSpPr/>
          <p:nvPr userDrawn="1"/>
        </p:nvSpPr>
        <p:spPr>
          <a:xfrm>
            <a:off x="571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412EB48-0406-060C-D63C-2A9C0A8A378E}"/>
              </a:ext>
            </a:extLst>
          </p:cNvPr>
          <p:cNvSpPr/>
          <p:nvPr userDrawn="1"/>
        </p:nvSpPr>
        <p:spPr>
          <a:xfrm>
            <a:off x="571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深化AI技术应用，提升数据分析效率，优化PPT设计流程，确保报告质量与创新性。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0DCD8658-F5A0-007D-13D7-401A3B77CADA}"/>
              </a:ext>
            </a:extLst>
          </p:cNvPr>
          <p:cNvSpPr/>
          <p:nvPr userDrawn="1"/>
        </p:nvSpPr>
        <p:spPr>
          <a:xfrm>
            <a:off x="3365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7351429B-D95B-2054-0295-D214E805FF40}"/>
              </a:ext>
            </a:extLst>
          </p:cNvPr>
          <p:cNvSpPr/>
          <p:nvPr userDrawn="1"/>
        </p:nvSpPr>
        <p:spPr>
          <a:xfrm>
            <a:off x="3365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33D35684-D262-7ECB-DEF2-11EC8FA7058A}"/>
              </a:ext>
            </a:extLst>
          </p:cNvPr>
          <p:cNvSpPr/>
          <p:nvPr userDrawn="1"/>
        </p:nvSpPr>
        <p:spPr>
          <a:xfrm>
            <a:off x="3365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加强跨部门沟通，整合资源，定期举办培训，提高团队整体技能，确保项目顺利推进。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63A9D9FF-0DA8-C7CC-C695-A834ECB71954}"/>
              </a:ext>
            </a:extLst>
          </p:cNvPr>
          <p:cNvSpPr/>
          <p:nvPr userDrawn="1"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EF4AAF2F-798D-C11B-9AD0-E5DFBB8BFE95}"/>
              </a:ext>
            </a:extLst>
          </p:cNvPr>
          <p:cNvSpPr/>
          <p:nvPr userDrawn="1"/>
        </p:nvSpPr>
        <p:spPr>
          <a:xfrm>
            <a:off x="6159500" y="232886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成果预期</a:t>
            </a:r>
            <a:endParaRPr lang="en-US" sz="1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7A77B6EC-57BA-8B19-6EA2-ECFBE9BA1BE3}"/>
              </a:ext>
            </a:extLst>
          </p:cNvPr>
          <p:cNvSpPr/>
          <p:nvPr userDrawn="1"/>
        </p:nvSpPr>
        <p:spPr>
          <a:xfrm>
            <a:off x="6159500" y="257651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预计下一季度完成核心模块开发，半年内实现初步产品化，一年内达成市场推广目标。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241277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934CB487-5913-8B69-9FC3-4803F5FF212A}"/>
              </a:ext>
            </a:extLst>
          </p:cNvPr>
          <p:cNvSpPr/>
          <p:nvPr userDrawn="1"/>
        </p:nvSpPr>
        <p:spPr>
          <a:xfrm>
            <a:off x="0" y="1"/>
            <a:ext cx="9144000" cy="66294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7E26ACE-62DC-41B4-DDB1-C6B11F46E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207" r="11207"/>
          <a:stretch/>
        </p:blipFill>
        <p:spPr>
          <a:xfrm>
            <a:off x="-196770" y="-818247"/>
            <a:ext cx="10023675" cy="6629400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CE23A1C0-11A2-C985-C1F5-02B440ED5BDD}"/>
              </a:ext>
            </a:extLst>
          </p:cNvPr>
          <p:cNvSpPr/>
          <p:nvPr userDrawn="1"/>
        </p:nvSpPr>
        <p:spPr>
          <a:xfrm>
            <a:off x="571500" y="-27672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BE929262-D3B2-20F6-0D4C-3CED949EF2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47678" y="-27672"/>
            <a:ext cx="8286751" cy="504825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2B1055DF-C90D-F649-A416-271CC967690B}"/>
              </a:ext>
            </a:extLst>
          </p:cNvPr>
          <p:cNvSpPr/>
          <p:nvPr userDrawn="1"/>
        </p:nvSpPr>
        <p:spPr>
          <a:xfrm>
            <a:off x="3838578" y="2548842"/>
            <a:ext cx="1504951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651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PPT项目目标</a:t>
            </a:r>
            <a:endParaRPr lang="en-US" sz="1651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F69FC1A-5F3C-FC55-92E8-D032859A5D0C}"/>
              </a:ext>
            </a:extLst>
          </p:cNvPr>
          <p:cNvSpPr/>
          <p:nvPr userDrawn="1"/>
        </p:nvSpPr>
        <p:spPr>
          <a:xfrm>
            <a:off x="1957388" y="115204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提升演示效率</a:t>
            </a:r>
            <a:endParaRPr lang="en-US" sz="15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923CA03F-BA5C-A7E4-D5F1-AB2EE00B4F60}"/>
              </a:ext>
            </a:extLst>
          </p:cNvPr>
          <p:cNvSpPr/>
          <p:nvPr userDrawn="1"/>
        </p:nvSpPr>
        <p:spPr>
          <a:xfrm>
            <a:off x="466727" y="67717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引入AI智能布局，提高演示文稿制作速度。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6E2B3C5-7F72-5C31-ED24-DDAED449B7AE}"/>
              </a:ext>
            </a:extLst>
          </p:cNvPr>
          <p:cNvSpPr/>
          <p:nvPr userDrawn="1"/>
        </p:nvSpPr>
        <p:spPr>
          <a:xfrm>
            <a:off x="466727" y="117247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提供设计建议，帮助用户快速美化页面。</a:t>
            </a:r>
            <a:endParaRPr lang="en-US" sz="1051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775FEA9F-7E6B-59AB-CA1B-FD7278276FF1}"/>
              </a:ext>
            </a:extLst>
          </p:cNvPr>
          <p:cNvSpPr/>
          <p:nvPr userDrawn="1"/>
        </p:nvSpPr>
        <p:spPr>
          <a:xfrm>
            <a:off x="1957388" y="1801129"/>
            <a:ext cx="11811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39C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优化用户体验</a:t>
            </a:r>
            <a:endParaRPr lang="en-US" sz="15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79801C53-3DFF-3236-B556-6F1498892D83}"/>
              </a:ext>
            </a:extLst>
          </p:cNvPr>
          <p:cNvSpPr/>
          <p:nvPr userDrawn="1"/>
        </p:nvSpPr>
        <p:spPr>
          <a:xfrm>
            <a:off x="466727" y="2363104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通过AI技术，简化用户操作流程，提升使用体验。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ED5D6CEE-7D01-5074-08AB-C58926A0EE74}"/>
              </a:ext>
            </a:extLst>
          </p:cNvPr>
          <p:cNvSpPr/>
          <p:nvPr userDrawn="1"/>
        </p:nvSpPr>
        <p:spPr>
          <a:xfrm>
            <a:off x="466727" y="2858403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增加个性化设置选项，满足不同用户需求。</a:t>
            </a:r>
            <a:endParaRPr lang="en-US" sz="1051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D7B668DC-7B9F-5EA3-FA1A-061706A573DC}"/>
              </a:ext>
            </a:extLst>
          </p:cNvPr>
          <p:cNvSpPr/>
          <p:nvPr userDrawn="1"/>
        </p:nvSpPr>
        <p:spPr>
          <a:xfrm>
            <a:off x="2147886" y="3487053"/>
            <a:ext cx="990600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87E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开发与测试</a:t>
            </a:r>
            <a:endParaRPr lang="en-US" sz="15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5A392AB8-8DB5-3F8C-85CF-B17799B74CB6}"/>
              </a:ext>
            </a:extLst>
          </p:cNvPr>
          <p:cNvSpPr/>
          <p:nvPr userDrawn="1"/>
        </p:nvSpPr>
        <p:spPr>
          <a:xfrm>
            <a:off x="466727" y="40490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计划在下一季度完成初步开发，确保功能稳定。</a:t>
            </a:r>
            <a:endParaRPr lang="en-US" sz="105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8204C56D-F92F-1DFD-7E66-65D32F7996B9}"/>
              </a:ext>
            </a:extLst>
          </p:cNvPr>
          <p:cNvSpPr/>
          <p:nvPr userDrawn="1"/>
        </p:nvSpPr>
        <p:spPr>
          <a:xfrm>
            <a:off x="466727" y="45443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进行多轮内部测试，收集反馈持续改进产品。</a:t>
            </a:r>
            <a:endParaRPr lang="en-US" sz="1051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F9DDB5D1-5430-9B9E-B5C4-C1DDC60DE39C}"/>
              </a:ext>
            </a:extLst>
          </p:cNvPr>
          <p:cNvSpPr/>
          <p:nvPr userDrawn="1"/>
        </p:nvSpPr>
        <p:spPr>
          <a:xfrm>
            <a:off x="6424615" y="324754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市场拓展</a:t>
            </a:r>
            <a:endParaRPr lang="en-US" sz="15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DE43DBC-D2F7-77A2-2F2A-8863F9ACF7E1}"/>
              </a:ext>
            </a:extLst>
          </p:cNvPr>
          <p:cNvSpPr/>
          <p:nvPr userDrawn="1"/>
        </p:nvSpPr>
        <p:spPr>
          <a:xfrm>
            <a:off x="6419851" y="88672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预计年底覆盖全球主要市场，扩大国际影响力。</a:t>
            </a:r>
            <a:endParaRPr lang="en-US" sz="1051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14C44DBB-B321-5D6E-E042-A6396478C4E1}"/>
              </a:ext>
            </a:extLst>
          </p:cNvPr>
          <p:cNvSpPr/>
          <p:nvPr userDrawn="1"/>
        </p:nvSpPr>
        <p:spPr>
          <a:xfrm>
            <a:off x="6419851" y="1382028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通过建立合作伙伴关系，共同推广产品。</a:t>
            </a:r>
            <a:endParaRPr lang="en-US" sz="1051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3E25161D-EDC6-6418-1257-889AA945965C}"/>
              </a:ext>
            </a:extLst>
          </p:cNvPr>
          <p:cNvSpPr/>
          <p:nvPr userDrawn="1"/>
        </p:nvSpPr>
        <p:spPr>
          <a:xfrm>
            <a:off x="6424615" y="2010678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6644D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品牌建设</a:t>
            </a:r>
            <a:endParaRPr lang="en-US" sz="1500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348A360D-5354-EF5D-7B57-A40F23A66A79}"/>
              </a:ext>
            </a:extLst>
          </p:cNvPr>
          <p:cNvSpPr/>
          <p:nvPr userDrawn="1"/>
        </p:nvSpPr>
        <p:spPr>
          <a:xfrm>
            <a:off x="6419851" y="2572654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增强品牌影响力，树立良好企业形象。</a:t>
            </a:r>
            <a:endParaRPr lang="en-US" sz="105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75E4B52F-986F-16C9-5D7A-233FD86EE363}"/>
              </a:ext>
            </a:extLst>
          </p:cNvPr>
          <p:cNvSpPr/>
          <p:nvPr userDrawn="1"/>
        </p:nvSpPr>
        <p:spPr>
          <a:xfrm>
            <a:off x="6419851" y="3067953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实现用户基数翻倍，扩大市场份额。</a:t>
            </a:r>
            <a:endParaRPr lang="en-US" sz="1051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EEB6D703-13CF-63BC-2C1B-191DFCFE9E35}"/>
              </a:ext>
            </a:extLst>
          </p:cNvPr>
          <p:cNvSpPr/>
          <p:nvPr userDrawn="1"/>
        </p:nvSpPr>
        <p:spPr>
          <a:xfrm>
            <a:off x="6424615" y="3487053"/>
            <a:ext cx="923925" cy="323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2251"/>
              </a:lnSpc>
              <a:buNone/>
            </a:pPr>
            <a:r>
              <a:rPr lang="en-US" sz="1500" b="1" dirty="0">
                <a:solidFill>
                  <a:srgbClr val="3B9DF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行业认可</a:t>
            </a:r>
            <a:endParaRPr lang="en-US" sz="150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D391BBC9-CD6D-95D3-0884-44C5C5D2FE1E}"/>
              </a:ext>
            </a:extLst>
          </p:cNvPr>
          <p:cNvSpPr/>
          <p:nvPr userDrawn="1"/>
        </p:nvSpPr>
        <p:spPr>
          <a:xfrm>
            <a:off x="6419851" y="4049029"/>
            <a:ext cx="229552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期望获得行业认可奖项，证明产品实力。</a:t>
            </a:r>
            <a:endParaRPr lang="en-US" sz="1051" dirty="0"/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F12EBC86-7933-FC04-C247-0A379588F73E}"/>
              </a:ext>
            </a:extLst>
          </p:cNvPr>
          <p:cNvSpPr/>
          <p:nvPr userDrawn="1"/>
        </p:nvSpPr>
        <p:spPr>
          <a:xfrm>
            <a:off x="6419851" y="4544328"/>
            <a:ext cx="229552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确立市场领导地位，引领行业发展。</a:t>
            </a:r>
            <a:endParaRPr lang="en-US" sz="1051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724F11C-BAF6-AD32-2A1A-EFBB02066E55}"/>
              </a:ext>
            </a:extLst>
          </p:cNvPr>
          <p:cNvSpPr/>
          <p:nvPr userDrawn="1"/>
        </p:nvSpPr>
        <p:spPr>
          <a:xfrm>
            <a:off x="447678" y="-691526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预期实现的目标与里程碑</a:t>
            </a:r>
            <a:endParaRPr lang="en-US" sz="2251" dirty="0"/>
          </a:p>
        </p:txBody>
      </p:sp>
    </p:spTree>
    <p:extLst>
      <p:ext uri="{BB962C8B-B14F-4D97-AF65-F5344CB8AC3E}">
        <p14:creationId xmlns:p14="http://schemas.microsoft.com/office/powerpoint/2010/main" val="330187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B06C-9E98-51E7-B022-7829B872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28A00556-2A67-8110-7DAA-BEBD9946DEC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A96F8EC4-4574-EF48-66BA-9338A9A912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810C1B5C-2429-E5DA-0315-E0A56CE73E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2500" r="12500"/>
          <a:stretch/>
        </p:blipFill>
        <p:spPr>
          <a:xfrm>
            <a:off x="5286380" y="0"/>
            <a:ext cx="3857625" cy="51435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2B346043-8DA0-D8EC-20E1-297D85FA62DC}"/>
              </a:ext>
            </a:extLst>
          </p:cNvPr>
          <p:cNvSpPr/>
          <p:nvPr userDrawn="1"/>
        </p:nvSpPr>
        <p:spPr>
          <a:xfrm>
            <a:off x="571500" y="285751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风险评估与应对策略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9E48747-4CEB-B7E5-F20C-4AAE3FB118AC}"/>
              </a:ext>
            </a:extLst>
          </p:cNvPr>
          <p:cNvSpPr/>
          <p:nvPr userDrawn="1"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E2BA549-1E6C-FC2E-2658-33C059119A90}"/>
              </a:ext>
            </a:extLst>
          </p:cNvPr>
          <p:cNvSpPr/>
          <p:nvPr userDrawn="1"/>
        </p:nvSpPr>
        <p:spPr>
          <a:xfrm>
            <a:off x="571505" y="1333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市场风险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6458F4B-4E67-661E-2E9F-471E83A68CCD}"/>
              </a:ext>
            </a:extLst>
          </p:cNvPr>
          <p:cNvSpPr/>
          <p:nvPr userDrawn="1"/>
        </p:nvSpPr>
        <p:spPr>
          <a:xfrm>
            <a:off x="571505" y="1581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近期市场波动大，需密切关注行业动态，调整策略以降低不确定性带来的影响。</a:t>
            </a:r>
            <a:endParaRPr lang="en-US" sz="1051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F0B39BD-DDFD-367B-C4F0-6F8FF4ACABD4}"/>
              </a:ext>
            </a:extLst>
          </p:cNvPr>
          <p:cNvSpPr/>
          <p:nvPr userDrawn="1"/>
        </p:nvSpPr>
        <p:spPr>
          <a:xfrm>
            <a:off x="571505" y="21907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9486944-BAB3-E9E6-0EDC-4F2135E8BDD5}"/>
              </a:ext>
            </a:extLst>
          </p:cNvPr>
          <p:cNvSpPr/>
          <p:nvPr userDrawn="1"/>
        </p:nvSpPr>
        <p:spPr>
          <a:xfrm>
            <a:off x="571505" y="24384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面对快速发展的技术，我们正加强团队培训，确保项目顺利推进，实现预期成果。</a:t>
            </a:r>
            <a:endParaRPr lang="en-US" sz="1051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8B79E879-9BFB-02BF-C1D7-05385A54DA9D}"/>
              </a:ext>
            </a:extLst>
          </p:cNvPr>
          <p:cNvSpPr/>
          <p:nvPr userDrawn="1"/>
        </p:nvSpPr>
        <p:spPr>
          <a:xfrm>
            <a:off x="571505" y="3238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53F79B-CB5A-AC47-7655-F06C355724F4}"/>
              </a:ext>
            </a:extLst>
          </p:cNvPr>
          <p:cNvSpPr/>
          <p:nvPr userDrawn="1"/>
        </p:nvSpPr>
        <p:spPr>
          <a:xfrm>
            <a:off x="571505" y="3486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优化资源配置，确保关键项目得到足够支持，同时预防资源过度集中导致的风险。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C2A1267F-7140-6206-F6F9-6F23A887DFF2}"/>
              </a:ext>
            </a:extLst>
          </p:cNvPr>
          <p:cNvSpPr/>
          <p:nvPr userDrawn="1"/>
        </p:nvSpPr>
        <p:spPr>
          <a:xfrm>
            <a:off x="571505" y="42862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合规问题</a:t>
            </a:r>
            <a:endParaRPr lang="en-US" sz="1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23A56B10-698D-59DB-DC78-1D62D8084D18}"/>
              </a:ext>
            </a:extLst>
          </p:cNvPr>
          <p:cNvSpPr/>
          <p:nvPr userDrawn="1"/>
        </p:nvSpPr>
        <p:spPr>
          <a:xfrm>
            <a:off x="571505" y="45339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严格遵守行业法规，建立合规审查机制，避免法律风险，保障公司稳健发展。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43956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FF033-4411-4B7C-3947-D04DEF63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543AB20-611D-DFE5-DC0A-98FB914939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A4DC77D-D8D6-3F4C-4405-25A3CA0E0389}"/>
              </a:ext>
            </a:extLst>
          </p:cNvPr>
          <p:cNvSpPr/>
          <p:nvPr userDrawn="1"/>
        </p:nvSpPr>
        <p:spPr>
          <a:xfrm>
            <a:off x="571500" y="2014539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1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CDC73BA8-4145-76AE-071F-30E7468ECB3E}"/>
              </a:ext>
            </a:extLst>
          </p:cNvPr>
          <p:cNvSpPr/>
          <p:nvPr userDrawn="1"/>
        </p:nvSpPr>
        <p:spPr>
          <a:xfrm>
            <a:off x="571504" y="3014664"/>
            <a:ext cx="604839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ABD8294-FA83-6575-2694-3EF88259FA24}"/>
              </a:ext>
            </a:extLst>
          </p:cNvPr>
          <p:cNvSpPr/>
          <p:nvPr userDrawn="1"/>
        </p:nvSpPr>
        <p:spPr>
          <a:xfrm>
            <a:off x="571500" y="3462338"/>
            <a:ext cx="8001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93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>
            <a:extLst>
              <a:ext uri="{FF2B5EF4-FFF2-40B4-BE49-F238E27FC236}">
                <a16:creationId xmlns:a16="http://schemas.microsoft.com/office/drawing/2014/main" id="{8DBDDF4A-DDF6-A249-BBE2-455C25FE6A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E414A6B-18DB-25D0-5465-7B137E30B1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" y="0"/>
            <a:ext cx="2952751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B7836947-2896-03BB-00F6-885E6EC727BD}"/>
              </a:ext>
            </a:extLst>
          </p:cNvPr>
          <p:cNvSpPr/>
          <p:nvPr userDrawn="1"/>
        </p:nvSpPr>
        <p:spPr>
          <a:xfrm>
            <a:off x="571505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6322498-282C-86E4-76AE-5128EE7D8EA3}"/>
              </a:ext>
            </a:extLst>
          </p:cNvPr>
          <p:cNvSpPr/>
          <p:nvPr userDrawn="1"/>
        </p:nvSpPr>
        <p:spPr>
          <a:xfrm>
            <a:off x="571504" y="4176714"/>
            <a:ext cx="1809751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172C063-6021-0F74-379F-353138FEA16A}"/>
              </a:ext>
            </a:extLst>
          </p:cNvPr>
          <p:cNvSpPr/>
          <p:nvPr userDrawn="1"/>
        </p:nvSpPr>
        <p:spPr>
          <a:xfrm>
            <a:off x="3524255" y="130254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D6E4E0E-8E8D-B915-E83C-8964BF348D1E}"/>
              </a:ext>
            </a:extLst>
          </p:cNvPr>
          <p:cNvSpPr/>
          <p:nvPr userDrawn="1"/>
        </p:nvSpPr>
        <p:spPr>
          <a:xfrm>
            <a:off x="3990978" y="13739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1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38CEAE0-DDCE-45E8-F794-C001FA0CF5CD}"/>
              </a:ext>
            </a:extLst>
          </p:cNvPr>
          <p:cNvSpPr/>
          <p:nvPr userDrawn="1"/>
        </p:nvSpPr>
        <p:spPr>
          <a:xfrm>
            <a:off x="3990978" y="1621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2D4CBCF8-8A8C-1F96-2DA0-9ED992FC509A}"/>
              </a:ext>
            </a:extLst>
          </p:cNvPr>
          <p:cNvSpPr/>
          <p:nvPr userDrawn="1"/>
        </p:nvSpPr>
        <p:spPr>
          <a:xfrm>
            <a:off x="3524255" y="19311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E0752A5-A433-11B4-0074-9A813F7AC700}"/>
              </a:ext>
            </a:extLst>
          </p:cNvPr>
          <p:cNvSpPr/>
          <p:nvPr userDrawn="1"/>
        </p:nvSpPr>
        <p:spPr>
          <a:xfrm>
            <a:off x="3990978" y="20026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技术挑战与解决方案</a:t>
            </a:r>
            <a:endParaRPr lang="en-US" sz="12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E2BA4C4-1146-19C7-4085-A02D6D6262FD}"/>
              </a:ext>
            </a:extLst>
          </p:cNvPr>
          <p:cNvSpPr/>
          <p:nvPr userDrawn="1"/>
        </p:nvSpPr>
        <p:spPr>
          <a:xfrm>
            <a:off x="3990978" y="2250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A9170033-DF4C-EFF5-C742-3A8F981FEDE4}"/>
              </a:ext>
            </a:extLst>
          </p:cNvPr>
          <p:cNvSpPr/>
          <p:nvPr userDrawn="1"/>
        </p:nvSpPr>
        <p:spPr>
          <a:xfrm>
            <a:off x="3524255" y="255984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69ECA6D5-1529-51B6-005F-0387347465EE}"/>
              </a:ext>
            </a:extLst>
          </p:cNvPr>
          <p:cNvSpPr/>
          <p:nvPr userDrawn="1"/>
        </p:nvSpPr>
        <p:spPr>
          <a:xfrm>
            <a:off x="3990978" y="26312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团队协作与资源利用</a:t>
            </a:r>
            <a:endParaRPr lang="en-US" sz="12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66688F15-200C-F77C-8AC2-A69CA7071C7A}"/>
              </a:ext>
            </a:extLst>
          </p:cNvPr>
          <p:cNvSpPr/>
          <p:nvPr userDrawn="1"/>
        </p:nvSpPr>
        <p:spPr>
          <a:xfrm>
            <a:off x="3990978" y="2878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5D228056-A874-E80A-4801-67ECF75916FC}"/>
              </a:ext>
            </a:extLst>
          </p:cNvPr>
          <p:cNvSpPr/>
          <p:nvPr userDrawn="1"/>
        </p:nvSpPr>
        <p:spPr>
          <a:xfrm>
            <a:off x="3524255" y="3188498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9"/>
              </a:lnSpc>
              <a:buNone/>
            </a:pPr>
            <a:r>
              <a:rPr lang="en-US" sz="1875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280AE71-9B0C-B5A6-212A-0E3AB3BFBAFB}"/>
              </a:ext>
            </a:extLst>
          </p:cNvPr>
          <p:cNvSpPr/>
          <p:nvPr userDrawn="1"/>
        </p:nvSpPr>
        <p:spPr>
          <a:xfrm>
            <a:off x="3990978" y="325993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未来规划与预期成果</a:t>
            </a:r>
            <a:endParaRPr lang="en-US" sz="120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C569B600-7E93-238C-9AB2-E032476173F2}"/>
              </a:ext>
            </a:extLst>
          </p:cNvPr>
          <p:cNvSpPr/>
          <p:nvPr userDrawn="1"/>
        </p:nvSpPr>
        <p:spPr>
          <a:xfrm>
            <a:off x="3990978" y="3507581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81065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C8EB042-C5D6-E79E-905D-83D3989C86C1}"/>
              </a:ext>
            </a:extLst>
          </p:cNvPr>
          <p:cNvSpPr/>
          <p:nvPr userDrawn="1"/>
        </p:nvSpPr>
        <p:spPr>
          <a:xfrm>
            <a:off x="571502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1"/>
              </a:lnSpc>
              <a:buNone/>
            </a:pPr>
            <a:r>
              <a:rPr lang="en-US" sz="37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</a:t>
            </a:r>
            <a:endParaRPr lang="en-US" sz="3751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615D9D9E-6FB9-42CF-8447-C8A150D00DB7}"/>
              </a:ext>
            </a:extLst>
          </p:cNvPr>
          <p:cNvSpPr/>
          <p:nvPr userDrawn="1"/>
        </p:nvSpPr>
        <p:spPr>
          <a:xfrm>
            <a:off x="571502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2E9EBD0-33CA-D80D-DD18-EF9CED9483DF}"/>
              </a:ext>
            </a:extLst>
          </p:cNvPr>
          <p:cNvSpPr/>
          <p:nvPr userDrawn="1"/>
        </p:nvSpPr>
        <p:spPr>
          <a:xfrm>
            <a:off x="571502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051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93D8E8E-D643-F564-F537-B01F94472FE8}"/>
              </a:ext>
            </a:extLst>
          </p:cNvPr>
          <p:cNvSpPr/>
          <p:nvPr userDrawn="1"/>
        </p:nvSpPr>
        <p:spPr>
          <a:xfrm>
            <a:off x="5419729" y="3009900"/>
            <a:ext cx="3729039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498"/>
              </a:lnSpc>
              <a:buNone/>
            </a:pPr>
            <a:r>
              <a:rPr lang="en-US" sz="22498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498" dirty="0"/>
          </a:p>
        </p:txBody>
      </p:sp>
    </p:spTree>
    <p:extLst>
      <p:ext uri="{BB962C8B-B14F-4D97-AF65-F5344CB8AC3E}">
        <p14:creationId xmlns:p14="http://schemas.microsoft.com/office/powerpoint/2010/main" val="33870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B61EF-8088-14E1-7B75-17671ADC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BAAE2076-E4CA-50C8-281A-7ED0A19B0BFA}"/>
              </a:ext>
            </a:extLst>
          </p:cNvPr>
          <p:cNvSpPr/>
          <p:nvPr userDrawn="1"/>
        </p:nvSpPr>
        <p:spPr>
          <a:xfrm>
            <a:off x="0" y="0"/>
            <a:ext cx="9144000" cy="56959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AC752EF-F5E6-CA62-D0CB-D82DEC97A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4849" r="484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D1643FBF-106B-195C-DA8C-4ECBC66F6F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586577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95EF4553-A49F-2CC7-F634-2E7D0C881211}"/>
              </a:ext>
            </a:extLst>
          </p:cNvPr>
          <p:cNvSpPr/>
          <p:nvPr userDrawn="1"/>
        </p:nvSpPr>
        <p:spPr>
          <a:xfrm>
            <a:off x="571500" y="9017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项目背景与目标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9A4F9531-8E69-22E9-C65C-38E2F127E5C7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652E7A08-FC59-31D1-8777-95FFC04667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0053" y="793750"/>
            <a:ext cx="4171951" cy="1409700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EA1D9A51-7177-6662-31E5-2EC6C25572CA}"/>
              </a:ext>
            </a:extLst>
          </p:cNvPr>
          <p:cNvSpPr/>
          <p:nvPr userDrawn="1"/>
        </p:nvSpPr>
        <p:spPr>
          <a:xfrm>
            <a:off x="600079" y="10009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行业需求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D06C27D-79B4-1C7E-3303-5BC1C56F7B8B}"/>
              </a:ext>
            </a:extLst>
          </p:cNvPr>
          <p:cNvSpPr/>
          <p:nvPr userDrawn="1"/>
        </p:nvSpPr>
        <p:spPr>
          <a:xfrm>
            <a:off x="600079" y="1291432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近年来，数字化转型加速，企业对高效沟通工具需求激增，PPT作为重要载体，其功能与设计需不断优化以满足市场。</a:t>
            </a:r>
            <a:endParaRPr lang="en-US" sz="1051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0A39C098-44C1-1D44-7C45-F9173B7E23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572004" y="793750"/>
            <a:ext cx="4171951" cy="1409700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F312E71C-96BF-B9CF-BF05-ED39E8480F75}"/>
              </a:ext>
            </a:extLst>
          </p:cNvPr>
          <p:cNvSpPr/>
          <p:nvPr userDrawn="1"/>
        </p:nvSpPr>
        <p:spPr>
          <a:xfrm>
            <a:off x="5972179" y="10009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243C53C7-DEF2-971E-39C5-B898BF3B5BF9}"/>
              </a:ext>
            </a:extLst>
          </p:cNvPr>
          <p:cNvSpPr/>
          <p:nvPr userDrawn="1"/>
        </p:nvSpPr>
        <p:spPr>
          <a:xfrm>
            <a:off x="5972179" y="1291432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AI与大数据融入PPT设计，自动布局、智能配色等功能提升制作效率，同时增强演示互动性，吸引观众注意力。</a:t>
            </a:r>
            <a:endParaRPr lang="en-US" sz="1051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93487D71-6F2B-CE29-7176-3C22E457E3F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00053" y="2203450"/>
            <a:ext cx="4171951" cy="1409700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7F60C6C4-3765-EBD9-3ECB-46204D2416EC}"/>
              </a:ext>
            </a:extLst>
          </p:cNvPr>
          <p:cNvSpPr/>
          <p:nvPr userDrawn="1"/>
        </p:nvSpPr>
        <p:spPr>
          <a:xfrm>
            <a:off x="600079" y="24106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目标定位</a:t>
            </a:r>
            <a:endParaRPr lang="en-US" sz="1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260415B-D1D8-5F78-96F7-B12E2BC4EE26}"/>
              </a:ext>
            </a:extLst>
          </p:cNvPr>
          <p:cNvSpPr/>
          <p:nvPr userDrawn="1"/>
        </p:nvSpPr>
        <p:spPr>
          <a:xfrm>
            <a:off x="600079" y="27011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本项目旨在开发新一代PPT软件，结合最新技术，提供更智能、更美观、更便捷的演示解决方案，引领行业趋势。</a:t>
            </a:r>
            <a:endParaRPr lang="en-US" sz="1051" dirty="0"/>
          </a:p>
        </p:txBody>
      </p:sp>
      <p:pic>
        <p:nvPicPr>
          <p:cNvPr id="17" name="Image 5" descr="preencoded.png">
            <a:extLst>
              <a:ext uri="{FF2B5EF4-FFF2-40B4-BE49-F238E27FC236}">
                <a16:creationId xmlns:a16="http://schemas.microsoft.com/office/drawing/2014/main" id="{4B918A3F-BC44-90A6-8F0C-BD1E4C039D6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572004" y="2203450"/>
            <a:ext cx="4171951" cy="2819400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7BFEE509-9C60-2615-CF19-0F87DA20E6D3}"/>
              </a:ext>
            </a:extLst>
          </p:cNvPr>
          <p:cNvSpPr/>
          <p:nvPr userDrawn="1"/>
        </p:nvSpPr>
        <p:spPr>
          <a:xfrm>
            <a:off x="5972179" y="24106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用户研究</a:t>
            </a:r>
            <a:endParaRPr lang="en-US" sz="12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308A1DB8-7BD0-25BA-E150-AD7DCED0ED34}"/>
              </a:ext>
            </a:extLst>
          </p:cNvPr>
          <p:cNvSpPr/>
          <p:nvPr userDrawn="1"/>
        </p:nvSpPr>
        <p:spPr>
          <a:xfrm>
            <a:off x="5972179" y="27011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通过深度访谈与问卷调查，了解用户痛点，如模板单一、操作复杂等，针对性设计功能，提升用户体验。</a:t>
            </a:r>
            <a:endParaRPr lang="en-US" sz="1051" dirty="0"/>
          </a:p>
        </p:txBody>
      </p:sp>
      <p:pic>
        <p:nvPicPr>
          <p:cNvPr id="20" name="Image 6" descr="preencoded.png">
            <a:extLst>
              <a:ext uri="{FF2B5EF4-FFF2-40B4-BE49-F238E27FC236}">
                <a16:creationId xmlns:a16="http://schemas.microsoft.com/office/drawing/2014/main" id="{2D674730-3E87-4C62-CA18-B9BC953AF1A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rcRect/>
          <a:stretch/>
        </p:blipFill>
        <p:spPr>
          <a:xfrm>
            <a:off x="400053" y="3613150"/>
            <a:ext cx="4171951" cy="1409700"/>
          </a:xfrm>
          <a:prstGeom prst="rect">
            <a:avLst/>
          </a:prstGeom>
        </p:spPr>
      </p:pic>
      <p:sp>
        <p:nvSpPr>
          <p:cNvPr id="21" name="Text 11">
            <a:extLst>
              <a:ext uri="{FF2B5EF4-FFF2-40B4-BE49-F238E27FC236}">
                <a16:creationId xmlns:a16="http://schemas.microsoft.com/office/drawing/2014/main" id="{4051CEA7-F5C2-4382-5584-4373EDECBE9F}"/>
              </a:ext>
            </a:extLst>
          </p:cNvPr>
          <p:cNvSpPr/>
          <p:nvPr userDrawn="1"/>
        </p:nvSpPr>
        <p:spPr>
          <a:xfrm>
            <a:off x="600079" y="3820323"/>
            <a:ext cx="2571751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市场分析</a:t>
            </a:r>
            <a:endParaRPr lang="en-US" sz="1200" dirty="0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CC5A7D65-4A96-6730-DD11-E75CF56A667A}"/>
              </a:ext>
            </a:extLst>
          </p:cNvPr>
          <p:cNvSpPr/>
          <p:nvPr userDrawn="1"/>
        </p:nvSpPr>
        <p:spPr>
          <a:xfrm>
            <a:off x="600079" y="4110831"/>
            <a:ext cx="2571751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分析竞争对手，明确自身优势，制定市场策略，确保产品在激烈的市场竞争中脱颖而出，实现商业目标。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89390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5A62-1FAD-FB91-A9BD-9B5C0C23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17653E4-5921-5BDC-6F7A-C5356567B88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5DB1F52-F752-F1A0-B688-C19A51DFF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CB98B01-579F-32A9-9580-00CDC2B95948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当前阶段成果展示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27EB6041-D481-CAB1-5B58-8CC5CFD766B9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E42C4A3-CA8C-D90B-8333-7B1D1B71F8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8629" y="1409700"/>
            <a:ext cx="8286751" cy="346710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D5040D24-507E-099E-F3DC-6FF892B1A5FD}"/>
              </a:ext>
            </a:extLst>
          </p:cNvPr>
          <p:cNvSpPr/>
          <p:nvPr userDrawn="1"/>
        </p:nvSpPr>
        <p:spPr>
          <a:xfrm>
            <a:off x="885829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7490138-4483-75F2-DB40-BAEECAB5A129}"/>
              </a:ext>
            </a:extLst>
          </p:cNvPr>
          <p:cNvSpPr/>
          <p:nvPr userDrawn="1"/>
        </p:nvSpPr>
        <p:spPr>
          <a:xfrm>
            <a:off x="828678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优化沟通流程</a:t>
            </a:r>
            <a:endParaRPr lang="en-US" sz="12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90C1149-C0C8-6DF8-0B43-EE8D2C9E65C0}"/>
              </a:ext>
            </a:extLst>
          </p:cNvPr>
          <p:cNvSpPr/>
          <p:nvPr userDrawn="1"/>
        </p:nvSpPr>
        <p:spPr>
          <a:xfrm>
            <a:off x="828678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项目旨在改善公司内部沟通，提高工作效率。</a:t>
            </a:r>
            <a:endParaRPr lang="en-US" sz="1051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9C643D13-4112-DF7B-6F29-B8FB1BC1D7F8}"/>
              </a:ext>
            </a:extLst>
          </p:cNvPr>
          <p:cNvSpPr/>
          <p:nvPr userDrawn="1"/>
        </p:nvSpPr>
        <p:spPr>
          <a:xfrm>
            <a:off x="2814643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3C1B414-7479-AAAB-D6BE-872C4F7DD5D7}"/>
              </a:ext>
            </a:extLst>
          </p:cNvPr>
          <p:cNvSpPr/>
          <p:nvPr userDrawn="1"/>
        </p:nvSpPr>
        <p:spPr>
          <a:xfrm>
            <a:off x="2757490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明确项目目标</a:t>
            </a:r>
            <a:endParaRPr lang="en-US" sz="1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D65FA688-BC32-FDE1-1FD0-C155F675CFCB}"/>
              </a:ext>
            </a:extLst>
          </p:cNvPr>
          <p:cNvSpPr/>
          <p:nvPr userDrawn="1"/>
        </p:nvSpPr>
        <p:spPr>
          <a:xfrm>
            <a:off x="2757490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通过PPT汇报确保团队成员对目标与成果有共同理解。</a:t>
            </a:r>
            <a:endParaRPr lang="en-US" sz="1051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0E525F5E-4E05-C3C5-D761-275EA4A4E981}"/>
              </a:ext>
            </a:extLst>
          </p:cNvPr>
          <p:cNvSpPr/>
          <p:nvPr userDrawn="1"/>
        </p:nvSpPr>
        <p:spPr>
          <a:xfrm>
            <a:off x="4743455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6D6E3A2C-F9CA-BB62-DB83-A51629962DA1}"/>
              </a:ext>
            </a:extLst>
          </p:cNvPr>
          <p:cNvSpPr/>
          <p:nvPr userDrawn="1"/>
        </p:nvSpPr>
        <p:spPr>
          <a:xfrm>
            <a:off x="4686302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完成需求分析</a:t>
            </a:r>
            <a:endParaRPr lang="en-US" sz="1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34652D89-EFCA-880E-D90D-DCB884FDE488}"/>
              </a:ext>
            </a:extLst>
          </p:cNvPr>
          <p:cNvSpPr/>
          <p:nvPr userDrawn="1"/>
        </p:nvSpPr>
        <p:spPr>
          <a:xfrm>
            <a:off x="4686302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已进行需求分析并完成初步设计，确定项目实施路径。</a:t>
            </a:r>
            <a:endParaRPr lang="en-US" sz="105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9EE3207D-CE98-DBCD-1248-3E9064A49B4B}"/>
              </a:ext>
            </a:extLst>
          </p:cNvPr>
          <p:cNvSpPr/>
          <p:nvPr userDrawn="1"/>
        </p:nvSpPr>
        <p:spPr>
          <a:xfrm>
            <a:off x="6672268" y="1562100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06C1D445-5AB0-4153-E33A-3A360AAB6936}"/>
              </a:ext>
            </a:extLst>
          </p:cNvPr>
          <p:cNvSpPr/>
          <p:nvPr userDrawn="1"/>
        </p:nvSpPr>
        <p:spPr>
          <a:xfrm>
            <a:off x="6615117" y="2114554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搭建协作平台</a:t>
            </a:r>
            <a:endParaRPr lang="en-US" sz="120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9CF80B1A-1EFE-5CD7-3B75-06D07FAC2028}"/>
              </a:ext>
            </a:extLst>
          </p:cNvPr>
          <p:cNvSpPr/>
          <p:nvPr userDrawn="1"/>
        </p:nvSpPr>
        <p:spPr>
          <a:xfrm>
            <a:off x="6615117" y="2405063"/>
            <a:ext cx="1700213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团队协作平台已搭建完成，初步测试反馈良好。</a:t>
            </a:r>
            <a:endParaRPr lang="en-US" sz="1051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00E97703-D792-8E19-170F-2E1A7E6E6B34}"/>
              </a:ext>
            </a:extLst>
          </p:cNvPr>
          <p:cNvSpPr/>
          <p:nvPr userDrawn="1"/>
        </p:nvSpPr>
        <p:spPr>
          <a:xfrm>
            <a:off x="885829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3EDFB4B5-DEA0-B70C-84BE-50F4DEF50076}"/>
              </a:ext>
            </a:extLst>
          </p:cNvPr>
          <p:cNvSpPr/>
          <p:nvPr userDrawn="1"/>
        </p:nvSpPr>
        <p:spPr>
          <a:xfrm>
            <a:off x="828678" y="388144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采用AI技术</a:t>
            </a:r>
            <a:endParaRPr lang="en-US" sz="1200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81D6C58A-D04D-2F2C-4854-9E5EF2607464}"/>
              </a:ext>
            </a:extLst>
          </p:cNvPr>
          <p:cNvSpPr/>
          <p:nvPr userDrawn="1"/>
        </p:nvSpPr>
        <p:spPr>
          <a:xfrm>
            <a:off x="828678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利用AI辅助设计提高PPT制作效率与质量，集成数据分析工具。</a:t>
            </a:r>
            <a:endParaRPr lang="en-US" sz="105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CEE7FE27-0053-DF41-1097-DA931CCC4F33}"/>
              </a:ext>
            </a:extLst>
          </p:cNvPr>
          <p:cNvSpPr/>
          <p:nvPr userDrawn="1"/>
        </p:nvSpPr>
        <p:spPr>
          <a:xfrm>
            <a:off x="2814643" y="3328988"/>
            <a:ext cx="1643063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1875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264E0515-4A0C-E372-403A-BF8D02661984}"/>
              </a:ext>
            </a:extLst>
          </p:cNvPr>
          <p:cNvSpPr/>
          <p:nvPr userDrawn="1"/>
        </p:nvSpPr>
        <p:spPr>
          <a:xfrm>
            <a:off x="2757490" y="3881442"/>
            <a:ext cx="1700213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系统开发测试</a:t>
            </a:r>
            <a:endParaRPr lang="en-US" sz="120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E4082FC0-0B8E-650B-7B0F-09CCC21E0C74}"/>
              </a:ext>
            </a:extLst>
          </p:cNvPr>
          <p:cNvSpPr/>
          <p:nvPr userDrawn="1"/>
        </p:nvSpPr>
        <p:spPr>
          <a:xfrm>
            <a:off x="2757490" y="4171950"/>
            <a:ext cx="1700213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下一阶段将集中于系统开发与测试，计划三个月内完成核心功能。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42179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A5341-EABA-C8D1-95FA-ECBB0EB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C98DE78-F4D1-5C59-9DE4-93751B0CF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8779" r="8779"/>
          <a:stretch/>
        </p:blipFill>
        <p:spPr>
          <a:xfrm>
            <a:off x="-249062" y="-162560"/>
            <a:ext cx="9474342" cy="54109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379C419-8F9E-17CD-CF9F-63E27427FEE8}"/>
              </a:ext>
            </a:extLst>
          </p:cNvPr>
          <p:cNvSpPr/>
          <p:nvPr userDrawn="1"/>
        </p:nvSpPr>
        <p:spPr>
          <a:xfrm>
            <a:off x="514351" y="23187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遇到的主要技术难题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2CA3811-C749-4682-8DF4-D7A39E8A0AE5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C9B271D-B945-E10C-2E14-2E1DBA48BA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0055" y="448310"/>
            <a:ext cx="2085975" cy="2338388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15A99ADF-BFEE-C940-F5B3-6AC268CA461B}"/>
              </a:ext>
            </a:extLst>
          </p:cNvPr>
          <p:cNvSpPr/>
          <p:nvPr userDrawn="1"/>
        </p:nvSpPr>
        <p:spPr>
          <a:xfrm>
            <a:off x="752478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数据处理难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3F213E6-06C1-29EA-B187-8F955FC54822}"/>
              </a:ext>
            </a:extLst>
          </p:cNvPr>
          <p:cNvSpPr/>
          <p:nvPr userDrawn="1"/>
        </p:nvSpPr>
        <p:spPr>
          <a:xfrm>
            <a:off x="752478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面对海量数据，清洗、整合成可用格式耗时长，需优化算法提升效率。</a:t>
            </a:r>
            <a:endParaRPr lang="en-US" sz="1051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A3FB71E-83CA-5A70-33DD-371A033A14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486029" y="448310"/>
            <a:ext cx="2085975" cy="2338388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BEE97206-1292-9554-E187-602E0CB1A194}"/>
              </a:ext>
            </a:extLst>
          </p:cNvPr>
          <p:cNvSpPr/>
          <p:nvPr userDrawn="1"/>
        </p:nvSpPr>
        <p:spPr>
          <a:xfrm>
            <a:off x="2838454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兼容性问题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DA28912-D378-FDB5-BEA4-DF28A5FCDB44}"/>
              </a:ext>
            </a:extLst>
          </p:cNvPr>
          <p:cNvSpPr/>
          <p:nvPr userDrawn="1"/>
        </p:nvSpPr>
        <p:spPr>
          <a:xfrm>
            <a:off x="2838454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跨平台演示时，不同系统间PPT格式易错乱，需开发统一标准确保一致性。</a:t>
            </a:r>
            <a:endParaRPr lang="en-US" sz="1051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5A009604-77A0-4200-C926-6F6D77539DC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572005" y="448310"/>
            <a:ext cx="2085975" cy="2338388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31497610-0015-4C16-8D6A-50D6B758E7DA}"/>
              </a:ext>
            </a:extLst>
          </p:cNvPr>
          <p:cNvSpPr/>
          <p:nvPr userDrawn="1"/>
        </p:nvSpPr>
        <p:spPr>
          <a:xfrm>
            <a:off x="4924429" y="1298420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交互设计</a:t>
            </a:r>
            <a:endParaRPr lang="en-US" sz="12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F1E111F2-E9F1-A481-997A-6A3354447603}"/>
              </a:ext>
            </a:extLst>
          </p:cNvPr>
          <p:cNvSpPr/>
          <p:nvPr userDrawn="1"/>
        </p:nvSpPr>
        <p:spPr>
          <a:xfrm>
            <a:off x="4924429" y="1588929"/>
            <a:ext cx="138112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增强PPT互动性，设计复杂，需融合多媒体元素，提高观众参与度。</a:t>
            </a:r>
            <a:endParaRPr lang="en-US" sz="1051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82B93C07-DE60-9308-54F2-38D15D41719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6657980" y="448310"/>
            <a:ext cx="2085975" cy="2338388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95E3C3A5-F53B-F2CB-4BA5-E64181445699}"/>
              </a:ext>
            </a:extLst>
          </p:cNvPr>
          <p:cNvSpPr/>
          <p:nvPr userDrawn="1"/>
        </p:nvSpPr>
        <p:spPr>
          <a:xfrm>
            <a:off x="7010400" y="1229364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云同步挑战</a:t>
            </a:r>
            <a:endParaRPr lang="en-US" sz="12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329FD2AC-C8E8-9E74-F9BD-4464E994D07D}"/>
              </a:ext>
            </a:extLst>
          </p:cNvPr>
          <p:cNvSpPr/>
          <p:nvPr userDrawn="1"/>
        </p:nvSpPr>
        <p:spPr>
          <a:xfrm>
            <a:off x="7010400" y="1519874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多设备间实时同步PPT，网络延迟与数据安全是关键，需强化加密与传输技术。</a:t>
            </a:r>
            <a:endParaRPr lang="en-US" sz="1051" dirty="0"/>
          </a:p>
        </p:txBody>
      </p:sp>
      <p:pic>
        <p:nvPicPr>
          <p:cNvPr id="19" name="Image 5" descr="preencoded.png">
            <a:extLst>
              <a:ext uri="{FF2B5EF4-FFF2-40B4-BE49-F238E27FC236}">
                <a16:creationId xmlns:a16="http://schemas.microsoft.com/office/drawing/2014/main" id="{F6CE8427-3254-2917-7129-D0B1914AB67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00055" y="2786698"/>
            <a:ext cx="2085975" cy="2338388"/>
          </a:xfrm>
          <a:prstGeom prst="rect">
            <a:avLst/>
          </a:prstGeom>
        </p:spPr>
      </p:pic>
      <p:sp>
        <p:nvSpPr>
          <p:cNvPr id="20" name="Text 11">
            <a:extLst>
              <a:ext uri="{FF2B5EF4-FFF2-40B4-BE49-F238E27FC236}">
                <a16:creationId xmlns:a16="http://schemas.microsoft.com/office/drawing/2014/main" id="{A756A5A3-E3F3-9B5B-BCD5-2897CE74A5AC}"/>
              </a:ext>
            </a:extLst>
          </p:cNvPr>
          <p:cNvSpPr/>
          <p:nvPr userDrawn="1"/>
        </p:nvSpPr>
        <p:spPr>
          <a:xfrm>
            <a:off x="752478" y="3567753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AI集成难题</a:t>
            </a:r>
            <a:endParaRPr lang="en-US" sz="12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351219E7-A067-4D46-4AA8-CCC7DFC81FE0}"/>
              </a:ext>
            </a:extLst>
          </p:cNvPr>
          <p:cNvSpPr/>
          <p:nvPr userDrawn="1"/>
        </p:nvSpPr>
        <p:spPr>
          <a:xfrm>
            <a:off x="752478" y="3858261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将AI功能融入PPT，如智能排版、语音转文字，技术门槛高，需持续研发突破。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193399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4994B-5798-C4D3-FC7E-3BEC0D2F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623834F-D5D8-86B4-AC97-56A6547D3C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19B4D2A-28F5-A429-9CCD-27065DCCF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A516343E-1337-5E0E-A156-BCF95CB6F3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34A6B9DF-04F0-2A1F-CAB8-D46BA6A27B4A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采用的技术策略与方法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BBD7A097-9204-29F1-1D0B-7546367BD8FC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4E622673-118D-9A6B-114C-A951DBB4DF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0055" y="1869282"/>
            <a:ext cx="2085975" cy="2547938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76B3FEFE-8E25-5443-3C8D-4A7F245CDAB7}"/>
              </a:ext>
            </a:extLst>
          </p:cNvPr>
          <p:cNvSpPr/>
          <p:nvPr userDrawn="1"/>
        </p:nvSpPr>
        <p:spPr>
          <a:xfrm>
            <a:off x="752478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技术革新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45019E8F-A6A0-D561-D3A3-147CB404B090}"/>
              </a:ext>
            </a:extLst>
          </p:cNvPr>
          <p:cNvSpPr/>
          <p:nvPr userDrawn="1"/>
        </p:nvSpPr>
        <p:spPr>
          <a:xfrm>
            <a:off x="752478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近期，我们引入了AI辅助设计工具，显著提升了PPT制作效率与视觉效果，解决了创意瓶颈问题。</a:t>
            </a:r>
            <a:endParaRPr lang="en-US" sz="1051" dirty="0"/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D0FAFFB0-4E35-40D7-4E0C-0050D3C906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2486029" y="1869282"/>
            <a:ext cx="2085975" cy="2547938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34B03831-79BB-AFE1-1917-108DCB1A1A6D}"/>
              </a:ext>
            </a:extLst>
          </p:cNvPr>
          <p:cNvSpPr/>
          <p:nvPr userDrawn="1"/>
        </p:nvSpPr>
        <p:spPr>
          <a:xfrm>
            <a:off x="2838454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数据驱动</a:t>
            </a:r>
            <a:endParaRPr lang="en-US" sz="1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C2AFBA55-D5C1-11C1-9A9B-585B776E40A7}"/>
              </a:ext>
            </a:extLst>
          </p:cNvPr>
          <p:cNvSpPr/>
          <p:nvPr userDrawn="1"/>
        </p:nvSpPr>
        <p:spPr>
          <a:xfrm>
            <a:off x="2838454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采用大数据分析，精准定位受众需求，优化PPT内容结构，提高信息传达的准确性和吸引力。</a:t>
            </a:r>
            <a:endParaRPr lang="en-US" sz="1051" dirty="0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B125EFA2-F740-2F09-B5B2-A0CD9B4921F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572005" y="1869282"/>
            <a:ext cx="2085975" cy="2547938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494B0875-05AF-C383-3A0F-E15ACA8B3F53}"/>
              </a:ext>
            </a:extLst>
          </p:cNvPr>
          <p:cNvSpPr/>
          <p:nvPr userDrawn="1"/>
        </p:nvSpPr>
        <p:spPr>
          <a:xfrm>
            <a:off x="4924429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云协作平台</a:t>
            </a:r>
            <a:endParaRPr lang="en-US" sz="1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41B47BB1-271B-FDFE-F995-ACF2EB1A2D63}"/>
              </a:ext>
            </a:extLst>
          </p:cNvPr>
          <p:cNvSpPr/>
          <p:nvPr userDrawn="1"/>
        </p:nvSpPr>
        <p:spPr>
          <a:xfrm>
            <a:off x="4924429" y="2940845"/>
            <a:ext cx="138112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利用云技术实现团队远程协作，实时编辑与反馈，有效克服了地域限制，提升了工作效率。</a:t>
            </a:r>
            <a:endParaRPr lang="en-US" sz="1051" dirty="0"/>
          </a:p>
        </p:txBody>
      </p:sp>
      <p:pic>
        <p:nvPicPr>
          <p:cNvPr id="17" name="Image 5" descr="preencoded.png">
            <a:extLst>
              <a:ext uri="{FF2B5EF4-FFF2-40B4-BE49-F238E27FC236}">
                <a16:creationId xmlns:a16="http://schemas.microsoft.com/office/drawing/2014/main" id="{4D9F37A5-FD0E-2E01-236E-14DDB934343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6657980" y="1869282"/>
            <a:ext cx="2085975" cy="2547938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CAA33C77-2F6A-B123-E1FE-4B01E81F061B}"/>
              </a:ext>
            </a:extLst>
          </p:cNvPr>
          <p:cNvSpPr/>
          <p:nvPr userDrawn="1"/>
        </p:nvSpPr>
        <p:spPr>
          <a:xfrm>
            <a:off x="7010400" y="2650336"/>
            <a:ext cx="138112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定制化模板</a:t>
            </a:r>
            <a:endParaRPr lang="en-US" sz="12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2EDC6E1B-3D03-2FD9-D44C-C82E6B3E8CAA}"/>
              </a:ext>
            </a:extLst>
          </p:cNvPr>
          <p:cNvSpPr/>
          <p:nvPr userDrawn="1"/>
        </p:nvSpPr>
        <p:spPr>
          <a:xfrm>
            <a:off x="7010400" y="2940845"/>
            <a:ext cx="1381125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开发个性化PPT模板库，满足不同项目需求，减少重复劳动，确保品牌一致性的同时提升专业形象。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40871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BE5B9-C4F1-C4E3-1A99-09B71531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3251F2B6-6361-183B-FD63-9250053A23D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B391D96A-F4E1-E135-8275-AA5D576B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6B9790C4-B89A-C57C-F3D6-645B4B7A3431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团队成员分工与合作</a:t>
            </a:r>
            <a:endParaRPr lang="en-US" sz="225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A0F8FE51-13DC-16BA-FD97-C5BA5AB27F20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8ABF0CDC-F5B7-4450-93D1-363DEFE81D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90627" y="1431290"/>
            <a:ext cx="476251" cy="476250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0D78AD19-AC9A-FCF8-C815-17B2D2B5507F}"/>
              </a:ext>
            </a:extLst>
          </p:cNvPr>
          <p:cNvSpPr/>
          <p:nvPr userDrawn="1"/>
        </p:nvSpPr>
        <p:spPr>
          <a:xfrm>
            <a:off x="5715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分工明确</a:t>
            </a:r>
            <a:endParaRPr lang="en-US" sz="1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C2FB21A-4166-440A-9D4C-5ED5AE783AE2}"/>
              </a:ext>
            </a:extLst>
          </p:cNvPr>
          <p:cNvSpPr/>
          <p:nvPr userDrawn="1"/>
        </p:nvSpPr>
        <p:spPr>
          <a:xfrm>
            <a:off x="571502" y="226949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团队内每位成员根据专长分配任务，确保每项工作都有专人负责，提高效率。</a:t>
            </a:r>
            <a:endParaRPr lang="en-US" sz="1051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D06A18A6-C691-B6CD-BCB3-AF3FABEF48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86127" y="1431290"/>
            <a:ext cx="476251" cy="476250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E8C2CCB-71A0-6251-9B5A-340BBA870E5D}"/>
              </a:ext>
            </a:extLst>
          </p:cNvPr>
          <p:cNvSpPr/>
          <p:nvPr userDrawn="1"/>
        </p:nvSpPr>
        <p:spPr>
          <a:xfrm>
            <a:off x="26670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协作无缝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A0A56FC-D6A9-5688-D1F1-A38A56609634}"/>
              </a:ext>
            </a:extLst>
          </p:cNvPr>
          <p:cNvSpPr/>
          <p:nvPr userDrawn="1"/>
        </p:nvSpPr>
        <p:spPr>
          <a:xfrm>
            <a:off x="2667002" y="226949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通过定期会议和即时通讯工具，团队成员间保持紧密沟通，确保信息流通，协作无阻。</a:t>
            </a:r>
            <a:endParaRPr lang="en-US" sz="1051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CE2BC4A8-B7A8-5220-1EE0-1A231292C8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381627" y="1431290"/>
            <a:ext cx="476251" cy="476250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F9764B92-EAA6-45FB-2B98-B2EAE3EDD9F2}"/>
              </a:ext>
            </a:extLst>
          </p:cNvPr>
          <p:cNvSpPr/>
          <p:nvPr userDrawn="1"/>
        </p:nvSpPr>
        <p:spPr>
          <a:xfrm>
            <a:off x="47625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资源共享</a:t>
            </a:r>
            <a:endParaRPr lang="en-US" sz="12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5ADA351A-9EA0-0E8D-1A28-4254020CD764}"/>
              </a:ext>
            </a:extLst>
          </p:cNvPr>
          <p:cNvSpPr/>
          <p:nvPr userDrawn="1"/>
        </p:nvSpPr>
        <p:spPr>
          <a:xfrm>
            <a:off x="4762502" y="2269490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建立共享文档库，所有成员可随时查阅和更新，优化资源利用，减少重复劳动。</a:t>
            </a:r>
            <a:endParaRPr lang="en-US" sz="1051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17A99DA6-926F-53E1-C471-22E6489DCDF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477127" y="1431290"/>
            <a:ext cx="476251" cy="476250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BD743C0B-7BF2-3EC9-EB18-F3878B6E46EE}"/>
              </a:ext>
            </a:extLst>
          </p:cNvPr>
          <p:cNvSpPr/>
          <p:nvPr userDrawn="1"/>
        </p:nvSpPr>
        <p:spPr>
          <a:xfrm>
            <a:off x="6858002" y="202184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反馈循环</a:t>
            </a:r>
            <a:endParaRPr lang="en-US" sz="12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232E1C96-1EB9-0521-0CD7-4FA469827515}"/>
              </a:ext>
            </a:extLst>
          </p:cNvPr>
          <p:cNvSpPr/>
          <p:nvPr userDrawn="1"/>
        </p:nvSpPr>
        <p:spPr>
          <a:xfrm>
            <a:off x="6858002" y="2269491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实施定期反馈机制，鼓励团队成员提出改进建议，持续优化工作流程，提升团队效能。</a:t>
            </a:r>
            <a:endParaRPr lang="en-US" sz="1051" dirty="0"/>
          </a:p>
        </p:txBody>
      </p:sp>
      <p:sp>
        <p:nvSpPr>
          <p:cNvPr id="19" name="Shape 0">
            <a:extLst>
              <a:ext uri="{FF2B5EF4-FFF2-40B4-BE49-F238E27FC236}">
                <a16:creationId xmlns:a16="http://schemas.microsoft.com/office/drawing/2014/main" id="{FA240CF8-3891-4C9B-A103-7CBE40018036}"/>
              </a:ext>
            </a:extLst>
          </p:cNvPr>
          <p:cNvSpPr/>
          <p:nvPr userDrawn="1"/>
        </p:nvSpPr>
        <p:spPr>
          <a:xfrm>
            <a:off x="0" y="0"/>
            <a:ext cx="9144000" cy="58364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60C11A7A-5F4E-7AD6-46B8-16940DB95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936" r="5936"/>
          <a:stretch/>
        </p:blipFill>
        <p:spPr>
          <a:xfrm>
            <a:off x="0" y="0"/>
            <a:ext cx="9144000" cy="5836444"/>
          </a:xfrm>
          <a:prstGeom prst="rect">
            <a:avLst/>
          </a:prstGeom>
        </p:spPr>
      </p:pic>
      <p:sp>
        <p:nvSpPr>
          <p:cNvPr id="21" name="Text 1">
            <a:extLst>
              <a:ext uri="{FF2B5EF4-FFF2-40B4-BE49-F238E27FC236}">
                <a16:creationId xmlns:a16="http://schemas.microsoft.com/office/drawing/2014/main" id="{676C3CD3-5FF7-F415-EB32-5D2EA2FBEF8A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资源分配与管理</a:t>
            </a:r>
            <a:endParaRPr lang="en-US" sz="2251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546C6689-2CF0-8135-5699-07A994B6EC37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F877DF94-D924-B422-EE7A-52288AF88E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428629" y="840740"/>
            <a:ext cx="8286751" cy="4255294"/>
          </a:xfrm>
          <a:prstGeom prst="rect">
            <a:avLst/>
          </a:prstGeom>
        </p:spPr>
      </p:pic>
      <p:sp>
        <p:nvSpPr>
          <p:cNvPr id="24" name="Text 3">
            <a:extLst>
              <a:ext uri="{FF2B5EF4-FFF2-40B4-BE49-F238E27FC236}">
                <a16:creationId xmlns:a16="http://schemas.microsoft.com/office/drawing/2014/main" id="{E7F60AB2-0321-BF50-2B21-3D71924081FD}"/>
              </a:ext>
            </a:extLst>
          </p:cNvPr>
          <p:cNvSpPr/>
          <p:nvPr userDrawn="1"/>
        </p:nvSpPr>
        <p:spPr>
          <a:xfrm>
            <a:off x="568227" y="3700476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发现瓶颈问题</a:t>
            </a:r>
            <a:endParaRPr lang="en-US" sz="12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5BA94A6-818B-BE19-7858-2BF9C5917155}"/>
              </a:ext>
            </a:extLst>
          </p:cNvPr>
          <p:cNvSpPr/>
          <p:nvPr userDrawn="1"/>
        </p:nvSpPr>
        <p:spPr>
          <a:xfrm>
            <a:off x="568227" y="3990985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通过数据分析发现资源分配中的瓶颈，明确了需要优化的具体环节。</a:t>
            </a:r>
            <a:endParaRPr lang="en-US" sz="1051" dirty="0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54FB5BF7-571A-1F80-6457-078F47026C26}"/>
              </a:ext>
            </a:extLst>
          </p:cNvPr>
          <p:cNvSpPr/>
          <p:nvPr userDrawn="1"/>
        </p:nvSpPr>
        <p:spPr>
          <a:xfrm>
            <a:off x="568227" y="1069345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提高资源效率</a:t>
            </a:r>
            <a:endParaRPr lang="en-US" sz="12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70B10C80-FBE9-FDD8-55FF-821AE8B9EE0F}"/>
              </a:ext>
            </a:extLst>
          </p:cNvPr>
          <p:cNvSpPr/>
          <p:nvPr userDrawn="1"/>
        </p:nvSpPr>
        <p:spPr>
          <a:xfrm>
            <a:off x="568227" y="1359854"/>
            <a:ext cx="133350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采取优化措施后，资源使用效率提高了20%，显著改善了工作流程。</a:t>
            </a:r>
            <a:endParaRPr lang="en-US" sz="1051" dirty="0"/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242D893E-BDD1-AA3F-819B-E839EF3EBD07}"/>
              </a:ext>
            </a:extLst>
          </p:cNvPr>
          <p:cNvSpPr/>
          <p:nvPr userDrawn="1"/>
        </p:nvSpPr>
        <p:spPr>
          <a:xfrm>
            <a:off x="7242275" y="3700625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引入协作工具</a:t>
            </a:r>
            <a:endParaRPr lang="en-US" sz="1200" dirty="0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FD4D5452-0605-D358-B154-D19F828938A6}"/>
              </a:ext>
            </a:extLst>
          </p:cNvPr>
          <p:cNvSpPr/>
          <p:nvPr userDrawn="1"/>
        </p:nvSpPr>
        <p:spPr>
          <a:xfrm>
            <a:off x="7242275" y="3991134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引入新的协作工具，提升了团队沟通效率和资源信息共享的及时性，减少了不必要的重复劳动。</a:t>
            </a:r>
            <a:endParaRPr lang="en-US" sz="1051" dirty="0"/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CEC7B13C-39AE-DBDB-C791-BA1194FA18FC}"/>
              </a:ext>
            </a:extLst>
          </p:cNvPr>
          <p:cNvSpPr/>
          <p:nvPr userDrawn="1"/>
        </p:nvSpPr>
        <p:spPr>
          <a:xfrm>
            <a:off x="7242275" y="1069494"/>
            <a:ext cx="13335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组织资源培训</a:t>
            </a:r>
            <a:endParaRPr lang="en-US" sz="1200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BADAC93E-4543-3F1F-58AC-48E73ADE5926}"/>
              </a:ext>
            </a:extLst>
          </p:cNvPr>
          <p:cNvSpPr/>
          <p:nvPr userDrawn="1"/>
        </p:nvSpPr>
        <p:spPr>
          <a:xfrm>
            <a:off x="7242275" y="1360002"/>
            <a:ext cx="1333500" cy="10858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组织资源管理培训，增强了团队成员的资源意识，促进了更合理的资源利用和分配。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75543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6152-DB8B-D665-07C1-4C2D98B0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4643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7EE099BF-BB00-F647-6179-74B2D0B634C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12100D3-9A30-5CC1-1548-A976CA2A04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503C020B-A431-0588-D5DD-65C8803667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D4BD080-A2F0-539A-63F6-D812FB5DF3C2}"/>
              </a:ext>
            </a:extLst>
          </p:cNvPr>
          <p:cNvSpPr/>
          <p:nvPr userDrawn="1"/>
        </p:nvSpPr>
        <p:spPr>
          <a:xfrm>
            <a:off x="571500" y="285751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1"/>
              </a:lnSpc>
              <a:buNone/>
            </a:pPr>
            <a:r>
              <a:rPr lang="en-US" sz="2251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跨部门沟通与协调</a:t>
            </a:r>
            <a:endParaRPr lang="en-US" sz="2251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67A1FD4-92EF-BD36-0785-61231F700C42}"/>
              </a:ext>
            </a:extLst>
          </p:cNvPr>
          <p:cNvSpPr/>
          <p:nvPr userDrawn="1"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endParaRPr lang="en-US" sz="1200" dirty="0"/>
          </a:p>
        </p:txBody>
      </p:sp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EF2C2FD3-8687-3941-FE0D-6C29CAE477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8629" y="1504950"/>
            <a:ext cx="8286751" cy="3467100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0B2D51A4-F174-E12B-6FBF-94BCC7E43F98}"/>
              </a:ext>
            </a:extLst>
          </p:cNvPr>
          <p:cNvSpPr/>
          <p:nvPr userDrawn="1"/>
        </p:nvSpPr>
        <p:spPr>
          <a:xfrm>
            <a:off x="614363" y="399573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加强跨部门沟通</a:t>
            </a:r>
            <a:endParaRPr lang="en-US" sz="12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DE05A3F5-3124-560B-BA82-D7A313B1C9DF}"/>
              </a:ext>
            </a:extLst>
          </p:cNvPr>
          <p:cNvSpPr/>
          <p:nvPr userDrawn="1"/>
        </p:nvSpPr>
        <p:spPr>
          <a:xfrm>
            <a:off x="614363" y="4286250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通过定期会议和即时通讯工具，增强各部门之间的信息交流，减少误解和冲突。</a:t>
            </a:r>
            <a:endParaRPr lang="en-US" sz="1051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C08FCE0D-80D2-D61B-9DA4-76695C79ED6C}"/>
              </a:ext>
            </a:extLst>
          </p:cNvPr>
          <p:cNvSpPr/>
          <p:nvPr userDrawn="1"/>
        </p:nvSpPr>
        <p:spPr>
          <a:xfrm>
            <a:off x="614363" y="317182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引入协作平台</a:t>
            </a:r>
            <a:endParaRPr lang="en-US" sz="1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3C4B7689-480E-A6F0-D4F5-BF1F40996CC4}"/>
              </a:ext>
            </a:extLst>
          </p:cNvPr>
          <p:cNvSpPr/>
          <p:nvPr userDrawn="1"/>
        </p:nvSpPr>
        <p:spPr>
          <a:xfrm>
            <a:off x="614363" y="3462338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使用企业微信和钉钉等工具，提高团队成员之间的沟通效率，促进项目进展。</a:t>
            </a:r>
            <a:endParaRPr lang="en-US" sz="1051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4C44D8A4-8282-4933-1F32-2BB5E87B208F}"/>
              </a:ext>
            </a:extLst>
          </p:cNvPr>
          <p:cNvSpPr/>
          <p:nvPr userDrawn="1"/>
        </p:nvSpPr>
        <p:spPr>
          <a:xfrm>
            <a:off x="614363" y="234791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优化资源分配</a:t>
            </a:r>
            <a:endParaRPr lang="en-US" sz="12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9CBD4233-D30A-1DBD-DE96-180AACF85EC2}"/>
              </a:ext>
            </a:extLst>
          </p:cNvPr>
          <p:cNvSpPr/>
          <p:nvPr userDrawn="1"/>
        </p:nvSpPr>
        <p:spPr>
          <a:xfrm>
            <a:off x="614363" y="2638426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合理调配公司内部资源，确保每个项目都能获得所需的支持，避免资源浪费。</a:t>
            </a:r>
            <a:endParaRPr lang="en-US" sz="1051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5710C67F-1D74-20A1-0D77-FBF33A98EB3C}"/>
              </a:ext>
            </a:extLst>
          </p:cNvPr>
          <p:cNvSpPr/>
          <p:nvPr userDrawn="1"/>
        </p:nvSpPr>
        <p:spPr>
          <a:xfrm>
            <a:off x="614363" y="152400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组织团队培训</a:t>
            </a:r>
            <a:endParaRPr lang="en-US" sz="1200" dirty="0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976C0892-0BB7-8574-DB42-B68B8F5ACD11}"/>
              </a:ext>
            </a:extLst>
          </p:cNvPr>
          <p:cNvSpPr/>
          <p:nvPr userDrawn="1"/>
        </p:nvSpPr>
        <p:spPr>
          <a:xfrm>
            <a:off x="614363" y="1814514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定期举办专业技能培训，提升员工技能水平，增强团队整体竞争力。</a:t>
            </a:r>
            <a:endParaRPr lang="en-US" sz="1051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82C52A76-2D40-CCE9-E28E-50B874D2AA21}"/>
              </a:ext>
            </a:extLst>
          </p:cNvPr>
          <p:cNvSpPr/>
          <p:nvPr userDrawn="1"/>
        </p:nvSpPr>
        <p:spPr>
          <a:xfrm>
            <a:off x="6167437" y="162877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提升信息流通</a:t>
            </a:r>
            <a:endParaRPr lang="en-US" sz="1200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44EFF2E4-8541-1456-CEF4-0C87C36A71BD}"/>
              </a:ext>
            </a:extLst>
          </p:cNvPr>
          <p:cNvSpPr/>
          <p:nvPr userDrawn="1"/>
        </p:nvSpPr>
        <p:spPr>
          <a:xfrm>
            <a:off x="6167437" y="1919289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通过优化内部流程，确保重要信息能够快速准确地传达给相关人员。</a:t>
            </a:r>
            <a:endParaRPr lang="en-US" sz="1051" dirty="0"/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889048F0-BF31-E71C-1784-3F58F9F43004}"/>
              </a:ext>
            </a:extLst>
          </p:cNvPr>
          <p:cNvSpPr/>
          <p:nvPr userDrawn="1"/>
        </p:nvSpPr>
        <p:spPr>
          <a:xfrm>
            <a:off x="6167437" y="2452692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提高工作效率</a:t>
            </a:r>
            <a:endParaRPr lang="en-US" sz="1200" dirty="0"/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9705C749-FADC-C292-A725-4D3AE84D3E85}"/>
              </a:ext>
            </a:extLst>
          </p:cNvPr>
          <p:cNvSpPr/>
          <p:nvPr userDrawn="1"/>
        </p:nvSpPr>
        <p:spPr>
          <a:xfrm>
            <a:off x="6167437" y="2743201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借助先进的管理工具和技术手段，简化工作流程，缩短任务完成时间。</a:t>
            </a:r>
            <a:endParaRPr lang="en-US" sz="1051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AAACF4AB-EB14-2119-2C24-C2D2C6409B1E}"/>
              </a:ext>
            </a:extLst>
          </p:cNvPr>
          <p:cNvSpPr/>
          <p:nvPr userDrawn="1"/>
        </p:nvSpPr>
        <p:spPr>
          <a:xfrm>
            <a:off x="6167437" y="3276604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促进资源共享</a:t>
            </a:r>
            <a:endParaRPr lang="en-US" sz="1200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395FBE84-A85F-A1AF-8136-2AA117465B07}"/>
              </a:ext>
            </a:extLst>
          </p:cNvPr>
          <p:cNvSpPr/>
          <p:nvPr userDrawn="1"/>
        </p:nvSpPr>
        <p:spPr>
          <a:xfrm>
            <a:off x="6167437" y="3567113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建立完善的资源共享机制，鼓励员工分享知识和经验，形成良好的学习氛围。</a:t>
            </a:r>
            <a:endParaRPr lang="en-US" sz="1051" dirty="0"/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C53EA4A6-4971-5B7A-50C6-D45DB0D3988F}"/>
              </a:ext>
            </a:extLst>
          </p:cNvPr>
          <p:cNvSpPr/>
          <p:nvPr userDrawn="1"/>
        </p:nvSpPr>
        <p:spPr>
          <a:xfrm>
            <a:off x="6167437" y="4100517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增强团队协作</a:t>
            </a:r>
            <a:endParaRPr lang="en-US" sz="1200" dirty="0"/>
          </a:p>
        </p:txBody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1652EEDC-A2B8-22B8-B0AF-16387D7E4AA5}"/>
              </a:ext>
            </a:extLst>
          </p:cNvPr>
          <p:cNvSpPr/>
          <p:nvPr userDrawn="1"/>
        </p:nvSpPr>
        <p:spPr>
          <a:xfrm>
            <a:off x="6167437" y="43910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1"/>
              </a:lnSpc>
              <a:buNone/>
            </a:pPr>
            <a:r>
              <a:rPr lang="en-US" sz="105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培养团队精神，加强成员间的相互支持与配合，共同完成公司目标。</a:t>
            </a:r>
            <a:endParaRPr lang="en-US" sz="1051" dirty="0"/>
          </a:p>
        </p:txBody>
      </p:sp>
    </p:spTree>
    <p:extLst>
      <p:ext uri="{BB962C8B-B14F-4D97-AF65-F5344CB8AC3E}">
        <p14:creationId xmlns:p14="http://schemas.microsoft.com/office/powerpoint/2010/main" val="32239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5FFA93C8-BAF1-3006-1B73-E157338101EE}"/>
              </a:ext>
            </a:extLst>
          </p:cNvPr>
          <p:cNvSpPr/>
          <p:nvPr userDrawn="1"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1"/>
              </a:lnSpc>
              <a:buNone/>
            </a:pPr>
            <a:endParaRPr lang="en-US" sz="2251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82854FC5-88DE-DE2A-4CAA-901BC4B8E50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32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0" indent="-342870" algn="l" defTabSz="91432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6" algn="l" defTabSz="91432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1" indent="-228580" algn="l" defTabSz="91432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1" indent="-228580" algn="l" defTabSz="91432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1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1" indent="-228580" algn="l" defTabSz="91432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0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8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9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259</TotalTime>
  <Words>0</Words>
  <Application>Microsoft Office PowerPoint</Application>
  <PresentationFormat>全屏显示(16:9)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hao tong</cp:lastModifiedBy>
  <cp:revision>37</cp:revision>
  <dcterms:created xsi:type="dcterms:W3CDTF">2025-01-13T09:52:56Z</dcterms:created>
  <dcterms:modified xsi:type="dcterms:W3CDTF">2025-01-14T08:16:59Z</dcterms:modified>
</cp:coreProperties>
</file>