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A7D186-E0AC-B7A3-521B-0713CEF669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A51EE28-96B2-6E9E-85EA-2559D81B3B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44C12C-5498-6CD3-D895-7F7F3F20D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143F1-DFBD-463C-8F41-5FBF23B7A8F1}" type="datetimeFigureOut">
              <a:rPr lang="zh-CN" altLang="en-US" smtClean="0"/>
              <a:t>2025/1/15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F73DCB-FAD9-0218-3FD0-4E79EE7C6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641595-E704-DF94-1356-C892B48CE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6AC21-821B-43DD-B54A-A810618FD8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253967"/>
      </p:ext>
    </p:extLst>
  </p:cSld>
  <p:clrMapOvr>
    <a:masterClrMapping/>
  </p:clrMapOvr>
</p:sldLayout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A7D186-E0AC-B7A3-521B-0713CEF669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A51EE28-96B2-6E9E-85EA-2559D81B3B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44C12C-5498-6CD3-D895-7F7F3F20D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143F1-DFBD-463C-8F41-5FBF23B7A8F1}" type="datetimeFigureOut">
              <a:rPr lang="zh-CN" altLang="en-US" smtClean="0"/>
              <a:t>2025/1/15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F73DCB-FAD9-0218-3FD0-4E79EE7C6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641595-E704-DF94-1356-C892B48CE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6AC21-821B-43DD-B54A-A810618FD8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253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2ECE2E-B54D-25EC-1AD4-E4C77F3EE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5872E40-0937-EC76-66DE-10BB7804C0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E4AAD4-D4B3-E0A2-04F5-C9DB43AAC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143F1-DFBD-463C-8F41-5FBF23B7A8F1}" type="datetimeFigureOut">
              <a:rPr lang="zh-CN" altLang="en-US" smtClean="0"/>
              <a:t>2025/1/15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6A7FE4-CC7C-C96D-FF8A-4D020F699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CAA35A-84BD-849E-9DC3-64F70107E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6AC21-821B-43DD-B54A-A810618FD8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8050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2ECE2E-B54D-25EC-1AD4-E4C77F3EE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5872E40-0937-EC76-66DE-10BB7804C0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E4AAD4-D4B3-E0A2-04F5-C9DB43AAC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143F1-DFBD-463C-8F41-5FBF23B7A8F1}" type="datetimeFigureOut">
              <a:rPr lang="zh-CN" altLang="en-US" smtClean="0"/>
              <a:t>2025/1/15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6A7FE4-CC7C-C96D-FF8A-4D020F699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CAA35A-84BD-849E-9DC3-64F70107E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6AC21-821B-43DD-B54A-A810618FD8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8050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9D80EFE-ADD6-2BFD-0505-9FCB1FE054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AB66C5E-D21D-7FC6-A3CB-9A015044D8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FA0536-AD8C-3C7E-3B1F-9A6301697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143F1-DFBD-463C-8F41-5FBF23B7A8F1}" type="datetimeFigureOut">
              <a:rPr lang="zh-CN" altLang="en-US" smtClean="0"/>
              <a:t>2025/1/15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B4855F-4EF0-B876-D359-EC4C67F7F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ACC335-ABF2-9263-152C-C116AF972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6AC21-821B-43DD-B54A-A810618FD8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1500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9D80EFE-ADD6-2BFD-0505-9FCB1FE054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AB66C5E-D21D-7FC6-A3CB-9A015044D8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FA0536-AD8C-3C7E-3B1F-9A6301697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143F1-DFBD-463C-8F41-5FBF23B7A8F1}" type="datetimeFigureOut">
              <a:rPr lang="zh-CN" altLang="en-US" smtClean="0"/>
              <a:t>2025/1/15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B4855F-4EF0-B876-D359-EC4C67F7F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ACC335-ABF2-9263-152C-C116AF972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6AC21-821B-43DD-B54A-A810618FD8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15002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793489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2C1ECE-2C6E-277B-DEC1-2A567ECEF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616627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BF4158-27AB-B413-1A99-5E8FA73CD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1B3C97-D16F-B02D-ECE1-871E60869E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82A2A32-7F5F-EDC1-8703-0855F033C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143F1-DFBD-463C-8F41-5FBF23B7A8F1}" type="datetimeFigureOut">
              <a:rPr lang="zh-CN" altLang="en-US" smtClean="0"/>
              <a:t>2025/1/15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A2235B-BA48-2C19-AB48-FBC9DE73D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8C244B-E9B8-96E4-9057-21AFCCEC1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6AC21-821B-43DD-B54A-A810618FD8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3954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BF4158-27AB-B413-1A99-5E8FA73CD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1B3C97-D16F-B02D-ECE1-871E60869E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82A2A32-7F5F-EDC1-8703-0855F033C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143F1-DFBD-463C-8F41-5FBF23B7A8F1}" type="datetimeFigureOut">
              <a:rPr lang="zh-CN" altLang="en-US" smtClean="0"/>
              <a:t>2025/1/15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A2235B-BA48-2C19-AB48-FBC9DE73D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8C244B-E9B8-96E4-9057-21AFCCEC1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6AC21-821B-43DD-B54A-A810618FD8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3954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D6E31-8DA8-1045-6419-BEAB5C076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F42196A-E22A-B439-63A8-29E27F8AF2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20ADCB-F0A7-3376-4C9F-487174A3A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143F1-DFBD-463C-8F41-5FBF23B7A8F1}" type="datetimeFigureOut">
              <a:rPr lang="zh-CN" altLang="en-US" smtClean="0"/>
              <a:t>2025/1/15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90BD52-FF4F-09FC-80F3-26745C9E3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79A69F-CBEB-4D17-05C8-EF5CE3458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6AC21-821B-43DD-B54A-A810618FD8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0616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D6E31-8DA8-1045-6419-BEAB5C076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F42196A-E22A-B439-63A8-29E27F8AF2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20ADCB-F0A7-3376-4C9F-487174A3A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143F1-DFBD-463C-8F41-5FBF23B7A8F1}" type="datetimeFigureOut">
              <a:rPr lang="zh-CN" altLang="en-US" smtClean="0"/>
              <a:t>2025/1/15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90BD52-FF4F-09FC-80F3-26745C9E3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79A69F-CBEB-4D17-05C8-EF5CE3458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6AC21-821B-43DD-B54A-A810618FD8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0616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6ADCCB-54D1-B017-FD13-AF137B3AB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36D6DE-0FEC-D4DC-83DE-F5825D24F8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EE7B908-6F6C-C57D-3E1C-2F9BF45A77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3F8AAA3-E977-ABF1-79BC-F6C95A724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143F1-DFBD-463C-8F41-5FBF23B7A8F1}" type="datetimeFigureOut">
              <a:rPr lang="zh-CN" altLang="en-US" smtClean="0"/>
              <a:t>2025/1/15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5B48AA8-B90A-7E0E-DFF5-0449B2C87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FCBAEC3-D15F-35C0-B67C-AB81AB16C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6AC21-821B-43DD-B54A-A810618FD8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1049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6ADCCB-54D1-B017-FD13-AF137B3AB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36D6DE-0FEC-D4DC-83DE-F5825D24F8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EE7B908-6F6C-C57D-3E1C-2F9BF45A77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3F8AAA3-E977-ABF1-79BC-F6C95A724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143F1-DFBD-463C-8F41-5FBF23B7A8F1}" type="datetimeFigureOut">
              <a:rPr lang="zh-CN" altLang="en-US" smtClean="0"/>
              <a:t>2025/1/15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5B48AA8-B90A-7E0E-DFF5-0449B2C87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FCBAEC3-D15F-35C0-B67C-AB81AB16C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6AC21-821B-43DD-B54A-A810618FD8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1049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DE9896-9A6A-F5AE-5210-ACF70FCA3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194F357-837C-F01B-0925-9DE049D350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EC059FC-F559-4E55-55EB-22606BEF9A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516B308-D8FE-9943-302D-93614BD55F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331C5F4-4766-D429-D1AD-191E34BF8F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029BEC2-F0B6-7E79-B4E2-F9B699D11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143F1-DFBD-463C-8F41-5FBF23B7A8F1}" type="datetimeFigureOut">
              <a:rPr lang="zh-CN" altLang="en-US" smtClean="0"/>
              <a:t>2025/1/15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41B01B4-F048-09ED-35AD-563359741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AC3EEDC-8C06-1452-BDEC-EAEEB1E6F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6AC21-821B-43DD-B54A-A810618FD8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4301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DE9896-9A6A-F5AE-5210-ACF70FCA3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194F357-837C-F01B-0925-9DE049D350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EC059FC-F559-4E55-55EB-22606BEF9A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516B308-D8FE-9943-302D-93614BD55F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331C5F4-4766-D429-D1AD-191E34BF8F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029BEC2-F0B6-7E79-B4E2-F9B699D11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143F1-DFBD-463C-8F41-5FBF23B7A8F1}" type="datetimeFigureOut">
              <a:rPr lang="zh-CN" altLang="en-US" smtClean="0"/>
              <a:t>2025/1/15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41B01B4-F048-09ED-35AD-563359741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AC3EEDC-8C06-1452-BDEC-EAEEB1E6F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6AC21-821B-43DD-B54A-A810618FD8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4301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CA24D9-8600-8E61-40C1-B39A3FA06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21121B1-BBED-E7C3-E719-0A029C5F3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143F1-DFBD-463C-8F41-5FBF23B7A8F1}" type="datetimeFigureOut">
              <a:rPr lang="zh-CN" altLang="en-US" smtClean="0"/>
              <a:t>2025/1/15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45E1785-DC4D-9E3D-9760-28E941E72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DAEDFD9-05AC-0680-932D-A633BE2B7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6AC21-821B-43DD-B54A-A810618FD8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1606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CA24D9-8600-8E61-40C1-B39A3FA06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21121B1-BBED-E7C3-E719-0A029C5F3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143F1-DFBD-463C-8F41-5FBF23B7A8F1}" type="datetimeFigureOut">
              <a:rPr lang="zh-CN" altLang="en-US" smtClean="0"/>
              <a:t>2025/1/15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45E1785-DC4D-9E3D-9760-28E941E72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DAEDFD9-05AC-0680-932D-A633BE2B7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6AC21-821B-43DD-B54A-A810618FD8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1606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180FA56-C6B8-5427-B5C9-1DFFCB604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143F1-DFBD-463C-8F41-5FBF23B7A8F1}" type="datetimeFigureOut">
              <a:rPr lang="zh-CN" altLang="en-US" smtClean="0"/>
              <a:t>2025/1/15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F45F4E9-8134-E128-E41A-75D915F82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80420CE-DCA7-1EAF-1C9D-01E4117FA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6AC21-821B-43DD-B54A-A810618FD8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8733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180FA56-C6B8-5427-B5C9-1DFFCB604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143F1-DFBD-463C-8F41-5FBF23B7A8F1}" type="datetimeFigureOut">
              <a:rPr lang="zh-CN" altLang="en-US" smtClean="0"/>
              <a:t>2025/1/15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F45F4E9-8134-E128-E41A-75D915F82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80420CE-DCA7-1EAF-1C9D-01E4117FA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6AC21-821B-43DD-B54A-A810618FD8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8733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132CE8-341F-8185-FDEC-32E64DC5E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D5D9C7-8E1D-B45D-A111-1C5BF77407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87B92E1-4A3D-1ACE-A274-10DCD4075B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8D50BE5-DB47-947B-1F38-4EB9B541C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143F1-DFBD-463C-8F41-5FBF23B7A8F1}" type="datetimeFigureOut">
              <a:rPr lang="zh-CN" altLang="en-US" smtClean="0"/>
              <a:t>2025/1/15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F57EB5B-9A64-C074-34BB-FF7E1000E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E8A3869-7750-E87A-9DC7-76C71F10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6AC21-821B-43DD-B54A-A810618FD8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8301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132CE8-341F-8185-FDEC-32E64DC5E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D5D9C7-8E1D-B45D-A111-1C5BF77407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87B92E1-4A3D-1ACE-A274-10DCD4075B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8D50BE5-DB47-947B-1F38-4EB9B541C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143F1-DFBD-463C-8F41-5FBF23B7A8F1}" type="datetimeFigureOut">
              <a:rPr lang="zh-CN" altLang="en-US" smtClean="0"/>
              <a:t>2025/1/15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F57EB5B-9A64-C074-34BB-FF7E1000E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E8A3869-7750-E87A-9DC7-76C71F10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6AC21-821B-43DD-B54A-A810618FD8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8301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059215-51E5-F1F2-F179-F99D2E4EB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6EAC1E7-B9BB-7850-E2B5-2DCC032D67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7451BD8-19B1-E418-3EB2-E23108A654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7AC21D3-CC41-F10D-F9B0-26143344E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143F1-DFBD-463C-8F41-5FBF23B7A8F1}" type="datetimeFigureOut">
              <a:rPr lang="zh-CN" altLang="en-US" smtClean="0"/>
              <a:t>2025/1/15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0AF9E27-C5A6-07B4-0A9B-79BE88E27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FCEB4C3-A910-D280-A08B-C6A81DB0B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6AC21-821B-43DD-B54A-A810618FD8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581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059215-51E5-F1F2-F179-F99D2E4EB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6EAC1E7-B9BB-7850-E2B5-2DCC032D67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7451BD8-19B1-E418-3EB2-E23108A654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7AC21D3-CC41-F10D-F9B0-26143344E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143F1-DFBD-463C-8F41-5FBF23B7A8F1}" type="datetimeFigureOut">
              <a:rPr lang="zh-CN" altLang="en-US" smtClean="0"/>
              <a:t>2025/1/15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0AF9E27-C5A6-07B4-0A9B-79BE88E27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FCEB4C3-A910-D280-A08B-C6A81DB0B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6AC21-821B-43DD-B54A-A810618FD8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581613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/Relationships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F834C30-FFBC-2F8B-9018-695FE95D0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BAA099C-943A-1207-6F8A-1A50CF3725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120CB3-512B-395B-ABA8-F7E077A542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6143F1-DFBD-463C-8F41-5FBF23B7A8F1}" type="datetimeFigureOut">
              <a:rPr lang="zh-CN" altLang="en-US" smtClean="0"/>
              <a:t>2025/1/15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7A0567-7B5A-392A-3305-02F5E80EB4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25C837-943A-252A-0FCD-E4DF27BD7F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F6AC21-821B-43DD-B54A-A810618FD8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339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3" r:id="rId12"/>
    <p:sldLayoutId id="2147483662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F834C30-FFBC-2F8B-9018-695FE95D0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BAA099C-943A-1207-6F8A-1A50CF3725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120CB3-512B-395B-ABA8-F7E077A542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6143F1-DFBD-463C-8F41-5FBF23B7A8F1}" type="datetimeFigureOut">
              <a:rPr lang="zh-CN" altLang="en-US" smtClean="0"/>
              <a:t>2025/1/15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7A0567-7B5A-392A-3305-02F5E80EB4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25C837-943A-252A-0FCD-E4DF27BD7F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F6AC21-821B-43DD-B54A-A810618FD8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339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3" r:id="rId12"/>
    <p:sldLayoutId id="2147483662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jp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jp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jpg"/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image" Target="../media/image23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jpg"/><Relationship Id="rId3" Type="http://schemas.openxmlformats.org/officeDocument/2006/relationships/image" Target="../media/image24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jpg"/><Relationship Id="rId3" Type="http://schemas.openxmlformats.org/officeDocument/2006/relationships/image" Target="../media/image4.jpg"/><Relationship Id="rId4" Type="http://schemas.openxmlformats.org/officeDocument/2006/relationships/image" Target="../media/image25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jp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jpg"/><Relationship Id="rId3" Type="http://schemas.openxmlformats.org/officeDocument/2006/relationships/image" Target="../media/image4.jp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jpg"/><Relationship Id="rId3" Type="http://schemas.openxmlformats.org/officeDocument/2006/relationships/image" Target="../media/image26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jpg"/><Relationship Id="rId3" Type="http://schemas.openxmlformats.org/officeDocument/2006/relationships/image" Target="../media/image27.jp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jpg"/><Relationship Id="rId3" Type="http://schemas.openxmlformats.org/officeDocument/2006/relationships/image" Target="../media/image4.jp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jpg"/><Relationship Id="rId3" Type="http://schemas.openxmlformats.org/officeDocument/2006/relationships/image" Target="../media/image10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jp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jp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15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jpg"/><Relationship Id="rId3" Type="http://schemas.openxmlformats.org/officeDocument/2006/relationships/image" Target="../media/image4.jp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jpg"/><Relationship Id="rId3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8768000" cy="27432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71500" y="1500188"/>
            <a:ext cx="8001000" cy="6667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最近PPT最新进展工作汇报</a:t>
            </a:r>
            <a:r>
              <a:rPr sz="3750" b="1">
                <a:solidFill>
                  <a:srgbClr val="FFFFFF"/>
                </a:solidFill>
              </a:rPr>
              <a:t>最近PPT最新进展工作汇报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71500" y="2243138"/>
            <a:ext cx="8001000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  <p:sp>
        <p:nvSpPr>
          <p:cNvPr id="5" name="TextBox 4"/>
          <p:cNvSpPr txBox="1"/>
          <p:nvPr/>
        </p:nvSpPr>
        <p:spPr>
          <a:xfrm>
            <a:off x="4269581" y="2976563"/>
            <a:ext cx="604838" cy="114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  <p:sp>
        <p:nvSpPr>
          <p:cNvPr id="6" name="TextBox 5"/>
          <p:cNvSpPr txBox="1"/>
          <p:nvPr/>
        </p:nvSpPr>
        <p:spPr>
          <a:xfrm>
            <a:off x="571500" y="3424238"/>
            <a:ext cx="8001000" cy="2190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JOJO</a:t>
            </a:r>
            <a:r>
              <a:rPr sz="1200">
                <a:solidFill>
                  <a:srgbClr val="FFFFFF"/>
                </a:solidFill>
              </a:rPr>
              <a:t>JOJO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8768000" cy="27432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71500" y="3314700"/>
            <a:ext cx="4762500" cy="6667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团队协作与资源利用</a:t>
            </a:r>
            <a:r>
              <a:rPr sz="3750" b="1">
                <a:solidFill>
                  <a:srgbClr val="FFFFFF"/>
                </a:solidFill>
              </a:rPr>
              <a:t>团队协作与资源利用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71500" y="4157662"/>
            <a:ext cx="4762500" cy="142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  <p:sp>
        <p:nvSpPr>
          <p:cNvPr id="5" name="TextBox 4"/>
          <p:cNvSpPr txBox="1"/>
          <p:nvPr/>
        </p:nvSpPr>
        <p:spPr>
          <a:xfrm>
            <a:off x="571500" y="4362450"/>
            <a:ext cx="4762500" cy="2095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  <p:sp>
        <p:nvSpPr>
          <p:cNvPr id="6" name="TextBox 5"/>
          <p:cNvSpPr txBox="1"/>
          <p:nvPr/>
        </p:nvSpPr>
        <p:spPr>
          <a:xfrm>
            <a:off x="5419725" y="3009900"/>
            <a:ext cx="3729038" cy="28575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03</a:t>
            </a:r>
            <a:r>
              <a:rPr sz="22500" b="1">
                <a:solidFill>
                  <a:srgbClr val="FFFFFF"/>
                </a:solidFill>
              </a:rPr>
              <a:t>03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  <p:pic>
        <p:nvPicPr>
          <p:cNvPr id="3" name="Picture 2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8768000" cy="27432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71500" y="285750"/>
            <a:ext cx="8001000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团队成员分工与合作</a:t>
            </a:r>
            <a:r>
              <a:rPr sz="2250" b="1">
                <a:solidFill>
                  <a:srgbClr val="000000"/>
                </a:solidFill>
              </a:rPr>
              <a:t>团队成员分工与合作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71500" y="742950"/>
            <a:ext cx="8001000" cy="2095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  <p:pic>
        <p:nvPicPr>
          <p:cNvPr id="6" name="Picture 5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0625" y="2000250"/>
            <a:ext cx="1270000" cy="1270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71500" y="2590800"/>
            <a:ext cx="1714500" cy="2095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分工明确</a:t>
            </a:r>
            <a:r>
              <a:rPr sz="1200" b="1">
                <a:solidFill>
                  <a:srgbClr val="000000"/>
                </a:solidFill>
              </a:rPr>
              <a:t>分工明确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71500" y="2838450"/>
            <a:ext cx="1714500" cy="6286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团队内每位成员根据专长分配任务，确保每项工作都有专人负责，提高效率。</a:t>
            </a:r>
            <a:r>
              <a:rPr sz="1050">
                <a:solidFill>
                  <a:srgbClr val="666666"/>
                </a:solidFill>
              </a:rPr>
              <a:t>团队内每位成员根据专长分配任务，确保每项工作都有专人负责，提高效率。</a:t>
            </a:r>
          </a:p>
        </p:txBody>
      </p:sp>
      <p:pic>
        <p:nvPicPr>
          <p:cNvPr id="9" name="Picture 8" descr="imag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6125" y="2000250"/>
            <a:ext cx="1270000" cy="12700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667000" y="2590800"/>
            <a:ext cx="1714500" cy="2095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协作无缝</a:t>
            </a:r>
            <a:r>
              <a:rPr sz="1200" b="1">
                <a:solidFill>
                  <a:srgbClr val="000000"/>
                </a:solidFill>
              </a:rPr>
              <a:t>协作无缝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667000" y="2838450"/>
            <a:ext cx="1714500" cy="838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通过定期会议和即时通讯工具，团队成员间保持紧密沟通，确保信息流通，协作无阻。</a:t>
            </a:r>
            <a:r>
              <a:rPr sz="1050">
                <a:solidFill>
                  <a:srgbClr val="666666"/>
                </a:solidFill>
              </a:rPr>
              <a:t>通过定期会议和即时通讯工具，团队成员间保持紧密沟通，确保信息流通，协作无阻。</a:t>
            </a:r>
          </a:p>
        </p:txBody>
      </p:sp>
      <p:pic>
        <p:nvPicPr>
          <p:cNvPr id="12" name="Picture 11" descr="imag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81625" y="2000250"/>
            <a:ext cx="1270000" cy="12700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762500" y="2590800"/>
            <a:ext cx="1714500" cy="2095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资源共享</a:t>
            </a:r>
            <a:r>
              <a:rPr sz="1200" b="1">
                <a:solidFill>
                  <a:srgbClr val="000000"/>
                </a:solidFill>
              </a:rPr>
              <a:t>资源共享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762500" y="2838450"/>
            <a:ext cx="1714500" cy="6286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建立共享文档库，所有成员可随时查阅和更新，优化资源利用，减少重复劳动。</a:t>
            </a:r>
            <a:r>
              <a:rPr sz="1050">
                <a:solidFill>
                  <a:srgbClr val="666666"/>
                </a:solidFill>
              </a:rPr>
              <a:t>建立共享文档库，所有成员可随时查阅和更新，优化资源利用，减少重复劳动。</a:t>
            </a:r>
          </a:p>
        </p:txBody>
      </p:sp>
      <p:pic>
        <p:nvPicPr>
          <p:cNvPr id="15" name="Picture 14" descr="image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77125" y="2000250"/>
            <a:ext cx="1270000" cy="12700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6858000" y="2590800"/>
            <a:ext cx="1714500" cy="2095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反馈循环</a:t>
            </a:r>
            <a:r>
              <a:rPr sz="1200" b="1">
                <a:solidFill>
                  <a:srgbClr val="000000"/>
                </a:solidFill>
              </a:rPr>
              <a:t>反馈循环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858000" y="2838450"/>
            <a:ext cx="1714500" cy="838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实施定期反馈机制，鼓励团队成员提出改进建议，持续优化工作流程，提升团队效能。</a:t>
            </a:r>
            <a:r>
              <a:rPr sz="1050">
                <a:solidFill>
                  <a:srgbClr val="666666"/>
                </a:solidFill>
              </a:rPr>
              <a:t>实施定期反馈机制，鼓励团队成员提出改进建议，持续优化工作流程，提升团队效能。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5836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  <p:pic>
        <p:nvPicPr>
          <p:cNvPr id="3" name="Picture 2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8768000" cy="27432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71500" y="285750"/>
            <a:ext cx="8001000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资源分配与管理</a:t>
            </a:r>
            <a:r>
              <a:rPr sz="2250" b="1">
                <a:solidFill>
                  <a:srgbClr val="000000"/>
                </a:solidFill>
              </a:rPr>
              <a:t>资源分配与管理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71500" y="742950"/>
            <a:ext cx="8001000" cy="2095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  <p:pic>
        <p:nvPicPr>
          <p:cNvPr id="6" name="Picture 5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625" y="1409700"/>
            <a:ext cx="22098000" cy="113538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68226" y="4269432"/>
            <a:ext cx="1333500" cy="2524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发现瓶颈问题</a:t>
            </a:r>
            <a:r>
              <a:rPr sz="1200" b="1">
                <a:solidFill>
                  <a:srgbClr val="000000"/>
                </a:solidFill>
              </a:rPr>
              <a:t>发现瓶颈问题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68226" y="4559945"/>
            <a:ext cx="1333500" cy="876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通过数据分析发现资源分配中的瓶颈，明确了需要优化的具体环节。</a:t>
            </a:r>
            <a:r>
              <a:rPr sz="1050">
                <a:solidFill>
                  <a:srgbClr val="666666"/>
                </a:solidFill>
              </a:rPr>
              <a:t>通过数据分析发现资源分配中的瓶颈，明确了需要优化的具体环节。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68226" y="1638300"/>
            <a:ext cx="1333500" cy="2524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提高资源效率</a:t>
            </a:r>
            <a:r>
              <a:rPr sz="1200" b="1">
                <a:solidFill>
                  <a:srgbClr val="000000"/>
                </a:solidFill>
              </a:rPr>
              <a:t>提高资源效率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68226" y="1928813"/>
            <a:ext cx="1333500" cy="876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采取优化措施后，资源使用效率提高了20%，显著改善了工作流程。</a:t>
            </a:r>
            <a:r>
              <a:rPr sz="1050">
                <a:solidFill>
                  <a:srgbClr val="666666"/>
                </a:solidFill>
              </a:rPr>
              <a:t>采取优化措施后，资源使用效率提高了20%，显著改善了工作流程。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242274" y="4269581"/>
            <a:ext cx="1333500" cy="2524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引入协作工具</a:t>
            </a:r>
            <a:r>
              <a:rPr sz="1200" b="1">
                <a:solidFill>
                  <a:srgbClr val="000000"/>
                </a:solidFill>
              </a:rPr>
              <a:t>引入协作工具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242274" y="4560094"/>
            <a:ext cx="1333500" cy="10858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引入新的协作工具，提升了团队沟通效率和资源信息共享的及时性，减少了不必要的重复劳动。</a:t>
            </a:r>
            <a:r>
              <a:rPr sz="1050">
                <a:solidFill>
                  <a:srgbClr val="666666"/>
                </a:solidFill>
              </a:rPr>
              <a:t>引入新的协作工具，提升了团队沟通效率和资源信息共享的及时性，减少了不必要的重复劳动。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242274" y="1638449"/>
            <a:ext cx="1333500" cy="2524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组织资源培训</a:t>
            </a:r>
            <a:r>
              <a:rPr sz="1200" b="1">
                <a:solidFill>
                  <a:srgbClr val="000000"/>
                </a:solidFill>
              </a:rPr>
              <a:t>组织资源培训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242274" y="1928961"/>
            <a:ext cx="1333500" cy="10858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组织资源管理培训，增强了团队成员的资源意识，促进了更合理的资源利用和分配。</a:t>
            </a:r>
            <a:r>
              <a:rPr sz="1050">
                <a:solidFill>
                  <a:srgbClr val="666666"/>
                </a:solidFill>
              </a:rPr>
              <a:t>组织资源管理培训，增强了团队成员的资源意识，促进了更合理的资源利用和分配。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  <p:pic>
        <p:nvPicPr>
          <p:cNvPr id="3" name="Picture 2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8768000" cy="27432000"/>
          </a:xfrm>
          <a:prstGeom prst="rect">
            <a:avLst/>
          </a:prstGeom>
        </p:spPr>
      </p:pic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48768000" cy="7112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71500" y="285750"/>
            <a:ext cx="8001000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跨部门沟通与协调</a:t>
            </a:r>
            <a:r>
              <a:rPr sz="2250" b="1">
                <a:solidFill>
                  <a:srgbClr val="FFFFFF"/>
                </a:solidFill>
              </a:rPr>
              <a:t>跨部门沟通与协调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1500" y="742950"/>
            <a:ext cx="8001000" cy="2095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  <p:pic>
        <p:nvPicPr>
          <p:cNvPr id="7" name="Picture 6" descr="imag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625" y="1504950"/>
            <a:ext cx="22098000" cy="92456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14363" y="3995738"/>
            <a:ext cx="2362200" cy="2524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加强跨部门沟通</a:t>
            </a:r>
            <a:r>
              <a:rPr sz="1200" b="1">
                <a:solidFill>
                  <a:srgbClr val="000000"/>
                </a:solidFill>
              </a:rPr>
              <a:t>加强跨部门沟通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4363" y="4286250"/>
            <a:ext cx="2362200" cy="6667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通过定期会议和即时通讯工具，增强各部门之间的信息交流，减少误解和冲突。</a:t>
            </a:r>
            <a:r>
              <a:rPr sz="1050">
                <a:solidFill>
                  <a:srgbClr val="666666"/>
                </a:solidFill>
              </a:rPr>
              <a:t>通过定期会议和即时通讯工具，增强各部门之间的信息交流，减少误解和冲突。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14363" y="3171825"/>
            <a:ext cx="2362200" cy="2524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引入协作平台</a:t>
            </a:r>
            <a:r>
              <a:rPr sz="1200" b="1">
                <a:solidFill>
                  <a:srgbClr val="000000"/>
                </a:solidFill>
              </a:rPr>
              <a:t>引入协作平台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14363" y="3462337"/>
            <a:ext cx="2362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使用企业微信和钉钉等工具，提高团队成员之间的沟通效率，促进项目进展。</a:t>
            </a:r>
            <a:r>
              <a:rPr sz="1050">
                <a:solidFill>
                  <a:srgbClr val="666666"/>
                </a:solidFill>
              </a:rPr>
              <a:t>使用企业微信和钉钉等工具，提高团队成员之间的沟通效率，促进项目进展。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14363" y="2347913"/>
            <a:ext cx="2362200" cy="2524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优化资源分配</a:t>
            </a:r>
            <a:r>
              <a:rPr sz="1200" b="1">
                <a:solidFill>
                  <a:srgbClr val="000000"/>
                </a:solidFill>
              </a:rPr>
              <a:t>优化资源分配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14363" y="2638425"/>
            <a:ext cx="2362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合理调配公司内部资源，确保每个项目都能获得所需的支持，避免资源浪费。</a:t>
            </a:r>
            <a:r>
              <a:rPr sz="1050">
                <a:solidFill>
                  <a:srgbClr val="666666"/>
                </a:solidFill>
              </a:rPr>
              <a:t>合理调配公司内部资源，确保每个项目都能获得所需的支持，避免资源浪费。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14363" y="1524000"/>
            <a:ext cx="2362200" cy="2524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组织团队培训</a:t>
            </a:r>
            <a:r>
              <a:rPr sz="1200" b="1">
                <a:solidFill>
                  <a:srgbClr val="000000"/>
                </a:solidFill>
              </a:rPr>
              <a:t>组织团队培训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14363" y="1814513"/>
            <a:ext cx="2362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定期举办专业技能培训，提升员工技能水平，增强团队整体竞争力。</a:t>
            </a:r>
            <a:r>
              <a:rPr sz="1050">
                <a:solidFill>
                  <a:srgbClr val="666666"/>
                </a:solidFill>
              </a:rPr>
              <a:t>定期举办专业技能培训，提升员工技能水平，增强团队整体竞争力。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167437" y="1628775"/>
            <a:ext cx="2362200" cy="2524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提升信息流通</a:t>
            </a:r>
            <a:r>
              <a:rPr sz="1200" b="1">
                <a:solidFill>
                  <a:srgbClr val="000000"/>
                </a:solidFill>
              </a:rPr>
              <a:t>提升信息流通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167437" y="1919288"/>
            <a:ext cx="2362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通过优化内部流程，确保重要信息能够快速准确地传达给相关人员。</a:t>
            </a:r>
            <a:r>
              <a:rPr sz="1050">
                <a:solidFill>
                  <a:srgbClr val="666666"/>
                </a:solidFill>
              </a:rPr>
              <a:t>通过优化内部流程，确保重要信息能够快速准确地传达给相关人员。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167437" y="2452688"/>
            <a:ext cx="2362200" cy="2524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提高工作效率</a:t>
            </a:r>
            <a:r>
              <a:rPr sz="1200" b="1">
                <a:solidFill>
                  <a:srgbClr val="000000"/>
                </a:solidFill>
              </a:rPr>
              <a:t>提高工作效率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167437" y="2743200"/>
            <a:ext cx="2362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借助先进的管理工具和技术手段，简化工作流程，缩短任务完成时间。</a:t>
            </a:r>
            <a:r>
              <a:rPr sz="1050">
                <a:solidFill>
                  <a:srgbClr val="666666"/>
                </a:solidFill>
              </a:rPr>
              <a:t>借助先进的管理工具和技术手段，简化工作流程，缩短任务完成时间。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167437" y="3276600"/>
            <a:ext cx="2362200" cy="2524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促进资源共享</a:t>
            </a:r>
            <a:r>
              <a:rPr sz="1200" b="1">
                <a:solidFill>
                  <a:srgbClr val="000000"/>
                </a:solidFill>
              </a:rPr>
              <a:t>促进资源共享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167437" y="3567112"/>
            <a:ext cx="2362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建立完善的资源共享机制，鼓励员工分享知识和经验，形成良好的学习氛围。</a:t>
            </a:r>
            <a:r>
              <a:rPr sz="1050">
                <a:solidFill>
                  <a:srgbClr val="666666"/>
                </a:solidFill>
              </a:rPr>
              <a:t>建立完善的资源共享机制，鼓励员工分享知识和经验，形成良好的学习氛围。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167437" y="4100513"/>
            <a:ext cx="2362200" cy="2524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增强团队协作</a:t>
            </a:r>
            <a:r>
              <a:rPr sz="1200" b="1">
                <a:solidFill>
                  <a:srgbClr val="000000"/>
                </a:solidFill>
              </a:rPr>
              <a:t>增强团队协作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167437" y="4391025"/>
            <a:ext cx="2362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培养团队精神，加强成员间的相互支持与配合，共同完成公司目标。</a:t>
            </a:r>
            <a:r>
              <a:rPr sz="1050">
                <a:solidFill>
                  <a:srgbClr val="666666"/>
                </a:solidFill>
              </a:rPr>
              <a:t>培养团队精神，加强成员间的相互支持与配合，共同完成公司目标。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8768000" cy="27432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71500" y="3314700"/>
            <a:ext cx="4762500" cy="6667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未来规划与预期成果</a:t>
            </a:r>
            <a:r>
              <a:rPr sz="3750" b="1">
                <a:solidFill>
                  <a:srgbClr val="FFFFFF"/>
                </a:solidFill>
              </a:rPr>
              <a:t>未来规划与预期成果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71500" y="4157662"/>
            <a:ext cx="4762500" cy="142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  <p:sp>
        <p:nvSpPr>
          <p:cNvPr id="5" name="TextBox 4"/>
          <p:cNvSpPr txBox="1"/>
          <p:nvPr/>
        </p:nvSpPr>
        <p:spPr>
          <a:xfrm>
            <a:off x="571500" y="4362450"/>
            <a:ext cx="4762500" cy="2095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  <p:sp>
        <p:nvSpPr>
          <p:cNvPr id="6" name="TextBox 5"/>
          <p:cNvSpPr txBox="1"/>
          <p:nvPr/>
        </p:nvSpPr>
        <p:spPr>
          <a:xfrm>
            <a:off x="5419725" y="3009900"/>
            <a:ext cx="3729038" cy="28575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04</a:t>
            </a:r>
            <a:r>
              <a:rPr sz="22500" b="1">
                <a:solidFill>
                  <a:srgbClr val="FFFFFF"/>
                </a:solidFill>
              </a:rPr>
              <a:t>04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  <p:pic>
        <p:nvPicPr>
          <p:cNvPr id="3" name="Picture 2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8768000" cy="27432000"/>
          </a:xfrm>
          <a:prstGeom prst="rect">
            <a:avLst/>
          </a:prstGeom>
        </p:spPr>
      </p:pic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48768000" cy="7112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71500" y="285750"/>
            <a:ext cx="8001000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下一阶段工作重点</a:t>
            </a:r>
            <a:r>
              <a:rPr sz="2250" b="1">
                <a:solidFill>
                  <a:srgbClr val="FFFFFF"/>
                </a:solidFill>
              </a:rPr>
              <a:t>下一阶段工作重点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1500" y="742950"/>
            <a:ext cx="8001000" cy="2095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  <p:sp>
        <p:nvSpPr>
          <p:cNvPr id="7" name="TextBox 6"/>
          <p:cNvSpPr txBox="1"/>
          <p:nvPr/>
        </p:nvSpPr>
        <p:spPr>
          <a:xfrm>
            <a:off x="571500" y="2000250"/>
            <a:ext cx="2413000" cy="21431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01</a:t>
            </a:r>
            <a:r>
              <a:rPr sz="1200" b="1">
                <a:solidFill>
                  <a:srgbClr val="323DA4"/>
                </a:solidFill>
              </a:rPr>
              <a:t>01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71500" y="2328863"/>
            <a:ext cx="2413000" cy="2095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技术革新</a:t>
            </a:r>
            <a:r>
              <a:rPr sz="1200" b="1">
                <a:solidFill>
                  <a:srgbClr val="000000"/>
                </a:solidFill>
              </a:rPr>
              <a:t>技术革新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71500" y="2576513"/>
            <a:ext cx="2413000" cy="6286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深化AI技术应用，提升数据分析效率，优化PPT设计流程，确保报告质量与创新性。</a:t>
            </a:r>
            <a:r>
              <a:rPr sz="1050">
                <a:solidFill>
                  <a:srgbClr val="666666"/>
                </a:solidFill>
              </a:rPr>
              <a:t>深化AI技术应用，提升数据分析效率，优化PPT设计流程，确保报告质量与创新性。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365500" y="2000250"/>
            <a:ext cx="2413000" cy="21431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02</a:t>
            </a:r>
            <a:r>
              <a:rPr sz="1200" b="1">
                <a:solidFill>
                  <a:srgbClr val="323DA4"/>
                </a:solidFill>
              </a:rPr>
              <a:t>02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365500" y="2328863"/>
            <a:ext cx="2413000" cy="2095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团队协作</a:t>
            </a:r>
            <a:r>
              <a:rPr sz="1200" b="1">
                <a:solidFill>
                  <a:srgbClr val="000000"/>
                </a:solidFill>
              </a:rPr>
              <a:t>团队协作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365500" y="2576513"/>
            <a:ext cx="2413000" cy="6286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加强跨部门沟通，整合资源，定期举办培训，提高团队整体技能，确保项目顺利推进。</a:t>
            </a:r>
            <a:r>
              <a:rPr sz="1050">
                <a:solidFill>
                  <a:srgbClr val="666666"/>
                </a:solidFill>
              </a:rPr>
              <a:t>加强跨部门沟通，整合资源，定期举办培训，提高团队整体技能，确保项目顺利推进。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159500" y="2000250"/>
            <a:ext cx="2413000" cy="21431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03</a:t>
            </a:r>
            <a:r>
              <a:rPr sz="1200" b="1">
                <a:solidFill>
                  <a:srgbClr val="323DA4"/>
                </a:solidFill>
              </a:rPr>
              <a:t>03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159500" y="2328863"/>
            <a:ext cx="2413000" cy="2095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成果预期</a:t>
            </a:r>
            <a:r>
              <a:rPr sz="1200" b="1">
                <a:solidFill>
                  <a:srgbClr val="000000"/>
                </a:solidFill>
              </a:rPr>
              <a:t>成果预期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159500" y="2576513"/>
            <a:ext cx="2413000" cy="6286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预计下一季度完成核心模块开发，半年内实现初步产品化，一年内达成市场推广目标。</a:t>
            </a:r>
            <a:r>
              <a:rPr sz="1050">
                <a:solidFill>
                  <a:srgbClr val="666666"/>
                </a:solidFill>
              </a:rPr>
              <a:t>预计下一季度完成核心模块开发，半年内实现初步产品化，一年内达成市场推广目标。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629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  <p:pic>
        <p:nvPicPr>
          <p:cNvPr id="3" name="Picture 2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8768000" cy="27432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71500" y="285750"/>
            <a:ext cx="8001000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预期实现的目标与里程碑</a:t>
            </a:r>
            <a:r>
              <a:rPr sz="2250" b="1">
                <a:solidFill>
                  <a:srgbClr val="000000"/>
                </a:solidFill>
              </a:rPr>
              <a:t>预期实现的目标与里程碑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71500" y="742950"/>
            <a:ext cx="8001000" cy="2095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  <p:pic>
        <p:nvPicPr>
          <p:cNvPr id="6" name="Picture 5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625" y="1409700"/>
            <a:ext cx="22098000" cy="13462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819525" y="3986213"/>
            <a:ext cx="1504950" cy="3238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PPT项目目标</a:t>
            </a:r>
            <a:r>
              <a:rPr sz="1650" b="1">
                <a:solidFill>
                  <a:srgbClr val="3B9DF1"/>
                </a:solidFill>
              </a:rPr>
              <a:t>PPT项目目标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938338" y="1552575"/>
            <a:ext cx="1181100" cy="3238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提升演示效率</a:t>
            </a:r>
            <a:r>
              <a:rPr sz="1500" b="1">
                <a:solidFill>
                  <a:srgbClr val="5BB1E1"/>
                </a:solidFill>
              </a:rPr>
              <a:t>提升演示效率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47675" y="2114550"/>
            <a:ext cx="2295525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引入AI智能布局，提高演示文稿制作速度。</a:t>
            </a:r>
            <a:r>
              <a:rPr sz="1050">
                <a:solidFill>
                  <a:srgbClr val="666666"/>
                </a:solidFill>
              </a:rPr>
              <a:t>引入AI智能布局，提高演示文稿制作速度。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47675" y="2609850"/>
            <a:ext cx="2295525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提供设计建议，帮助用户快速美化页面。</a:t>
            </a:r>
            <a:r>
              <a:rPr sz="1050">
                <a:solidFill>
                  <a:srgbClr val="666666"/>
                </a:solidFill>
              </a:rPr>
              <a:t>提供设计建议，帮助用户快速美化页面。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938338" y="3238500"/>
            <a:ext cx="1181100" cy="3238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优化用户体验</a:t>
            </a:r>
            <a:r>
              <a:rPr sz="1500" b="1">
                <a:solidFill>
                  <a:srgbClr val="639CFF"/>
                </a:solidFill>
              </a:rPr>
              <a:t>优化用户体验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47675" y="3800475"/>
            <a:ext cx="2295525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通过AI技术，简化用户操作流程，提升使用体验。</a:t>
            </a:r>
            <a:r>
              <a:rPr sz="1050">
                <a:solidFill>
                  <a:srgbClr val="666666"/>
                </a:solidFill>
              </a:rPr>
              <a:t>通过AI技术，简化用户操作流程，提升使用体验。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47675" y="4295775"/>
            <a:ext cx="2295525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增加个性化设置选项，满足不同用户需求。</a:t>
            </a:r>
            <a:r>
              <a:rPr sz="1050">
                <a:solidFill>
                  <a:srgbClr val="666666"/>
                </a:solidFill>
              </a:rPr>
              <a:t>增加个性化设置选项，满足不同用户需求。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128838" y="4924425"/>
            <a:ext cx="990600" cy="3238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开发与测试</a:t>
            </a:r>
            <a:r>
              <a:rPr sz="1500" b="1">
                <a:solidFill>
                  <a:srgbClr val="687EFF"/>
                </a:solidFill>
              </a:rPr>
              <a:t>开发与测试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47675" y="5486400"/>
            <a:ext cx="2295525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计划在下一季度完成初步开发，确保功能稳定。</a:t>
            </a:r>
            <a:r>
              <a:rPr sz="1050">
                <a:solidFill>
                  <a:srgbClr val="666666"/>
                </a:solidFill>
              </a:rPr>
              <a:t>计划在下一季度完成初步开发，确保功能稳定。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47675" y="5981700"/>
            <a:ext cx="2295525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进行多轮内部测试，收集反馈持续改进产品。</a:t>
            </a:r>
            <a:r>
              <a:rPr sz="1050">
                <a:solidFill>
                  <a:srgbClr val="666666"/>
                </a:solidFill>
              </a:rPr>
              <a:t>进行多轮内部测试，收集反馈持续改进产品。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405563" y="1762125"/>
            <a:ext cx="923925" cy="3238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市场拓展</a:t>
            </a:r>
            <a:r>
              <a:rPr sz="1500" b="1">
                <a:solidFill>
                  <a:srgbClr val="615CED"/>
                </a:solidFill>
              </a:rPr>
              <a:t>市场拓展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400800" y="2324100"/>
            <a:ext cx="2295525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预计年底覆盖全球主要市场，扩大国际影响力。</a:t>
            </a:r>
            <a:r>
              <a:rPr sz="1050">
                <a:solidFill>
                  <a:srgbClr val="666666"/>
                </a:solidFill>
              </a:rPr>
              <a:t>预计年底覆盖全球主要市场，扩大国际影响力。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400800" y="2819400"/>
            <a:ext cx="2295525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通过建立合作伙伴关系，共同推广产品。</a:t>
            </a:r>
            <a:r>
              <a:rPr sz="1050">
                <a:solidFill>
                  <a:srgbClr val="666666"/>
                </a:solidFill>
              </a:rPr>
              <a:t>通过建立合作伙伴关系，共同推广产品。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405563" y="3448050"/>
            <a:ext cx="923925" cy="3238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品牌建设</a:t>
            </a:r>
            <a:r>
              <a:rPr sz="1500" b="1">
                <a:solidFill>
                  <a:srgbClr val="6644DF"/>
                </a:solidFill>
              </a:rPr>
              <a:t>品牌建设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400800" y="4010025"/>
            <a:ext cx="2295525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增强品牌影响力，树立良好企业形象。</a:t>
            </a:r>
            <a:r>
              <a:rPr sz="1050">
                <a:solidFill>
                  <a:srgbClr val="666666"/>
                </a:solidFill>
              </a:rPr>
              <a:t>增强品牌影响力，树立良好企业形象。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400800" y="4505325"/>
            <a:ext cx="2295525" cy="2476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实现用户基数翻倍，扩大市场份额。</a:t>
            </a:r>
            <a:r>
              <a:rPr sz="1050">
                <a:solidFill>
                  <a:srgbClr val="666666"/>
                </a:solidFill>
              </a:rPr>
              <a:t>实现用户基数翻倍，扩大市场份额。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405563" y="4924425"/>
            <a:ext cx="923925" cy="3238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行业认可</a:t>
            </a:r>
            <a:r>
              <a:rPr sz="1500" b="1">
                <a:solidFill>
                  <a:srgbClr val="3B9DF1"/>
                </a:solidFill>
              </a:rPr>
              <a:t>行业认可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400800" y="5486400"/>
            <a:ext cx="2295525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期望获得行业认可奖项，证明产品实力。</a:t>
            </a:r>
            <a:r>
              <a:rPr sz="1050">
                <a:solidFill>
                  <a:srgbClr val="666666"/>
                </a:solidFill>
              </a:rPr>
              <a:t>期望获得行业认可奖项，证明产品实力。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400800" y="5981700"/>
            <a:ext cx="2295525" cy="2476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确立市场领导地位，引领行业发展。</a:t>
            </a:r>
            <a:r>
              <a:rPr sz="1050">
                <a:solidFill>
                  <a:srgbClr val="666666"/>
                </a:solidFill>
              </a:rPr>
              <a:t>确立市场领导地位，引领行业发展。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  <p:pic>
        <p:nvPicPr>
          <p:cNvPr id="3" name="Picture 2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8768000" cy="27432000"/>
          </a:xfrm>
          <a:prstGeom prst="rect">
            <a:avLst/>
          </a:prstGeom>
        </p:spPr>
      </p:pic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6375" y="0"/>
            <a:ext cx="13004800" cy="13004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71500" y="285750"/>
            <a:ext cx="4038600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风险评估与应对策略</a:t>
            </a:r>
            <a:r>
              <a:rPr sz="2250" b="1">
                <a:solidFill>
                  <a:srgbClr val="000000"/>
                </a:solidFill>
              </a:rPr>
              <a:t>风险评估与应对策略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1500" y="742950"/>
            <a:ext cx="4038600" cy="2095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  <p:sp>
        <p:nvSpPr>
          <p:cNvPr id="7" name="TextBox 6"/>
          <p:cNvSpPr txBox="1"/>
          <p:nvPr/>
        </p:nvSpPr>
        <p:spPr>
          <a:xfrm>
            <a:off x="571500" y="1333500"/>
            <a:ext cx="4143375" cy="2095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市场风险</a:t>
            </a:r>
            <a:r>
              <a:rPr sz="1200" b="1">
                <a:solidFill>
                  <a:srgbClr val="000000"/>
                </a:solidFill>
              </a:rPr>
              <a:t>市场风险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71500" y="1581150"/>
            <a:ext cx="4143375" cy="4191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近期市场波动大，需密切关注行业动态，调整策略以降低不确定性带来的影响。</a:t>
            </a:r>
            <a:r>
              <a:rPr sz="1050">
                <a:solidFill>
                  <a:srgbClr val="666666"/>
                </a:solidFill>
              </a:rPr>
              <a:t>近期市场波动大，需密切关注行业动态，调整策略以降低不确定性带来的影响。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71500" y="2190750"/>
            <a:ext cx="4143375" cy="2095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技术挑战</a:t>
            </a:r>
            <a:r>
              <a:rPr sz="1200" b="1">
                <a:solidFill>
                  <a:srgbClr val="000000"/>
                </a:solidFill>
              </a:rPr>
              <a:t>技术挑战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71500" y="2438400"/>
            <a:ext cx="4143375" cy="4191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面对快速发展的技术，我们正加强团队培训，确保项目顺利推进，实现预期成果。</a:t>
            </a:r>
            <a:r>
              <a:rPr sz="1050">
                <a:solidFill>
                  <a:srgbClr val="666666"/>
                </a:solidFill>
              </a:rPr>
              <a:t>面对快速发展的技术，我们正加强团队培训，确保项目顺利推进，实现预期成果。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71500" y="3238500"/>
            <a:ext cx="4143375" cy="2095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资源分配</a:t>
            </a:r>
            <a:r>
              <a:rPr sz="1200" b="1">
                <a:solidFill>
                  <a:srgbClr val="000000"/>
                </a:solidFill>
              </a:rPr>
              <a:t>资源分配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71500" y="3486150"/>
            <a:ext cx="4143375" cy="4191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优化资源配置，确保关键项目得到足够支持，同时预防资源过度集中导致的风险。</a:t>
            </a:r>
            <a:r>
              <a:rPr sz="1050">
                <a:solidFill>
                  <a:srgbClr val="666666"/>
                </a:solidFill>
              </a:rPr>
              <a:t>优化资源配置，确保关键项目得到足够支持，同时预防资源过度集中导致的风险。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71500" y="4286250"/>
            <a:ext cx="4143375" cy="2095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合规问题</a:t>
            </a:r>
            <a:r>
              <a:rPr sz="1200" b="1">
                <a:solidFill>
                  <a:srgbClr val="000000"/>
                </a:solidFill>
              </a:rPr>
              <a:t>合规问题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71500" y="4533900"/>
            <a:ext cx="4143375" cy="4191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严格遵守行业法规，建立合规审查机制，避免法律风险，保障公司稳健发展。</a:t>
            </a:r>
            <a:r>
              <a:rPr sz="1050">
                <a:solidFill>
                  <a:srgbClr val="666666"/>
                </a:solidFill>
              </a:rPr>
              <a:t>严格遵守行业法规，建立合规审查机制，避免法律风险，保障公司稳健发展。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8768000" cy="27432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71500" y="2014538"/>
            <a:ext cx="8001000" cy="6667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THANKS</a:t>
            </a:r>
            <a:r>
              <a:rPr sz="3750" b="1">
                <a:solidFill>
                  <a:srgbClr val="FFFFFF"/>
                </a:solidFill>
              </a:rPr>
              <a:t>THANKS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71500" y="3014663"/>
            <a:ext cx="604838" cy="114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  <p:sp>
        <p:nvSpPr>
          <p:cNvPr id="5" name="TextBox 4"/>
          <p:cNvSpPr txBox="1"/>
          <p:nvPr/>
        </p:nvSpPr>
        <p:spPr>
          <a:xfrm>
            <a:off x="571500" y="3462337"/>
            <a:ext cx="8001000" cy="1905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PPT内容由通义AI生成，访问tongyi.ai智能生成更多PPT</a:t>
            </a:r>
            <a:r>
              <a:rPr sz="1200">
                <a:solidFill>
                  <a:srgbClr val="FFFFFF"/>
                </a:solidFill>
              </a:rPr>
              <a:t>PPT内容由通义AI生成，访问tongyi.ai智能生成更多PPT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  <p:pic>
        <p:nvPicPr>
          <p:cNvPr id="3" name="Picture 2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5748000" cy="27432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71500" y="3433763"/>
            <a:ext cx="1857375" cy="6667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content</a:t>
            </a:r>
            <a:r>
              <a:rPr sz="3750" b="1">
                <a:solidFill>
                  <a:srgbClr val="FFFFFF"/>
                </a:solidFill>
              </a:rPr>
              <a:t>content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71500" y="4176713"/>
            <a:ext cx="1809750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目录</a:t>
            </a:r>
            <a:r>
              <a:rPr sz="2250">
                <a:solidFill>
                  <a:srgbClr val="FFFFFF"/>
                </a:solidFill>
              </a:rPr>
              <a:t>目录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524250" y="1302544"/>
            <a:ext cx="352425" cy="3333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01</a:t>
            </a:r>
            <a:r>
              <a:rPr sz="1875" b="1">
                <a:solidFill>
                  <a:srgbClr val="323DA4"/>
                </a:solidFill>
              </a:rPr>
              <a:t>01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990975" y="1373981"/>
            <a:ext cx="4581525" cy="2095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项目概述</a:t>
            </a:r>
            <a:r>
              <a:rPr sz="1200" b="1">
                <a:solidFill>
                  <a:srgbClr val="000000"/>
                </a:solidFill>
              </a:rPr>
              <a:t>项目概述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990975" y="1621631"/>
            <a:ext cx="4581525" cy="2095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  <p:sp>
        <p:nvSpPr>
          <p:cNvPr id="9" name="TextBox 8"/>
          <p:cNvSpPr txBox="1"/>
          <p:nvPr/>
        </p:nvSpPr>
        <p:spPr>
          <a:xfrm>
            <a:off x="3524250" y="1931194"/>
            <a:ext cx="352425" cy="3333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02</a:t>
            </a:r>
            <a:r>
              <a:rPr sz="1875" b="1">
                <a:solidFill>
                  <a:srgbClr val="323DA4"/>
                </a:solidFill>
              </a:rPr>
              <a:t>02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990975" y="2002631"/>
            <a:ext cx="4581525" cy="2095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技术挑战与解决方案</a:t>
            </a:r>
            <a:r>
              <a:rPr sz="1200" b="1">
                <a:solidFill>
                  <a:srgbClr val="000000"/>
                </a:solidFill>
              </a:rPr>
              <a:t>技术挑战与解决方案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990975" y="2250281"/>
            <a:ext cx="4581525" cy="2095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  <p:sp>
        <p:nvSpPr>
          <p:cNvPr id="12" name="TextBox 11"/>
          <p:cNvSpPr txBox="1"/>
          <p:nvPr/>
        </p:nvSpPr>
        <p:spPr>
          <a:xfrm>
            <a:off x="3524250" y="2559844"/>
            <a:ext cx="352425" cy="3333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03</a:t>
            </a:r>
            <a:r>
              <a:rPr sz="1875" b="1">
                <a:solidFill>
                  <a:srgbClr val="323DA4"/>
                </a:solidFill>
              </a:rPr>
              <a:t>03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990975" y="2631281"/>
            <a:ext cx="4581525" cy="2095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团队协作与资源利用</a:t>
            </a:r>
            <a:r>
              <a:rPr sz="1200" b="1">
                <a:solidFill>
                  <a:srgbClr val="000000"/>
                </a:solidFill>
              </a:rPr>
              <a:t>团队协作与资源利用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990975" y="2878931"/>
            <a:ext cx="4581525" cy="2095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  <p:sp>
        <p:nvSpPr>
          <p:cNvPr id="15" name="TextBox 14"/>
          <p:cNvSpPr txBox="1"/>
          <p:nvPr/>
        </p:nvSpPr>
        <p:spPr>
          <a:xfrm>
            <a:off x="3524250" y="3188494"/>
            <a:ext cx="352425" cy="3333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04</a:t>
            </a:r>
            <a:r>
              <a:rPr sz="1875" b="1">
                <a:solidFill>
                  <a:srgbClr val="323DA4"/>
                </a:solidFill>
              </a:rPr>
              <a:t>04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990975" y="3259931"/>
            <a:ext cx="4581525" cy="2095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未来规划与预期成果</a:t>
            </a:r>
            <a:r>
              <a:rPr sz="1200" b="1">
                <a:solidFill>
                  <a:srgbClr val="000000"/>
                </a:solidFill>
              </a:rPr>
              <a:t>未来规划与预期成果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990975" y="3507581"/>
            <a:ext cx="4581525" cy="2095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8768000" cy="27432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71500" y="3314700"/>
            <a:ext cx="4762500" cy="6667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项目概述</a:t>
            </a:r>
            <a:r>
              <a:rPr sz="3750" b="1">
                <a:solidFill>
                  <a:srgbClr val="FFFFFF"/>
                </a:solidFill>
              </a:rPr>
              <a:t>项目概述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71500" y="4157662"/>
            <a:ext cx="4762500" cy="142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  <p:sp>
        <p:nvSpPr>
          <p:cNvPr id="5" name="TextBox 4"/>
          <p:cNvSpPr txBox="1"/>
          <p:nvPr/>
        </p:nvSpPr>
        <p:spPr>
          <a:xfrm>
            <a:off x="571500" y="4362450"/>
            <a:ext cx="4762500" cy="2095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  <p:sp>
        <p:nvSpPr>
          <p:cNvPr id="6" name="TextBox 5"/>
          <p:cNvSpPr txBox="1"/>
          <p:nvPr/>
        </p:nvSpPr>
        <p:spPr>
          <a:xfrm>
            <a:off x="5419725" y="3009900"/>
            <a:ext cx="3729038" cy="28575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01</a:t>
            </a:r>
            <a:r>
              <a:rPr sz="22500" b="1">
                <a:solidFill>
                  <a:srgbClr val="FFFFFF"/>
                </a:solidFill>
              </a:rPr>
              <a:t>01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56959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  <p:pic>
        <p:nvPicPr>
          <p:cNvPr id="3" name="Picture 2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8768000" cy="27432000"/>
          </a:xfrm>
          <a:prstGeom prst="rect">
            <a:avLst/>
          </a:prstGeom>
        </p:spPr>
      </p:pic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48768000" cy="7112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71500" y="285750"/>
            <a:ext cx="8001000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项目背景与目标</a:t>
            </a:r>
            <a:r>
              <a:rPr sz="2250" b="1">
                <a:solidFill>
                  <a:srgbClr val="FFFFFF"/>
                </a:solidFill>
              </a:rPr>
              <a:t>项目背景与目标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1500" y="742950"/>
            <a:ext cx="8001000" cy="2095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  <p:pic>
        <p:nvPicPr>
          <p:cNvPr id="7" name="Picture 6" descr="imag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050" y="1352550"/>
            <a:ext cx="11125200" cy="37592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00075" y="1559719"/>
            <a:ext cx="2571750" cy="2524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行业需求</a:t>
            </a:r>
            <a:r>
              <a:rPr sz="1200" b="1">
                <a:solidFill>
                  <a:srgbClr val="000000"/>
                </a:solidFill>
              </a:rPr>
              <a:t>行业需求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0075" y="1850231"/>
            <a:ext cx="2571750" cy="6667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近年来，数字化转型加速，企业对高效沟通工具需求激增，PPT作为重要载体，其功能与设计需不断优化以满足市场。</a:t>
            </a:r>
            <a:r>
              <a:rPr sz="1050">
                <a:solidFill>
                  <a:srgbClr val="666666"/>
                </a:solidFill>
              </a:rPr>
              <a:t>近年来，数字化转型加速，企业对高效沟通工具需求激增，PPT作为重要载体，其功能与设计需不断优化以满足市场。</a:t>
            </a:r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1352550"/>
            <a:ext cx="11125200" cy="37592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972175" y="1559719"/>
            <a:ext cx="2571750" cy="2524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技术革新</a:t>
            </a:r>
            <a:r>
              <a:rPr sz="1200" b="1">
                <a:solidFill>
                  <a:srgbClr val="000000"/>
                </a:solidFill>
              </a:rPr>
              <a:t>技术革新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972175" y="1850231"/>
            <a:ext cx="2571750" cy="6667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AI与大数据融入PPT设计，自动布局、智能配色等功能提升制作效率，同时增强演示互动性，吸引观众注意力。</a:t>
            </a:r>
            <a:r>
              <a:rPr sz="1050">
                <a:solidFill>
                  <a:srgbClr val="666666"/>
                </a:solidFill>
              </a:rPr>
              <a:t>AI与大数据融入PPT设计，自动布局、智能配色等功能提升制作效率，同时增强演示互动性，吸引观众注意力。</a:t>
            </a:r>
          </a:p>
        </p:txBody>
      </p:sp>
      <p:pic>
        <p:nvPicPr>
          <p:cNvPr id="13" name="Picture 12" descr="image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0050" y="2762250"/>
            <a:ext cx="11125200" cy="37592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00075" y="2969419"/>
            <a:ext cx="2571750" cy="2524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目标定位</a:t>
            </a:r>
            <a:r>
              <a:rPr sz="1200" b="1">
                <a:solidFill>
                  <a:srgbClr val="000000"/>
                </a:solidFill>
              </a:rPr>
              <a:t>目标定位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00075" y="3259931"/>
            <a:ext cx="2571750" cy="6667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本项目旨在开发新一代PPT软件，结合最新技术，提供更智能、更美观、更便捷的演示解决方案，引领行业趋势。</a:t>
            </a:r>
            <a:r>
              <a:rPr sz="1050">
                <a:solidFill>
                  <a:srgbClr val="666666"/>
                </a:solidFill>
              </a:rPr>
              <a:t>本项目旨在开发新一代PPT软件，结合最新技术，提供更智能、更美观、更便捷的演示解决方案，引领行业趋势。</a:t>
            </a:r>
          </a:p>
        </p:txBody>
      </p:sp>
      <p:pic>
        <p:nvPicPr>
          <p:cNvPr id="16" name="Picture 15" descr="imag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72000" y="2762250"/>
            <a:ext cx="11125200" cy="75184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5972175" y="2969419"/>
            <a:ext cx="2571750" cy="2524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用户研究</a:t>
            </a:r>
            <a:r>
              <a:rPr sz="1200" b="1">
                <a:solidFill>
                  <a:srgbClr val="000000"/>
                </a:solidFill>
              </a:rPr>
              <a:t>用户研究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972175" y="3259931"/>
            <a:ext cx="2571750" cy="6667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通过深度访谈与问卷调查，了解用户痛点，如模板单一、操作复杂等，针对性设计功能，提升用户体验。</a:t>
            </a:r>
            <a:r>
              <a:rPr sz="1050">
                <a:solidFill>
                  <a:srgbClr val="666666"/>
                </a:solidFill>
              </a:rPr>
              <a:t>通过深度访谈与问卷调查，了解用户痛点，如模板单一、操作复杂等，针对性设计功能，提升用户体验。</a:t>
            </a:r>
          </a:p>
        </p:txBody>
      </p:sp>
      <p:pic>
        <p:nvPicPr>
          <p:cNvPr id="19" name="Picture 18" descr="image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0050" y="4171950"/>
            <a:ext cx="11125200" cy="375920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600075" y="4379119"/>
            <a:ext cx="2571750" cy="2524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市场分析</a:t>
            </a:r>
            <a:r>
              <a:rPr sz="1200" b="1">
                <a:solidFill>
                  <a:srgbClr val="000000"/>
                </a:solidFill>
              </a:rPr>
              <a:t>市场分析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00075" y="4669631"/>
            <a:ext cx="2571750" cy="6667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分析竞争对手，明确自身优势，制定市场策略，确保产品在激烈的市场竞争中脱颖而出，实现商业目标。</a:t>
            </a:r>
            <a:r>
              <a:rPr sz="1050">
                <a:solidFill>
                  <a:srgbClr val="666666"/>
                </a:solidFill>
              </a:rPr>
              <a:t>分析竞争对手，明确自身优势，制定市场策略，确保产品在激烈的市场竞争中脱颖而出，实现商业目标。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  <p:pic>
        <p:nvPicPr>
          <p:cNvPr id="3" name="Picture 2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8768000" cy="27432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71500" y="285750"/>
            <a:ext cx="8001000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当前阶段成果展示</a:t>
            </a:r>
            <a:r>
              <a:rPr sz="2250" b="1">
                <a:solidFill>
                  <a:srgbClr val="000000"/>
                </a:solidFill>
              </a:rPr>
              <a:t>当前阶段成果展示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71500" y="742950"/>
            <a:ext cx="8001000" cy="2095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  <p:pic>
        <p:nvPicPr>
          <p:cNvPr id="6" name="Picture 5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625" y="1409700"/>
            <a:ext cx="22098000" cy="92456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85825" y="1562100"/>
            <a:ext cx="1643063" cy="3619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01</a:t>
            </a:r>
            <a:r>
              <a:rPr sz="1875" b="1">
                <a:solidFill>
                  <a:srgbClr val="615CED"/>
                </a:solidFill>
              </a:rPr>
              <a:t>01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28675" y="2114550"/>
            <a:ext cx="1700213" cy="2524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优化沟通流程</a:t>
            </a:r>
            <a:r>
              <a:rPr sz="1200" b="1">
                <a:solidFill>
                  <a:srgbClr val="000000"/>
                </a:solidFill>
              </a:rPr>
              <a:t>优化沟通流程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28675" y="2405063"/>
            <a:ext cx="1700213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项目旨在改善公司内部沟通，提高工作效率。</a:t>
            </a:r>
            <a:r>
              <a:rPr sz="1050">
                <a:solidFill>
                  <a:srgbClr val="666666"/>
                </a:solidFill>
              </a:rPr>
              <a:t>项目旨在改善公司内部沟通，提高工作效率。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814638" y="1562100"/>
            <a:ext cx="1643063" cy="3619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02</a:t>
            </a:r>
            <a:r>
              <a:rPr sz="1875" b="1">
                <a:solidFill>
                  <a:srgbClr val="5BB1E1"/>
                </a:solidFill>
              </a:rPr>
              <a:t>02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757488" y="2114550"/>
            <a:ext cx="1700213" cy="2524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明确项目目标</a:t>
            </a:r>
            <a:r>
              <a:rPr sz="1200" b="1">
                <a:solidFill>
                  <a:srgbClr val="000000"/>
                </a:solidFill>
              </a:rPr>
              <a:t>明确项目目标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757488" y="2405063"/>
            <a:ext cx="1700213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通过PPT汇报确保团队成员对目标与成果有共同理解。</a:t>
            </a:r>
            <a:r>
              <a:rPr sz="1050">
                <a:solidFill>
                  <a:srgbClr val="666666"/>
                </a:solidFill>
              </a:rPr>
              <a:t>通过PPT汇报确保团队成员对目标与成果有共同理解。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743450" y="1562100"/>
            <a:ext cx="1643063" cy="3619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03</a:t>
            </a:r>
            <a:r>
              <a:rPr sz="1875" b="1">
                <a:solidFill>
                  <a:srgbClr val="615CED"/>
                </a:solidFill>
              </a:rPr>
              <a:t>03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686300" y="2114550"/>
            <a:ext cx="1700213" cy="2524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完成需求分析</a:t>
            </a:r>
            <a:r>
              <a:rPr sz="1200" b="1">
                <a:solidFill>
                  <a:srgbClr val="000000"/>
                </a:solidFill>
              </a:rPr>
              <a:t>完成需求分析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686300" y="2405063"/>
            <a:ext cx="1700213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已进行需求分析并完成初步设计，确定项目实施路径。</a:t>
            </a:r>
            <a:r>
              <a:rPr sz="1050">
                <a:solidFill>
                  <a:srgbClr val="666666"/>
                </a:solidFill>
              </a:rPr>
              <a:t>已进行需求分析并完成初步设计，确定项目实施路径。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672263" y="1562100"/>
            <a:ext cx="1643063" cy="3619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04</a:t>
            </a:r>
            <a:r>
              <a:rPr sz="1875" b="1">
                <a:solidFill>
                  <a:srgbClr val="5BB1E1"/>
                </a:solidFill>
              </a:rPr>
              <a:t>04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615113" y="2114550"/>
            <a:ext cx="1700213" cy="2524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搭建协作平台</a:t>
            </a:r>
            <a:r>
              <a:rPr sz="1200" b="1">
                <a:solidFill>
                  <a:srgbClr val="000000"/>
                </a:solidFill>
              </a:rPr>
              <a:t>搭建协作平台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615113" y="2405063"/>
            <a:ext cx="1700213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团队协作平台已搭建完成，初步测试反馈良好。</a:t>
            </a:r>
            <a:r>
              <a:rPr sz="1050">
                <a:solidFill>
                  <a:srgbClr val="666666"/>
                </a:solidFill>
              </a:rPr>
              <a:t>团队协作平台已搭建完成，初步测试反馈良好。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85825" y="3328988"/>
            <a:ext cx="1643063" cy="3619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05</a:t>
            </a:r>
            <a:r>
              <a:rPr sz="1875" b="1">
                <a:solidFill>
                  <a:srgbClr val="615CED"/>
                </a:solidFill>
              </a:rPr>
              <a:t>05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28675" y="3881438"/>
            <a:ext cx="1700213" cy="2524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采用AI技术</a:t>
            </a:r>
            <a:r>
              <a:rPr sz="1200" b="1">
                <a:solidFill>
                  <a:srgbClr val="000000"/>
                </a:solidFill>
              </a:rPr>
              <a:t>采用AI技术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828675" y="4171950"/>
            <a:ext cx="1700213" cy="6667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利用AI辅助设计提高PPT制作效率与质量，集成数据分析工具。</a:t>
            </a:r>
            <a:r>
              <a:rPr sz="1050">
                <a:solidFill>
                  <a:srgbClr val="666666"/>
                </a:solidFill>
              </a:rPr>
              <a:t>利用AI辅助设计提高PPT制作效率与质量，集成数据分析工具。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814638" y="3328988"/>
            <a:ext cx="1643063" cy="3619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06</a:t>
            </a:r>
            <a:r>
              <a:rPr sz="1875" b="1">
                <a:solidFill>
                  <a:srgbClr val="5BB1E1"/>
                </a:solidFill>
              </a:rPr>
              <a:t>06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757488" y="3881438"/>
            <a:ext cx="1700213" cy="2524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系统开发测试</a:t>
            </a:r>
            <a:r>
              <a:rPr sz="1200" b="1">
                <a:solidFill>
                  <a:srgbClr val="000000"/>
                </a:solidFill>
              </a:rPr>
              <a:t>系统开发测试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757488" y="4171950"/>
            <a:ext cx="1700213" cy="6667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下一阶段将集中于系统开发与测试，计划三个月内完成核心功能。</a:t>
            </a:r>
            <a:r>
              <a:rPr sz="1050">
                <a:solidFill>
                  <a:srgbClr val="666666"/>
                </a:solidFill>
              </a:rPr>
              <a:t>下一阶段将集中于系统开发与测试，计划三个月内完成核心功能。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8768000" cy="27432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71500" y="3314700"/>
            <a:ext cx="4762500" cy="6667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技术挑战与解决方案</a:t>
            </a:r>
            <a:r>
              <a:rPr sz="3750" b="1">
                <a:solidFill>
                  <a:srgbClr val="FFFFFF"/>
                </a:solidFill>
              </a:rPr>
              <a:t>技术挑战与解决方案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71500" y="4157662"/>
            <a:ext cx="4762500" cy="142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  <p:sp>
        <p:nvSpPr>
          <p:cNvPr id="5" name="TextBox 4"/>
          <p:cNvSpPr txBox="1"/>
          <p:nvPr/>
        </p:nvSpPr>
        <p:spPr>
          <a:xfrm>
            <a:off x="571500" y="4362450"/>
            <a:ext cx="4762500" cy="2095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  <p:sp>
        <p:nvSpPr>
          <p:cNvPr id="6" name="TextBox 5"/>
          <p:cNvSpPr txBox="1"/>
          <p:nvPr/>
        </p:nvSpPr>
        <p:spPr>
          <a:xfrm>
            <a:off x="5419725" y="3009900"/>
            <a:ext cx="3729038" cy="28575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02</a:t>
            </a:r>
            <a:r>
              <a:rPr sz="22500" b="1">
                <a:solidFill>
                  <a:srgbClr val="FFFFFF"/>
                </a:solidFill>
              </a:rPr>
              <a:t>02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2388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  <p:pic>
        <p:nvPicPr>
          <p:cNvPr id="3" name="Picture 2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8768000" cy="27432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71500" y="285750"/>
            <a:ext cx="8001000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遇到的主要技术难题</a:t>
            </a:r>
            <a:r>
              <a:rPr sz="2250" b="1">
                <a:solidFill>
                  <a:srgbClr val="000000"/>
                </a:solidFill>
              </a:rPr>
              <a:t>遇到的主要技术难题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71500" y="742950"/>
            <a:ext cx="8001000" cy="2095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  <p:pic>
        <p:nvPicPr>
          <p:cNvPr id="6" name="Picture 5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050" y="1352550"/>
            <a:ext cx="5562600" cy="62357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52475" y="2133600"/>
            <a:ext cx="1381125" cy="2524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数据处理难</a:t>
            </a:r>
            <a:r>
              <a:rPr sz="1200" b="1">
                <a:solidFill>
                  <a:srgbClr val="000000"/>
                </a:solidFill>
              </a:rPr>
              <a:t>数据处理难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52475" y="2424113"/>
            <a:ext cx="1381125" cy="876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面对海量数据，清洗、整合成可用格式耗时长，需优化算法提升效率。</a:t>
            </a:r>
            <a:r>
              <a:rPr sz="1050">
                <a:solidFill>
                  <a:srgbClr val="666666"/>
                </a:solidFill>
              </a:rPr>
              <a:t>面对海量数据，清洗、整合成可用格式耗时长，需优化算法提升效率。</a:t>
            </a:r>
          </a:p>
        </p:txBody>
      </p:sp>
      <p:pic>
        <p:nvPicPr>
          <p:cNvPr id="9" name="Picture 8" descr="imag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6025" y="1352550"/>
            <a:ext cx="5562600" cy="62357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838450" y="2133600"/>
            <a:ext cx="1381125" cy="2524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兼容性问题</a:t>
            </a:r>
            <a:r>
              <a:rPr sz="1200" b="1">
                <a:solidFill>
                  <a:srgbClr val="000000"/>
                </a:solidFill>
              </a:rPr>
              <a:t>兼容性问题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838450" y="2424113"/>
            <a:ext cx="1381125" cy="876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跨平台演示时，不同系统间PPT格式易错乱，需开发统一标准确保一致性。</a:t>
            </a:r>
            <a:r>
              <a:rPr sz="1050">
                <a:solidFill>
                  <a:srgbClr val="666666"/>
                </a:solidFill>
              </a:rPr>
              <a:t>跨平台演示时，不同系统间PPT格式易错乱，需开发统一标准确保一致性。</a:t>
            </a:r>
          </a:p>
        </p:txBody>
      </p:sp>
      <p:pic>
        <p:nvPicPr>
          <p:cNvPr id="12" name="Picture 11" descr="imag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1352550"/>
            <a:ext cx="5562600" cy="62357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924425" y="2202656"/>
            <a:ext cx="1381125" cy="2524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交互设计</a:t>
            </a:r>
            <a:r>
              <a:rPr sz="1200" b="1">
                <a:solidFill>
                  <a:srgbClr val="000000"/>
                </a:solidFill>
              </a:rPr>
              <a:t>交互设计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924425" y="2493169"/>
            <a:ext cx="1381125" cy="6667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增强PPT互动性，设计复杂，需融合多媒体元素，提高观众参与度。</a:t>
            </a:r>
            <a:r>
              <a:rPr sz="1050">
                <a:solidFill>
                  <a:srgbClr val="666666"/>
                </a:solidFill>
              </a:rPr>
              <a:t>增强PPT互动性，设计复杂，需融合多媒体元素，提高观众参与度。</a:t>
            </a:r>
          </a:p>
        </p:txBody>
      </p:sp>
      <p:pic>
        <p:nvPicPr>
          <p:cNvPr id="15" name="Picture 14" descr="image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57975" y="1352550"/>
            <a:ext cx="5562600" cy="62357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7010400" y="2133600"/>
            <a:ext cx="1381125" cy="2524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云同步挑战</a:t>
            </a:r>
            <a:r>
              <a:rPr sz="1200" b="1">
                <a:solidFill>
                  <a:srgbClr val="000000"/>
                </a:solidFill>
              </a:rPr>
              <a:t>云同步挑战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010400" y="2424113"/>
            <a:ext cx="1381125" cy="876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多设备间实时同步PPT，网络延迟与数据安全是关键，需强化加密与传输技术。</a:t>
            </a:r>
            <a:r>
              <a:rPr sz="1050">
                <a:solidFill>
                  <a:srgbClr val="666666"/>
                </a:solidFill>
              </a:rPr>
              <a:t>多设备间实时同步PPT，网络延迟与数据安全是关键，需强化加密与传输技术。</a:t>
            </a:r>
          </a:p>
        </p:txBody>
      </p:sp>
      <p:pic>
        <p:nvPicPr>
          <p:cNvPr id="18" name="Picture 17" descr="imag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0050" y="3690938"/>
            <a:ext cx="5562600" cy="623570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752475" y="4471988"/>
            <a:ext cx="1381125" cy="2524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AI集成难题</a:t>
            </a:r>
            <a:r>
              <a:rPr sz="1200" b="1">
                <a:solidFill>
                  <a:srgbClr val="000000"/>
                </a:solidFill>
              </a:rPr>
              <a:t>AI集成难题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52475" y="4762500"/>
            <a:ext cx="1381125" cy="876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将AI功能融入PPT，如智能排版、语音转文字，技术门槛高，需持续研发突破。</a:t>
            </a:r>
            <a:r>
              <a:rPr sz="1050">
                <a:solidFill>
                  <a:srgbClr val="666666"/>
                </a:solidFill>
              </a:rPr>
              <a:t>将AI功能融入PPT，如智能排版、语音转文字，技术门槛高，需持续研发突破。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  <p:pic>
        <p:nvPicPr>
          <p:cNvPr id="3" name="Picture 2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8768000" cy="27432000"/>
          </a:xfrm>
          <a:prstGeom prst="rect">
            <a:avLst/>
          </a:prstGeom>
        </p:spPr>
      </p:pic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48768000" cy="7112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71500" y="285750"/>
            <a:ext cx="8001000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采用的技术策略与方法</a:t>
            </a:r>
            <a:r>
              <a:rPr sz="2250" b="1">
                <a:solidFill>
                  <a:srgbClr val="FFFFFF"/>
                </a:solidFill>
              </a:rPr>
              <a:t>采用的技术策略与方法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1500" y="742950"/>
            <a:ext cx="8001000" cy="2095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  <p:pic>
        <p:nvPicPr>
          <p:cNvPr id="7" name="Picture 6" descr="imag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050" y="1869281"/>
            <a:ext cx="5562600" cy="67945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52475" y="2650331"/>
            <a:ext cx="1381125" cy="2524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技术革新</a:t>
            </a:r>
            <a:r>
              <a:rPr sz="1200" b="1">
                <a:solidFill>
                  <a:srgbClr val="000000"/>
                </a:solidFill>
              </a:rPr>
              <a:t>技术革新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52475" y="2940844"/>
            <a:ext cx="1381125" cy="10858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近期，我们引入了AI辅助设计工具，显著提升了PPT制作效率与视觉效果，解决了创意瓶颈问题。</a:t>
            </a:r>
            <a:r>
              <a:rPr sz="1050">
                <a:solidFill>
                  <a:srgbClr val="666666"/>
                </a:solidFill>
              </a:rPr>
              <a:t>近期，我们引入了AI辅助设计工具，显著提升了PPT制作效率与视觉效果，解决了创意瓶颈问题。</a:t>
            </a:r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86025" y="1869281"/>
            <a:ext cx="5562600" cy="67945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838450" y="2650331"/>
            <a:ext cx="1381125" cy="2524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数据驱动</a:t>
            </a:r>
            <a:r>
              <a:rPr sz="1200" b="1">
                <a:solidFill>
                  <a:srgbClr val="000000"/>
                </a:solidFill>
              </a:rPr>
              <a:t>数据驱动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838450" y="2940844"/>
            <a:ext cx="1381125" cy="10858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采用大数据分析，精准定位受众需求，优化PPT内容结构，提高信息传达的准确性和吸引力。</a:t>
            </a:r>
            <a:r>
              <a:rPr sz="1050">
                <a:solidFill>
                  <a:srgbClr val="666666"/>
                </a:solidFill>
              </a:rPr>
              <a:t>采用大数据分析，精准定位受众需求，优化PPT内容结构，提高信息传达的准确性和吸引力。</a:t>
            </a:r>
          </a:p>
        </p:txBody>
      </p:sp>
      <p:pic>
        <p:nvPicPr>
          <p:cNvPr id="13" name="Picture 12" descr="image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2000" y="1869281"/>
            <a:ext cx="5562600" cy="67945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924425" y="2650331"/>
            <a:ext cx="1381125" cy="2524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云协作平台</a:t>
            </a:r>
            <a:r>
              <a:rPr sz="1200" b="1">
                <a:solidFill>
                  <a:srgbClr val="000000"/>
                </a:solidFill>
              </a:rPr>
              <a:t>云协作平台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924425" y="2940844"/>
            <a:ext cx="1381125" cy="876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利用云技术实现团队远程协作，实时编辑与反馈，有效克服了地域限制，提升了工作效率。</a:t>
            </a:r>
            <a:r>
              <a:rPr sz="1050">
                <a:solidFill>
                  <a:srgbClr val="666666"/>
                </a:solidFill>
              </a:rPr>
              <a:t>利用云技术实现团队远程协作，实时编辑与反馈，有效克服了地域限制，提升了工作效率。</a:t>
            </a:r>
          </a:p>
        </p:txBody>
      </p:sp>
      <p:pic>
        <p:nvPicPr>
          <p:cNvPr id="16" name="Picture 15" descr="imag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57975" y="1869281"/>
            <a:ext cx="5562600" cy="67945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7010400" y="2650331"/>
            <a:ext cx="1381125" cy="2524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定制化模板</a:t>
            </a:r>
            <a:r>
              <a:rPr sz="1200" b="1">
                <a:solidFill>
                  <a:srgbClr val="000000"/>
                </a:solidFill>
              </a:rPr>
              <a:t>定制化模板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010400" y="2940844"/>
            <a:ext cx="1381125" cy="10858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开发个性化PPT模板库，满足不同项目需求，减少重复劳动，确保品牌一致性的同时提升专业形象。</a:t>
            </a:r>
            <a:r>
              <a:rPr sz="1050">
                <a:solidFill>
                  <a:srgbClr val="666666"/>
                </a:solidFill>
              </a:rPr>
              <a:t>开发个性化PPT模板库，满足不同项目需求，减少重复劳动，确保品牌一致性的同时提升专业形象。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  <p:pic>
        <p:nvPicPr>
          <p:cNvPr id="3" name="Picture 2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8768000" cy="27432000"/>
          </a:xfrm>
          <a:prstGeom prst="rect">
            <a:avLst/>
          </a:prstGeom>
        </p:spPr>
      </p:pic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48768000" cy="7112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71500" y="285750"/>
            <a:ext cx="8001000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优化与改进措施</a:t>
            </a:r>
            <a:r>
              <a:rPr sz="2250" b="1">
                <a:solidFill>
                  <a:srgbClr val="FFFFFF"/>
                </a:solidFill>
              </a:rPr>
              <a:t>优化与改进措施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1500" y="742950"/>
            <a:ext cx="8001000" cy="2095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