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EEE553-6D43-4685-8511-18DD149E7A76}"/>
              </a:ext>
            </a:extLst>
          </p:cNvPr>
          <p:cNvSpPr>
            <a:spLocks noGrp="1"/>
          </p:cNvSpPr>
          <p:nvPr>
            <p:ph type="ctrTitle"/>
          </p:nvPr>
        </p:nvSpPr>
        <p:spPr/>
        <p:txBody>
          <a:bodyPr/>
          <a:lstStyle/>
          <a:p>
            <a:r>
              <a:rPr lang="es-MX" dirty="0"/>
              <a:t>Circuito de control</a:t>
            </a:r>
          </a:p>
        </p:txBody>
      </p:sp>
      <p:sp>
        <p:nvSpPr>
          <p:cNvPr id="3" name="Subtitle 2">
            <a:extLst>
              <a:ext uri="{FF2B5EF4-FFF2-40B4-BE49-F238E27FC236}">
                <a16:creationId xmlns:a16="http://schemas.microsoft.com/office/drawing/2014/main" xmlns="" id="{F8A5587A-F75C-40AC-99DD-4B2DE03AE074}"/>
              </a:ext>
            </a:extLst>
          </p:cNvPr>
          <p:cNvSpPr>
            <a:spLocks noGrp="1"/>
          </p:cNvSpPr>
          <p:nvPr>
            <p:ph type="subTitle" idx="1"/>
          </p:nvPr>
        </p:nvSpPr>
        <p:spPr/>
        <p:txBody>
          <a:bodyPr>
            <a:normAutofit fontScale="70000" lnSpcReduction="20000"/>
          </a:bodyPr>
          <a:lstStyle/>
          <a:p>
            <a:r>
              <a:rPr lang="es-MX" dirty="0"/>
              <a:t>Luis Partida Terrón</a:t>
            </a:r>
          </a:p>
          <a:p>
            <a:r>
              <a:rPr lang="es-MX" dirty="0"/>
              <a:t>José Emiliano Pérez Garduño</a:t>
            </a:r>
          </a:p>
          <a:p>
            <a:r>
              <a:rPr lang="es-MX" dirty="0"/>
              <a:t>Francisco </a:t>
            </a:r>
            <a:r>
              <a:rPr lang="es-MX" dirty="0" smtClean="0"/>
              <a:t>Tovar Clorio</a:t>
            </a:r>
            <a:endParaRPr lang="es-MX" dirty="0"/>
          </a:p>
        </p:txBody>
      </p:sp>
    </p:spTree>
    <p:extLst>
      <p:ext uri="{BB962C8B-B14F-4D97-AF65-F5344CB8AC3E}">
        <p14:creationId xmlns:p14="http://schemas.microsoft.com/office/powerpoint/2010/main" val="1115024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8C2AE-85FD-4825-94E7-E6F9570D78B6}"/>
              </a:ext>
            </a:extLst>
          </p:cNvPr>
          <p:cNvSpPr>
            <a:spLocks noGrp="1"/>
          </p:cNvSpPr>
          <p:nvPr>
            <p:ph type="title"/>
          </p:nvPr>
        </p:nvSpPr>
        <p:spPr/>
        <p:txBody>
          <a:bodyPr/>
          <a:lstStyle/>
          <a:p>
            <a:r>
              <a:rPr lang="es-MX" dirty="0"/>
              <a:t>Funciones a realizar</a:t>
            </a:r>
          </a:p>
        </p:txBody>
      </p:sp>
      <p:sp>
        <p:nvSpPr>
          <p:cNvPr id="4" name="Content Placeholder 3">
            <a:extLst>
              <a:ext uri="{FF2B5EF4-FFF2-40B4-BE49-F238E27FC236}">
                <a16:creationId xmlns:a16="http://schemas.microsoft.com/office/drawing/2014/main" xmlns="" id="{BBCC1167-39E0-46E7-BAE7-E1D32794A96A}"/>
              </a:ext>
            </a:extLst>
          </p:cNvPr>
          <p:cNvSpPr>
            <a:spLocks noGrp="1"/>
          </p:cNvSpPr>
          <p:nvPr>
            <p:ph sz="half" idx="2"/>
          </p:nvPr>
        </p:nvSpPr>
        <p:spPr>
          <a:xfrm>
            <a:off x="3867911" y="1023585"/>
            <a:ext cx="3474720" cy="4849993"/>
          </a:xfrm>
        </p:spPr>
        <p:txBody>
          <a:bodyPr>
            <a:normAutofit fontScale="92500" lnSpcReduction="10000"/>
          </a:bodyPr>
          <a:lstStyle/>
          <a:p>
            <a:r>
              <a:rPr lang="es-ES" dirty="0"/>
              <a:t>El resto de las salidas del circuito de control depende del paso específico que vaya a efectuarse en cada </a:t>
            </a:r>
            <a:r>
              <a:rPr lang="es-ES" dirty="0" smtClean="0"/>
              <a:t>operación.</a:t>
            </a:r>
          </a:p>
          <a:p>
            <a:r>
              <a:rPr lang="es-ES" dirty="0" smtClean="0"/>
              <a:t>Los </a:t>
            </a:r>
            <a:r>
              <a:rPr lang="es-ES" dirty="0"/>
              <a:t>valores que deben generarse para cada señal se muestran en la tabla 7.3. Cada fila de la tabla corresponde a una operación específica, y cada columna representa un paso de </a:t>
            </a:r>
            <a:r>
              <a:rPr lang="es-ES" dirty="0" smtClean="0"/>
              <a:t>tiempo.</a:t>
            </a:r>
          </a:p>
          <a:p>
            <a:r>
              <a:rPr lang="es-ES" dirty="0" smtClean="0"/>
              <a:t>La </a:t>
            </a:r>
            <a:r>
              <a:rPr lang="es-ES" dirty="0"/>
              <a:t>señal </a:t>
            </a:r>
            <a:r>
              <a:rPr lang="es-ES" i="1" dirty="0" err="1"/>
              <a:t>Extern</a:t>
            </a:r>
            <a:r>
              <a:rPr lang="es-ES" i="1" dirty="0"/>
              <a:t> </a:t>
            </a:r>
            <a:r>
              <a:rPr lang="es-ES" dirty="0"/>
              <a:t>se valida sólo en el primer paso de la operación </a:t>
            </a:r>
            <a:r>
              <a:rPr lang="es-ES" i="1" dirty="0"/>
              <a:t>Load</a:t>
            </a:r>
            <a:r>
              <a:rPr lang="es-ES" dirty="0"/>
              <a:t>. Por consiguiente, la expresión lógica que implementa esta señal es</a:t>
            </a:r>
            <a:endParaRPr lang="es-MX" dirty="0"/>
          </a:p>
        </p:txBody>
      </p:sp>
      <p:pic>
        <p:nvPicPr>
          <p:cNvPr id="8" name="Picture 7">
            <a:extLst>
              <a:ext uri="{FF2B5EF4-FFF2-40B4-BE49-F238E27FC236}">
                <a16:creationId xmlns:a16="http://schemas.microsoft.com/office/drawing/2014/main" xmlns="" id="{706986AF-5A72-4855-80E9-549F08818182}"/>
              </a:ext>
            </a:extLst>
          </p:cNvPr>
          <p:cNvPicPr>
            <a:picLocks noChangeAspect="1"/>
          </p:cNvPicPr>
          <p:nvPr/>
        </p:nvPicPr>
        <p:blipFill rotWithShape="1">
          <a:blip r:embed="rId2"/>
          <a:srcRect l="34541" t="75229" r="57615" b="19633"/>
          <a:stretch/>
        </p:blipFill>
        <p:spPr>
          <a:xfrm>
            <a:off x="7481052" y="3781451"/>
            <a:ext cx="1743718" cy="642424"/>
          </a:xfrm>
          <a:prstGeom prst="rect">
            <a:avLst/>
          </a:prstGeom>
        </p:spPr>
      </p:pic>
      <p:pic>
        <p:nvPicPr>
          <p:cNvPr id="6" name="Picture 2" descr="https://gyazo.com/ada646e8e99b0f7cc8e66ae744265ad6.png">
            <a:extLst>
              <a:ext uri="{FF2B5EF4-FFF2-40B4-BE49-F238E27FC236}">
                <a16:creationId xmlns:a16="http://schemas.microsoft.com/office/drawing/2014/main" xmlns="" id="{8FA74201-9843-45C2-A974-AF5D1D250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052" y="1123837"/>
            <a:ext cx="3960000" cy="189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56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2635A-AE4E-45E2-A576-7B49D69402BB}"/>
              </a:ext>
            </a:extLst>
          </p:cNvPr>
          <p:cNvSpPr>
            <a:spLocks noGrp="1"/>
          </p:cNvSpPr>
          <p:nvPr>
            <p:ph type="title"/>
          </p:nvPr>
        </p:nvSpPr>
        <p:spPr/>
        <p:txBody>
          <a:bodyPr/>
          <a:lstStyle/>
          <a:p>
            <a:r>
              <a:rPr lang="es-MX" dirty="0"/>
              <a:t>Funciones a realizar</a:t>
            </a:r>
          </a:p>
        </p:txBody>
      </p:sp>
      <p:sp>
        <p:nvSpPr>
          <p:cNvPr id="4" name="Content Placeholder 3">
            <a:extLst>
              <a:ext uri="{FF2B5EF4-FFF2-40B4-BE49-F238E27FC236}">
                <a16:creationId xmlns:a16="http://schemas.microsoft.com/office/drawing/2014/main" xmlns="" id="{3BFAAE4C-8C80-4583-9E17-7601CE714998}"/>
              </a:ext>
            </a:extLst>
          </p:cNvPr>
          <p:cNvSpPr>
            <a:spLocks noGrp="1"/>
          </p:cNvSpPr>
          <p:nvPr>
            <p:ph sz="half" idx="2"/>
          </p:nvPr>
        </p:nvSpPr>
        <p:spPr>
          <a:xfrm>
            <a:off x="3772072" y="737243"/>
            <a:ext cx="3474720" cy="1332436"/>
          </a:xfrm>
        </p:spPr>
        <p:txBody>
          <a:bodyPr/>
          <a:lstStyle/>
          <a:p>
            <a:r>
              <a:rPr lang="es-ES" i="1" dirty="0"/>
              <a:t>Done </a:t>
            </a:r>
            <a:r>
              <a:rPr lang="es-ES" dirty="0"/>
              <a:t>se valida en el primer paso de </a:t>
            </a:r>
            <a:r>
              <a:rPr lang="es-ES" i="1" dirty="0"/>
              <a:t>Load </a:t>
            </a:r>
            <a:r>
              <a:rPr lang="es-ES" dirty="0"/>
              <a:t>y </a:t>
            </a:r>
            <a:r>
              <a:rPr lang="es-ES" i="1" dirty="0" err="1"/>
              <a:t>Move</a:t>
            </a:r>
            <a:r>
              <a:rPr lang="es-ES" dirty="0"/>
              <a:t>, así como en el tercer paso de </a:t>
            </a:r>
            <a:r>
              <a:rPr lang="es-ES" i="1" dirty="0" err="1"/>
              <a:t>Add</a:t>
            </a:r>
            <a:r>
              <a:rPr lang="es-ES" i="1" dirty="0"/>
              <a:t> </a:t>
            </a:r>
            <a:r>
              <a:rPr lang="es-ES" dirty="0"/>
              <a:t>y </a:t>
            </a:r>
            <a:r>
              <a:rPr lang="es-ES" i="1" dirty="0"/>
              <a:t>Sub</a:t>
            </a:r>
            <a:r>
              <a:rPr lang="es-ES" dirty="0"/>
              <a:t>. Por </a:t>
            </a:r>
            <a:r>
              <a:rPr lang="es-MX" dirty="0"/>
              <a:t>tanto:</a:t>
            </a:r>
          </a:p>
        </p:txBody>
      </p:sp>
      <p:sp>
        <p:nvSpPr>
          <p:cNvPr id="6" name="Content Placeholder 5">
            <a:extLst>
              <a:ext uri="{FF2B5EF4-FFF2-40B4-BE49-F238E27FC236}">
                <a16:creationId xmlns:a16="http://schemas.microsoft.com/office/drawing/2014/main" xmlns="" id="{8CC9BEA1-EB7E-447B-AEE7-5BF82D26CF0B}"/>
              </a:ext>
            </a:extLst>
          </p:cNvPr>
          <p:cNvSpPr>
            <a:spLocks noGrp="1"/>
          </p:cNvSpPr>
          <p:nvPr>
            <p:ph sz="quarter" idx="4"/>
          </p:nvPr>
        </p:nvSpPr>
        <p:spPr>
          <a:xfrm>
            <a:off x="3772072" y="3194846"/>
            <a:ext cx="3474720" cy="2899719"/>
          </a:xfrm>
        </p:spPr>
        <p:txBody>
          <a:bodyPr>
            <a:normAutofit fontScale="92500" lnSpcReduction="10000"/>
          </a:bodyPr>
          <a:lstStyle/>
          <a:p>
            <a:r>
              <a:rPr lang="es-ES" dirty="0"/>
              <a:t>Las señales </a:t>
            </a:r>
            <a:r>
              <a:rPr lang="es-ES" i="1" dirty="0"/>
              <a:t>Ain</a:t>
            </a:r>
            <a:r>
              <a:rPr lang="es-ES" dirty="0"/>
              <a:t>, </a:t>
            </a:r>
            <a:r>
              <a:rPr lang="es-ES" i="1" dirty="0"/>
              <a:t>Gin </a:t>
            </a:r>
            <a:r>
              <a:rPr lang="es-ES" dirty="0"/>
              <a:t>y </a:t>
            </a:r>
            <a:r>
              <a:rPr lang="es-ES" i="1" dirty="0" err="1"/>
              <a:t>Gout</a:t>
            </a:r>
            <a:r>
              <a:rPr lang="es-ES" i="1" dirty="0"/>
              <a:t> </a:t>
            </a:r>
            <a:r>
              <a:rPr lang="es-ES" dirty="0"/>
              <a:t>se validan en las operaciones </a:t>
            </a:r>
            <a:r>
              <a:rPr lang="es-ES" i="1" dirty="0" err="1"/>
              <a:t>Add</a:t>
            </a:r>
            <a:r>
              <a:rPr lang="es-ES" i="1" dirty="0"/>
              <a:t> </a:t>
            </a:r>
            <a:r>
              <a:rPr lang="es-ES" dirty="0"/>
              <a:t>y </a:t>
            </a:r>
            <a:r>
              <a:rPr lang="es-ES" i="1" dirty="0"/>
              <a:t>Sub</a:t>
            </a:r>
            <a:r>
              <a:rPr lang="es-ES" dirty="0"/>
              <a:t>. </a:t>
            </a:r>
            <a:r>
              <a:rPr lang="es-ES" i="1" dirty="0"/>
              <a:t>Ain </a:t>
            </a:r>
            <a:r>
              <a:rPr lang="es-ES" dirty="0"/>
              <a:t>se valida en el paso </a:t>
            </a:r>
            <a:r>
              <a:rPr lang="es-ES" i="1" dirty="0"/>
              <a:t>T </a:t>
            </a:r>
            <a:r>
              <a:rPr lang="es-ES" dirty="0"/>
              <a:t>1 ; </a:t>
            </a:r>
            <a:r>
              <a:rPr lang="es-ES" i="1" dirty="0"/>
              <a:t>Gin </a:t>
            </a:r>
            <a:r>
              <a:rPr lang="es-ES" dirty="0"/>
              <a:t>en </a:t>
            </a:r>
            <a:r>
              <a:rPr lang="es-ES" i="1" dirty="0"/>
              <a:t>T </a:t>
            </a:r>
            <a:r>
              <a:rPr lang="es-ES" dirty="0"/>
              <a:t>2 , y </a:t>
            </a:r>
            <a:r>
              <a:rPr lang="es-ES" i="1" dirty="0" err="1"/>
              <a:t>Gout</a:t>
            </a:r>
            <a:r>
              <a:rPr lang="es-ES" i="1" dirty="0"/>
              <a:t> </a:t>
            </a:r>
            <a:r>
              <a:rPr lang="es-ES" dirty="0"/>
              <a:t>en </a:t>
            </a:r>
            <a:r>
              <a:rPr lang="es-ES" i="1" dirty="0"/>
              <a:t>T </a:t>
            </a:r>
            <a:r>
              <a:rPr lang="es-ES" dirty="0"/>
              <a:t>3 . La señal </a:t>
            </a:r>
            <a:r>
              <a:rPr lang="es-ES" i="1" dirty="0" err="1"/>
              <a:t>AddSub</a:t>
            </a:r>
            <a:r>
              <a:rPr lang="es-ES" i="1" dirty="0"/>
              <a:t> </a:t>
            </a:r>
            <a:r>
              <a:rPr lang="es-ES" dirty="0"/>
              <a:t>debe establecerse en 0 en la operación </a:t>
            </a:r>
            <a:r>
              <a:rPr lang="es-ES" i="1" dirty="0" err="1"/>
              <a:t>Add</a:t>
            </a:r>
            <a:r>
              <a:rPr lang="es-ES" i="1" dirty="0"/>
              <a:t> </a:t>
            </a:r>
            <a:r>
              <a:rPr lang="es-ES" dirty="0"/>
              <a:t>y en 1 en la operación </a:t>
            </a:r>
            <a:r>
              <a:rPr lang="es-ES" i="1" dirty="0"/>
              <a:t>Sub</a:t>
            </a:r>
            <a:r>
              <a:rPr lang="es-ES" dirty="0"/>
              <a:t>. Ello se logra con las expresiones lógicas siguientes</a:t>
            </a:r>
            <a:endParaRPr lang="es-MX" dirty="0"/>
          </a:p>
        </p:txBody>
      </p:sp>
      <p:pic>
        <p:nvPicPr>
          <p:cNvPr id="2050" name="Picture 2" descr="https://gyazo.com/85ad49b39d0815c89cfbf8e4daf376bf.png">
            <a:extLst>
              <a:ext uri="{FF2B5EF4-FFF2-40B4-BE49-F238E27FC236}">
                <a16:creationId xmlns:a16="http://schemas.microsoft.com/office/drawing/2014/main" xmlns="" id="{2F655481-3C26-47F6-B0AF-03D88B16E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192" y="2165243"/>
            <a:ext cx="3276600" cy="4857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yazo.com/e6c70956b41181bdd20f4f158d565f09.png">
            <a:extLst>
              <a:ext uri="{FF2B5EF4-FFF2-40B4-BE49-F238E27FC236}">
                <a16:creationId xmlns:a16="http://schemas.microsoft.com/office/drawing/2014/main" xmlns="" id="{EC50E079-A1E8-43D6-9CBD-8015804F6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5862" y="3806504"/>
            <a:ext cx="2324100" cy="16764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gyazo.com/ada646e8e99b0f7cc8e66ae744265ad6.png">
            <a:extLst>
              <a:ext uri="{FF2B5EF4-FFF2-40B4-BE49-F238E27FC236}">
                <a16:creationId xmlns:a16="http://schemas.microsoft.com/office/drawing/2014/main" xmlns="" id="{8FA74201-9843-45C2-A974-AF5D1D250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052" y="1123837"/>
            <a:ext cx="3960000" cy="189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376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375F0BC-1725-48AE-8A0D-62498EBAAAE0}"/>
              </a:ext>
            </a:extLst>
          </p:cNvPr>
          <p:cNvSpPr>
            <a:spLocks noGrp="1"/>
          </p:cNvSpPr>
          <p:nvPr>
            <p:ph type="title"/>
          </p:nvPr>
        </p:nvSpPr>
        <p:spPr>
          <a:xfrm>
            <a:off x="252919" y="1123837"/>
            <a:ext cx="2947482" cy="4601183"/>
          </a:xfrm>
        </p:spPr>
        <p:txBody>
          <a:bodyPr/>
          <a:lstStyle/>
          <a:p>
            <a:r>
              <a:rPr lang="es-MX" dirty="0"/>
              <a:t>Funciones a realizar</a:t>
            </a:r>
          </a:p>
        </p:txBody>
      </p:sp>
      <p:sp>
        <p:nvSpPr>
          <p:cNvPr id="8" name="Content Placeholder 3">
            <a:extLst>
              <a:ext uri="{FF2B5EF4-FFF2-40B4-BE49-F238E27FC236}">
                <a16:creationId xmlns:a16="http://schemas.microsoft.com/office/drawing/2014/main" xmlns="" id="{E7E14446-1AF2-405E-951A-F66DAC029B24}"/>
              </a:ext>
            </a:extLst>
          </p:cNvPr>
          <p:cNvSpPr>
            <a:spLocks noGrp="1"/>
          </p:cNvSpPr>
          <p:nvPr>
            <p:ph sz="half" idx="2"/>
          </p:nvPr>
        </p:nvSpPr>
        <p:spPr>
          <a:xfrm>
            <a:off x="3772072" y="1023586"/>
            <a:ext cx="3474720" cy="2411592"/>
          </a:xfrm>
        </p:spPr>
        <p:txBody>
          <a:bodyPr>
            <a:normAutofit/>
          </a:bodyPr>
          <a:lstStyle/>
          <a:p>
            <a:r>
              <a:rPr lang="es-ES" dirty="0"/>
              <a:t>En la tabla se muestra que </a:t>
            </a:r>
            <a:r>
              <a:rPr lang="es-ES" i="1" dirty="0"/>
              <a:t>R</a:t>
            </a:r>
            <a:r>
              <a:rPr lang="es-ES" dirty="0"/>
              <a:t>0</a:t>
            </a:r>
            <a:r>
              <a:rPr lang="es-ES" i="1" dirty="0"/>
              <a:t>in </a:t>
            </a:r>
            <a:r>
              <a:rPr lang="es-ES" dirty="0"/>
              <a:t>se establece en el valor de </a:t>
            </a:r>
            <a:r>
              <a:rPr lang="es-ES" i="1" dirty="0"/>
              <a:t>X </a:t>
            </a:r>
            <a:r>
              <a:rPr lang="es-ES" dirty="0"/>
              <a:t>0 en el primer paso de las operaciones </a:t>
            </a:r>
            <a:r>
              <a:rPr lang="es-ES" i="1" dirty="0"/>
              <a:t>Load </a:t>
            </a:r>
            <a:r>
              <a:rPr lang="es-ES" dirty="0"/>
              <a:t>y </a:t>
            </a:r>
            <a:r>
              <a:rPr lang="es-ES" i="1" dirty="0" err="1"/>
              <a:t>Move</a:t>
            </a:r>
            <a:r>
              <a:rPr lang="es-ES" dirty="0"/>
              <a:t>, y en el tercer paso de las operaciones </a:t>
            </a:r>
            <a:r>
              <a:rPr lang="es-ES" i="1" dirty="0" err="1"/>
              <a:t>Add</a:t>
            </a:r>
            <a:r>
              <a:rPr lang="es-ES" i="1" dirty="0"/>
              <a:t> </a:t>
            </a:r>
            <a:r>
              <a:rPr lang="es-ES" dirty="0"/>
              <a:t>y </a:t>
            </a:r>
            <a:r>
              <a:rPr lang="es-ES" i="1" dirty="0"/>
              <a:t>Sub</a:t>
            </a:r>
            <a:r>
              <a:rPr lang="es-ES" dirty="0"/>
              <a:t>, lo cual nos lleva a la expresión</a:t>
            </a:r>
            <a:endParaRPr lang="es-MX" dirty="0"/>
          </a:p>
        </p:txBody>
      </p:sp>
      <p:sp>
        <p:nvSpPr>
          <p:cNvPr id="9" name="Content Placeholder 5">
            <a:extLst>
              <a:ext uri="{FF2B5EF4-FFF2-40B4-BE49-F238E27FC236}">
                <a16:creationId xmlns:a16="http://schemas.microsoft.com/office/drawing/2014/main" xmlns="" id="{90CA907A-C8BB-4CC0-B2B2-FCA7D600344A}"/>
              </a:ext>
            </a:extLst>
          </p:cNvPr>
          <p:cNvSpPr>
            <a:spLocks noGrp="1"/>
          </p:cNvSpPr>
          <p:nvPr>
            <p:ph sz="quarter" idx="4"/>
          </p:nvPr>
        </p:nvSpPr>
        <p:spPr>
          <a:xfrm>
            <a:off x="3970192" y="4382529"/>
            <a:ext cx="7322991" cy="1758211"/>
          </a:xfrm>
        </p:spPr>
        <p:txBody>
          <a:bodyPr>
            <a:normAutofit/>
          </a:bodyPr>
          <a:lstStyle/>
          <a:p>
            <a:r>
              <a:rPr lang="es-ES" dirty="0"/>
              <a:t>Los valores de </a:t>
            </a:r>
            <a:r>
              <a:rPr lang="es-ES" i="1" dirty="0"/>
              <a:t>R</a:t>
            </a:r>
            <a:r>
              <a:rPr lang="es-ES" dirty="0"/>
              <a:t>0</a:t>
            </a:r>
            <a:r>
              <a:rPr lang="es-ES" i="1" dirty="0"/>
              <a:t>in</a:t>
            </a:r>
            <a:r>
              <a:rPr lang="es-ES" dirty="0"/>
              <a:t>,..., </a:t>
            </a:r>
            <a:r>
              <a:rPr lang="es-ES" i="1" dirty="0"/>
              <a:t>R</a:t>
            </a:r>
            <a:r>
              <a:rPr lang="es-ES" dirty="0"/>
              <a:t>3</a:t>
            </a:r>
            <a:r>
              <a:rPr lang="es-ES" i="1" dirty="0"/>
              <a:t>in </a:t>
            </a:r>
            <a:r>
              <a:rPr lang="es-ES" dirty="0"/>
              <a:t>se determinan utilizando ya sea las señales </a:t>
            </a:r>
            <a:r>
              <a:rPr lang="es-ES" i="1" dirty="0"/>
              <a:t>X </a:t>
            </a:r>
            <a:r>
              <a:rPr lang="es-ES" dirty="0"/>
              <a:t>0 ,..., </a:t>
            </a:r>
            <a:r>
              <a:rPr lang="es-ES" i="1" dirty="0"/>
              <a:t>X </a:t>
            </a:r>
            <a:r>
              <a:rPr lang="es-ES" dirty="0"/>
              <a:t>3 o las señales </a:t>
            </a:r>
            <a:r>
              <a:rPr lang="es-ES" i="1" dirty="0"/>
              <a:t>Y </a:t>
            </a:r>
            <a:r>
              <a:rPr lang="es-ES" dirty="0"/>
              <a:t>0 ,..., </a:t>
            </a:r>
            <a:r>
              <a:rPr lang="es-ES" i="1" dirty="0"/>
              <a:t>Y </a:t>
            </a:r>
            <a:r>
              <a:rPr lang="es-ES" dirty="0"/>
              <a:t>3 . En la tabla 7.3 estas acciones se indican escribiendo </a:t>
            </a:r>
            <a:r>
              <a:rPr lang="es-ES" i="1" dirty="0"/>
              <a:t>Rin </a:t>
            </a:r>
            <a:r>
              <a:rPr lang="es-ES" dirty="0"/>
              <a:t> </a:t>
            </a:r>
            <a:r>
              <a:rPr lang="es-ES" i="1" dirty="0"/>
              <a:t>X </a:t>
            </a:r>
            <a:r>
              <a:rPr lang="es-ES" dirty="0"/>
              <a:t>o </a:t>
            </a:r>
            <a:r>
              <a:rPr lang="es-ES" i="1" dirty="0"/>
              <a:t>Rin </a:t>
            </a:r>
            <a:r>
              <a:rPr lang="es-ES" dirty="0"/>
              <a:t> </a:t>
            </a:r>
            <a:r>
              <a:rPr lang="es-ES" i="1" dirty="0"/>
              <a:t>Y</a:t>
            </a:r>
            <a:r>
              <a:rPr lang="es-ES" dirty="0"/>
              <a:t>. El significado de </a:t>
            </a:r>
            <a:r>
              <a:rPr lang="es-ES" i="1" dirty="0"/>
              <a:t>Rin </a:t>
            </a:r>
            <a:r>
              <a:rPr lang="es-ES" dirty="0"/>
              <a:t> </a:t>
            </a:r>
            <a:r>
              <a:rPr lang="es-ES" i="1" dirty="0"/>
              <a:t>X </a:t>
            </a:r>
            <a:r>
              <a:rPr lang="es-ES" dirty="0"/>
              <a:t>es que </a:t>
            </a:r>
            <a:r>
              <a:rPr lang="es-ES" i="1" dirty="0"/>
              <a:t>R</a:t>
            </a:r>
            <a:r>
              <a:rPr lang="es-ES" dirty="0"/>
              <a:t>0</a:t>
            </a:r>
            <a:r>
              <a:rPr lang="es-ES" i="1" dirty="0"/>
              <a:t>in </a:t>
            </a:r>
            <a:r>
              <a:rPr lang="es-ES" dirty="0"/>
              <a:t> </a:t>
            </a:r>
            <a:r>
              <a:rPr lang="es-ES" i="1" dirty="0"/>
              <a:t>X </a:t>
            </a:r>
            <a:r>
              <a:rPr lang="es-ES" dirty="0"/>
              <a:t>0 , </a:t>
            </a:r>
            <a:r>
              <a:rPr lang="es-ES" i="1" dirty="0"/>
              <a:t>R</a:t>
            </a:r>
            <a:r>
              <a:rPr lang="es-ES" dirty="0"/>
              <a:t>1</a:t>
            </a:r>
            <a:r>
              <a:rPr lang="es-ES" i="1" dirty="0"/>
              <a:t>in </a:t>
            </a:r>
            <a:r>
              <a:rPr lang="es-ES" dirty="0"/>
              <a:t> </a:t>
            </a:r>
            <a:r>
              <a:rPr lang="es-ES" i="1" dirty="0"/>
              <a:t>X </a:t>
            </a:r>
            <a:r>
              <a:rPr lang="es-ES" dirty="0"/>
              <a:t>1 y así sucesivamente. De modo similar, los valores de </a:t>
            </a:r>
            <a:r>
              <a:rPr lang="es-MX" i="1" dirty="0"/>
              <a:t>R</a:t>
            </a:r>
            <a:r>
              <a:rPr lang="es-MX" dirty="0"/>
              <a:t>0</a:t>
            </a:r>
            <a:r>
              <a:rPr lang="es-MX" i="1" dirty="0"/>
              <a:t>out</a:t>
            </a:r>
            <a:r>
              <a:rPr lang="es-MX" dirty="0"/>
              <a:t>,..., </a:t>
            </a:r>
            <a:r>
              <a:rPr lang="es-MX" i="1" dirty="0"/>
              <a:t>R</a:t>
            </a:r>
            <a:r>
              <a:rPr lang="es-MX" dirty="0"/>
              <a:t>3</a:t>
            </a:r>
            <a:r>
              <a:rPr lang="es-MX" i="1" dirty="0"/>
              <a:t>out </a:t>
            </a:r>
            <a:r>
              <a:rPr lang="es-MX" dirty="0"/>
              <a:t>se especifican utilizando ya sea </a:t>
            </a:r>
            <a:r>
              <a:rPr lang="es-MX" i="1" dirty="0" err="1"/>
              <a:t>Rout</a:t>
            </a:r>
            <a:r>
              <a:rPr lang="es-MX" i="1" dirty="0"/>
              <a:t> </a:t>
            </a:r>
            <a:r>
              <a:rPr lang="es-MX" dirty="0"/>
              <a:t> </a:t>
            </a:r>
            <a:r>
              <a:rPr lang="es-MX" i="1" dirty="0"/>
              <a:t>X </a:t>
            </a:r>
            <a:r>
              <a:rPr lang="es-MX" dirty="0"/>
              <a:t>o </a:t>
            </a:r>
            <a:r>
              <a:rPr lang="es-MX" i="1" dirty="0" err="1"/>
              <a:t>Rout</a:t>
            </a:r>
            <a:r>
              <a:rPr lang="es-MX" i="1" dirty="0"/>
              <a:t> </a:t>
            </a:r>
            <a:r>
              <a:rPr lang="es-MX" dirty="0"/>
              <a:t> </a:t>
            </a:r>
            <a:r>
              <a:rPr lang="es-MX" i="1" dirty="0"/>
              <a:t>Y</a:t>
            </a:r>
            <a:r>
              <a:rPr lang="es-MX" dirty="0"/>
              <a:t>.</a:t>
            </a:r>
          </a:p>
        </p:txBody>
      </p:sp>
      <p:pic>
        <p:nvPicPr>
          <p:cNvPr id="10" name="Picture 2" descr="https://gyazo.com/85ad49b39d0815c89cfbf8e4daf376bf.png">
            <a:extLst>
              <a:ext uri="{FF2B5EF4-FFF2-40B4-BE49-F238E27FC236}">
                <a16:creationId xmlns:a16="http://schemas.microsoft.com/office/drawing/2014/main" xmlns="" id="{10E4F36A-C08D-427F-B09F-397245A95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192" y="3533178"/>
            <a:ext cx="3276600" cy="4857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gyazo.com/ada646e8e99b0f7cc8e66ae744265ad6.png">
            <a:extLst>
              <a:ext uri="{FF2B5EF4-FFF2-40B4-BE49-F238E27FC236}">
                <a16:creationId xmlns:a16="http://schemas.microsoft.com/office/drawing/2014/main" xmlns="" id="{8FA74201-9843-45C2-A974-AF5D1D250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052" y="1123837"/>
            <a:ext cx="3960000" cy="189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4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375F0BC-1725-48AE-8A0D-62498EBAAAE0}"/>
              </a:ext>
            </a:extLst>
          </p:cNvPr>
          <p:cNvSpPr>
            <a:spLocks noGrp="1"/>
          </p:cNvSpPr>
          <p:nvPr>
            <p:ph type="title"/>
          </p:nvPr>
        </p:nvSpPr>
        <p:spPr>
          <a:xfrm>
            <a:off x="252919" y="1123837"/>
            <a:ext cx="2947482" cy="4601183"/>
          </a:xfrm>
        </p:spPr>
        <p:txBody>
          <a:bodyPr/>
          <a:lstStyle/>
          <a:p>
            <a:r>
              <a:rPr lang="es-MX" dirty="0"/>
              <a:t>Funciones a realizar</a:t>
            </a:r>
          </a:p>
        </p:txBody>
      </p:sp>
      <p:sp>
        <p:nvSpPr>
          <p:cNvPr id="8" name="Content Placeholder 3">
            <a:extLst>
              <a:ext uri="{FF2B5EF4-FFF2-40B4-BE49-F238E27FC236}">
                <a16:creationId xmlns:a16="http://schemas.microsoft.com/office/drawing/2014/main" xmlns="" id="{E7E14446-1AF2-405E-951A-F66DAC029B24}"/>
              </a:ext>
            </a:extLst>
          </p:cNvPr>
          <p:cNvSpPr>
            <a:spLocks noGrp="1"/>
          </p:cNvSpPr>
          <p:nvPr>
            <p:ph sz="half" idx="2"/>
          </p:nvPr>
        </p:nvSpPr>
        <p:spPr>
          <a:xfrm>
            <a:off x="3705765" y="282181"/>
            <a:ext cx="3474720" cy="2518684"/>
          </a:xfrm>
        </p:spPr>
        <p:txBody>
          <a:bodyPr>
            <a:normAutofit/>
          </a:bodyPr>
          <a:lstStyle/>
          <a:p>
            <a:r>
              <a:rPr lang="es-ES" dirty="0"/>
              <a:t>De forma similar, </a:t>
            </a:r>
            <a:r>
              <a:rPr lang="es-ES" i="1" dirty="0"/>
              <a:t>R</a:t>
            </a:r>
            <a:r>
              <a:rPr lang="es-ES" dirty="0"/>
              <a:t>0</a:t>
            </a:r>
            <a:r>
              <a:rPr lang="es-ES" i="1" dirty="0"/>
              <a:t>out </a:t>
            </a:r>
            <a:r>
              <a:rPr lang="es-ES" dirty="0"/>
              <a:t>se establece en el valor de </a:t>
            </a:r>
            <a:r>
              <a:rPr lang="es-ES" i="1" dirty="0"/>
              <a:t>Y </a:t>
            </a:r>
            <a:r>
              <a:rPr lang="es-ES" dirty="0"/>
              <a:t>0 en el primer paso de </a:t>
            </a:r>
            <a:r>
              <a:rPr lang="es-ES" i="1" dirty="0" err="1"/>
              <a:t>Move</a:t>
            </a:r>
            <a:r>
              <a:rPr lang="es-ES" dirty="0"/>
              <a:t>. Se establece en </a:t>
            </a:r>
            <a:r>
              <a:rPr lang="es-ES" i="1" dirty="0"/>
              <a:t>X </a:t>
            </a:r>
            <a:r>
              <a:rPr lang="es-ES" dirty="0"/>
              <a:t>0 en el primer paso de </a:t>
            </a:r>
            <a:r>
              <a:rPr lang="es-ES" i="1" dirty="0" err="1"/>
              <a:t>Add</a:t>
            </a:r>
            <a:r>
              <a:rPr lang="es-ES" i="1" dirty="0"/>
              <a:t> </a:t>
            </a:r>
            <a:r>
              <a:rPr lang="es-ES" dirty="0"/>
              <a:t>y </a:t>
            </a:r>
            <a:r>
              <a:rPr lang="es-ES" i="1" dirty="0"/>
              <a:t>Sub</a:t>
            </a:r>
            <a:r>
              <a:rPr lang="es-ES" dirty="0"/>
              <a:t>, y en </a:t>
            </a:r>
            <a:r>
              <a:rPr lang="es-ES" i="1" dirty="0"/>
              <a:t>Y </a:t>
            </a:r>
            <a:r>
              <a:rPr lang="es-ES" dirty="0"/>
              <a:t>0 en el segundo paso de estas operaciones, lo </a:t>
            </a:r>
            <a:r>
              <a:rPr lang="es-MX" dirty="0"/>
              <a:t>que da</a:t>
            </a:r>
          </a:p>
        </p:txBody>
      </p:sp>
      <p:sp>
        <p:nvSpPr>
          <p:cNvPr id="9" name="Content Placeholder 5">
            <a:extLst>
              <a:ext uri="{FF2B5EF4-FFF2-40B4-BE49-F238E27FC236}">
                <a16:creationId xmlns:a16="http://schemas.microsoft.com/office/drawing/2014/main" xmlns="" id="{90CA907A-C8BB-4CC0-B2B2-FCA7D600344A}"/>
              </a:ext>
            </a:extLst>
          </p:cNvPr>
          <p:cNvSpPr>
            <a:spLocks noGrp="1"/>
          </p:cNvSpPr>
          <p:nvPr>
            <p:ph sz="quarter" idx="4"/>
          </p:nvPr>
        </p:nvSpPr>
        <p:spPr>
          <a:xfrm>
            <a:off x="3705765" y="2934891"/>
            <a:ext cx="3474720" cy="2790129"/>
          </a:xfrm>
        </p:spPr>
        <p:txBody>
          <a:bodyPr>
            <a:normAutofit/>
          </a:bodyPr>
          <a:lstStyle/>
          <a:p>
            <a:r>
              <a:rPr lang="es-ES" dirty="0"/>
              <a:t>Las expresiones para </a:t>
            </a:r>
            <a:r>
              <a:rPr lang="es-ES" i="1" dirty="0"/>
              <a:t>R</a:t>
            </a:r>
            <a:r>
              <a:rPr lang="es-ES" dirty="0"/>
              <a:t>1</a:t>
            </a:r>
            <a:r>
              <a:rPr lang="es-ES" i="1" dirty="0"/>
              <a:t>in </a:t>
            </a:r>
            <a:r>
              <a:rPr lang="es-ES" dirty="0"/>
              <a:t>y </a:t>
            </a:r>
            <a:r>
              <a:rPr lang="es-ES" i="1" dirty="0"/>
              <a:t>R</a:t>
            </a:r>
            <a:r>
              <a:rPr lang="es-ES" dirty="0"/>
              <a:t>1</a:t>
            </a:r>
            <a:r>
              <a:rPr lang="es-ES" i="1" dirty="0"/>
              <a:t>out </a:t>
            </a:r>
            <a:r>
              <a:rPr lang="es-ES" dirty="0"/>
              <a:t>son las mismas que aquellas para </a:t>
            </a:r>
            <a:r>
              <a:rPr lang="es-ES" i="1" dirty="0"/>
              <a:t>t R</a:t>
            </a:r>
            <a:r>
              <a:rPr lang="es-ES" dirty="0"/>
              <a:t>0</a:t>
            </a:r>
            <a:r>
              <a:rPr lang="es-ES" i="1" dirty="0"/>
              <a:t>in </a:t>
            </a:r>
            <a:r>
              <a:rPr lang="es-ES" dirty="0"/>
              <a:t>y </a:t>
            </a:r>
            <a:r>
              <a:rPr lang="es-ES" i="1" dirty="0"/>
              <a:t>R</a:t>
            </a:r>
            <a:r>
              <a:rPr lang="es-ES" dirty="0"/>
              <a:t>0</a:t>
            </a:r>
            <a:r>
              <a:rPr lang="es-ES" i="1" dirty="0"/>
              <a:t>out</a:t>
            </a:r>
            <a:r>
              <a:rPr lang="es-ES" dirty="0"/>
              <a:t>, excepto que </a:t>
            </a:r>
            <a:r>
              <a:rPr lang="es-ES" i="1" dirty="0"/>
              <a:t>X</a:t>
            </a:r>
            <a:r>
              <a:rPr lang="es-ES" dirty="0"/>
              <a:t>1 y </a:t>
            </a:r>
            <a:r>
              <a:rPr lang="es-ES" i="1" dirty="0"/>
              <a:t>Y</a:t>
            </a:r>
            <a:r>
              <a:rPr lang="es-ES" dirty="0"/>
              <a:t>1 se usan en lugar de </a:t>
            </a:r>
            <a:r>
              <a:rPr lang="es-ES" i="1" dirty="0"/>
              <a:t>X </a:t>
            </a:r>
            <a:r>
              <a:rPr lang="es-ES" dirty="0"/>
              <a:t>0 y </a:t>
            </a:r>
            <a:r>
              <a:rPr lang="es-ES" i="1" dirty="0" err="1"/>
              <a:t>Y</a:t>
            </a:r>
            <a:r>
              <a:rPr lang="es-ES" i="1" dirty="0"/>
              <a:t> </a:t>
            </a:r>
            <a:r>
              <a:rPr lang="es-ES" dirty="0"/>
              <a:t>0 . Las expresiones para </a:t>
            </a:r>
            <a:r>
              <a:rPr lang="es-ES" i="1" dirty="0"/>
              <a:t>R</a:t>
            </a:r>
            <a:r>
              <a:rPr lang="es-ES" dirty="0"/>
              <a:t>2</a:t>
            </a:r>
            <a:r>
              <a:rPr lang="es-ES" i="1" dirty="0"/>
              <a:t>in, R</a:t>
            </a:r>
            <a:r>
              <a:rPr lang="es-ES" dirty="0"/>
              <a:t>2</a:t>
            </a:r>
            <a:r>
              <a:rPr lang="es-ES" i="1" dirty="0"/>
              <a:t>out</a:t>
            </a:r>
            <a:r>
              <a:rPr lang="es-ES" dirty="0"/>
              <a:t>, </a:t>
            </a:r>
            <a:r>
              <a:rPr lang="es-ES" i="1" dirty="0"/>
              <a:t>R</a:t>
            </a:r>
            <a:r>
              <a:rPr lang="es-ES" dirty="0"/>
              <a:t>3</a:t>
            </a:r>
            <a:r>
              <a:rPr lang="es-ES" i="1" dirty="0"/>
              <a:t>in </a:t>
            </a:r>
            <a:r>
              <a:rPr lang="es-ES" dirty="0"/>
              <a:t>y </a:t>
            </a:r>
            <a:r>
              <a:rPr lang="es-ES" i="1" dirty="0"/>
              <a:t>R</a:t>
            </a:r>
            <a:r>
              <a:rPr lang="es-ES" dirty="0"/>
              <a:t>3</a:t>
            </a:r>
            <a:r>
              <a:rPr lang="es-ES" i="1" dirty="0"/>
              <a:t>out </a:t>
            </a:r>
            <a:r>
              <a:rPr lang="es-ES" dirty="0"/>
              <a:t>se derivan de la m</a:t>
            </a:r>
            <a:r>
              <a:rPr lang="es-MX" dirty="0" err="1"/>
              <a:t>isma</a:t>
            </a:r>
            <a:r>
              <a:rPr lang="es-MX" dirty="0"/>
              <a:t> forma</a:t>
            </a:r>
            <a:r>
              <a:rPr lang="es-MX" dirty="0" smtClean="0"/>
              <a:t>.</a:t>
            </a:r>
          </a:p>
        </p:txBody>
      </p:sp>
      <p:pic>
        <p:nvPicPr>
          <p:cNvPr id="3074" name="Picture 2" descr="https://gyazo.com/68ad6ac681b9f5dab7ecb524a265d5ca.png">
            <a:extLst>
              <a:ext uri="{FF2B5EF4-FFF2-40B4-BE49-F238E27FC236}">
                <a16:creationId xmlns:a16="http://schemas.microsoft.com/office/drawing/2014/main" xmlns="" id="{B8314106-0608-49F3-83B7-5FCCE32DF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9006" y="4348971"/>
            <a:ext cx="3990861" cy="53343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rotWithShape="1">
          <a:blip r:embed="rId3"/>
          <a:srcRect l="12905" t="33153" r="61960" b="60841"/>
          <a:stretch/>
        </p:blipFill>
        <p:spPr>
          <a:xfrm>
            <a:off x="7481052" y="3558429"/>
            <a:ext cx="3826771" cy="514351"/>
          </a:xfrm>
          <a:prstGeom prst="rect">
            <a:avLst/>
          </a:prstGeom>
        </p:spPr>
      </p:pic>
      <p:pic>
        <p:nvPicPr>
          <p:cNvPr id="10" name="Picture 2" descr="https://gyazo.com/ada646e8e99b0f7cc8e66ae744265ad6.png">
            <a:extLst>
              <a:ext uri="{FF2B5EF4-FFF2-40B4-BE49-F238E27FC236}">
                <a16:creationId xmlns:a16="http://schemas.microsoft.com/office/drawing/2014/main" xmlns="" id="{8FA74201-9843-45C2-A974-AF5D1D250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052" y="1123837"/>
            <a:ext cx="3960000" cy="189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344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pic>
        <p:nvPicPr>
          <p:cNvPr id="8" name="Content Placeholder 6">
            <a:extLst>
              <a:ext uri="{FF2B5EF4-FFF2-40B4-BE49-F238E27FC236}">
                <a16:creationId xmlns:a16="http://schemas.microsoft.com/office/drawing/2014/main" xmlns="" id="{479A7C45-5D01-4E69-BD3F-194964CC2579}"/>
              </a:ext>
            </a:extLst>
          </p:cNvPr>
          <p:cNvPicPr>
            <a:picLocks noChangeAspect="1"/>
          </p:cNvPicPr>
          <p:nvPr/>
        </p:nvPicPr>
        <p:blipFill rotWithShape="1">
          <a:blip r:embed="rId2"/>
          <a:srcRect l="29694" t="19184" r="44954" b="12667"/>
          <a:stretch/>
        </p:blipFill>
        <p:spPr>
          <a:xfrm rot="5400000">
            <a:off x="5663981" y="1069998"/>
            <a:ext cx="4250723" cy="6427361"/>
          </a:xfrm>
          <a:prstGeom prst="rect">
            <a:avLst/>
          </a:prstGeom>
        </p:spPr>
      </p:pic>
      <p:pic>
        <p:nvPicPr>
          <p:cNvPr id="7" name="Picture 2" descr="https://gyazo.com/ada646e8e99b0f7cc8e66ae744265ad6.png">
            <a:extLst>
              <a:ext uri="{FF2B5EF4-FFF2-40B4-BE49-F238E27FC236}">
                <a16:creationId xmlns:a16="http://schemas.microsoft.com/office/drawing/2014/main" xmlns="" id="{8FA74201-9843-45C2-A974-AF5D1D250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269" y="687230"/>
            <a:ext cx="3960000" cy="189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22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xmlns="" id="{479A7C45-5D01-4E69-BD3F-194964CC2579}"/>
              </a:ext>
            </a:extLst>
          </p:cNvPr>
          <p:cNvPicPr>
            <a:picLocks noChangeAspect="1"/>
          </p:cNvPicPr>
          <p:nvPr/>
        </p:nvPicPr>
        <p:blipFill rotWithShape="1">
          <a:blip r:embed="rId2"/>
          <a:srcRect l="29694" t="19184" r="44954" b="12667"/>
          <a:stretch/>
        </p:blipFill>
        <p:spPr>
          <a:xfrm rot="5400000">
            <a:off x="5565127" y="1350084"/>
            <a:ext cx="4250723" cy="6427361"/>
          </a:xfrm>
          <a:prstGeom prst="rect">
            <a:avLst/>
          </a:prstGeom>
        </p:spPr>
      </p:pic>
      <p:sp>
        <p:nvSpPr>
          <p:cNvPr id="2" name="Title 1">
            <a:extLst>
              <a:ext uri="{FF2B5EF4-FFF2-40B4-BE49-F238E27FC236}">
                <a16:creationId xmlns:a16="http://schemas.microsoft.com/office/drawing/2014/main" xmlns="" id="{A696FCB6-AA62-4C14-8E2D-60953C06F052}"/>
              </a:ext>
            </a:extLst>
          </p:cNvPr>
          <p:cNvSpPr>
            <a:spLocks noGrp="1"/>
          </p:cNvSpPr>
          <p:nvPr>
            <p:ph type="title"/>
          </p:nvPr>
        </p:nvSpPr>
        <p:spPr/>
        <p:txBody>
          <a:bodyPr/>
          <a:lstStyle/>
          <a:p>
            <a:r>
              <a:rPr lang="es-MX" dirty="0"/>
              <a:t>Definición</a:t>
            </a:r>
          </a:p>
        </p:txBody>
      </p:sp>
      <p:sp>
        <p:nvSpPr>
          <p:cNvPr id="3" name="Content Placeholder 2">
            <a:extLst>
              <a:ext uri="{FF2B5EF4-FFF2-40B4-BE49-F238E27FC236}">
                <a16:creationId xmlns:a16="http://schemas.microsoft.com/office/drawing/2014/main" xmlns="" id="{FD60CB07-19BB-4C4A-8717-405D31BE9E3B}"/>
              </a:ext>
            </a:extLst>
          </p:cNvPr>
          <p:cNvSpPr>
            <a:spLocks noGrp="1"/>
          </p:cNvSpPr>
          <p:nvPr>
            <p:ph idx="1"/>
          </p:nvPr>
        </p:nvSpPr>
        <p:spPr>
          <a:xfrm>
            <a:off x="3869268" y="864108"/>
            <a:ext cx="7315200" cy="2142703"/>
          </a:xfrm>
        </p:spPr>
        <p:txBody>
          <a:bodyPr/>
          <a:lstStyle/>
          <a:p>
            <a:pPr algn="just"/>
            <a:r>
              <a:rPr lang="es-ES" dirty="0"/>
              <a:t>La unidad de control se puede considerar el cerebro del computador. Como el cerebro, está conectada al resto de los componentes del computador mediante las señales de control. La unidad de control es imprescindible para coordinar los diferentes elementos que tiene el computador y hacer un buen uso de ellos.</a:t>
            </a:r>
            <a:endParaRPr lang="es-MX" dirty="0"/>
          </a:p>
        </p:txBody>
      </p:sp>
    </p:spTree>
    <p:extLst>
      <p:ext uri="{BB962C8B-B14F-4D97-AF65-F5344CB8AC3E}">
        <p14:creationId xmlns:p14="http://schemas.microsoft.com/office/powerpoint/2010/main" val="303563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20B9A97-6160-4F03-ADDD-5A723D1DE2C9}"/>
              </a:ext>
            </a:extLst>
          </p:cNvPr>
          <p:cNvSpPr>
            <a:spLocks noGrp="1"/>
          </p:cNvSpPr>
          <p:nvPr>
            <p:ph type="title"/>
          </p:nvPr>
        </p:nvSpPr>
        <p:spPr/>
        <p:txBody>
          <a:bodyPr/>
          <a:lstStyle/>
          <a:p>
            <a:r>
              <a:rPr lang="es-MX" dirty="0"/>
              <a:t>Definición</a:t>
            </a:r>
          </a:p>
        </p:txBody>
      </p:sp>
      <p:sp>
        <p:nvSpPr>
          <p:cNvPr id="3" name="Content Placeholder 2">
            <a:extLst>
              <a:ext uri="{FF2B5EF4-FFF2-40B4-BE49-F238E27FC236}">
                <a16:creationId xmlns:a16="http://schemas.microsoft.com/office/drawing/2014/main" xmlns="" id="{E1179A67-7165-4DB9-A61E-488AA0B54D31}"/>
              </a:ext>
            </a:extLst>
          </p:cNvPr>
          <p:cNvSpPr>
            <a:spLocks noGrp="1"/>
          </p:cNvSpPr>
          <p:nvPr>
            <p:ph sz="half" idx="1"/>
          </p:nvPr>
        </p:nvSpPr>
        <p:spPr>
          <a:xfrm>
            <a:off x="3928125" y="864108"/>
            <a:ext cx="3174286" cy="5120640"/>
          </a:xfrm>
        </p:spPr>
        <p:txBody>
          <a:bodyPr/>
          <a:lstStyle/>
          <a:p>
            <a:pPr marL="0" indent="0" algn="r">
              <a:buNone/>
            </a:pPr>
            <a:r>
              <a:rPr lang="es-ES" dirty="0"/>
              <a:t>Un sistema digital que realiza los tipos de operaciones señalados en </a:t>
            </a:r>
            <a:r>
              <a:rPr lang="es-ES" dirty="0" smtClean="0"/>
              <a:t>la tabla </a:t>
            </a:r>
            <a:r>
              <a:rPr lang="es-ES" dirty="0"/>
              <a:t>7.2 se conoce como </a:t>
            </a:r>
            <a:r>
              <a:rPr lang="es-ES" i="1" dirty="0"/>
              <a:t>procesador</a:t>
            </a:r>
            <a:r>
              <a:rPr lang="es-ES" dirty="0"/>
              <a:t>. La operación específica que va a llevarse a cabo en un momento dado se indica mediante la entrada del circuito de control llamada </a:t>
            </a:r>
            <a:r>
              <a:rPr lang="es-ES" i="1" dirty="0" err="1" smtClean="0"/>
              <a:t>Function</a:t>
            </a:r>
            <a:r>
              <a:rPr lang="es-ES" dirty="0" smtClean="0"/>
              <a:t>. </a:t>
            </a:r>
            <a:r>
              <a:rPr lang="es-ES" dirty="0"/>
              <a:t>La operación se inicia al establecer </a:t>
            </a:r>
            <a:r>
              <a:rPr lang="es-ES" i="1" dirty="0"/>
              <a:t>w </a:t>
            </a:r>
            <a:r>
              <a:rPr lang="es-ES" dirty="0"/>
              <a:t>en 1, y el circuito de control valida la salida </a:t>
            </a:r>
            <a:r>
              <a:rPr lang="es-ES" i="1" dirty="0" smtClean="0"/>
              <a:t>Done </a:t>
            </a:r>
            <a:r>
              <a:rPr lang="es-ES" dirty="0" smtClean="0"/>
              <a:t>cuando </a:t>
            </a:r>
            <a:r>
              <a:rPr lang="es-ES" dirty="0"/>
              <a:t>la operación se completa.</a:t>
            </a:r>
            <a:endParaRPr lang="es-MX" dirty="0"/>
          </a:p>
        </p:txBody>
      </p:sp>
      <p:pic>
        <p:nvPicPr>
          <p:cNvPr id="8" name="Content Placeholder 7">
            <a:extLst>
              <a:ext uri="{FF2B5EF4-FFF2-40B4-BE49-F238E27FC236}">
                <a16:creationId xmlns:a16="http://schemas.microsoft.com/office/drawing/2014/main" xmlns="" id="{51AF2475-773A-45AE-9112-C4049140E4A5}"/>
              </a:ext>
            </a:extLst>
          </p:cNvPr>
          <p:cNvPicPr>
            <a:picLocks noChangeAspect="1"/>
          </p:cNvPicPr>
          <p:nvPr/>
        </p:nvPicPr>
        <p:blipFill rotWithShape="1">
          <a:blip r:embed="rId2"/>
          <a:srcRect l="27264" t="13006" r="50989" b="54286"/>
          <a:stretch/>
        </p:blipFill>
        <p:spPr>
          <a:xfrm>
            <a:off x="7491800" y="1954464"/>
            <a:ext cx="3475038" cy="2939928"/>
          </a:xfrm>
          <a:prstGeom prst="rect">
            <a:avLst/>
          </a:prstGeom>
        </p:spPr>
      </p:pic>
    </p:spTree>
    <p:extLst>
      <p:ext uri="{BB962C8B-B14F-4D97-AF65-F5344CB8AC3E}">
        <p14:creationId xmlns:p14="http://schemas.microsoft.com/office/powerpoint/2010/main" val="140334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782C5126-80E0-4B47-942A-E24F87890980}"/>
              </a:ext>
            </a:extLst>
          </p:cNvPr>
          <p:cNvSpPr>
            <a:spLocks noGrp="1"/>
          </p:cNvSpPr>
          <p:nvPr>
            <p:ph type="title"/>
          </p:nvPr>
        </p:nvSpPr>
        <p:spPr/>
        <p:txBody>
          <a:bodyPr/>
          <a:lstStyle/>
          <a:p>
            <a:r>
              <a:rPr lang="es-MX" dirty="0"/>
              <a:t>Operaciones a realizar por el procesador.</a:t>
            </a:r>
          </a:p>
        </p:txBody>
      </p:sp>
      <p:sp>
        <p:nvSpPr>
          <p:cNvPr id="12" name="Content Placeholder 11">
            <a:extLst>
              <a:ext uri="{FF2B5EF4-FFF2-40B4-BE49-F238E27FC236}">
                <a16:creationId xmlns:a16="http://schemas.microsoft.com/office/drawing/2014/main" xmlns="" id="{F7C335CE-31D8-4E56-B8D4-7F98E5397DF5}"/>
              </a:ext>
            </a:extLst>
          </p:cNvPr>
          <p:cNvSpPr>
            <a:spLocks noGrp="1"/>
          </p:cNvSpPr>
          <p:nvPr>
            <p:ph sz="half" idx="2"/>
          </p:nvPr>
        </p:nvSpPr>
        <p:spPr>
          <a:xfrm>
            <a:off x="3855720" y="1008723"/>
            <a:ext cx="3474720" cy="5120640"/>
          </a:xfrm>
        </p:spPr>
        <p:txBody>
          <a:bodyPr>
            <a:normAutofit fontScale="92500" lnSpcReduction="20000"/>
          </a:bodyPr>
          <a:lstStyle/>
          <a:p>
            <a:r>
              <a:rPr lang="es-ES" dirty="0"/>
              <a:t>La columna izquierda muestra el nombre de </a:t>
            </a:r>
            <a:r>
              <a:rPr lang="es-ES" dirty="0" smtClean="0"/>
              <a:t>la </a:t>
            </a:r>
            <a:r>
              <a:rPr lang="es-ES" dirty="0"/>
              <a:t>operación y sus operandos; la derecha indica la función realizada en la operación. </a:t>
            </a:r>
            <a:endParaRPr lang="es-ES" dirty="0" smtClean="0"/>
          </a:p>
          <a:p>
            <a:r>
              <a:rPr lang="es-ES" dirty="0" smtClean="0"/>
              <a:t>Para </a:t>
            </a:r>
            <a:r>
              <a:rPr lang="es-ES" dirty="0"/>
              <a:t>la operación Load el significado de </a:t>
            </a:r>
            <a:r>
              <a:rPr lang="es-ES" i="1" dirty="0" err="1"/>
              <a:t>Rx</a:t>
            </a:r>
            <a:r>
              <a:rPr lang="es-ES" dirty="0"/>
              <a:t> ← </a:t>
            </a:r>
            <a:r>
              <a:rPr lang="es-ES" i="1" dirty="0"/>
              <a:t>Data</a:t>
            </a:r>
            <a:r>
              <a:rPr lang="es-ES" dirty="0"/>
              <a:t> es que los datos de la entrada Data externa se transfieren a través del bus a cualquier registro, </a:t>
            </a:r>
            <a:r>
              <a:rPr lang="es-ES" i="1" dirty="0" err="1"/>
              <a:t>Rx</a:t>
            </a:r>
            <a:r>
              <a:rPr lang="es-ES" dirty="0"/>
              <a:t>, donde </a:t>
            </a:r>
            <a:r>
              <a:rPr lang="es-ES" i="1" dirty="0" err="1"/>
              <a:t>Rx</a:t>
            </a:r>
            <a:r>
              <a:rPr lang="es-ES" dirty="0"/>
              <a:t> puede ser de </a:t>
            </a:r>
            <a:r>
              <a:rPr lang="es-ES" i="1" dirty="0"/>
              <a:t>R0</a:t>
            </a:r>
            <a:r>
              <a:rPr lang="es-ES" dirty="0"/>
              <a:t> a </a:t>
            </a:r>
            <a:r>
              <a:rPr lang="es-ES" i="1" dirty="0"/>
              <a:t>R3</a:t>
            </a:r>
            <a:r>
              <a:rPr lang="es-ES" dirty="0"/>
              <a:t>. </a:t>
            </a:r>
            <a:endParaRPr lang="es-ES" dirty="0" smtClean="0"/>
          </a:p>
          <a:p>
            <a:r>
              <a:rPr lang="es-ES" dirty="0" smtClean="0"/>
              <a:t>La </a:t>
            </a:r>
            <a:r>
              <a:rPr lang="es-ES" dirty="0"/>
              <a:t>operación </a:t>
            </a:r>
            <a:r>
              <a:rPr lang="es-ES" i="1" dirty="0" err="1"/>
              <a:t>Move</a:t>
            </a:r>
            <a:r>
              <a:rPr lang="es-ES" dirty="0"/>
              <a:t> copia los datos almacenados en el registro </a:t>
            </a:r>
            <a:r>
              <a:rPr lang="es-ES" i="1" dirty="0" err="1"/>
              <a:t>Ry</a:t>
            </a:r>
            <a:r>
              <a:rPr lang="es-ES" dirty="0"/>
              <a:t> en el registro </a:t>
            </a:r>
            <a:r>
              <a:rPr lang="es-ES" i="1" dirty="0" err="1"/>
              <a:t>Rx</a:t>
            </a:r>
            <a:r>
              <a:rPr lang="es-ES" dirty="0"/>
              <a:t>. En la tabla, los corchetes, como en [</a:t>
            </a:r>
            <a:r>
              <a:rPr lang="es-ES" i="1" dirty="0" err="1"/>
              <a:t>Rx</a:t>
            </a:r>
            <a:r>
              <a:rPr lang="es-ES" dirty="0"/>
              <a:t>], se refieren al contenido de un registro. Puesto que sólo se precisa una transferencia a través del </a:t>
            </a:r>
            <a:r>
              <a:rPr lang="es-ES" dirty="0" smtClean="0"/>
              <a:t>bus.</a:t>
            </a:r>
          </a:p>
        </p:txBody>
      </p:sp>
      <p:pic>
        <p:nvPicPr>
          <p:cNvPr id="10" name="Content Placeholder 7">
            <a:extLst>
              <a:ext uri="{FF2B5EF4-FFF2-40B4-BE49-F238E27FC236}">
                <a16:creationId xmlns:a16="http://schemas.microsoft.com/office/drawing/2014/main" xmlns="" id="{51AF2475-773A-45AE-9112-C4049140E4A5}"/>
              </a:ext>
            </a:extLst>
          </p:cNvPr>
          <p:cNvPicPr>
            <a:picLocks noChangeAspect="1"/>
          </p:cNvPicPr>
          <p:nvPr/>
        </p:nvPicPr>
        <p:blipFill rotWithShape="1">
          <a:blip r:embed="rId2"/>
          <a:srcRect l="27264" t="13006" r="50989" b="54286"/>
          <a:stretch/>
        </p:blipFill>
        <p:spPr>
          <a:xfrm>
            <a:off x="7491800" y="1954464"/>
            <a:ext cx="3475038" cy="2939928"/>
          </a:xfrm>
          <a:prstGeom prst="rect">
            <a:avLst/>
          </a:prstGeom>
        </p:spPr>
      </p:pic>
    </p:spTree>
    <p:extLst>
      <p:ext uri="{BB962C8B-B14F-4D97-AF65-F5344CB8AC3E}">
        <p14:creationId xmlns:p14="http://schemas.microsoft.com/office/powerpoint/2010/main" val="228709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normAutofit fontScale="92500" lnSpcReduction="20000"/>
          </a:bodyPr>
          <a:lstStyle/>
          <a:p>
            <a:r>
              <a:rPr lang="es-ES" dirty="0"/>
              <a:t>Las operaciones Load y </a:t>
            </a:r>
            <a:r>
              <a:rPr lang="es-ES" i="1" dirty="0" err="1"/>
              <a:t>Move</a:t>
            </a:r>
            <a:r>
              <a:rPr lang="es-ES" i="1" dirty="0"/>
              <a:t> </a:t>
            </a:r>
            <a:r>
              <a:rPr lang="es-ES" dirty="0"/>
              <a:t>requieren sólo un paso (ciclo del reloj) para completarse. </a:t>
            </a:r>
          </a:p>
          <a:p>
            <a:r>
              <a:rPr lang="es-ES" dirty="0"/>
              <a:t>Las operaciones </a:t>
            </a:r>
            <a:r>
              <a:rPr lang="es-ES" i="1" dirty="0" err="1"/>
              <a:t>Add</a:t>
            </a:r>
            <a:r>
              <a:rPr lang="es-ES" i="1" dirty="0"/>
              <a:t> </a:t>
            </a:r>
            <a:r>
              <a:rPr lang="es-ES" dirty="0"/>
              <a:t>y </a:t>
            </a:r>
            <a:r>
              <a:rPr lang="es-ES" i="1" dirty="0"/>
              <a:t>Sub </a:t>
            </a:r>
            <a:r>
              <a:rPr lang="es-ES" dirty="0"/>
              <a:t>necesitan tres pasos, como sigue: </a:t>
            </a:r>
          </a:p>
          <a:p>
            <a:r>
              <a:rPr lang="es-ES" dirty="0"/>
              <a:t>En el primero el contenido de </a:t>
            </a:r>
            <a:r>
              <a:rPr lang="es-ES" i="1" dirty="0" err="1"/>
              <a:t>Rx</a:t>
            </a:r>
            <a:r>
              <a:rPr lang="es-ES" i="1" dirty="0"/>
              <a:t> </a:t>
            </a:r>
            <a:r>
              <a:rPr lang="es-ES" dirty="0"/>
              <a:t>se transfiere a través del bus en un registro </a:t>
            </a:r>
            <a:r>
              <a:rPr lang="es-ES" i="1" dirty="0"/>
              <a:t>A</a:t>
            </a:r>
            <a:r>
              <a:rPr lang="es-ES" dirty="0"/>
              <a:t>.</a:t>
            </a:r>
          </a:p>
          <a:p>
            <a:r>
              <a:rPr lang="es-ES" dirty="0"/>
              <a:t>Luego, en el paso siguiente el contenido de </a:t>
            </a:r>
            <a:r>
              <a:rPr lang="es-ES" i="1" dirty="0" err="1"/>
              <a:t>Ry</a:t>
            </a:r>
            <a:r>
              <a:rPr lang="es-ES" i="1" dirty="0"/>
              <a:t> </a:t>
            </a:r>
            <a:r>
              <a:rPr lang="es-ES" dirty="0"/>
              <a:t>se coloca en el bus. El módulo </a:t>
            </a:r>
            <a:r>
              <a:rPr lang="es-ES" i="1" dirty="0"/>
              <a:t>sumador/restador </a:t>
            </a:r>
            <a:r>
              <a:rPr lang="es-ES" dirty="0"/>
              <a:t>realiza la función requerida y los resultados se guardan en el registro </a:t>
            </a:r>
            <a:r>
              <a:rPr lang="es-ES" i="1" dirty="0"/>
              <a:t>G</a:t>
            </a:r>
            <a:r>
              <a:rPr lang="es-ES" dirty="0"/>
              <a:t>. </a:t>
            </a:r>
            <a:endParaRPr lang="es-ES" dirty="0" smtClean="0"/>
          </a:p>
          <a:p>
            <a:r>
              <a:rPr lang="es-ES" dirty="0" smtClean="0"/>
              <a:t>Por </a:t>
            </a:r>
            <a:r>
              <a:rPr lang="es-ES" dirty="0"/>
              <a:t>último, en el tercer paso el contenido de </a:t>
            </a:r>
            <a:r>
              <a:rPr lang="es-ES" i="1" dirty="0"/>
              <a:t>G</a:t>
            </a:r>
            <a:r>
              <a:rPr lang="es-ES" dirty="0"/>
              <a:t> se transfiere a </a:t>
            </a:r>
            <a:r>
              <a:rPr lang="es-ES" i="1" dirty="0" err="1"/>
              <a:t>Rx</a:t>
            </a:r>
            <a:r>
              <a:rPr lang="es-ES" dirty="0"/>
              <a:t>.</a:t>
            </a:r>
            <a:endParaRPr lang="es-MX" dirty="0"/>
          </a:p>
          <a:p>
            <a:endParaRPr lang="es-MX" dirty="0"/>
          </a:p>
        </p:txBody>
      </p:sp>
      <p:pic>
        <p:nvPicPr>
          <p:cNvPr id="5" name="Content Placeholder 7">
            <a:extLst>
              <a:ext uri="{FF2B5EF4-FFF2-40B4-BE49-F238E27FC236}">
                <a16:creationId xmlns:a16="http://schemas.microsoft.com/office/drawing/2014/main" xmlns="" id="{51AF2475-773A-45AE-9112-C4049140E4A5}"/>
              </a:ext>
            </a:extLst>
          </p:cNvPr>
          <p:cNvPicPr>
            <a:picLocks noChangeAspect="1"/>
          </p:cNvPicPr>
          <p:nvPr/>
        </p:nvPicPr>
        <p:blipFill rotWithShape="1">
          <a:blip r:embed="rId2"/>
          <a:srcRect l="27264" t="13006" r="50989" b="54286"/>
          <a:stretch/>
        </p:blipFill>
        <p:spPr>
          <a:xfrm>
            <a:off x="7491800" y="1954464"/>
            <a:ext cx="3475038" cy="2939928"/>
          </a:xfrm>
          <a:prstGeom prst="rect">
            <a:avLst/>
          </a:prstGeom>
        </p:spPr>
      </p:pic>
      <p:sp>
        <p:nvSpPr>
          <p:cNvPr id="6" name="Title 10">
            <a:extLst>
              <a:ext uri="{FF2B5EF4-FFF2-40B4-BE49-F238E27FC236}">
                <a16:creationId xmlns:a16="http://schemas.microsoft.com/office/drawing/2014/main" xmlns="" id="{782C5126-80E0-4B47-942A-E24F87890980}"/>
              </a:ext>
            </a:extLst>
          </p:cNvPr>
          <p:cNvSpPr>
            <a:spLocks noGrp="1"/>
          </p:cNvSpPr>
          <p:nvPr>
            <p:ph type="title"/>
          </p:nvPr>
        </p:nvSpPr>
        <p:spPr>
          <a:xfrm>
            <a:off x="252919" y="1123837"/>
            <a:ext cx="2947482" cy="4601183"/>
          </a:xfrm>
        </p:spPr>
        <p:txBody>
          <a:bodyPr/>
          <a:lstStyle/>
          <a:p>
            <a:r>
              <a:rPr lang="es-MX" dirty="0"/>
              <a:t>Operaciones a realizar por el procesador.</a:t>
            </a:r>
          </a:p>
        </p:txBody>
      </p:sp>
    </p:spTree>
    <p:extLst>
      <p:ext uri="{BB962C8B-B14F-4D97-AF65-F5344CB8AC3E}">
        <p14:creationId xmlns:p14="http://schemas.microsoft.com/office/powerpoint/2010/main" val="152325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9AB16-CEFC-4689-85A5-E7E38D9B18F6}"/>
              </a:ext>
            </a:extLst>
          </p:cNvPr>
          <p:cNvSpPr>
            <a:spLocks noGrp="1"/>
          </p:cNvSpPr>
          <p:nvPr>
            <p:ph type="title"/>
          </p:nvPr>
        </p:nvSpPr>
        <p:spPr/>
        <p:txBody>
          <a:bodyPr/>
          <a:lstStyle/>
          <a:p>
            <a:r>
              <a:rPr lang="es-MX" dirty="0"/>
              <a:t>Contador de 2 bits</a:t>
            </a:r>
          </a:p>
        </p:txBody>
      </p:sp>
      <p:sp>
        <p:nvSpPr>
          <p:cNvPr id="3" name="Content Placeholder 2">
            <a:extLst>
              <a:ext uri="{FF2B5EF4-FFF2-40B4-BE49-F238E27FC236}">
                <a16:creationId xmlns:a16="http://schemas.microsoft.com/office/drawing/2014/main" xmlns="" id="{13369F26-353A-4B19-9006-4A8557E629EE}"/>
              </a:ext>
            </a:extLst>
          </p:cNvPr>
          <p:cNvSpPr>
            <a:spLocks noGrp="1"/>
          </p:cNvSpPr>
          <p:nvPr>
            <p:ph sz="half" idx="1"/>
          </p:nvPr>
        </p:nvSpPr>
        <p:spPr>
          <a:xfrm>
            <a:off x="3851436" y="766119"/>
            <a:ext cx="3892131" cy="5363244"/>
          </a:xfrm>
        </p:spPr>
        <p:txBody>
          <a:bodyPr>
            <a:normAutofit fontScale="77500" lnSpcReduction="20000"/>
          </a:bodyPr>
          <a:lstStyle/>
          <a:p>
            <a:r>
              <a:rPr lang="es-MX" dirty="0"/>
              <a:t>Como las operaciones más </a:t>
            </a:r>
            <a:r>
              <a:rPr lang="es-ES" dirty="0"/>
              <a:t>largas (</a:t>
            </a:r>
            <a:r>
              <a:rPr lang="es-ES" i="1" dirty="0" err="1"/>
              <a:t>Add</a:t>
            </a:r>
            <a:r>
              <a:rPr lang="es-ES" i="1" dirty="0"/>
              <a:t> </a:t>
            </a:r>
            <a:r>
              <a:rPr lang="es-ES" dirty="0"/>
              <a:t>y </a:t>
            </a:r>
            <a:r>
              <a:rPr lang="es-ES" i="1" dirty="0"/>
              <a:t>Sub</a:t>
            </a:r>
            <a:r>
              <a:rPr lang="es-ES" dirty="0"/>
              <a:t>) necesitan tres pasos (ciclos del reloj), puede usarse un contador de dos bits. </a:t>
            </a:r>
            <a:endParaRPr lang="es-ES" dirty="0" smtClean="0"/>
          </a:p>
          <a:p>
            <a:r>
              <a:rPr lang="es-ES" dirty="0" smtClean="0"/>
              <a:t>En </a:t>
            </a:r>
            <a:r>
              <a:rPr lang="es-ES" dirty="0"/>
              <a:t>la figura se muestra un contador de dos bits conectado a un decodificador dos a cuatro</a:t>
            </a:r>
            <a:r>
              <a:rPr lang="es-ES" dirty="0" smtClean="0"/>
              <a:t>.</a:t>
            </a:r>
          </a:p>
          <a:p>
            <a:r>
              <a:rPr lang="es-ES" dirty="0" smtClean="0"/>
              <a:t> </a:t>
            </a:r>
            <a:r>
              <a:rPr lang="es-ES" dirty="0"/>
              <a:t>El decodificador se habilita en todo momento al establecer de modo permanente su entrada de habilitación (</a:t>
            </a:r>
            <a:r>
              <a:rPr lang="es-ES" i="1" dirty="0"/>
              <a:t>En</a:t>
            </a:r>
            <a:r>
              <a:rPr lang="es-ES" dirty="0"/>
              <a:t>) en el valor </a:t>
            </a:r>
            <a:r>
              <a:rPr lang="es-ES" dirty="0" smtClean="0"/>
              <a:t>1.</a:t>
            </a:r>
          </a:p>
          <a:p>
            <a:r>
              <a:rPr lang="es-ES" dirty="0" smtClean="0"/>
              <a:t>Cada </a:t>
            </a:r>
            <a:r>
              <a:rPr lang="es-ES" dirty="0"/>
              <a:t>una de las salidas del decodificador representa un paso de una </a:t>
            </a:r>
            <a:r>
              <a:rPr lang="es-ES" dirty="0" smtClean="0"/>
              <a:t>operación.</a:t>
            </a:r>
          </a:p>
          <a:p>
            <a:r>
              <a:rPr lang="es-ES" dirty="0" smtClean="0"/>
              <a:t>Cuando </a:t>
            </a:r>
            <a:r>
              <a:rPr lang="es-ES" dirty="0"/>
              <a:t>ninguna operación se está realizando en un momento dado, el valor de conteo es 00; por tanto, la salida </a:t>
            </a:r>
            <a:r>
              <a:rPr lang="es-ES" i="1" dirty="0"/>
              <a:t>T </a:t>
            </a:r>
            <a:r>
              <a:rPr lang="es-ES" dirty="0"/>
              <a:t>0 del decodificador se </a:t>
            </a:r>
            <a:r>
              <a:rPr lang="es-ES" dirty="0" smtClean="0"/>
              <a:t>valida.</a:t>
            </a:r>
          </a:p>
          <a:p>
            <a:r>
              <a:rPr lang="es-ES" dirty="0" smtClean="0"/>
              <a:t>En </a:t>
            </a:r>
            <a:r>
              <a:rPr lang="es-ES" dirty="0"/>
              <a:t>el primer paso de una operación, el valor de conteo es 01 y </a:t>
            </a:r>
            <a:r>
              <a:rPr lang="es-ES" i="1" dirty="0" smtClean="0"/>
              <a:t>T</a:t>
            </a:r>
            <a:r>
              <a:rPr lang="es-ES" dirty="0" smtClean="0"/>
              <a:t>1 </a:t>
            </a:r>
            <a:r>
              <a:rPr lang="es-ES" dirty="0"/>
              <a:t>se valida. </a:t>
            </a:r>
            <a:endParaRPr lang="es-ES" dirty="0" smtClean="0"/>
          </a:p>
          <a:p>
            <a:r>
              <a:rPr lang="es-ES" dirty="0" smtClean="0"/>
              <a:t>Durante </a:t>
            </a:r>
            <a:r>
              <a:rPr lang="es-ES" dirty="0"/>
              <a:t>el segundo y tercer pasos de las operaciones </a:t>
            </a:r>
            <a:r>
              <a:rPr lang="es-ES" i="1" dirty="0" err="1"/>
              <a:t>Add</a:t>
            </a:r>
            <a:r>
              <a:rPr lang="es-ES" i="1" dirty="0"/>
              <a:t> </a:t>
            </a:r>
            <a:r>
              <a:rPr lang="es-ES" dirty="0"/>
              <a:t>y </a:t>
            </a:r>
            <a:r>
              <a:rPr lang="es-ES" i="1" dirty="0"/>
              <a:t>Sub</a:t>
            </a:r>
            <a:r>
              <a:rPr lang="es-ES" dirty="0"/>
              <a:t>, </a:t>
            </a:r>
            <a:r>
              <a:rPr lang="es-ES" i="1" dirty="0"/>
              <a:t>T </a:t>
            </a:r>
            <a:r>
              <a:rPr lang="es-ES" dirty="0"/>
              <a:t>2 y </a:t>
            </a:r>
            <a:r>
              <a:rPr lang="es-ES" i="1" dirty="0"/>
              <a:t>T </a:t>
            </a:r>
            <a:r>
              <a:rPr lang="es-ES" dirty="0"/>
              <a:t>3 se validan, respectivamente.</a:t>
            </a:r>
            <a:endParaRPr lang="es-MX" dirty="0"/>
          </a:p>
        </p:txBody>
      </p:sp>
      <p:pic>
        <p:nvPicPr>
          <p:cNvPr id="6" name="Content Placeholder 7">
            <a:extLst>
              <a:ext uri="{FF2B5EF4-FFF2-40B4-BE49-F238E27FC236}">
                <a16:creationId xmlns:a16="http://schemas.microsoft.com/office/drawing/2014/main" xmlns="" id="{737D9013-365F-4A36-B570-FFFA7D77E0A7}"/>
              </a:ext>
            </a:extLst>
          </p:cNvPr>
          <p:cNvPicPr>
            <a:picLocks noGrp="1" noChangeAspect="1"/>
          </p:cNvPicPr>
          <p:nvPr>
            <p:ph sz="half" idx="2"/>
          </p:nvPr>
        </p:nvPicPr>
        <p:blipFill rotWithShape="1">
          <a:blip r:embed="rId2"/>
          <a:srcRect l="27335" t="50096" r="50918" b="14534"/>
          <a:stretch/>
        </p:blipFill>
        <p:spPr>
          <a:xfrm>
            <a:off x="7743567" y="1714660"/>
            <a:ext cx="3788676" cy="3466161"/>
          </a:xfrm>
          <a:prstGeom prst="rect">
            <a:avLst/>
          </a:prstGeom>
        </p:spPr>
      </p:pic>
    </p:spTree>
    <p:extLst>
      <p:ext uri="{BB962C8B-B14F-4D97-AF65-F5344CB8AC3E}">
        <p14:creationId xmlns:p14="http://schemas.microsoft.com/office/powerpoint/2010/main" val="224094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8CEA50F2-3540-43D9-9704-F708205EDA56}"/>
              </a:ext>
            </a:extLst>
          </p:cNvPr>
          <p:cNvPicPr>
            <a:picLocks noGrp="1" noChangeAspect="1"/>
          </p:cNvPicPr>
          <p:nvPr>
            <p:ph sz="half" idx="2"/>
          </p:nvPr>
        </p:nvPicPr>
        <p:blipFill rotWithShape="1">
          <a:blip r:embed="rId2"/>
          <a:srcRect l="25714" t="32908" r="38830" b="13639"/>
          <a:stretch/>
        </p:blipFill>
        <p:spPr>
          <a:xfrm>
            <a:off x="7497161" y="1675467"/>
            <a:ext cx="4115079" cy="3489658"/>
          </a:xfrm>
          <a:prstGeom prst="rect">
            <a:avLst/>
          </a:prstGeom>
        </p:spPr>
      </p:pic>
      <p:pic>
        <p:nvPicPr>
          <p:cNvPr id="5" name="Content Placeholder 7">
            <a:extLst>
              <a:ext uri="{FF2B5EF4-FFF2-40B4-BE49-F238E27FC236}">
                <a16:creationId xmlns:a16="http://schemas.microsoft.com/office/drawing/2014/main" xmlns="" id="{51AF2475-773A-45AE-9112-C4049140E4A5}"/>
              </a:ext>
            </a:extLst>
          </p:cNvPr>
          <p:cNvPicPr>
            <a:picLocks noChangeAspect="1"/>
          </p:cNvPicPr>
          <p:nvPr/>
        </p:nvPicPr>
        <p:blipFill rotWithShape="1">
          <a:blip r:embed="rId3"/>
          <a:srcRect l="27264" t="13006" r="50989" b="54286"/>
          <a:stretch/>
        </p:blipFill>
        <p:spPr>
          <a:xfrm>
            <a:off x="6961704" y="4934954"/>
            <a:ext cx="2136747" cy="1807716"/>
          </a:xfrm>
          <a:prstGeom prst="rect">
            <a:avLst/>
          </a:prstGeom>
        </p:spPr>
      </p:pic>
      <p:sp>
        <p:nvSpPr>
          <p:cNvPr id="2" name="Title 1">
            <a:extLst>
              <a:ext uri="{FF2B5EF4-FFF2-40B4-BE49-F238E27FC236}">
                <a16:creationId xmlns:a16="http://schemas.microsoft.com/office/drawing/2014/main" xmlns="" id="{6BA2647F-0720-465D-B4EC-0FC7D2F3D548}"/>
              </a:ext>
            </a:extLst>
          </p:cNvPr>
          <p:cNvSpPr>
            <a:spLocks noGrp="1"/>
          </p:cNvSpPr>
          <p:nvPr>
            <p:ph type="title"/>
          </p:nvPr>
        </p:nvSpPr>
        <p:spPr/>
        <p:txBody>
          <a:bodyPr>
            <a:normAutofit/>
          </a:bodyPr>
          <a:lstStyle/>
          <a:p>
            <a:r>
              <a:rPr lang="es-MX" sz="2800" dirty="0"/>
              <a:t>Decodificadores dos a cuatro</a:t>
            </a:r>
          </a:p>
        </p:txBody>
      </p:sp>
      <p:sp>
        <p:nvSpPr>
          <p:cNvPr id="3" name="Content Placeholder 2">
            <a:extLst>
              <a:ext uri="{FF2B5EF4-FFF2-40B4-BE49-F238E27FC236}">
                <a16:creationId xmlns:a16="http://schemas.microsoft.com/office/drawing/2014/main" xmlns="" id="{96AF6598-950E-447C-A262-3AF8DCFFD7DF}"/>
              </a:ext>
            </a:extLst>
          </p:cNvPr>
          <p:cNvSpPr>
            <a:spLocks noGrp="1"/>
          </p:cNvSpPr>
          <p:nvPr>
            <p:ph sz="half" idx="1"/>
          </p:nvPr>
        </p:nvSpPr>
        <p:spPr>
          <a:xfrm>
            <a:off x="3748216" y="868680"/>
            <a:ext cx="3594416" cy="5120640"/>
          </a:xfrm>
        </p:spPr>
        <p:txBody>
          <a:bodyPr>
            <a:normAutofit fontScale="85000" lnSpcReduction="20000"/>
          </a:bodyPr>
          <a:lstStyle/>
          <a:p>
            <a:r>
              <a:rPr lang="es-ES" dirty="0"/>
              <a:t>En cada uno de los pasos </a:t>
            </a:r>
            <a:r>
              <a:rPr lang="es-ES" i="1" dirty="0" smtClean="0"/>
              <a:t>T</a:t>
            </a:r>
            <a:r>
              <a:rPr lang="es-ES" dirty="0" smtClean="0"/>
              <a:t>0 </a:t>
            </a:r>
            <a:r>
              <a:rPr lang="es-ES" dirty="0"/>
              <a:t>a </a:t>
            </a:r>
            <a:r>
              <a:rPr lang="es-ES" i="1" dirty="0" smtClean="0"/>
              <a:t>T</a:t>
            </a:r>
            <a:r>
              <a:rPr lang="es-ES" dirty="0" smtClean="0"/>
              <a:t>3 </a:t>
            </a:r>
            <a:r>
              <a:rPr lang="es-ES" dirty="0"/>
              <a:t>, varios valores de la señal de control deben generarse por medio del circuito de control, según la operación que vaya a realizarse. En la </a:t>
            </a:r>
            <a:r>
              <a:rPr lang="es-ES" dirty="0" smtClean="0"/>
              <a:t>figura </a:t>
            </a:r>
            <a:r>
              <a:rPr lang="es-ES" dirty="0"/>
              <a:t>se muestra que la operación se especifica con seis bits, los cuales forman la entrada </a:t>
            </a:r>
            <a:r>
              <a:rPr lang="es-ES" i="1" dirty="0" err="1"/>
              <a:t>Function</a:t>
            </a:r>
            <a:r>
              <a:rPr lang="es-ES" dirty="0"/>
              <a:t>. </a:t>
            </a:r>
          </a:p>
          <a:p>
            <a:r>
              <a:rPr lang="es-ES" dirty="0"/>
              <a:t>Los dos bits del extremo izquierdo, </a:t>
            </a:r>
            <a:r>
              <a:rPr lang="es-ES" i="1" dirty="0"/>
              <a:t>F </a:t>
            </a:r>
            <a:r>
              <a:rPr lang="es-ES" dirty="0"/>
              <a:t> </a:t>
            </a:r>
            <a:r>
              <a:rPr lang="es-ES" i="1" dirty="0" smtClean="0"/>
              <a:t>f1</a:t>
            </a:r>
            <a:r>
              <a:rPr lang="es-ES" dirty="0" smtClean="0"/>
              <a:t> </a:t>
            </a:r>
            <a:r>
              <a:rPr lang="es-ES" i="1" dirty="0" smtClean="0"/>
              <a:t>f0</a:t>
            </a:r>
            <a:r>
              <a:rPr lang="es-ES" dirty="0" smtClean="0"/>
              <a:t> </a:t>
            </a:r>
            <a:r>
              <a:rPr lang="es-ES" dirty="0"/>
              <a:t>se usan como un número de dos bits que identifica la operación. Para representar </a:t>
            </a:r>
            <a:r>
              <a:rPr lang="es-ES" i="1" dirty="0"/>
              <a:t>Load</a:t>
            </a:r>
            <a:r>
              <a:rPr lang="es-ES" dirty="0"/>
              <a:t>, </a:t>
            </a:r>
            <a:r>
              <a:rPr lang="es-ES" i="1" dirty="0" err="1"/>
              <a:t>Move</a:t>
            </a:r>
            <a:r>
              <a:rPr lang="es-ES" dirty="0"/>
              <a:t>, </a:t>
            </a:r>
            <a:r>
              <a:rPr lang="es-ES" i="1" dirty="0" err="1"/>
              <a:t>Add</a:t>
            </a:r>
            <a:r>
              <a:rPr lang="es-ES" i="1" dirty="0"/>
              <a:t> </a:t>
            </a:r>
            <a:r>
              <a:rPr lang="es-ES" dirty="0"/>
              <a:t>y </a:t>
            </a:r>
            <a:r>
              <a:rPr lang="es-ES" i="1" dirty="0"/>
              <a:t>Sub </a:t>
            </a:r>
            <a:r>
              <a:rPr lang="es-ES" dirty="0"/>
              <a:t>usamos los códigos </a:t>
            </a:r>
            <a:r>
              <a:rPr lang="es-ES" i="1" dirty="0" smtClean="0"/>
              <a:t>f1 f0  </a:t>
            </a:r>
            <a:r>
              <a:rPr lang="es-ES" dirty="0"/>
              <a:t>00, 01, 10 y 11, </a:t>
            </a:r>
            <a:r>
              <a:rPr lang="es-ES" dirty="0" smtClean="0"/>
              <a:t>respectivamente.</a:t>
            </a:r>
          </a:p>
          <a:p>
            <a:r>
              <a:rPr lang="es-ES" dirty="0" smtClean="0"/>
              <a:t>Las </a:t>
            </a:r>
            <a:r>
              <a:rPr lang="es-ES" dirty="0"/>
              <a:t>entradas </a:t>
            </a:r>
            <a:r>
              <a:rPr lang="es-ES" i="1" dirty="0"/>
              <a:t>Rx</a:t>
            </a:r>
            <a:r>
              <a:rPr lang="es-ES" dirty="0"/>
              <a:t>1</a:t>
            </a:r>
            <a:r>
              <a:rPr lang="es-ES" i="1" dirty="0"/>
              <a:t>Rx</a:t>
            </a:r>
            <a:r>
              <a:rPr lang="es-ES" dirty="0"/>
              <a:t>0 son un número binario que identifica al operando </a:t>
            </a:r>
            <a:r>
              <a:rPr lang="es-ES" i="1" dirty="0" err="1"/>
              <a:t>Rx</a:t>
            </a:r>
            <a:r>
              <a:rPr lang="es-ES" dirty="0"/>
              <a:t>, mientras que </a:t>
            </a:r>
            <a:r>
              <a:rPr lang="es-ES" i="1" dirty="0"/>
              <a:t>Ry</a:t>
            </a:r>
            <a:r>
              <a:rPr lang="es-ES" dirty="0"/>
              <a:t>1</a:t>
            </a:r>
            <a:r>
              <a:rPr lang="es-ES" i="1" dirty="0"/>
              <a:t>Ry</a:t>
            </a:r>
            <a:r>
              <a:rPr lang="es-ES" dirty="0"/>
              <a:t>0 identifica al operando </a:t>
            </a:r>
            <a:r>
              <a:rPr lang="es-ES" i="1" dirty="0" err="1"/>
              <a:t>Ry</a:t>
            </a:r>
            <a:r>
              <a:rPr lang="es-ES" dirty="0"/>
              <a:t>. Las entradas </a:t>
            </a:r>
            <a:r>
              <a:rPr lang="es-ES" i="1" dirty="0" err="1"/>
              <a:t>Function</a:t>
            </a:r>
            <a:r>
              <a:rPr lang="es-ES" i="1" dirty="0"/>
              <a:t> </a:t>
            </a:r>
            <a:r>
              <a:rPr lang="es-ES" dirty="0"/>
              <a:t>se almacenan en un registro de funciones de seis bits cuando la señal </a:t>
            </a:r>
            <a:r>
              <a:rPr lang="es-ES" i="1" dirty="0" err="1"/>
              <a:t>FRin</a:t>
            </a:r>
            <a:r>
              <a:rPr lang="es-ES" i="1" dirty="0"/>
              <a:t> </a:t>
            </a:r>
            <a:r>
              <a:rPr lang="es-ES" dirty="0"/>
              <a:t>se valida.</a:t>
            </a:r>
            <a:endParaRPr lang="es-MX" dirty="0"/>
          </a:p>
        </p:txBody>
      </p:sp>
    </p:spTree>
    <p:extLst>
      <p:ext uri="{BB962C8B-B14F-4D97-AF65-F5344CB8AC3E}">
        <p14:creationId xmlns:p14="http://schemas.microsoft.com/office/powerpoint/2010/main" val="235118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C579F-7539-474F-B5CE-49B35E4ADFF1}"/>
              </a:ext>
            </a:extLst>
          </p:cNvPr>
          <p:cNvSpPr>
            <a:spLocks noGrp="1"/>
          </p:cNvSpPr>
          <p:nvPr>
            <p:ph type="title"/>
          </p:nvPr>
        </p:nvSpPr>
        <p:spPr/>
        <p:txBody>
          <a:bodyPr>
            <a:normAutofit/>
          </a:bodyPr>
          <a:lstStyle/>
          <a:p>
            <a:r>
              <a:rPr lang="es-MX" sz="2800" dirty="0"/>
              <a:t>Decodificadores dos a cuatro</a:t>
            </a:r>
          </a:p>
        </p:txBody>
      </p:sp>
      <p:sp>
        <p:nvSpPr>
          <p:cNvPr id="3" name="Content Placeholder 2">
            <a:extLst>
              <a:ext uri="{FF2B5EF4-FFF2-40B4-BE49-F238E27FC236}">
                <a16:creationId xmlns:a16="http://schemas.microsoft.com/office/drawing/2014/main" xmlns="" id="{E8436516-0075-4175-ADC0-705A495CE090}"/>
              </a:ext>
            </a:extLst>
          </p:cNvPr>
          <p:cNvSpPr>
            <a:spLocks noGrp="1"/>
          </p:cNvSpPr>
          <p:nvPr>
            <p:ph sz="half" idx="1"/>
          </p:nvPr>
        </p:nvSpPr>
        <p:spPr>
          <a:xfrm>
            <a:off x="3558746" y="868680"/>
            <a:ext cx="3783886" cy="5120640"/>
          </a:xfrm>
        </p:spPr>
        <p:txBody>
          <a:bodyPr/>
          <a:lstStyle/>
          <a:p>
            <a:r>
              <a:rPr lang="es-ES" dirty="0"/>
              <a:t>En la </a:t>
            </a:r>
            <a:r>
              <a:rPr lang="es-ES" dirty="0" smtClean="0"/>
              <a:t>figura </a:t>
            </a:r>
            <a:r>
              <a:rPr lang="es-ES" dirty="0"/>
              <a:t>también se muestran tres decodificadores dos a cuatro que sirven para decodificar la información codificada en las entradas </a:t>
            </a:r>
            <a:r>
              <a:rPr lang="es-ES" i="1" dirty="0"/>
              <a:t>F</a:t>
            </a:r>
            <a:r>
              <a:rPr lang="es-ES" dirty="0"/>
              <a:t>, </a:t>
            </a:r>
            <a:r>
              <a:rPr lang="es-ES" i="1" dirty="0" err="1"/>
              <a:t>Rx</a:t>
            </a:r>
            <a:r>
              <a:rPr lang="es-ES" i="1" dirty="0"/>
              <a:t> </a:t>
            </a:r>
            <a:r>
              <a:rPr lang="es-ES" dirty="0"/>
              <a:t>y </a:t>
            </a:r>
            <a:r>
              <a:rPr lang="es-ES" i="1" dirty="0" err="1"/>
              <a:t>Ry</a:t>
            </a:r>
            <a:r>
              <a:rPr lang="es-ES" dirty="0"/>
              <a:t>.</a:t>
            </a:r>
            <a:endParaRPr lang="es-MX" dirty="0"/>
          </a:p>
        </p:txBody>
      </p:sp>
      <p:pic>
        <p:nvPicPr>
          <p:cNvPr id="5" name="Content Placeholder 5">
            <a:extLst>
              <a:ext uri="{FF2B5EF4-FFF2-40B4-BE49-F238E27FC236}">
                <a16:creationId xmlns:a16="http://schemas.microsoft.com/office/drawing/2014/main" xmlns="" id="{E4165478-36D9-48C3-A7E8-4263029C53DC}"/>
              </a:ext>
            </a:extLst>
          </p:cNvPr>
          <p:cNvPicPr>
            <a:picLocks noGrp="1" noChangeAspect="1"/>
          </p:cNvPicPr>
          <p:nvPr>
            <p:ph sz="half" idx="2"/>
          </p:nvPr>
        </p:nvPicPr>
        <p:blipFill rotWithShape="1">
          <a:blip r:embed="rId2"/>
          <a:srcRect l="25714" t="32908" r="38830" b="13639"/>
          <a:stretch/>
        </p:blipFill>
        <p:spPr>
          <a:xfrm>
            <a:off x="7818438" y="1955554"/>
            <a:ext cx="3475037" cy="2946892"/>
          </a:xfrm>
          <a:prstGeom prst="rect">
            <a:avLst/>
          </a:prstGeom>
        </p:spPr>
      </p:pic>
    </p:spTree>
    <p:extLst>
      <p:ext uri="{BB962C8B-B14F-4D97-AF65-F5344CB8AC3E}">
        <p14:creationId xmlns:p14="http://schemas.microsoft.com/office/powerpoint/2010/main" val="187324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272D4AD-EECB-4718-A0D9-7BD80A88853C}"/>
              </a:ext>
            </a:extLst>
          </p:cNvPr>
          <p:cNvSpPr>
            <a:spLocks noGrp="1"/>
          </p:cNvSpPr>
          <p:nvPr>
            <p:ph type="title"/>
          </p:nvPr>
        </p:nvSpPr>
        <p:spPr/>
        <p:txBody>
          <a:bodyPr/>
          <a:lstStyle/>
          <a:p>
            <a:r>
              <a:rPr lang="es-MX" dirty="0"/>
              <a:t>Funciones a realizar</a:t>
            </a:r>
          </a:p>
        </p:txBody>
      </p:sp>
      <p:sp>
        <p:nvSpPr>
          <p:cNvPr id="7" name="Content Placeholder 6">
            <a:extLst>
              <a:ext uri="{FF2B5EF4-FFF2-40B4-BE49-F238E27FC236}">
                <a16:creationId xmlns:a16="http://schemas.microsoft.com/office/drawing/2014/main" xmlns="" id="{C3DAE0BA-5F4D-4E1E-A591-173B863C344F}"/>
              </a:ext>
            </a:extLst>
          </p:cNvPr>
          <p:cNvSpPr>
            <a:spLocks noGrp="1"/>
          </p:cNvSpPr>
          <p:nvPr>
            <p:ph sz="half" idx="2"/>
          </p:nvPr>
        </p:nvSpPr>
        <p:spPr>
          <a:xfrm>
            <a:off x="3834809" y="1701660"/>
            <a:ext cx="3474720" cy="4023360"/>
          </a:xfrm>
        </p:spPr>
        <p:txBody>
          <a:bodyPr>
            <a:normAutofit/>
          </a:bodyPr>
          <a:lstStyle/>
          <a:p>
            <a:r>
              <a:rPr lang="es-ES" i="1" dirty="0"/>
              <a:t>Clear </a:t>
            </a:r>
            <a:r>
              <a:rPr lang="es-ES" dirty="0"/>
              <a:t>y </a:t>
            </a:r>
            <a:r>
              <a:rPr lang="es-ES" i="1" dirty="0" err="1"/>
              <a:t>FRin</a:t>
            </a:r>
            <a:r>
              <a:rPr lang="es-ES" i="1" dirty="0"/>
              <a:t> </a:t>
            </a:r>
            <a:r>
              <a:rPr lang="es-ES" dirty="0"/>
              <a:t>están definidas de la misma manera para todas las operaciones. </a:t>
            </a:r>
            <a:r>
              <a:rPr lang="es-ES" i="1" dirty="0"/>
              <a:t>Clear </a:t>
            </a:r>
            <a:r>
              <a:rPr lang="es-ES" dirty="0"/>
              <a:t>se usa para asegurar que el valor de conteo permanezca en 00 siempre que </a:t>
            </a:r>
            <a:r>
              <a:rPr lang="es-ES" i="1" dirty="0"/>
              <a:t>w </a:t>
            </a:r>
            <a:r>
              <a:rPr lang="es-ES" dirty="0"/>
              <a:t> 0 y ninguna operación se esté ejecutando. También sirve para reiniciar el valor de conteo a 00 al final de cada operación. Por tanto, una expresión lógica apropiada es</a:t>
            </a:r>
            <a:endParaRPr lang="es-MX" dirty="0"/>
          </a:p>
        </p:txBody>
      </p:sp>
      <p:pic>
        <p:nvPicPr>
          <p:cNvPr id="23" name="Content Placeholder 22">
            <a:extLst>
              <a:ext uri="{FF2B5EF4-FFF2-40B4-BE49-F238E27FC236}">
                <a16:creationId xmlns:a16="http://schemas.microsoft.com/office/drawing/2014/main" xmlns="" id="{D4737AFC-7536-4531-AF0B-1E4FAB84DEC9}"/>
              </a:ext>
            </a:extLst>
          </p:cNvPr>
          <p:cNvPicPr>
            <a:picLocks noGrp="1" noChangeAspect="1"/>
          </p:cNvPicPr>
          <p:nvPr>
            <p:ph sz="quarter" idx="4"/>
          </p:nvPr>
        </p:nvPicPr>
        <p:blipFill>
          <a:blip r:embed="rId2"/>
          <a:stretch>
            <a:fillRect/>
          </a:stretch>
        </p:blipFill>
        <p:spPr>
          <a:xfrm>
            <a:off x="4331045" y="5725020"/>
            <a:ext cx="2191056" cy="438211"/>
          </a:xfrm>
        </p:spPr>
      </p:pic>
      <p:sp>
        <p:nvSpPr>
          <p:cNvPr id="24" name="Content Placeholder 6">
            <a:extLst>
              <a:ext uri="{FF2B5EF4-FFF2-40B4-BE49-F238E27FC236}">
                <a16:creationId xmlns:a16="http://schemas.microsoft.com/office/drawing/2014/main" xmlns="" id="{10A6A4C8-8B9B-4154-B2FA-2D4ED144BD65}"/>
              </a:ext>
            </a:extLst>
          </p:cNvPr>
          <p:cNvSpPr txBox="1">
            <a:spLocks/>
          </p:cNvSpPr>
          <p:nvPr/>
        </p:nvSpPr>
        <p:spPr>
          <a:xfrm>
            <a:off x="7652744" y="3245707"/>
            <a:ext cx="3616617" cy="1517351"/>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dirty="0"/>
              <a:t>La señal </a:t>
            </a:r>
            <a:r>
              <a:rPr lang="es-ES" i="1" dirty="0" err="1"/>
              <a:t>FRin</a:t>
            </a:r>
            <a:r>
              <a:rPr lang="es-ES" i="1" dirty="0"/>
              <a:t> </a:t>
            </a:r>
            <a:r>
              <a:rPr lang="es-ES" dirty="0"/>
              <a:t>se utiliza para cargar los valores de las entradas </a:t>
            </a:r>
            <a:r>
              <a:rPr lang="es-ES" i="1" dirty="0" err="1"/>
              <a:t>Function</a:t>
            </a:r>
            <a:r>
              <a:rPr lang="es-ES" i="1" dirty="0"/>
              <a:t> </a:t>
            </a:r>
            <a:r>
              <a:rPr lang="es-ES" dirty="0"/>
              <a:t>en el registro de funciones cuando </a:t>
            </a:r>
            <a:r>
              <a:rPr lang="es-ES" i="1" dirty="0"/>
              <a:t>w </a:t>
            </a:r>
            <a:r>
              <a:rPr lang="es-ES" dirty="0"/>
              <a:t>cambia a 1. Por consiguiente,</a:t>
            </a:r>
            <a:endParaRPr lang="es-MX" dirty="0"/>
          </a:p>
        </p:txBody>
      </p:sp>
      <p:pic>
        <p:nvPicPr>
          <p:cNvPr id="27" name="Picture 26">
            <a:extLst>
              <a:ext uri="{FF2B5EF4-FFF2-40B4-BE49-F238E27FC236}">
                <a16:creationId xmlns:a16="http://schemas.microsoft.com/office/drawing/2014/main" xmlns="" id="{A7C39A7C-B37E-4609-BE63-F426C5366727}"/>
              </a:ext>
            </a:extLst>
          </p:cNvPr>
          <p:cNvPicPr>
            <a:picLocks noChangeAspect="1"/>
          </p:cNvPicPr>
          <p:nvPr/>
        </p:nvPicPr>
        <p:blipFill>
          <a:blip r:embed="rId3"/>
          <a:stretch>
            <a:fillRect/>
          </a:stretch>
        </p:blipFill>
        <p:spPr>
          <a:xfrm>
            <a:off x="8794709" y="5101793"/>
            <a:ext cx="1190791" cy="400106"/>
          </a:xfrm>
          <a:prstGeom prst="rect">
            <a:avLst/>
          </a:prstGeom>
        </p:spPr>
      </p:pic>
      <p:pic>
        <p:nvPicPr>
          <p:cNvPr id="8" name="Picture 2" descr="https://gyazo.com/ada646e8e99b0f7cc8e66ae744265ad6.png">
            <a:extLst>
              <a:ext uri="{FF2B5EF4-FFF2-40B4-BE49-F238E27FC236}">
                <a16:creationId xmlns:a16="http://schemas.microsoft.com/office/drawing/2014/main" xmlns="" id="{8FA74201-9843-45C2-A974-AF5D1D250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052" y="1123837"/>
            <a:ext cx="3960000" cy="189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9608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522</TotalTime>
  <Words>1197</Words>
  <Application>Microsoft Office PowerPoint</Application>
  <PresentationFormat>Panorámica</PresentationFormat>
  <Paragraphs>48</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Wingdings 2</vt:lpstr>
      <vt:lpstr>Frame</vt:lpstr>
      <vt:lpstr>Circuito de control</vt:lpstr>
      <vt:lpstr>Definición</vt:lpstr>
      <vt:lpstr>Definición</vt:lpstr>
      <vt:lpstr>Operaciones a realizar por el procesador.</vt:lpstr>
      <vt:lpstr>Operaciones a realizar por el procesador.</vt:lpstr>
      <vt:lpstr>Contador de 2 bits</vt:lpstr>
      <vt:lpstr>Decodificadores dos a cuatro</vt:lpstr>
      <vt:lpstr>Decodificadores dos a cuatro</vt:lpstr>
      <vt:lpstr>Funciones a realizar</vt:lpstr>
      <vt:lpstr>Funciones a realizar</vt:lpstr>
      <vt:lpstr>Funciones a realizar</vt:lpstr>
      <vt:lpstr>Funciones a realizar</vt:lpstr>
      <vt:lpstr>Funciones a realizar</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Circuito de control</dc:title>
  <dc:creator>JOSE EMILIANO PEREZ GARDUNO</dc:creator>
  <cp:lastModifiedBy>Francisco Tovar Clorio</cp:lastModifiedBy>
  <cp:revision>40</cp:revision>
  <dcterms:created xsi:type="dcterms:W3CDTF">2018-05-27T00:51:06Z</dcterms:created>
  <dcterms:modified xsi:type="dcterms:W3CDTF">2018-06-06T04:24:22Z</dcterms:modified>
</cp:coreProperties>
</file>