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9/10/2017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9/10/2017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9/10/2017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9/10/2017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9/10/2017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ABAF-E46C-4399-8833-816E5FB9F239}"/>
              </a:ext>
            </a:extLst>
          </p:cNvPr>
          <p:cNvSpPr>
            <a:spLocks noGrp="1"/>
          </p:cNvSpPr>
          <p:nvPr>
            <p:ph type="ctrTitle"/>
          </p:nvPr>
        </p:nvSpPr>
        <p:spPr>
          <a:xfrm>
            <a:off x="581194" y="634537"/>
            <a:ext cx="10993549" cy="1475013"/>
          </a:xfrm>
        </p:spPr>
        <p:txBody>
          <a:bodyPr/>
          <a:lstStyle/>
          <a:p>
            <a:r>
              <a:rPr lang="es-MX" dirty="0"/>
              <a:t>Clasificación de los métodos de análisis financiero</a:t>
            </a:r>
          </a:p>
        </p:txBody>
      </p:sp>
      <p:sp>
        <p:nvSpPr>
          <p:cNvPr id="3" name="Subtítulo 2">
            <a:extLst>
              <a:ext uri="{FF2B5EF4-FFF2-40B4-BE49-F238E27FC236}">
                <a16:creationId xmlns:a16="http://schemas.microsoft.com/office/drawing/2014/main" id="{7E293D9B-7E0F-4ADD-8829-9F25B40B1DB0}"/>
              </a:ext>
            </a:extLst>
          </p:cNvPr>
          <p:cNvSpPr>
            <a:spLocks noGrp="1"/>
          </p:cNvSpPr>
          <p:nvPr>
            <p:ph type="subTitle" idx="1"/>
          </p:nvPr>
        </p:nvSpPr>
        <p:spPr>
          <a:xfrm>
            <a:off x="581194" y="2109551"/>
            <a:ext cx="10993546" cy="976216"/>
          </a:xfrm>
        </p:spPr>
        <p:txBody>
          <a:bodyPr>
            <a:normAutofit fontScale="92500" lnSpcReduction="10000"/>
          </a:bodyPr>
          <a:lstStyle/>
          <a:p>
            <a:r>
              <a:rPr lang="es-MX" dirty="0"/>
              <a:t>ríos guzmán  Omar Eduardo</a:t>
            </a:r>
          </a:p>
          <a:p>
            <a:r>
              <a:rPr lang="es-MX" dirty="0"/>
              <a:t>Pérez Garduño José emiliano</a:t>
            </a:r>
          </a:p>
          <a:p>
            <a:r>
              <a:rPr lang="es-MX" dirty="0"/>
              <a:t>Ramírez Espino Pablo Jasiel</a:t>
            </a:r>
          </a:p>
        </p:txBody>
      </p:sp>
      <p:pic>
        <p:nvPicPr>
          <p:cNvPr id="5" name="Imagen 4">
            <a:extLst>
              <a:ext uri="{FF2B5EF4-FFF2-40B4-BE49-F238E27FC236}">
                <a16:creationId xmlns:a16="http://schemas.microsoft.com/office/drawing/2014/main" id="{421E7623-F540-4413-9C6E-23020B5560E3}"/>
              </a:ext>
            </a:extLst>
          </p:cNvPr>
          <p:cNvPicPr>
            <a:picLocks noChangeAspect="1"/>
          </p:cNvPicPr>
          <p:nvPr/>
        </p:nvPicPr>
        <p:blipFill>
          <a:blip r:embed="rId2"/>
          <a:stretch>
            <a:fillRect/>
          </a:stretch>
        </p:blipFill>
        <p:spPr>
          <a:xfrm>
            <a:off x="793459" y="3359510"/>
            <a:ext cx="2838556" cy="2838556"/>
          </a:xfrm>
          <a:prstGeom prst="rect">
            <a:avLst/>
          </a:prstGeom>
        </p:spPr>
      </p:pic>
      <p:pic>
        <p:nvPicPr>
          <p:cNvPr id="7" name="Imagen 6">
            <a:extLst>
              <a:ext uri="{FF2B5EF4-FFF2-40B4-BE49-F238E27FC236}">
                <a16:creationId xmlns:a16="http://schemas.microsoft.com/office/drawing/2014/main" id="{BDE22027-B7F8-428E-8377-2CFB5B2A6FB5}"/>
              </a:ext>
            </a:extLst>
          </p:cNvPr>
          <p:cNvPicPr>
            <a:picLocks noChangeAspect="1"/>
          </p:cNvPicPr>
          <p:nvPr/>
        </p:nvPicPr>
        <p:blipFill>
          <a:blip r:embed="rId3"/>
          <a:stretch>
            <a:fillRect/>
          </a:stretch>
        </p:blipFill>
        <p:spPr>
          <a:xfrm>
            <a:off x="8453566" y="3173835"/>
            <a:ext cx="2822463" cy="3024231"/>
          </a:xfrm>
          <a:prstGeom prst="rect">
            <a:avLst/>
          </a:prstGeom>
        </p:spPr>
      </p:pic>
    </p:spTree>
    <p:extLst>
      <p:ext uri="{BB962C8B-B14F-4D97-AF65-F5344CB8AC3E}">
        <p14:creationId xmlns:p14="http://schemas.microsoft.com/office/powerpoint/2010/main" val="76022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2591A-6D21-4B08-83A4-C056AD8F054E}"/>
              </a:ext>
            </a:extLst>
          </p:cNvPr>
          <p:cNvSpPr>
            <a:spLocks noGrp="1"/>
          </p:cNvSpPr>
          <p:nvPr>
            <p:ph type="title"/>
          </p:nvPr>
        </p:nvSpPr>
        <p:spPr/>
        <p:txBody>
          <a:bodyPr/>
          <a:lstStyle/>
          <a:p>
            <a:r>
              <a:rPr lang="es-MX" dirty="0"/>
              <a:t>Métodos Horizontales</a:t>
            </a:r>
          </a:p>
        </p:txBody>
      </p:sp>
      <p:sp>
        <p:nvSpPr>
          <p:cNvPr id="3" name="Marcador de contenido 2">
            <a:extLst>
              <a:ext uri="{FF2B5EF4-FFF2-40B4-BE49-F238E27FC236}">
                <a16:creationId xmlns:a16="http://schemas.microsoft.com/office/drawing/2014/main" id="{6DE1E863-1A6F-4C69-AFBE-E18AEB74BAC0}"/>
              </a:ext>
            </a:extLst>
          </p:cNvPr>
          <p:cNvSpPr>
            <a:spLocks noGrp="1"/>
          </p:cNvSpPr>
          <p:nvPr>
            <p:ph idx="1"/>
          </p:nvPr>
        </p:nvSpPr>
        <p:spPr/>
        <p:txBody>
          <a:bodyPr>
            <a:normAutofit fontScale="85000" lnSpcReduction="20000"/>
          </a:bodyPr>
          <a:lstStyle/>
          <a:p>
            <a:pPr marL="342900" indent="-342900" fontAlgn="base">
              <a:buFont typeface="+mj-lt"/>
              <a:buAutoNum type="alphaLcParenR" startAt="2"/>
            </a:pPr>
            <a:r>
              <a:rPr lang="es-MX" dirty="0"/>
              <a:t>Método de tendencias.</a:t>
            </a:r>
          </a:p>
          <a:p>
            <a:pPr fontAlgn="base"/>
            <a:r>
              <a:rPr lang="es-MX" dirty="0"/>
              <a:t>Para contar con una opinión más certera acerca de la situación financiera de la empresa es necesario tener una base capaz de sustentar nuestras conclusiones, para ello podemos auxiliarnos del método de tendencias, el cual constituye una ampliación del de aumentos y disminuciones ya que tiene como base los mismos índices pero nos permite estudiar más de tres ejercicios.</a:t>
            </a:r>
          </a:p>
          <a:p>
            <a:pPr fontAlgn="base"/>
            <a:r>
              <a:rPr lang="es-MX" dirty="0"/>
              <a:t>También es conocido con el nombre de “método del ritmo económico” y se basa en la proyección de las tendencias. Esto se logra por medio de series cronológicas de los datos que interesa estudiar. Los métodos más usuales para obtener las tendencias son:</a:t>
            </a:r>
          </a:p>
          <a:p>
            <a:pPr marL="342900" indent="-342900" fontAlgn="base">
              <a:buFont typeface="+mj-lt"/>
              <a:buAutoNum type="arabicPeriod"/>
            </a:pPr>
            <a:r>
              <a:rPr lang="es-MX" dirty="0"/>
              <a:t>Mínimos cuadrados.</a:t>
            </a:r>
          </a:p>
          <a:p>
            <a:pPr marL="342900" indent="-342900" fontAlgn="base">
              <a:buFont typeface="+mj-lt"/>
              <a:buAutoNum type="arabicPeriod"/>
            </a:pPr>
            <a:r>
              <a:rPr lang="es-MX" dirty="0"/>
              <a:t>Incremento porcentual relativo.</a:t>
            </a:r>
          </a:p>
          <a:p>
            <a:pPr marL="342900" indent="-342900" fontAlgn="base">
              <a:buFont typeface="+mj-lt"/>
              <a:buAutoNum type="arabicPeriod"/>
            </a:pPr>
            <a:r>
              <a:rPr lang="es-MX" dirty="0"/>
              <a:t>Incremento porcentual relativo.</a:t>
            </a:r>
          </a:p>
          <a:p>
            <a:pPr marL="342900" indent="-342900" fontAlgn="base">
              <a:buFont typeface="+mj-lt"/>
              <a:buAutoNum type="arabicPeriod"/>
            </a:pPr>
            <a:r>
              <a:rPr lang="es-MX" dirty="0"/>
              <a:t>Método de mínimos cuadrados.</a:t>
            </a:r>
          </a:p>
          <a:p>
            <a:pPr fontAlgn="base"/>
            <a:r>
              <a:rPr lang="es-MX" dirty="0"/>
              <a:t>Es una técnica de análisis numérico encuadrada dentro de la optimización matemática, en la que, dados un conjunto de pares ordenados y una familia de funciones, se intenta encontrar la función que mejor se aproxime a los datos dentro de dicha familia.</a:t>
            </a:r>
          </a:p>
          <a:p>
            <a:pPr fontAlgn="base"/>
            <a:r>
              <a:rPr lang="es-MX" dirty="0"/>
              <a:t>Se utiliza cuando al graficar los datos se presentan tendencias con características de línea recta.</a:t>
            </a:r>
          </a:p>
          <a:p>
            <a:endParaRPr lang="es-MX" dirty="0"/>
          </a:p>
        </p:txBody>
      </p:sp>
    </p:spTree>
    <p:extLst>
      <p:ext uri="{BB962C8B-B14F-4D97-AF65-F5344CB8AC3E}">
        <p14:creationId xmlns:p14="http://schemas.microsoft.com/office/powerpoint/2010/main" val="146398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30A9A-A434-4BA1-BBCD-B5D180675762}"/>
              </a:ext>
            </a:extLst>
          </p:cNvPr>
          <p:cNvSpPr>
            <a:spLocks noGrp="1"/>
          </p:cNvSpPr>
          <p:nvPr>
            <p:ph type="title"/>
          </p:nvPr>
        </p:nvSpPr>
        <p:spPr/>
        <p:txBody>
          <a:bodyPr/>
          <a:lstStyle/>
          <a:p>
            <a:r>
              <a:rPr lang="es-MX" dirty="0"/>
              <a:t>Métodos horizontales</a:t>
            </a:r>
          </a:p>
        </p:txBody>
      </p:sp>
      <p:sp>
        <p:nvSpPr>
          <p:cNvPr id="3" name="Marcador de contenido 2">
            <a:extLst>
              <a:ext uri="{FF2B5EF4-FFF2-40B4-BE49-F238E27FC236}">
                <a16:creationId xmlns:a16="http://schemas.microsoft.com/office/drawing/2014/main" id="{3C19C8D5-4BCD-4E5D-A72C-8042813498A8}"/>
              </a:ext>
            </a:extLst>
          </p:cNvPr>
          <p:cNvSpPr>
            <a:spLocks noGrp="1"/>
          </p:cNvSpPr>
          <p:nvPr>
            <p:ph idx="1"/>
          </p:nvPr>
        </p:nvSpPr>
        <p:spPr/>
        <p:txBody>
          <a:bodyPr>
            <a:normAutofit fontScale="77500" lnSpcReduction="20000"/>
          </a:bodyPr>
          <a:lstStyle/>
          <a:p>
            <a:pPr marL="342900" indent="-342900" fontAlgn="base">
              <a:buFont typeface="+mj-lt"/>
              <a:buAutoNum type="alphaLcParenR" startAt="3"/>
            </a:pPr>
            <a:r>
              <a:rPr lang="es-MX" dirty="0"/>
              <a:t>Método de Control Presupuestal.</a:t>
            </a:r>
          </a:p>
          <a:p>
            <a:pPr fontAlgn="base"/>
            <a:r>
              <a:rPr lang="es-MX" dirty="0"/>
              <a:t>Este método consiste en vigilar para poder determinar y corregir las desviaciones que se presenten al comparar las cifras reales contra las presupuestadas. Tratando siempre de entender o de reconocer qué fue lo que sucedió, para no haber alcanzado las metas establecidas en los diversos presupuestos con que cuente la empresa objeto del estudio.</a:t>
            </a:r>
          </a:p>
          <a:p>
            <a:pPr fontAlgn="base"/>
            <a:r>
              <a:rPr lang="es-MX" dirty="0"/>
              <a:t>El analista financiero planeará, coordinará y dictará medidas para controlar todas las operaciones y funciones. Su objetivo primordial es el de comparar los resultados reales con los previstos, para ello deberá seguir la siguiente metodología:</a:t>
            </a:r>
          </a:p>
          <a:p>
            <a:pPr marL="342900" indent="-342900" fontAlgn="base">
              <a:buFont typeface="+mj-lt"/>
              <a:buAutoNum type="arabicPeriod"/>
            </a:pPr>
            <a:r>
              <a:rPr lang="es-MX" dirty="0"/>
              <a:t>Elaboración de instructivos de bases de comparación.</a:t>
            </a:r>
          </a:p>
          <a:p>
            <a:pPr marL="342900" indent="-342900" fontAlgn="base">
              <a:buFont typeface="+mj-lt"/>
              <a:buAutoNum type="arabicPeriod"/>
            </a:pPr>
            <a:r>
              <a:rPr lang="es-MX" dirty="0"/>
              <a:t>Efectuar las comparaciones de los resultados reales con los estimados.</a:t>
            </a:r>
          </a:p>
          <a:p>
            <a:pPr marL="342900" indent="-342900" fontAlgn="base">
              <a:buFont typeface="+mj-lt"/>
              <a:buAutoNum type="arabicPeriod"/>
            </a:pPr>
            <a:r>
              <a:rPr lang="es-MX" dirty="0"/>
              <a:t>Interpretación de resultados de la comparación.</a:t>
            </a:r>
          </a:p>
          <a:p>
            <a:pPr marL="342900" indent="-342900" fontAlgn="base">
              <a:buFont typeface="+mj-lt"/>
              <a:buAutoNum type="arabicPeriod"/>
            </a:pPr>
            <a:r>
              <a:rPr lang="es-MX" dirty="0"/>
              <a:t>Estudio de las variaciones.</a:t>
            </a:r>
          </a:p>
          <a:p>
            <a:pPr marL="342900" indent="-342900" fontAlgn="base">
              <a:buFont typeface="+mj-lt"/>
              <a:buAutoNum type="arabicPeriod"/>
            </a:pPr>
            <a:r>
              <a:rPr lang="es-MX" dirty="0"/>
              <a:t>Toma de decisiones</a:t>
            </a:r>
          </a:p>
          <a:p>
            <a:pPr fontAlgn="base"/>
            <a:r>
              <a:rPr lang="es-MX" dirty="0"/>
              <a:t>Para analizar los estados financieros en forma comparativa, generalmente se utilizan los métodos horizontales que son los más adecuados en la comparación de dos o más ejercicios para identificar las variaciones y la magnitud de las diferentes partidas de un estado financiero.</a:t>
            </a:r>
          </a:p>
          <a:p>
            <a:endParaRPr lang="es-MX" dirty="0"/>
          </a:p>
        </p:txBody>
      </p:sp>
    </p:spTree>
    <p:extLst>
      <p:ext uri="{BB962C8B-B14F-4D97-AF65-F5344CB8AC3E}">
        <p14:creationId xmlns:p14="http://schemas.microsoft.com/office/powerpoint/2010/main" val="396721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3F9C8-7BED-4922-A040-1C03200B890D}"/>
              </a:ext>
            </a:extLst>
          </p:cNvPr>
          <p:cNvSpPr>
            <a:spLocks noGrp="1"/>
          </p:cNvSpPr>
          <p:nvPr>
            <p:ph type="title"/>
          </p:nvPr>
        </p:nvSpPr>
        <p:spPr/>
        <p:txBody>
          <a:bodyPr/>
          <a:lstStyle/>
          <a:p>
            <a:r>
              <a:rPr lang="es-MX" dirty="0"/>
              <a:t>Ejemplo</a:t>
            </a:r>
          </a:p>
        </p:txBody>
      </p:sp>
      <p:pic>
        <p:nvPicPr>
          <p:cNvPr id="1026" name="Picture 2" descr="Método de análisis&#10;horizontal&#10;&#10; ">
            <a:extLst>
              <a:ext uri="{FF2B5EF4-FFF2-40B4-BE49-F238E27FC236}">
                <a16:creationId xmlns:a16="http://schemas.microsoft.com/office/drawing/2014/main" id="{67C05FA2-9CE1-4A89-8543-18313B20994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60" t="6840" r="11758" b="8089"/>
          <a:stretch/>
        </p:blipFill>
        <p:spPr bwMode="auto">
          <a:xfrm>
            <a:off x="3699545" y="1915598"/>
            <a:ext cx="5905849" cy="475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0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3AEB3-3C06-4A58-A423-C4A82F0AC62C}"/>
              </a:ext>
            </a:extLst>
          </p:cNvPr>
          <p:cNvSpPr>
            <a:spLocks noGrp="1"/>
          </p:cNvSpPr>
          <p:nvPr>
            <p:ph type="title"/>
          </p:nvPr>
        </p:nvSpPr>
        <p:spPr/>
        <p:txBody>
          <a:bodyPr/>
          <a:lstStyle/>
          <a:p>
            <a:r>
              <a:rPr lang="es-MX" dirty="0"/>
              <a:t>Gracias por su atención.</a:t>
            </a:r>
          </a:p>
        </p:txBody>
      </p:sp>
      <p:pic>
        <p:nvPicPr>
          <p:cNvPr id="6" name="Marcador de posición de imagen 5">
            <a:extLst>
              <a:ext uri="{FF2B5EF4-FFF2-40B4-BE49-F238E27FC236}">
                <a16:creationId xmlns:a16="http://schemas.microsoft.com/office/drawing/2014/main" id="{43405884-AF85-4305-B0FB-AA1A611C24C4}"/>
              </a:ext>
            </a:extLst>
          </p:cNvPr>
          <p:cNvPicPr>
            <a:picLocks noGrp="1" noChangeAspect="1"/>
          </p:cNvPicPr>
          <p:nvPr>
            <p:ph type="pic" idx="1"/>
          </p:nvPr>
        </p:nvPicPr>
        <p:blipFill rotWithShape="1">
          <a:blip r:embed="rId2"/>
          <a:srcRect t="-105" b="-89"/>
          <a:stretch/>
        </p:blipFill>
        <p:spPr>
          <a:xfrm>
            <a:off x="5481703" y="914400"/>
            <a:ext cx="5309017" cy="5318621"/>
          </a:xfrm>
        </p:spPr>
      </p:pic>
    </p:spTree>
    <p:extLst>
      <p:ext uri="{BB962C8B-B14F-4D97-AF65-F5344CB8AC3E}">
        <p14:creationId xmlns:p14="http://schemas.microsoft.com/office/powerpoint/2010/main" val="317699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DE43C-B027-43FD-BA4C-039466D7ECAB}"/>
              </a:ext>
            </a:extLst>
          </p:cNvPr>
          <p:cNvSpPr>
            <a:spLocks noGrp="1"/>
          </p:cNvSpPr>
          <p:nvPr>
            <p:ph type="title"/>
          </p:nvPr>
        </p:nvSpPr>
        <p:spPr/>
        <p:txBody>
          <a:bodyPr/>
          <a:lstStyle/>
          <a:p>
            <a:r>
              <a:rPr lang="es-MX" dirty="0"/>
              <a:t>Métodos de análisis financiero</a:t>
            </a:r>
          </a:p>
        </p:txBody>
      </p:sp>
      <p:sp>
        <p:nvSpPr>
          <p:cNvPr id="3" name="Marcador de contenido 2">
            <a:extLst>
              <a:ext uri="{FF2B5EF4-FFF2-40B4-BE49-F238E27FC236}">
                <a16:creationId xmlns:a16="http://schemas.microsoft.com/office/drawing/2014/main" id="{B2005A5E-4305-4467-9369-6B487A3622F1}"/>
              </a:ext>
            </a:extLst>
          </p:cNvPr>
          <p:cNvSpPr>
            <a:spLocks noGrp="1"/>
          </p:cNvSpPr>
          <p:nvPr>
            <p:ph idx="1"/>
          </p:nvPr>
        </p:nvSpPr>
        <p:spPr/>
        <p:txBody>
          <a:bodyPr/>
          <a:lstStyle/>
          <a:p>
            <a:r>
              <a:rPr lang="es-MX" dirty="0"/>
              <a:t>Los métodos de análisis financiero se consideran como los procedimientos utilizados para simplificar, separar o reducir los datos descriptivos y numéricos que integran los estados financieros, con el objeto de medir las relaciones en un solo periodo y los cambios presentados en varios ejercicios contables.</a:t>
            </a:r>
            <a:br>
              <a:rPr lang="es-MX" dirty="0"/>
            </a:br>
            <a:r>
              <a:rPr lang="es-MX" dirty="0"/>
              <a:t>P ara el análisis financiero es importante conocer el significado de los siguientes términos:</a:t>
            </a:r>
          </a:p>
          <a:p>
            <a:pPr marL="342900" indent="-342900">
              <a:buFont typeface="+mj-lt"/>
              <a:buAutoNum type="arabicPeriod"/>
            </a:pPr>
            <a:r>
              <a:rPr lang="es-MX" b="1" dirty="0"/>
              <a:t>Rentabilidad:</a:t>
            </a:r>
            <a:r>
              <a:rPr lang="es-MX" dirty="0"/>
              <a:t> es el rendimiento que generan los activos puestos en operación.</a:t>
            </a:r>
          </a:p>
          <a:p>
            <a:pPr marL="342900" indent="-342900">
              <a:buFont typeface="+mj-lt"/>
              <a:buAutoNum type="arabicPeriod"/>
            </a:pPr>
            <a:r>
              <a:rPr lang="es-MX" b="1" dirty="0"/>
              <a:t>Tasa de rendimiento</a:t>
            </a:r>
            <a:r>
              <a:rPr lang="es-MX" dirty="0"/>
              <a:t>: es el porcentaje de utilidad en un periodo determinado.</a:t>
            </a:r>
          </a:p>
          <a:p>
            <a:pPr marL="342900" indent="-342900">
              <a:buFont typeface="+mj-lt"/>
              <a:buAutoNum type="arabicPeriod"/>
            </a:pPr>
            <a:r>
              <a:rPr lang="es-MX" b="1" dirty="0"/>
              <a:t>Liquidez:</a:t>
            </a:r>
            <a:r>
              <a:rPr lang="es-MX" dirty="0"/>
              <a:t> es la capacidad que tiene una empresa para pagar sus deudas oportunamente.</a:t>
            </a:r>
          </a:p>
          <a:p>
            <a:r>
              <a:rPr lang="es-MX" dirty="0"/>
              <a:t>De acuerdo con la forma de analizar el contenido de los estados financieros, existen los siguiente métodos de evaluación:</a:t>
            </a:r>
          </a:p>
          <a:p>
            <a:pPr marL="342900" indent="-342900">
              <a:buFont typeface="+mj-lt"/>
              <a:buAutoNum type="arabicPeriod"/>
            </a:pPr>
            <a:endParaRPr lang="es-MX" dirty="0"/>
          </a:p>
        </p:txBody>
      </p:sp>
    </p:spTree>
    <p:extLst>
      <p:ext uri="{BB962C8B-B14F-4D97-AF65-F5344CB8AC3E}">
        <p14:creationId xmlns:p14="http://schemas.microsoft.com/office/powerpoint/2010/main" val="125694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3F5A9-45DD-46C6-BBF0-AFC4252FC0F2}"/>
              </a:ext>
            </a:extLst>
          </p:cNvPr>
          <p:cNvSpPr>
            <a:spLocks noGrp="1"/>
          </p:cNvSpPr>
          <p:nvPr>
            <p:ph type="title"/>
          </p:nvPr>
        </p:nvSpPr>
        <p:spPr/>
        <p:txBody>
          <a:bodyPr/>
          <a:lstStyle/>
          <a:p>
            <a:r>
              <a:rPr lang="es-MX" dirty="0"/>
              <a:t>Métodos de análisis financiero:</a:t>
            </a:r>
          </a:p>
        </p:txBody>
      </p:sp>
      <p:sp>
        <p:nvSpPr>
          <p:cNvPr id="3" name="Marcador de contenido 2">
            <a:extLst>
              <a:ext uri="{FF2B5EF4-FFF2-40B4-BE49-F238E27FC236}">
                <a16:creationId xmlns:a16="http://schemas.microsoft.com/office/drawing/2014/main" id="{99C7B928-F89A-45CC-8760-C7C41784CBF4}"/>
              </a:ext>
            </a:extLst>
          </p:cNvPr>
          <p:cNvSpPr>
            <a:spLocks noGrp="1"/>
          </p:cNvSpPr>
          <p:nvPr>
            <p:ph sz="half" idx="1"/>
          </p:nvPr>
        </p:nvSpPr>
        <p:spPr/>
        <p:txBody>
          <a:bodyPr/>
          <a:lstStyle/>
          <a:p>
            <a:r>
              <a:rPr lang="es-MX" dirty="0"/>
              <a:t>Método de análisis vertical:</a:t>
            </a:r>
          </a:p>
          <a:p>
            <a:r>
              <a:rPr lang="es-MX" dirty="0">
                <a:latin typeface="+mj-lt"/>
              </a:rPr>
              <a:t>Se emplea para analizar estados financieros como el Balance General y el Estado de Resultados, comparando las cifras en forma vertical.</a:t>
            </a:r>
          </a:p>
        </p:txBody>
      </p:sp>
      <p:sp>
        <p:nvSpPr>
          <p:cNvPr id="4" name="Marcador de contenido 3">
            <a:extLst>
              <a:ext uri="{FF2B5EF4-FFF2-40B4-BE49-F238E27FC236}">
                <a16:creationId xmlns:a16="http://schemas.microsoft.com/office/drawing/2014/main" id="{E5473462-6C62-4A08-82E9-47DDDD81BA65}"/>
              </a:ext>
            </a:extLst>
          </p:cNvPr>
          <p:cNvSpPr>
            <a:spLocks noGrp="1"/>
          </p:cNvSpPr>
          <p:nvPr>
            <p:ph sz="half" idx="2"/>
          </p:nvPr>
        </p:nvSpPr>
        <p:spPr/>
        <p:txBody>
          <a:bodyPr/>
          <a:lstStyle/>
          <a:p>
            <a:r>
              <a:rPr lang="es-MX" dirty="0"/>
              <a:t>Método de análisis horizontal: </a:t>
            </a:r>
          </a:p>
          <a:p>
            <a:r>
              <a:rPr lang="es-MX" dirty="0">
                <a:latin typeface="+mj-lt"/>
                <a:cs typeface="Arial" panose="020B0604020202020204" pitchFamily="34" charset="0"/>
              </a:rPr>
              <a:t>Es un procedimiento que consiste en comparar estados financieros homogéneos en dos o más periodos consecutivos, para determinar los aumentos y disminuciones o variaciones de las cuentas, de un periodo a otro. Este análisis es de gran importancia para la empresa, porque mediante él se informa si los cambios en las actividades y si los resultados han sido positivos o negativos; también permite definir cuáles merecen mayor atención por ser cambios significativos en la marcha</a:t>
            </a:r>
            <a:r>
              <a:rPr lang="es-MX"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434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36C04-AA7F-4428-A45C-467EE4D2D895}"/>
              </a:ext>
            </a:extLst>
          </p:cNvPr>
          <p:cNvSpPr>
            <a:spLocks noGrp="1"/>
          </p:cNvSpPr>
          <p:nvPr>
            <p:ph type="title"/>
          </p:nvPr>
        </p:nvSpPr>
        <p:spPr/>
        <p:txBody>
          <a:bodyPr/>
          <a:lstStyle/>
          <a:p>
            <a:r>
              <a:rPr lang="es-MX" dirty="0"/>
              <a:t>Métodos  Verticales</a:t>
            </a:r>
          </a:p>
        </p:txBody>
      </p:sp>
      <p:sp>
        <p:nvSpPr>
          <p:cNvPr id="3" name="Marcador de contenido 2">
            <a:extLst>
              <a:ext uri="{FF2B5EF4-FFF2-40B4-BE49-F238E27FC236}">
                <a16:creationId xmlns:a16="http://schemas.microsoft.com/office/drawing/2014/main" id="{5CA7CE3D-F15E-4CBB-B358-ACF74A1CEE0E}"/>
              </a:ext>
            </a:extLst>
          </p:cNvPr>
          <p:cNvSpPr>
            <a:spLocks noGrp="1"/>
          </p:cNvSpPr>
          <p:nvPr>
            <p:ph idx="1"/>
          </p:nvPr>
        </p:nvSpPr>
        <p:spPr/>
        <p:txBody>
          <a:bodyPr>
            <a:normAutofit fontScale="92500" lnSpcReduction="10000"/>
          </a:bodyPr>
          <a:lstStyle/>
          <a:p>
            <a:r>
              <a:rPr lang="es-MX" dirty="0"/>
              <a:t>Para efectuar el análisis vertical hay dos procedimientos:</a:t>
            </a:r>
          </a:p>
          <a:p>
            <a:pPr marL="342900" indent="-342900">
              <a:buFont typeface="+mj-lt"/>
              <a:buAutoNum type="arabicPeriod"/>
            </a:pPr>
            <a:r>
              <a:rPr lang="es-MX" dirty="0"/>
              <a:t>1. Procedimiento de porcentajes integrales: Consiste en determinar la composición porcentual de cada cuenta del Activo, Pasivo y Patrimonio, tomando como base el valor del Activo total y el porcentaje que representa cada elemento del Estado de Resultados a partir de las Ventas netas.</a:t>
            </a:r>
          </a:p>
          <a:p>
            <a:pPr marL="0" indent="0">
              <a:buNone/>
            </a:pPr>
            <a:r>
              <a:rPr lang="es-MX" dirty="0"/>
              <a:t>	Porcentaje integral = Valor parcial / valor base X 100</a:t>
            </a:r>
          </a:p>
          <a:p>
            <a:r>
              <a:rPr lang="es-MX" dirty="0"/>
              <a:t>Ejemplo: El valor del Activo total de la empresa es $1.000.000 y el valor de los inventarios de mercancías es $350.000. Calcular el porcentaje integral.</a:t>
            </a:r>
          </a:p>
          <a:p>
            <a:pPr marL="0" indent="0">
              <a:buNone/>
            </a:pPr>
            <a:r>
              <a:rPr lang="es-MX" dirty="0"/>
              <a:t>	Porcentaje integral = 350.000/1.000.000 X 100</a:t>
            </a:r>
          </a:p>
          <a:p>
            <a:pPr marL="0" indent="0">
              <a:buNone/>
            </a:pPr>
            <a:r>
              <a:rPr lang="es-MX" dirty="0"/>
              <a:t>	Porcentaje integral = 35% </a:t>
            </a:r>
          </a:p>
          <a:p>
            <a:r>
              <a:rPr lang="es-MX" dirty="0"/>
              <a:t>El análisis financiero permite determinar la conveniencia de invertir o conceder créditos al negocio; así mismo, determinar la eficiencia de la administración de una empresa.</a:t>
            </a:r>
          </a:p>
          <a:p>
            <a:endParaRPr lang="es-MX" dirty="0"/>
          </a:p>
        </p:txBody>
      </p:sp>
    </p:spTree>
    <p:extLst>
      <p:ext uri="{BB962C8B-B14F-4D97-AF65-F5344CB8AC3E}">
        <p14:creationId xmlns:p14="http://schemas.microsoft.com/office/powerpoint/2010/main" val="157038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505E4-BF4C-4BE8-A0EA-00F8CB394252}"/>
              </a:ext>
            </a:extLst>
          </p:cNvPr>
          <p:cNvSpPr>
            <a:spLocks noGrp="1"/>
          </p:cNvSpPr>
          <p:nvPr>
            <p:ph type="title"/>
          </p:nvPr>
        </p:nvSpPr>
        <p:spPr/>
        <p:txBody>
          <a:bodyPr/>
          <a:lstStyle/>
          <a:p>
            <a:r>
              <a:rPr lang="es-MX" dirty="0"/>
              <a:t>Métodos  verticales</a:t>
            </a:r>
          </a:p>
        </p:txBody>
      </p:sp>
      <p:sp>
        <p:nvSpPr>
          <p:cNvPr id="3" name="Marcador de contenido 2">
            <a:extLst>
              <a:ext uri="{FF2B5EF4-FFF2-40B4-BE49-F238E27FC236}">
                <a16:creationId xmlns:a16="http://schemas.microsoft.com/office/drawing/2014/main" id="{7D42514D-2DA3-41E0-9858-5A9D8474AE5A}"/>
              </a:ext>
            </a:extLst>
          </p:cNvPr>
          <p:cNvSpPr>
            <a:spLocks noGrp="1"/>
          </p:cNvSpPr>
          <p:nvPr>
            <p:ph idx="1"/>
          </p:nvPr>
        </p:nvSpPr>
        <p:spPr/>
        <p:txBody>
          <a:bodyPr>
            <a:normAutofit/>
          </a:bodyPr>
          <a:lstStyle/>
          <a:p>
            <a:pPr marL="342900" indent="-342900">
              <a:buFont typeface="+mj-lt"/>
              <a:buAutoNum type="arabicPeriod" startAt="2"/>
            </a:pPr>
            <a:r>
              <a:rPr lang="es-MX" dirty="0"/>
              <a:t>Procedimiento de razones simples:  El procedimiento de razones simples tiene un gran valor práctico, puesto que permite obtener un número ilimitado de razones e índices que sirven para determinar la liquidez, solvencia, estabilidad, solidez rentabilidad además de la permanencia de sus inventarios en almacenamiento, los periodos de cobro de clientes y pago a proveedores y otros factores que sirven para analizar ampliamente la situación económica y financiera de una empresa.</a:t>
            </a:r>
          </a:p>
          <a:p>
            <a:r>
              <a:rPr lang="es-MX" dirty="0"/>
              <a:t>Procedimiento de análisis: Se toman dos Estados Financieros (Balance General o Estado de Resultados) de dos periodos consecutivos, preparados sobre la misma base de valuación. Se presentan las cuentas correspondientes de los Estados analizados. (Sin incluir las cuentas de valorización cando se trate del Balance General). Se registran los valores de cada cuenta en dos columnas, en las dos fechas que se van a comparar, registrando en la primera columna las cifras del periodo más reciente y en la segunda columna, el periodo anterior. (Las cuentas deben ser registradas por su valor neto).</a:t>
            </a:r>
          </a:p>
        </p:txBody>
      </p:sp>
    </p:spTree>
    <p:extLst>
      <p:ext uri="{BB962C8B-B14F-4D97-AF65-F5344CB8AC3E}">
        <p14:creationId xmlns:p14="http://schemas.microsoft.com/office/powerpoint/2010/main" val="245821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481EC-5F4C-44B6-9D1F-4CAD3DCF9EE1}"/>
              </a:ext>
            </a:extLst>
          </p:cNvPr>
          <p:cNvSpPr>
            <a:spLocks noGrp="1"/>
          </p:cNvSpPr>
          <p:nvPr>
            <p:ph type="title"/>
          </p:nvPr>
        </p:nvSpPr>
        <p:spPr/>
        <p:txBody>
          <a:bodyPr/>
          <a:lstStyle/>
          <a:p>
            <a:r>
              <a:rPr lang="es-MX" dirty="0"/>
              <a:t>Métodos  verticales</a:t>
            </a:r>
          </a:p>
        </p:txBody>
      </p:sp>
      <p:sp>
        <p:nvSpPr>
          <p:cNvPr id="3" name="Marcador de contenido 2">
            <a:extLst>
              <a:ext uri="{FF2B5EF4-FFF2-40B4-BE49-F238E27FC236}">
                <a16:creationId xmlns:a16="http://schemas.microsoft.com/office/drawing/2014/main" id="{64486C73-BC8A-40B4-87EF-6D1494528A42}"/>
              </a:ext>
            </a:extLst>
          </p:cNvPr>
          <p:cNvSpPr>
            <a:spLocks noGrp="1"/>
          </p:cNvSpPr>
          <p:nvPr>
            <p:ph idx="1"/>
          </p:nvPr>
        </p:nvSpPr>
        <p:spPr/>
        <p:txBody>
          <a:bodyPr/>
          <a:lstStyle/>
          <a:p>
            <a:r>
              <a:rPr lang="es-MX" dirty="0"/>
              <a:t>Se crea otra columna que indique los aumentos o disminuciones, que indiquen la diferencia entre las cifras registradas en los dos periodos, restando de los valores del año más reciente los valores del año anterior. (los aumentos son valores positivos y las disminuciones son valores negativos).En una columna adicional se registran los aumentos y disminuciones y porcentaje. (Estese obtiene dividiendo el valor del aumento o disminución entre el valor del periodo base multiplicado por 100).  En otra columna se registran las variaciones en términos de razones. (Se obtiene cuando se toman los datos absolutos de los Estados Financieros comparados y se dividen los valores del año más reciente entre los valores del año anterior). </a:t>
            </a:r>
          </a:p>
          <a:p>
            <a:r>
              <a:rPr lang="es-MX" dirty="0"/>
              <a:t>Al observar los datos obtenidos, se deduce que cuando la razón es inferior a 1, hubo disminución y cuando es superior, hubo aumento.</a:t>
            </a:r>
          </a:p>
        </p:txBody>
      </p:sp>
    </p:spTree>
    <p:extLst>
      <p:ext uri="{BB962C8B-B14F-4D97-AF65-F5344CB8AC3E}">
        <p14:creationId xmlns:p14="http://schemas.microsoft.com/office/powerpoint/2010/main" val="244125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C0851-7588-4570-B9AF-63EEEE0F85FA}"/>
              </a:ext>
            </a:extLst>
          </p:cNvPr>
          <p:cNvSpPr>
            <a:spLocks noGrp="1"/>
          </p:cNvSpPr>
          <p:nvPr>
            <p:ph type="title"/>
          </p:nvPr>
        </p:nvSpPr>
        <p:spPr/>
        <p:txBody>
          <a:bodyPr/>
          <a:lstStyle/>
          <a:p>
            <a:r>
              <a:rPr lang="es-MX" dirty="0"/>
              <a:t>Ejemplo</a:t>
            </a:r>
          </a:p>
        </p:txBody>
      </p:sp>
      <p:pic>
        <p:nvPicPr>
          <p:cNvPr id="2050" name="Picture 2" descr="Método de análisis vertical&#10;&#10; ">
            <a:extLst>
              <a:ext uri="{FF2B5EF4-FFF2-40B4-BE49-F238E27FC236}">
                <a16:creationId xmlns:a16="http://schemas.microsoft.com/office/drawing/2014/main" id="{EB9F4DA3-045E-458D-82E3-7D799E391FC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475" t="6383" r="5423" b="5809"/>
          <a:stretch/>
        </p:blipFill>
        <p:spPr bwMode="auto">
          <a:xfrm>
            <a:off x="3481432" y="1864719"/>
            <a:ext cx="6115574" cy="473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0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0CB1F-2FD0-4255-838C-10E3111EB27E}"/>
              </a:ext>
            </a:extLst>
          </p:cNvPr>
          <p:cNvSpPr>
            <a:spLocks noGrp="1"/>
          </p:cNvSpPr>
          <p:nvPr>
            <p:ph type="title"/>
          </p:nvPr>
        </p:nvSpPr>
        <p:spPr/>
        <p:txBody>
          <a:bodyPr/>
          <a:lstStyle/>
          <a:p>
            <a:r>
              <a:rPr lang="es-MX" dirty="0"/>
              <a:t>Métodos horizontales</a:t>
            </a:r>
          </a:p>
        </p:txBody>
      </p:sp>
      <p:sp>
        <p:nvSpPr>
          <p:cNvPr id="3" name="Marcador de contenido 2">
            <a:extLst>
              <a:ext uri="{FF2B5EF4-FFF2-40B4-BE49-F238E27FC236}">
                <a16:creationId xmlns:a16="http://schemas.microsoft.com/office/drawing/2014/main" id="{11E956C8-F63D-4BF3-A75F-D8951FA0DCEE}"/>
              </a:ext>
            </a:extLst>
          </p:cNvPr>
          <p:cNvSpPr>
            <a:spLocks noGrp="1"/>
          </p:cNvSpPr>
          <p:nvPr>
            <p:ph idx="1"/>
          </p:nvPr>
        </p:nvSpPr>
        <p:spPr/>
        <p:txBody>
          <a:bodyPr/>
          <a:lstStyle/>
          <a:p>
            <a:pPr fontAlgn="base"/>
            <a:r>
              <a:rPr lang="es-MX" dirty="0"/>
              <a:t>A diferencia de los métodos verticales, estos requieren datos de cuando menos dos fechas o periodos, entre ellos tenemos:</a:t>
            </a:r>
          </a:p>
          <a:p>
            <a:pPr marL="0" indent="0" fontAlgn="base">
              <a:buNone/>
            </a:pPr>
            <a:r>
              <a:rPr lang="es-MX" dirty="0"/>
              <a:t>	a) Método de aumentos y disminuciones</a:t>
            </a:r>
            <a:br>
              <a:rPr lang="es-MX" dirty="0"/>
            </a:br>
            <a:r>
              <a:rPr lang="es-MX" dirty="0"/>
              <a:t>	b) Método de tendencias</a:t>
            </a:r>
            <a:br>
              <a:rPr lang="es-MX" dirty="0"/>
            </a:br>
            <a:r>
              <a:rPr lang="es-MX" dirty="0"/>
              <a:t>	c) Método de control presupuestal</a:t>
            </a:r>
          </a:p>
          <a:p>
            <a:pPr marL="342900" indent="-342900" fontAlgn="base">
              <a:buFont typeface="+mj-lt"/>
              <a:buAutoNum type="alphaLcParenR"/>
            </a:pPr>
            <a:r>
              <a:rPr lang="es-MX" b="1" dirty="0"/>
              <a:t>Método de aumentos y disminuciones.</a:t>
            </a:r>
          </a:p>
          <a:p>
            <a:pPr fontAlgn="base"/>
            <a:r>
              <a:rPr lang="es-MX" dirty="0"/>
              <a:t>Para identificar las variaciones y la magnitud de las diferentes partidas de un estado financiero entre dos fechas; mediante la comparación del año base que es el que se toma como referencia contra el año presente contamos con un estudio de análisis conocido como método de aumentos y disminuciones.</a:t>
            </a:r>
          </a:p>
          <a:p>
            <a:pPr marL="0" indent="0" fontAlgn="base">
              <a:buNone/>
            </a:pPr>
            <a:endParaRPr lang="es-MX" dirty="0"/>
          </a:p>
          <a:p>
            <a:endParaRPr lang="es-MX" dirty="0"/>
          </a:p>
        </p:txBody>
      </p:sp>
    </p:spTree>
    <p:extLst>
      <p:ext uri="{BB962C8B-B14F-4D97-AF65-F5344CB8AC3E}">
        <p14:creationId xmlns:p14="http://schemas.microsoft.com/office/powerpoint/2010/main" val="284368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17081-6BF3-497E-8CE1-CB6F03D9A958}"/>
              </a:ext>
            </a:extLst>
          </p:cNvPr>
          <p:cNvSpPr>
            <a:spLocks noGrp="1"/>
          </p:cNvSpPr>
          <p:nvPr>
            <p:ph type="title"/>
          </p:nvPr>
        </p:nvSpPr>
        <p:spPr/>
        <p:txBody>
          <a:bodyPr/>
          <a:lstStyle/>
          <a:p>
            <a:r>
              <a:rPr lang="es-MX" dirty="0"/>
              <a:t>Métodos horizontales</a:t>
            </a:r>
          </a:p>
        </p:txBody>
      </p:sp>
      <p:sp>
        <p:nvSpPr>
          <p:cNvPr id="3" name="Marcador de contenido 2">
            <a:extLst>
              <a:ext uri="{FF2B5EF4-FFF2-40B4-BE49-F238E27FC236}">
                <a16:creationId xmlns:a16="http://schemas.microsoft.com/office/drawing/2014/main" id="{A1D4369B-61CD-4EDA-A272-86E89E3A075C}"/>
              </a:ext>
            </a:extLst>
          </p:cNvPr>
          <p:cNvSpPr>
            <a:spLocks noGrp="1"/>
          </p:cNvSpPr>
          <p:nvPr>
            <p:ph idx="1"/>
          </p:nvPr>
        </p:nvSpPr>
        <p:spPr/>
        <p:txBody>
          <a:bodyPr>
            <a:normAutofit/>
          </a:bodyPr>
          <a:lstStyle/>
          <a:p>
            <a:pPr fontAlgn="base"/>
            <a:r>
              <a:rPr lang="es-MX" dirty="0"/>
              <a:t>Las variaciones entre ambas fechas serán calculadas de la forma siguiente:</a:t>
            </a:r>
          </a:p>
          <a:p>
            <a:pPr marL="342900" indent="-342900" fontAlgn="base">
              <a:buFont typeface="+mj-lt"/>
              <a:buAutoNum type="arabicPeriod"/>
            </a:pPr>
            <a:r>
              <a:rPr lang="es-MX" dirty="0"/>
              <a:t>Aumento y disminuciones en valores absolutos.</a:t>
            </a:r>
          </a:p>
          <a:p>
            <a:pPr marL="342900" indent="-342900" fontAlgn="base">
              <a:buFont typeface="+mj-lt"/>
              <a:buAutoNum type="arabicPeriod"/>
            </a:pPr>
            <a:r>
              <a:rPr lang="es-MX" dirty="0"/>
              <a:t>Aumento y disminuciones en valores relativos.</a:t>
            </a:r>
          </a:p>
          <a:p>
            <a:pPr marL="0" indent="0" fontAlgn="base">
              <a:buNone/>
            </a:pPr>
            <a:br>
              <a:rPr lang="es-MX" dirty="0"/>
            </a:br>
            <a:r>
              <a:rPr lang="es-MX" dirty="0"/>
              <a:t>Para demostrar la aplicación de esta técnica, por ejemplo, se compara el estado de resultados del año actual con el año base y el año actual con respecto al presupuestado.</a:t>
            </a:r>
          </a:p>
          <a:p>
            <a:pPr fontAlgn="base"/>
            <a:r>
              <a:rPr lang="es-MX" dirty="0"/>
              <a:t>1) El cálculo de las variaciones en valores absolutos se obtiene mediante la diferencia del importe del año corriente y el año base.</a:t>
            </a:r>
          </a:p>
          <a:p>
            <a:pPr fontAlgn="base"/>
            <a:r>
              <a:rPr lang="es-MX" dirty="0"/>
              <a:t>2) El cálculo de las variaciones en valores relativos se determina mediante la división de la variación entre ambos años (corriente – base) entre el importe del año base y este resultado se multiplica por 100.</a:t>
            </a:r>
          </a:p>
        </p:txBody>
      </p:sp>
    </p:spTree>
    <p:extLst>
      <p:ext uri="{BB962C8B-B14F-4D97-AF65-F5344CB8AC3E}">
        <p14:creationId xmlns:p14="http://schemas.microsoft.com/office/powerpoint/2010/main" val="2211774073"/>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42</TotalTime>
  <Words>1025</Words>
  <Application>Microsoft Office PowerPoint</Application>
  <PresentationFormat>Panorámica</PresentationFormat>
  <Paragraphs>64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Gill Sans MT</vt:lpstr>
      <vt:lpstr>Wingdings 2</vt:lpstr>
      <vt:lpstr>Dividendo</vt:lpstr>
      <vt:lpstr>Clasificación de los métodos de análisis financiero</vt:lpstr>
      <vt:lpstr>Métodos de análisis financiero</vt:lpstr>
      <vt:lpstr>Métodos de análisis financiero:</vt:lpstr>
      <vt:lpstr>Métodos  Verticales</vt:lpstr>
      <vt:lpstr>Métodos  verticales</vt:lpstr>
      <vt:lpstr>Métodos  verticales</vt:lpstr>
      <vt:lpstr>Ejemplo</vt:lpstr>
      <vt:lpstr>Métodos horizontales</vt:lpstr>
      <vt:lpstr>Métodos horizontales</vt:lpstr>
      <vt:lpstr>Métodos Horizontales</vt:lpstr>
      <vt:lpstr>Métodos horizontales</vt:lpstr>
      <vt:lpstr>Ejemplo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de los métodos de análisis financiero</dc:title>
  <dc:creator>josé emiliano pérez garduño</dc:creator>
  <cp:lastModifiedBy>josé emiliano pérez garduño</cp:lastModifiedBy>
  <cp:revision>14</cp:revision>
  <dcterms:created xsi:type="dcterms:W3CDTF">2017-09-11T01:34:25Z</dcterms:created>
  <dcterms:modified xsi:type="dcterms:W3CDTF">2017-09-11T02:16:44Z</dcterms:modified>
</cp:coreProperties>
</file>