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266" r:id="rId5"/>
    <p:sldId id="269" r:id="rId6"/>
    <p:sldId id="270" r:id="rId7"/>
    <p:sldId id="267" r:id="rId8"/>
    <p:sldId id="268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79" r:id="rId17"/>
    <p:sldId id="287" r:id="rId18"/>
    <p:sldId id="288" r:id="rId19"/>
    <p:sldId id="280" r:id="rId20"/>
    <p:sldId id="286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003366"/>
    <a:srgbClr val="F8F8F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68469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3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4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8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4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12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39C89-781A-4024-B68B-84D5000C5D7F}" type="slidenum">
              <a:rPr lang="en-US"/>
              <a:pPr/>
              <a:t>16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7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39C89-781A-4024-B68B-84D5000C5D7F}" type="slidenum">
              <a:rPr lang="en-US"/>
              <a:pPr/>
              <a:t>17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5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39C89-781A-4024-B68B-84D5000C5D7F}" type="slidenum">
              <a:rPr lang="en-US"/>
              <a:pPr/>
              <a:t>18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5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21F6C-774D-46CA-A3C6-39D92A705DC3}" type="slidenum">
              <a:rPr lang="en-US"/>
              <a:pPr/>
              <a:t>19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7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4A592-E7AA-481A-BCE7-6D92B4244CD7}" type="slidenum">
              <a:rPr lang="en-US"/>
              <a:pPr/>
              <a:t>2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10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21F6C-774D-46CA-A3C6-39D92A705DC3}" type="slidenum">
              <a:rPr lang="en-US"/>
              <a:pPr/>
              <a:t>20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6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B5C07-CE36-4D09-BDE8-B25700D9799C}" type="slidenum">
              <a:rPr lang="en-US"/>
              <a:pPr/>
              <a:t>21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3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AB1252-EB42-44C1-9C3E-C3C985D6CD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1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AB1252-EB42-44C1-9C3E-C3C985D6CD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F18165-A5D1-4FB1-A958-33D54CABD2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4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5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0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0" y="152400"/>
            <a:ext cx="7378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9625" y="1524000"/>
            <a:ext cx="7958138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33800" y="6376988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311_06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fld id="{D906C7FD-D8E1-41FC-B276-A82DBC724B3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311_06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Documento_de_Microsoft_Word_97-20031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Documento_de_Microsoft_Word_97-20032.doc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de </a:t>
            </a:r>
            <a:r>
              <a:rPr lang="en-US" dirty="0" err="1" smtClean="0"/>
              <a:t>Quine-McCluskey</a:t>
            </a:r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69988" y="2438400"/>
            <a:ext cx="7380287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Times New Roman" pitchFamily="18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Times New Roman" pitchFamily="18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Times New Roman" pitchFamily="18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3366"/>
                </a:solidFill>
                <a:latin typeface="Times New Roman" pitchFamily="18" charset="0"/>
              </a:defRPr>
            </a:lvl9pPr>
          </a:lstStyle>
          <a:p>
            <a:r>
              <a:rPr lang="en-US" kern="0" dirty="0" err="1" smtClean="0"/>
              <a:t>Reducción</a:t>
            </a:r>
            <a:r>
              <a:rPr lang="en-US" kern="0" dirty="0" smtClean="0"/>
              <a:t> de </a:t>
            </a:r>
            <a:r>
              <a:rPr lang="en-US" kern="0" dirty="0" err="1" smtClean="0"/>
              <a:t>miniterminos</a:t>
            </a:r>
            <a:endParaRPr lang="en-US" kern="0" dirty="0" smtClean="0"/>
          </a:p>
          <a:p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err="1" smtClean="0"/>
              <a:t>mplicante</a:t>
            </a:r>
            <a:r>
              <a:rPr lang="en-US" dirty="0" smtClean="0"/>
              <a:t> principal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1905000"/>
          <a:ext cx="7543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1219200"/>
                <a:gridCol w="685800"/>
                <a:gridCol w="68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Minterms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abcd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(0,1,8,9)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-00-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b'c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(0,2,8,10)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b'd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(2,6,10,14)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cd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(1,5)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a'c'd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(5,7)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a'bd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(6,7)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a'bc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Implicante</a:t>
            </a:r>
            <a:r>
              <a:rPr lang="en-US" dirty="0"/>
              <a:t> principal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1905000"/>
          <a:ext cx="7543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1219200"/>
                <a:gridCol w="685800"/>
                <a:gridCol w="68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Minterms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abcd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(0,1,8,9)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-00-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b'c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(0,2,8,10)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b'd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(2,6,10,14)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cd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(1,5)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a'c'd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(5,7)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a'bd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(6,7)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a'bc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Implicante</a:t>
            </a:r>
            <a:r>
              <a:rPr lang="en-US" dirty="0"/>
              <a:t> principal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1905000"/>
          <a:ext cx="7543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1219200"/>
                <a:gridCol w="685800"/>
                <a:gridCol w="68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Minterms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abcd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C00000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(0,1,8,9)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-00-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b'c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sym typeface="Symbol"/>
                        </a:rPr>
                        <a:t>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(0,2,8,10)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b'd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C00000"/>
                          </a:solidFill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(2,6,10,14)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cd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sym typeface="Symbol"/>
                        </a:rPr>
                        <a:t>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(1,5)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a'c'd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(5,7)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a'bd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(6,7)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a'bc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01687" y="525780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 Essential Prime </a:t>
            </a:r>
            <a:r>
              <a:rPr lang="en-US" sz="1800" b="1" dirty="0" err="1" smtClean="0">
                <a:solidFill>
                  <a:srgbClr val="C00000"/>
                </a:solidFill>
                <a:sym typeface="Symbol"/>
              </a:rPr>
              <a:t>Implicant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Implicante</a:t>
            </a:r>
            <a:r>
              <a:rPr lang="en-US" dirty="0"/>
              <a:t> principal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1905000"/>
          <a:ext cx="7543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1219200"/>
                <a:gridCol w="685800"/>
                <a:gridCol w="68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abcd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(0,1,8,9)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-00-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b'c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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(0,2,8,10)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b'd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(2,6,10,14)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(1,5)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0-01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a'c'd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(5,7)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a'bd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(6,7)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a'bc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Implicante</a:t>
            </a:r>
            <a:r>
              <a:rPr lang="en-US" dirty="0"/>
              <a:t> principal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1905000"/>
          <a:ext cx="7543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1219200"/>
                <a:gridCol w="685800"/>
                <a:gridCol w="685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abcd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(0,1,8,9)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-00-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b'c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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(0,2,8,10)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b'd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(2,6,10,14)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(1,5)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0-01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a'c'd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(5,7)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a'bd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(6,7)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a'bc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4200" y="5405735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</a:t>
            </a:r>
            <a:r>
              <a:rPr lang="en-US" dirty="0" err="1" smtClean="0"/>
              <a:t>b'c</a:t>
            </a:r>
            <a:r>
              <a:rPr lang="en-US" smtClean="0"/>
              <a:t>' </a:t>
            </a:r>
            <a:r>
              <a:rPr lang="en-US" dirty="0" smtClean="0"/>
              <a:t>+ </a:t>
            </a:r>
            <a:r>
              <a:rPr lang="en-US" dirty="0" err="1" smtClean="0"/>
              <a:t>cd</a:t>
            </a:r>
            <a:r>
              <a:rPr lang="en-US" dirty="0" smtClean="0"/>
              <a:t>' + </a:t>
            </a:r>
            <a:r>
              <a:rPr lang="en-US" dirty="0" err="1" smtClean="0"/>
              <a:t>a'bd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</a:t>
            </a:r>
            <a:r>
              <a:rPr lang="en-US" dirty="0" err="1" smtClean="0"/>
              <a:t>sumario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Quine-McCluskey</a:t>
            </a:r>
            <a:endParaRPr lang="en-US" dirty="0" smtClean="0"/>
          </a:p>
          <a:p>
            <a:pPr lvl="1"/>
            <a:r>
              <a:rPr lang="en-US" dirty="0" err="1" smtClean="0"/>
              <a:t>Implicant</a:t>
            </a:r>
            <a:r>
              <a:rPr lang="en-US" dirty="0" smtClean="0"/>
              <a:t> Chart</a:t>
            </a:r>
          </a:p>
          <a:p>
            <a:pPr lvl="1"/>
            <a:r>
              <a:rPr lang="en-US" dirty="0" smtClean="0"/>
              <a:t>Prime </a:t>
            </a:r>
            <a:r>
              <a:rPr lang="en-US" dirty="0" err="1" smtClean="0"/>
              <a:t>Implicants</a:t>
            </a:r>
            <a:endParaRPr lang="en-US" dirty="0" smtClean="0"/>
          </a:p>
          <a:p>
            <a:pPr lvl="1"/>
            <a:r>
              <a:rPr lang="en-US" dirty="0" smtClean="0"/>
              <a:t>Essential Prime </a:t>
            </a:r>
            <a:r>
              <a:rPr lang="en-US" dirty="0" err="1" smtClean="0"/>
              <a:t>Implicants</a:t>
            </a:r>
            <a:endParaRPr lang="en-US" dirty="0" smtClean="0"/>
          </a:p>
          <a:p>
            <a:pPr lvl="1"/>
            <a:r>
              <a:rPr lang="en-US" dirty="0" smtClean="0"/>
              <a:t>Minimum Sum of Products</a:t>
            </a:r>
          </a:p>
          <a:p>
            <a:pPr lvl="1"/>
            <a:r>
              <a:rPr lang="en-US" dirty="0" smtClean="0"/>
              <a:t>Don't </a:t>
            </a:r>
            <a:r>
              <a:rPr lang="en-US" dirty="0"/>
              <a:t>Cares (No se </a:t>
            </a:r>
            <a:r>
              <a:rPr lang="en-US" dirty="0" err="1"/>
              <a:t>preocupe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8747F-8591-404C-988E-A66BA7EE204A}" type="slidenum">
              <a:rPr lang="en-US"/>
              <a:pPr/>
              <a:t>16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Display de 7 </a:t>
            </a:r>
            <a:r>
              <a:rPr lang="en-US" dirty="0" err="1" smtClean="0"/>
              <a:t>segmentos</a:t>
            </a:r>
            <a:endParaRPr lang="en-US" dirty="0"/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442174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9906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8747F-8591-404C-988E-A66BA7EE204A}" type="slidenum">
              <a:rPr lang="en-US"/>
              <a:pPr/>
              <a:t>17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endParaRPr lang="en-US" dirty="0"/>
          </a:p>
        </p:txBody>
      </p:sp>
      <p:pic>
        <p:nvPicPr>
          <p:cNvPr id="5122" name="Picture 2" descr="Resultado de imagen para display 7 segmen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99" y="1828800"/>
            <a:ext cx="664209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17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8747F-8591-404C-988E-A66BA7EE204A}" type="slidenum">
              <a:rPr lang="en-US"/>
              <a:pPr/>
              <a:t>18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endParaRPr lang="en-US" dirty="0"/>
          </a:p>
        </p:txBody>
      </p:sp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750" y="1644650"/>
            <a:ext cx="6540500" cy="4152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138518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EC4EB0-7CFA-497C-BF98-7052C60C9192}" type="slidenum">
              <a:rPr lang="en-US"/>
              <a:pPr/>
              <a:t>19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to 7-Seg. Truth Table</a:t>
            </a:r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385762" y="1514472"/>
          <a:ext cx="86868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4" imgW="8359408" imgH="4643471" progId="Word.Document.8">
                  <p:embed/>
                </p:oleObj>
              </mc:Choice>
              <mc:Fallback>
                <p:oleObj name="Document" r:id="rId4" imgW="8359408" imgH="464347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" y="1514472"/>
                        <a:ext cx="86868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CBB5F-D7E0-4386-AAAC-D6DBE5031F81}" type="slidenum">
              <a:rPr lang="en-US"/>
              <a:pPr/>
              <a:t>2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 smtClean="0"/>
              <a:t>Terminología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err="1" smtClean="0"/>
              <a:t>Mintermino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Implicante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Cubierta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Implicante</a:t>
            </a:r>
            <a:r>
              <a:rPr lang="en-US" dirty="0" smtClean="0"/>
              <a:t> </a:t>
            </a:r>
            <a:r>
              <a:rPr lang="en-US" dirty="0" err="1" smtClean="0"/>
              <a:t>Primario</a:t>
            </a:r>
            <a:r>
              <a:rPr lang="en-US" dirty="0" smtClean="0"/>
              <a:t> (Principal)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Implicante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sencial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r>
              <a:rPr lang="en-US" dirty="0"/>
              <a:t> (Principal)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Implicante</a:t>
            </a:r>
            <a:r>
              <a:rPr lang="en-US" dirty="0" smtClean="0"/>
              <a:t> Segundo Principal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Suma </a:t>
            </a:r>
            <a:r>
              <a:rPr lang="en-US" dirty="0" err="1" smtClean="0"/>
              <a:t>Mínima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EC4EB0-7CFA-497C-BF98-7052C60C9192}" type="slidenum">
              <a:rPr lang="en-US"/>
              <a:pPr/>
              <a:t>20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to 7-Seg. Truth Table</a:t>
            </a:r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385763" y="1511300"/>
          <a:ext cx="8623300" cy="478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4" imgW="8359408" imgH="4652837" progId="Word.Document.8">
                  <p:embed/>
                </p:oleObj>
              </mc:Choice>
              <mc:Fallback>
                <p:oleObj name="Document" r:id="rId4" imgW="8359408" imgH="465283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511300"/>
                        <a:ext cx="8623300" cy="478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9AFE59-880D-4DEA-B052-AAC8E56805CB}" type="slidenum">
              <a:rPr lang="en-US"/>
              <a:pPr/>
              <a:t>21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err="1"/>
              <a:t>Minterm</a:t>
            </a:r>
            <a:r>
              <a:rPr lang="en-US" dirty="0"/>
              <a:t> Form of Outputs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371600" y="1417638"/>
            <a:ext cx="7484741" cy="46166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a(D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 </a:t>
            </a:r>
            <a:r>
              <a:rPr lang="en-US" sz="2800" dirty="0"/>
              <a:t>=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m(0,2,3,5,6,7,8,9</a:t>
            </a:r>
            <a:r>
              <a:rPr lang="en-US" sz="2800" dirty="0">
                <a:cs typeface="Times New Roman" pitchFamily="18" charset="0"/>
              </a:rPr>
              <a:t>) +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d(10-15</a:t>
            </a:r>
            <a:r>
              <a:rPr lang="en-US" sz="2800" dirty="0"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b(D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 =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dirty="0" smtClean="0"/>
              <a:t>(0,1,2,3,4,7,8,9</a:t>
            </a:r>
            <a:r>
              <a:rPr lang="en-US" sz="2800" dirty="0"/>
              <a:t>) +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d</a:t>
            </a:r>
            <a:r>
              <a:rPr lang="en-US" sz="2800" dirty="0" smtClean="0"/>
              <a:t>(10-15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c(D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 =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dirty="0" smtClean="0"/>
              <a:t>(0,1,3-9</a:t>
            </a:r>
            <a:r>
              <a:rPr lang="en-US" sz="2800" dirty="0"/>
              <a:t>) +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d</a:t>
            </a:r>
            <a:r>
              <a:rPr lang="en-US" sz="2800" dirty="0" smtClean="0"/>
              <a:t>(10-15</a:t>
            </a:r>
            <a:r>
              <a:rPr lang="en-US" sz="2800" dirty="0"/>
              <a:t>)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/>
              <a:t>d(D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 =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dirty="0" smtClean="0"/>
              <a:t>(0,2,3,5,6,8,9</a:t>
            </a:r>
            <a:r>
              <a:rPr lang="en-US" sz="2800" dirty="0"/>
              <a:t>) +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d</a:t>
            </a:r>
            <a:r>
              <a:rPr lang="en-US" sz="2800" dirty="0" smtClean="0"/>
              <a:t>(10-15</a:t>
            </a:r>
            <a:r>
              <a:rPr lang="en-US" sz="2800" dirty="0"/>
              <a:t>)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/>
              <a:t>e(D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 =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dirty="0" smtClean="0"/>
              <a:t>(0,2,6,8</a:t>
            </a:r>
            <a:r>
              <a:rPr lang="en-US" sz="2800" dirty="0"/>
              <a:t>) +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d</a:t>
            </a:r>
            <a:r>
              <a:rPr lang="en-US" sz="2800" dirty="0" smtClean="0"/>
              <a:t>(10-15</a:t>
            </a:r>
            <a:r>
              <a:rPr lang="en-US" sz="2800" dirty="0"/>
              <a:t>)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/>
              <a:t>f(D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 =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dirty="0" smtClean="0"/>
              <a:t>(0,4,5,6,8,9</a:t>
            </a:r>
            <a:r>
              <a:rPr lang="en-US" sz="2800" dirty="0"/>
              <a:t>) +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d</a:t>
            </a:r>
            <a:r>
              <a:rPr lang="en-US" sz="2800" dirty="0" smtClean="0"/>
              <a:t>(10-15</a:t>
            </a:r>
            <a:r>
              <a:rPr lang="en-US" sz="2800" dirty="0"/>
              <a:t>)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/>
              <a:t>g(D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,D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 =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dirty="0" smtClean="0"/>
              <a:t>(2,3,4,5,6,8,9</a:t>
            </a:r>
            <a:r>
              <a:rPr lang="en-US" sz="2800" dirty="0"/>
              <a:t>) +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d</a:t>
            </a:r>
            <a:r>
              <a:rPr lang="en-US" sz="2800" dirty="0" smtClean="0"/>
              <a:t>(10-15</a:t>
            </a:r>
            <a:r>
              <a:rPr lang="en-US" sz="2800" dirty="0"/>
              <a:t>)</a:t>
            </a:r>
            <a:endParaRPr lang="el-G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0DBCE0-19E3-4B70-B013-234B37570503}" type="slidenum">
              <a:rPr lang="en-US"/>
              <a:pPr/>
              <a:t>22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a</a:t>
            </a:r>
            <a:endParaRPr lang="en-US" dirty="0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3886200" cy="3686176"/>
        </p:xfrm>
        <a:graphic>
          <a:graphicData uri="http://schemas.openxmlformats.org/drawingml/2006/table">
            <a:tbl>
              <a:tblPr/>
              <a:tblGrid>
                <a:gridCol w="777875"/>
                <a:gridCol w="776288"/>
                <a:gridCol w="777875"/>
                <a:gridCol w="776287"/>
                <a:gridCol w="777875"/>
              </a:tblGrid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   D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88" name="Text Box 52"/>
          <p:cNvSpPr txBox="1">
            <a:spLocks noChangeArrowheads="1"/>
          </p:cNvSpPr>
          <p:nvPr/>
        </p:nvSpPr>
        <p:spPr bwMode="auto">
          <a:xfrm>
            <a:off x="1228725" y="5603875"/>
            <a:ext cx="6362639" cy="5799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a(D</a:t>
            </a:r>
            <a:r>
              <a:rPr lang="en-US" baseline="-25000" dirty="0" smtClean="0"/>
              <a:t>3</a:t>
            </a:r>
            <a:r>
              <a:rPr lang="en-US" dirty="0" smtClean="0"/>
              <a:t>,D</a:t>
            </a:r>
            <a:r>
              <a:rPr lang="en-US" baseline="-25000" dirty="0" smtClean="0"/>
              <a:t>2</a:t>
            </a:r>
            <a:r>
              <a:rPr lang="en-US" dirty="0" smtClean="0"/>
              <a:t>,D</a:t>
            </a:r>
            <a:r>
              <a:rPr lang="en-US" baseline="-25000" dirty="0" smtClean="0"/>
              <a:t>1</a:t>
            </a:r>
            <a:r>
              <a:rPr lang="en-US" dirty="0" smtClean="0"/>
              <a:t>,D</a:t>
            </a:r>
            <a:r>
              <a:rPr lang="en-US" baseline="-25000" dirty="0" smtClean="0"/>
              <a:t>0</a:t>
            </a:r>
            <a:r>
              <a:rPr lang="en-US" dirty="0" smtClean="0"/>
              <a:t>) = </a:t>
            </a:r>
            <a:r>
              <a:rPr lang="el-GR" dirty="0" smtClean="0">
                <a:cs typeface="Times New Roman" pitchFamily="18" charset="0"/>
              </a:rPr>
              <a:t>Σ</a:t>
            </a:r>
            <a:r>
              <a:rPr lang="en-US" dirty="0" smtClean="0">
                <a:cs typeface="Times New Roman" pitchFamily="18" charset="0"/>
              </a:rPr>
              <a:t>m(0,2,3,5,6,7,8,9) + </a:t>
            </a:r>
            <a:r>
              <a:rPr lang="el-GR" dirty="0" smtClean="0">
                <a:cs typeface="Times New Roman" pitchFamily="18" charset="0"/>
              </a:rPr>
              <a:t>Σ</a:t>
            </a:r>
            <a:r>
              <a:rPr lang="en-US" dirty="0" smtClean="0">
                <a:cs typeface="Times New Roman" pitchFamily="18" charset="0"/>
              </a:rPr>
              <a:t>d(10-15)</a:t>
            </a:r>
            <a:endParaRPr lang="en-US" dirty="0">
              <a:cs typeface="Times New Roman" pitchFamily="18" charset="0"/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33600" y="2438400"/>
            <a:ext cx="2667000" cy="2590800"/>
            <a:chOff x="1344" y="1536"/>
            <a:chExt cx="1680" cy="1632"/>
          </a:xfrm>
        </p:grpSpPr>
        <p:sp>
          <p:nvSpPr>
            <p:cNvPr id="167990" name="Text Box 54"/>
            <p:cNvSpPr txBox="1">
              <a:spLocks noChangeArrowheads="1"/>
            </p:cNvSpPr>
            <p:nvPr/>
          </p:nvSpPr>
          <p:spPr bwMode="auto">
            <a:xfrm>
              <a:off x="1344" y="288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7991" name="Text Box 55"/>
            <p:cNvSpPr txBox="1">
              <a:spLocks noChangeArrowheads="1"/>
            </p:cNvSpPr>
            <p:nvPr/>
          </p:nvSpPr>
          <p:spPr bwMode="auto">
            <a:xfrm>
              <a:off x="1824" y="288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7992" name="Text Box 56"/>
            <p:cNvSpPr txBox="1">
              <a:spLocks noChangeArrowheads="1"/>
            </p:cNvSpPr>
            <p:nvPr/>
          </p:nvSpPr>
          <p:spPr bwMode="auto">
            <a:xfrm>
              <a:off x="1824" y="196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7993" name="Text Box 57"/>
            <p:cNvSpPr txBox="1">
              <a:spLocks noChangeArrowheads="1"/>
            </p:cNvSpPr>
            <p:nvPr/>
          </p:nvSpPr>
          <p:spPr bwMode="auto">
            <a:xfrm>
              <a:off x="2812" y="196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7994" name="Text Box 58"/>
            <p:cNvSpPr txBox="1">
              <a:spLocks noChangeArrowheads="1"/>
            </p:cNvSpPr>
            <p:nvPr/>
          </p:nvSpPr>
          <p:spPr bwMode="auto">
            <a:xfrm>
              <a:off x="1344" y="153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7995" name="Text Box 59"/>
            <p:cNvSpPr txBox="1">
              <a:spLocks noChangeArrowheads="1"/>
            </p:cNvSpPr>
            <p:nvPr/>
          </p:nvSpPr>
          <p:spPr bwMode="auto">
            <a:xfrm>
              <a:off x="2812" y="153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7996" name="Text Box 60"/>
            <p:cNvSpPr txBox="1">
              <a:spLocks noChangeArrowheads="1"/>
            </p:cNvSpPr>
            <p:nvPr/>
          </p:nvSpPr>
          <p:spPr bwMode="auto">
            <a:xfrm>
              <a:off x="1824" y="244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7997" name="Text Box 61"/>
            <p:cNvSpPr txBox="1">
              <a:spLocks noChangeArrowheads="1"/>
            </p:cNvSpPr>
            <p:nvPr/>
          </p:nvSpPr>
          <p:spPr bwMode="auto">
            <a:xfrm>
              <a:off x="1344" y="244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</p:grpSp>
      <p:sp>
        <p:nvSpPr>
          <p:cNvPr id="167998" name="AutoShape 62"/>
          <p:cNvSpPr>
            <a:spLocks noChangeArrowheads="1"/>
          </p:cNvSpPr>
          <p:nvPr/>
        </p:nvSpPr>
        <p:spPr bwMode="auto">
          <a:xfrm>
            <a:off x="2057400" y="3886200"/>
            <a:ext cx="274320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99" name="AutoShape 63"/>
          <p:cNvSpPr>
            <a:spLocks noChangeArrowheads="1"/>
          </p:cNvSpPr>
          <p:nvPr/>
        </p:nvSpPr>
        <p:spPr bwMode="auto">
          <a:xfrm>
            <a:off x="3657600" y="2438400"/>
            <a:ext cx="1219200" cy="2514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000" name="AutoShape 64"/>
          <p:cNvSpPr>
            <a:spLocks noChangeArrowheads="1"/>
          </p:cNvSpPr>
          <p:nvPr/>
        </p:nvSpPr>
        <p:spPr bwMode="auto">
          <a:xfrm>
            <a:off x="2819400" y="3124200"/>
            <a:ext cx="1219200" cy="1219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001" name="Text Box 65"/>
          <p:cNvSpPr txBox="1">
            <a:spLocks noChangeArrowheads="1"/>
          </p:cNvSpPr>
          <p:nvPr/>
        </p:nvSpPr>
        <p:spPr bwMode="auto">
          <a:xfrm>
            <a:off x="5484813" y="2790825"/>
            <a:ext cx="2299027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    </a:t>
            </a:r>
            <a:r>
              <a:rPr lang="en-US" b="1" dirty="0" smtClean="0"/>
              <a:t>a </a:t>
            </a:r>
            <a:r>
              <a:rPr lang="en-US" b="1" dirty="0"/>
              <a:t>=	</a:t>
            </a:r>
            <a:r>
              <a:rPr lang="en-US" b="1" dirty="0" smtClean="0">
                <a:solidFill>
                  <a:srgbClr val="00CC00"/>
                </a:solidFill>
              </a:rPr>
              <a:t>D</a:t>
            </a:r>
            <a:r>
              <a:rPr lang="en-US" b="1" baseline="-25000" dirty="0" smtClean="0">
                <a:solidFill>
                  <a:srgbClr val="00CC00"/>
                </a:solidFill>
              </a:rPr>
              <a:t>1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+</a:t>
            </a:r>
            <a:br>
              <a:rPr lang="en-US" b="1" dirty="0">
                <a:cs typeface="Times New Roman" pitchFamily="18" charset="0"/>
              </a:rPr>
            </a:br>
            <a:r>
              <a:rPr lang="en-US" b="1" dirty="0"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en-US" b="1" baseline="-25000" dirty="0" smtClean="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b="1" dirty="0" smtClean="0"/>
              <a:t> </a:t>
            </a:r>
            <a:r>
              <a:rPr lang="en-US" b="1" dirty="0"/>
              <a:t>+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 smtClean="0">
                <a:solidFill>
                  <a:srgbClr val="FF9900"/>
                </a:solidFill>
              </a:rPr>
              <a:t>(D</a:t>
            </a:r>
            <a:r>
              <a:rPr lang="en-US" b="1" baseline="-25000" dirty="0" smtClean="0">
                <a:solidFill>
                  <a:srgbClr val="FF9900"/>
                </a:solidFill>
              </a:rPr>
              <a:t>2</a:t>
            </a:r>
            <a:r>
              <a:rPr lang="en-US" b="1" dirty="0" smtClean="0">
                <a:solidFill>
                  <a:srgbClr val="FF9900"/>
                </a:solidFill>
              </a:rPr>
              <a:t>D</a:t>
            </a:r>
            <a:r>
              <a:rPr lang="en-US" b="1" baseline="-25000" dirty="0" smtClean="0">
                <a:solidFill>
                  <a:srgbClr val="FF9900"/>
                </a:solidFill>
              </a:rPr>
              <a:t>0</a:t>
            </a:r>
            <a:r>
              <a:rPr lang="en-US" b="1" dirty="0" smtClean="0">
                <a:solidFill>
                  <a:srgbClr val="FF9900"/>
                </a:solidFill>
              </a:rPr>
              <a:t>)</a:t>
            </a:r>
            <a:r>
              <a:rPr lang="en-US" b="1" dirty="0" smtClean="0"/>
              <a:t> </a:t>
            </a:r>
            <a:r>
              <a:rPr lang="en-US" b="1" dirty="0"/>
              <a:t>+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6600CC"/>
                </a:solidFill>
              </a:rPr>
              <a:t>(D</a:t>
            </a:r>
            <a:r>
              <a:rPr lang="en-US" b="1" baseline="-25000" dirty="0" smtClean="0">
                <a:solidFill>
                  <a:srgbClr val="6600CC"/>
                </a:solidFill>
              </a:rPr>
              <a:t>2</a:t>
            </a:r>
            <a:r>
              <a:rPr lang="en-US" b="1" dirty="0" smtClean="0">
                <a:solidFill>
                  <a:srgbClr val="6600CC"/>
                </a:solidFill>
                <a:cs typeface="Times New Roman" pitchFamily="18" charset="0"/>
              </a:rPr>
              <a:t>′</a:t>
            </a:r>
            <a:r>
              <a:rPr lang="en-US" b="1" dirty="0" smtClean="0">
                <a:solidFill>
                  <a:srgbClr val="6600CC"/>
                </a:solidFill>
              </a:rPr>
              <a:t>D</a:t>
            </a:r>
            <a:r>
              <a:rPr lang="en-US" b="1" baseline="-25000" dirty="0" smtClean="0">
                <a:solidFill>
                  <a:srgbClr val="6600CC"/>
                </a:solidFill>
              </a:rPr>
              <a:t>0</a:t>
            </a:r>
            <a:r>
              <a:rPr lang="en-US" b="1" dirty="0" smtClean="0">
                <a:solidFill>
                  <a:srgbClr val="6600CC"/>
                </a:solidFill>
              </a:rPr>
              <a:t>′)</a:t>
            </a:r>
            <a:endParaRPr lang="en-US" b="1" dirty="0">
              <a:solidFill>
                <a:srgbClr val="6600CC"/>
              </a:solidFill>
            </a:endParaRP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3702050" y="2438400"/>
            <a:ext cx="1169988" cy="2595563"/>
            <a:chOff x="2332" y="1536"/>
            <a:chExt cx="737" cy="1635"/>
          </a:xfrm>
        </p:grpSpPr>
        <p:sp>
          <p:nvSpPr>
            <p:cNvPr id="168007" name="Text Box 71"/>
            <p:cNvSpPr txBox="1">
              <a:spLocks noChangeArrowheads="1"/>
            </p:cNvSpPr>
            <p:nvPr/>
          </p:nvSpPr>
          <p:spPr bwMode="auto">
            <a:xfrm>
              <a:off x="2332" y="2448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8008" name="Text Box 72"/>
            <p:cNvSpPr txBox="1">
              <a:spLocks noChangeArrowheads="1"/>
            </p:cNvSpPr>
            <p:nvPr/>
          </p:nvSpPr>
          <p:spPr bwMode="auto">
            <a:xfrm>
              <a:off x="2812" y="2448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8009" name="Text Box 73"/>
            <p:cNvSpPr txBox="1">
              <a:spLocks noChangeArrowheads="1"/>
            </p:cNvSpPr>
            <p:nvPr/>
          </p:nvSpPr>
          <p:spPr bwMode="auto">
            <a:xfrm>
              <a:off x="2812" y="2880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8010" name="Text Box 74"/>
            <p:cNvSpPr txBox="1">
              <a:spLocks noChangeArrowheads="1"/>
            </p:cNvSpPr>
            <p:nvPr/>
          </p:nvSpPr>
          <p:spPr bwMode="auto">
            <a:xfrm>
              <a:off x="2332" y="2880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8011" name="Text Box 75"/>
            <p:cNvSpPr txBox="1">
              <a:spLocks noChangeArrowheads="1"/>
            </p:cNvSpPr>
            <p:nvPr/>
          </p:nvSpPr>
          <p:spPr bwMode="auto">
            <a:xfrm>
              <a:off x="2332" y="1536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8012" name="Text Box 76"/>
            <p:cNvSpPr txBox="1">
              <a:spLocks noChangeArrowheads="1"/>
            </p:cNvSpPr>
            <p:nvPr/>
          </p:nvSpPr>
          <p:spPr bwMode="auto">
            <a:xfrm>
              <a:off x="2332" y="1968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1828800" y="2286000"/>
            <a:ext cx="3276600" cy="2895600"/>
            <a:chOff x="1152" y="1440"/>
            <a:chExt cx="2064" cy="1824"/>
          </a:xfrm>
        </p:grpSpPr>
        <p:sp>
          <p:nvSpPr>
            <p:cNvPr id="168014" name="AutoShape 78"/>
            <p:cNvSpPr>
              <a:spLocks/>
            </p:cNvSpPr>
            <p:nvPr/>
          </p:nvSpPr>
          <p:spPr bwMode="auto">
            <a:xfrm rot="8079659">
              <a:off x="1214" y="2818"/>
              <a:ext cx="384" cy="508"/>
            </a:xfrm>
            <a:prstGeom prst="leftBracket">
              <a:avLst>
                <a:gd name="adj" fmla="val 66146"/>
              </a:avLst>
            </a:prstGeom>
            <a:noFill/>
            <a:ln w="38100">
              <a:solidFill>
                <a:srgbClr val="66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5" name="AutoShape 79"/>
            <p:cNvSpPr>
              <a:spLocks/>
            </p:cNvSpPr>
            <p:nvPr/>
          </p:nvSpPr>
          <p:spPr bwMode="auto">
            <a:xfrm rot="13520341" flipH="1">
              <a:off x="2770" y="2818"/>
              <a:ext cx="384" cy="508"/>
            </a:xfrm>
            <a:prstGeom prst="leftBracket">
              <a:avLst>
                <a:gd name="adj" fmla="val 66146"/>
              </a:avLst>
            </a:prstGeom>
            <a:noFill/>
            <a:ln w="38100">
              <a:solidFill>
                <a:srgbClr val="66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6" name="AutoShape 80"/>
            <p:cNvSpPr>
              <a:spLocks/>
            </p:cNvSpPr>
            <p:nvPr/>
          </p:nvSpPr>
          <p:spPr bwMode="auto">
            <a:xfrm rot="13520341" flipV="1">
              <a:off x="1214" y="1378"/>
              <a:ext cx="384" cy="508"/>
            </a:xfrm>
            <a:prstGeom prst="leftBracket">
              <a:avLst>
                <a:gd name="adj" fmla="val 66146"/>
              </a:avLst>
            </a:prstGeom>
            <a:noFill/>
            <a:ln w="38100">
              <a:solidFill>
                <a:srgbClr val="66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7" name="AutoShape 81"/>
            <p:cNvSpPr>
              <a:spLocks/>
            </p:cNvSpPr>
            <p:nvPr/>
          </p:nvSpPr>
          <p:spPr bwMode="auto">
            <a:xfrm rot="8079659" flipH="1" flipV="1">
              <a:off x="2770" y="1378"/>
              <a:ext cx="384" cy="508"/>
            </a:xfrm>
            <a:prstGeom prst="leftBracket">
              <a:avLst>
                <a:gd name="adj" fmla="val 66146"/>
              </a:avLst>
            </a:prstGeom>
            <a:noFill/>
            <a:ln w="38100">
              <a:solidFill>
                <a:srgbClr val="66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7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8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8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98" grpId="0" animBg="1"/>
      <p:bldP spid="167999" grpId="0" animBg="1"/>
      <p:bldP spid="168000" grpId="0" animBg="1"/>
      <p:bldP spid="1680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9ADBA-B7A9-4AD1-A7C5-95C214BE354C}" type="slidenum">
              <a:rPr lang="en-US"/>
              <a:pPr/>
              <a:t>23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b</a:t>
            </a:r>
            <a:endParaRPr lang="en-US" dirty="0"/>
          </a:p>
        </p:txBody>
      </p:sp>
      <p:graphicFrame>
        <p:nvGraphicFramePr>
          <p:cNvPr id="168963" name="Group 3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3886200" cy="3686176"/>
        </p:xfrm>
        <a:graphic>
          <a:graphicData uri="http://schemas.openxmlformats.org/drawingml/2006/table">
            <a:tbl>
              <a:tblPr/>
              <a:tblGrid>
                <a:gridCol w="777875"/>
                <a:gridCol w="776288"/>
                <a:gridCol w="777875"/>
                <a:gridCol w="776287"/>
                <a:gridCol w="777875"/>
              </a:tblGrid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 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9012" name="Text Box 52"/>
          <p:cNvSpPr txBox="1">
            <a:spLocks noChangeArrowheads="1"/>
          </p:cNvSpPr>
          <p:nvPr/>
        </p:nvSpPr>
        <p:spPr bwMode="auto">
          <a:xfrm>
            <a:off x="1228725" y="5603875"/>
            <a:ext cx="6380273" cy="5799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b(D</a:t>
            </a:r>
            <a:r>
              <a:rPr lang="en-US" baseline="-25000" dirty="0" smtClean="0"/>
              <a:t>3</a:t>
            </a:r>
            <a:r>
              <a:rPr lang="en-US" dirty="0" smtClean="0"/>
              <a:t>,D</a:t>
            </a:r>
            <a:r>
              <a:rPr lang="en-US" baseline="-25000" dirty="0" smtClean="0"/>
              <a:t>2</a:t>
            </a:r>
            <a:r>
              <a:rPr lang="en-US" dirty="0" smtClean="0"/>
              <a:t>,D</a:t>
            </a:r>
            <a:r>
              <a:rPr lang="en-US" baseline="-25000" dirty="0" smtClean="0"/>
              <a:t>1</a:t>
            </a:r>
            <a:r>
              <a:rPr lang="en-US" dirty="0" smtClean="0"/>
              <a:t>,D</a:t>
            </a:r>
            <a:r>
              <a:rPr lang="en-US" baseline="-25000" dirty="0" smtClean="0"/>
              <a:t>0</a:t>
            </a:r>
            <a:r>
              <a:rPr lang="en-US" dirty="0" smtClean="0"/>
              <a:t>) = </a:t>
            </a:r>
            <a:r>
              <a:rPr lang="el-GR" dirty="0" smtClean="0">
                <a:cs typeface="Times New Roman" pitchFamily="18" charset="0"/>
              </a:rPr>
              <a:t>Σ</a:t>
            </a:r>
            <a:r>
              <a:rPr lang="en-US" dirty="0" smtClean="0">
                <a:cs typeface="Times New Roman" pitchFamily="18" charset="0"/>
              </a:rPr>
              <a:t>m</a:t>
            </a:r>
            <a:r>
              <a:rPr lang="en-US" dirty="0" smtClean="0"/>
              <a:t>(0,1,2,3,4,7,8,9) + </a:t>
            </a:r>
            <a:r>
              <a:rPr lang="el-GR" dirty="0" smtClean="0">
                <a:cs typeface="Times New Roman" pitchFamily="18" charset="0"/>
              </a:rPr>
              <a:t>Σ</a:t>
            </a:r>
            <a:r>
              <a:rPr lang="en-US" dirty="0" smtClean="0">
                <a:cs typeface="Times New Roman" pitchFamily="18" charset="0"/>
              </a:rPr>
              <a:t>d</a:t>
            </a:r>
            <a:r>
              <a:rPr lang="en-US" dirty="0" smtClean="0"/>
              <a:t>(10-15)</a:t>
            </a:r>
            <a:endParaRPr lang="en-US" dirty="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133600" y="2438400"/>
            <a:ext cx="2667000" cy="2590800"/>
            <a:chOff x="1344" y="1536"/>
            <a:chExt cx="1680" cy="1632"/>
          </a:xfrm>
        </p:grpSpPr>
        <p:sp>
          <p:nvSpPr>
            <p:cNvPr id="169014" name="Text Box 54"/>
            <p:cNvSpPr txBox="1">
              <a:spLocks noChangeArrowheads="1"/>
            </p:cNvSpPr>
            <p:nvPr/>
          </p:nvSpPr>
          <p:spPr bwMode="auto">
            <a:xfrm>
              <a:off x="1344" y="288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1824" y="153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16" name="Text Box 56"/>
            <p:cNvSpPr txBox="1">
              <a:spLocks noChangeArrowheads="1"/>
            </p:cNvSpPr>
            <p:nvPr/>
          </p:nvSpPr>
          <p:spPr bwMode="auto">
            <a:xfrm>
              <a:off x="1344" y="196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17" name="Text Box 57"/>
            <p:cNvSpPr txBox="1">
              <a:spLocks noChangeArrowheads="1"/>
            </p:cNvSpPr>
            <p:nvPr/>
          </p:nvSpPr>
          <p:spPr bwMode="auto">
            <a:xfrm>
              <a:off x="2812" y="196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18" name="Text Box 58"/>
            <p:cNvSpPr txBox="1">
              <a:spLocks noChangeArrowheads="1"/>
            </p:cNvSpPr>
            <p:nvPr/>
          </p:nvSpPr>
          <p:spPr bwMode="auto">
            <a:xfrm>
              <a:off x="1344" y="153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19" name="Text Box 59"/>
            <p:cNvSpPr txBox="1">
              <a:spLocks noChangeArrowheads="1"/>
            </p:cNvSpPr>
            <p:nvPr/>
          </p:nvSpPr>
          <p:spPr bwMode="auto">
            <a:xfrm>
              <a:off x="2812" y="153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20" name="Text Box 60"/>
            <p:cNvSpPr txBox="1">
              <a:spLocks noChangeArrowheads="1"/>
            </p:cNvSpPr>
            <p:nvPr/>
          </p:nvSpPr>
          <p:spPr bwMode="auto">
            <a:xfrm>
              <a:off x="1824" y="244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21" name="Text Box 61"/>
            <p:cNvSpPr txBox="1">
              <a:spLocks noChangeArrowheads="1"/>
            </p:cNvSpPr>
            <p:nvPr/>
          </p:nvSpPr>
          <p:spPr bwMode="auto">
            <a:xfrm>
              <a:off x="1344" y="244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</p:grpSp>
      <p:sp>
        <p:nvSpPr>
          <p:cNvPr id="169023" name="AutoShape 63"/>
          <p:cNvSpPr>
            <a:spLocks noChangeArrowheads="1"/>
          </p:cNvSpPr>
          <p:nvPr/>
        </p:nvSpPr>
        <p:spPr bwMode="auto">
          <a:xfrm>
            <a:off x="2057400" y="2362200"/>
            <a:ext cx="27432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024" name="AutoShape 64"/>
          <p:cNvSpPr>
            <a:spLocks noChangeArrowheads="1"/>
          </p:cNvSpPr>
          <p:nvPr/>
        </p:nvSpPr>
        <p:spPr bwMode="auto">
          <a:xfrm>
            <a:off x="2057400" y="3810000"/>
            <a:ext cx="27432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025" name="Text Box 65"/>
          <p:cNvSpPr txBox="1">
            <a:spLocks noChangeArrowheads="1"/>
          </p:cNvSpPr>
          <p:nvPr/>
        </p:nvSpPr>
        <p:spPr bwMode="auto">
          <a:xfrm>
            <a:off x="5484813" y="2790825"/>
            <a:ext cx="239681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    </a:t>
            </a:r>
            <a:r>
              <a:rPr lang="en-US" b="1" dirty="0" smtClean="0"/>
              <a:t>b </a:t>
            </a:r>
            <a:r>
              <a:rPr lang="en-US" b="1" dirty="0"/>
              <a:t>=	</a:t>
            </a:r>
            <a:r>
              <a:rPr lang="en-US" b="1" dirty="0" smtClean="0">
                <a:solidFill>
                  <a:srgbClr val="00CC00"/>
                </a:solidFill>
              </a:rPr>
              <a:t>D</a:t>
            </a:r>
            <a:r>
              <a:rPr lang="en-US" b="1" baseline="-25000" dirty="0" smtClean="0">
                <a:solidFill>
                  <a:srgbClr val="00CC00"/>
                </a:solidFill>
              </a:rPr>
              <a:t>2</a:t>
            </a:r>
            <a:r>
              <a:rPr lang="en-US" b="1" dirty="0">
                <a:solidFill>
                  <a:srgbClr val="00CC00"/>
                </a:solidFill>
                <a:cs typeface="Times New Roman" pitchFamily="18" charset="0"/>
              </a:rPr>
              <a:t>′</a:t>
            </a:r>
            <a:r>
              <a:rPr lang="en-US" b="1" dirty="0">
                <a:cs typeface="Times New Roman" pitchFamily="18" charset="0"/>
              </a:rPr>
              <a:t> +</a:t>
            </a:r>
            <a:br>
              <a:rPr lang="en-US" b="1" dirty="0">
                <a:cs typeface="Times New Roman" pitchFamily="18" charset="0"/>
              </a:rPr>
            </a:br>
            <a:r>
              <a:rPr lang="en-US" b="1" dirty="0"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(D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′D</a:t>
            </a:r>
            <a:r>
              <a:rPr lang="en-US" b="1" baseline="-25000" dirty="0" smtClean="0">
                <a:solidFill>
                  <a:srgbClr val="0000FF"/>
                </a:solidFill>
              </a:rPr>
              <a:t>0</a:t>
            </a:r>
            <a:r>
              <a:rPr lang="en-US" b="1" dirty="0" smtClean="0">
                <a:solidFill>
                  <a:srgbClr val="0000FF"/>
                </a:solidFill>
              </a:rPr>
              <a:t>′)</a:t>
            </a:r>
            <a:r>
              <a:rPr lang="en-US" b="1" dirty="0" smtClean="0"/>
              <a:t> </a:t>
            </a:r>
            <a:r>
              <a:rPr lang="en-US" b="1" dirty="0"/>
              <a:t>+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 smtClean="0">
                <a:solidFill>
                  <a:srgbClr val="FF9900"/>
                </a:solidFill>
              </a:rPr>
              <a:t>(D</a:t>
            </a:r>
            <a:r>
              <a:rPr lang="en-US" b="1" baseline="-25000" dirty="0" smtClean="0">
                <a:solidFill>
                  <a:srgbClr val="FF9900"/>
                </a:solidFill>
              </a:rPr>
              <a:t>1</a:t>
            </a:r>
            <a:r>
              <a:rPr lang="en-US" b="1" dirty="0" smtClean="0">
                <a:solidFill>
                  <a:srgbClr val="FF9900"/>
                </a:solidFill>
              </a:rPr>
              <a:t>D</a:t>
            </a:r>
            <a:r>
              <a:rPr lang="en-US" b="1" baseline="-25000" dirty="0" smtClean="0">
                <a:solidFill>
                  <a:srgbClr val="FF9900"/>
                </a:solidFill>
              </a:rPr>
              <a:t>0</a:t>
            </a:r>
            <a:r>
              <a:rPr lang="en-US" b="1" dirty="0" smtClean="0">
                <a:solidFill>
                  <a:srgbClr val="FF9900"/>
                </a:solidFill>
              </a:rPr>
              <a:t>)</a:t>
            </a:r>
            <a:endParaRPr lang="en-US" b="1" dirty="0">
              <a:solidFill>
                <a:srgbClr val="FF9900"/>
              </a:solidFill>
            </a:endParaRP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3702050" y="2438400"/>
            <a:ext cx="1169988" cy="2595563"/>
            <a:chOff x="2332" y="1536"/>
            <a:chExt cx="737" cy="1635"/>
          </a:xfrm>
        </p:grpSpPr>
        <p:sp>
          <p:nvSpPr>
            <p:cNvPr id="169027" name="Text Box 67"/>
            <p:cNvSpPr txBox="1">
              <a:spLocks noChangeArrowheads="1"/>
            </p:cNvSpPr>
            <p:nvPr/>
          </p:nvSpPr>
          <p:spPr bwMode="auto">
            <a:xfrm>
              <a:off x="2332" y="2448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9028" name="Text Box 68"/>
            <p:cNvSpPr txBox="1">
              <a:spLocks noChangeArrowheads="1"/>
            </p:cNvSpPr>
            <p:nvPr/>
          </p:nvSpPr>
          <p:spPr bwMode="auto">
            <a:xfrm>
              <a:off x="2812" y="2448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9029" name="Text Box 69"/>
            <p:cNvSpPr txBox="1">
              <a:spLocks noChangeArrowheads="1"/>
            </p:cNvSpPr>
            <p:nvPr/>
          </p:nvSpPr>
          <p:spPr bwMode="auto">
            <a:xfrm>
              <a:off x="2812" y="2880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9030" name="Text Box 70"/>
            <p:cNvSpPr txBox="1">
              <a:spLocks noChangeArrowheads="1"/>
            </p:cNvSpPr>
            <p:nvPr/>
          </p:nvSpPr>
          <p:spPr bwMode="auto">
            <a:xfrm>
              <a:off x="2332" y="2880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9031" name="Text Box 71"/>
            <p:cNvSpPr txBox="1">
              <a:spLocks noChangeArrowheads="1"/>
            </p:cNvSpPr>
            <p:nvPr/>
          </p:nvSpPr>
          <p:spPr bwMode="auto">
            <a:xfrm>
              <a:off x="2332" y="1536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9032" name="Text Box 72"/>
            <p:cNvSpPr txBox="1">
              <a:spLocks noChangeArrowheads="1"/>
            </p:cNvSpPr>
            <p:nvPr/>
          </p:nvSpPr>
          <p:spPr bwMode="auto">
            <a:xfrm>
              <a:off x="2332" y="1968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1828800" y="2438400"/>
            <a:ext cx="3276600" cy="2590800"/>
            <a:chOff x="1152" y="1536"/>
            <a:chExt cx="2064" cy="1632"/>
          </a:xfrm>
        </p:grpSpPr>
        <p:grpSp>
          <p:nvGrpSpPr>
            <p:cNvPr id="5" name="Group 80"/>
            <p:cNvGrpSpPr>
              <a:grpSpLocks/>
            </p:cNvGrpSpPr>
            <p:nvPr/>
          </p:nvGrpSpPr>
          <p:grpSpPr bwMode="auto">
            <a:xfrm rot="-5400000">
              <a:off x="2184" y="2136"/>
              <a:ext cx="1632" cy="432"/>
              <a:chOff x="3600" y="3216"/>
              <a:chExt cx="1536" cy="432"/>
            </a:xfrm>
          </p:grpSpPr>
          <p:sp>
            <p:nvSpPr>
              <p:cNvPr id="169041" name="Arc 81"/>
              <p:cNvSpPr>
                <a:spLocks/>
              </p:cNvSpPr>
              <p:nvPr/>
            </p:nvSpPr>
            <p:spPr bwMode="auto">
              <a:xfrm flipH="1">
                <a:off x="3600" y="3216"/>
                <a:ext cx="19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2" name="Line 82"/>
              <p:cNvSpPr>
                <a:spLocks noChangeShapeType="1"/>
              </p:cNvSpPr>
              <p:nvPr/>
            </p:nvSpPr>
            <p:spPr bwMode="auto">
              <a:xfrm flipH="1">
                <a:off x="3600" y="33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3" name="Arc 83"/>
              <p:cNvSpPr>
                <a:spLocks/>
              </p:cNvSpPr>
              <p:nvPr/>
            </p:nvSpPr>
            <p:spPr bwMode="auto">
              <a:xfrm>
                <a:off x="4944" y="3216"/>
                <a:ext cx="19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4" name="Line 84"/>
              <p:cNvSpPr>
                <a:spLocks noChangeShapeType="1"/>
              </p:cNvSpPr>
              <p:nvPr/>
            </p:nvSpPr>
            <p:spPr bwMode="auto">
              <a:xfrm>
                <a:off x="5136" y="33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5" name="Line 85"/>
              <p:cNvSpPr>
                <a:spLocks noChangeShapeType="1"/>
              </p:cNvSpPr>
              <p:nvPr/>
            </p:nvSpPr>
            <p:spPr bwMode="auto">
              <a:xfrm rot="-5400000">
                <a:off x="4368" y="2640"/>
                <a:ext cx="0" cy="1152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6"/>
            <p:cNvGrpSpPr>
              <a:grpSpLocks/>
            </p:cNvGrpSpPr>
            <p:nvPr/>
          </p:nvGrpSpPr>
          <p:grpSpPr bwMode="auto">
            <a:xfrm rot="-5400000" flipH="1" flipV="1">
              <a:off x="552" y="2136"/>
              <a:ext cx="1632" cy="432"/>
              <a:chOff x="3600" y="3216"/>
              <a:chExt cx="1536" cy="432"/>
            </a:xfrm>
          </p:grpSpPr>
          <p:sp>
            <p:nvSpPr>
              <p:cNvPr id="169047" name="Arc 87"/>
              <p:cNvSpPr>
                <a:spLocks/>
              </p:cNvSpPr>
              <p:nvPr/>
            </p:nvSpPr>
            <p:spPr bwMode="auto">
              <a:xfrm flipH="1">
                <a:off x="3600" y="3216"/>
                <a:ext cx="19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8" name="Line 88"/>
              <p:cNvSpPr>
                <a:spLocks noChangeShapeType="1"/>
              </p:cNvSpPr>
              <p:nvPr/>
            </p:nvSpPr>
            <p:spPr bwMode="auto">
              <a:xfrm flipH="1">
                <a:off x="3600" y="33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9" name="Arc 89"/>
              <p:cNvSpPr>
                <a:spLocks/>
              </p:cNvSpPr>
              <p:nvPr/>
            </p:nvSpPr>
            <p:spPr bwMode="auto">
              <a:xfrm>
                <a:off x="4944" y="3216"/>
                <a:ext cx="19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50" name="Line 90"/>
              <p:cNvSpPr>
                <a:spLocks noChangeShapeType="1"/>
              </p:cNvSpPr>
              <p:nvPr/>
            </p:nvSpPr>
            <p:spPr bwMode="auto">
              <a:xfrm>
                <a:off x="5136" y="33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51" name="Line 91"/>
              <p:cNvSpPr>
                <a:spLocks noChangeShapeType="1"/>
              </p:cNvSpPr>
              <p:nvPr/>
            </p:nvSpPr>
            <p:spPr bwMode="auto">
              <a:xfrm rot="-5400000">
                <a:off x="4368" y="2640"/>
                <a:ext cx="0" cy="1152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9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9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9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9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23" grpId="0" animBg="1"/>
      <p:bldP spid="169024" grpId="0" animBg="1"/>
      <p:bldP spid="1690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733800" y="6376988"/>
            <a:ext cx="1676400" cy="457200"/>
          </a:xfrm>
        </p:spPr>
        <p:txBody>
          <a:bodyPr/>
          <a:lstStyle/>
          <a:p>
            <a:r>
              <a:rPr lang="en-US" dirty="0" smtClean="0"/>
              <a:t>311_06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454D-471A-4626-8313-246971EC75BF}" type="slidenum">
              <a:rPr lang="en-US"/>
              <a:pPr/>
              <a:t>3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Implicant</a:t>
            </a:r>
            <a:r>
              <a:rPr lang="en-US" dirty="0" smtClean="0"/>
              <a:t> Chart</a:t>
            </a:r>
          </a:p>
          <a:p>
            <a:pPr lvl="1"/>
            <a:r>
              <a:rPr lang="en-US" dirty="0" err="1" smtClean="0"/>
              <a:t>Minterms</a:t>
            </a:r>
            <a:endParaRPr lang="en-US" dirty="0" smtClean="0"/>
          </a:p>
          <a:p>
            <a:pPr lvl="1"/>
            <a:r>
              <a:rPr lang="en-US" dirty="0" smtClean="0"/>
              <a:t>Prime </a:t>
            </a:r>
            <a:r>
              <a:rPr lang="en-US" dirty="0" err="1" smtClean="0"/>
              <a:t>Implicants</a:t>
            </a:r>
            <a:endParaRPr lang="en-US" dirty="0" smtClean="0"/>
          </a:p>
          <a:p>
            <a:r>
              <a:rPr lang="en-US" dirty="0" smtClean="0"/>
              <a:t>Prime </a:t>
            </a:r>
            <a:r>
              <a:rPr lang="en-US" dirty="0" err="1" smtClean="0"/>
              <a:t>Implicant</a:t>
            </a:r>
            <a:r>
              <a:rPr lang="en-US" dirty="0" smtClean="0"/>
              <a:t> Chart</a:t>
            </a:r>
          </a:p>
          <a:p>
            <a:pPr lvl="1"/>
            <a:r>
              <a:rPr lang="en-US" dirty="0" smtClean="0"/>
              <a:t>Essential Prime </a:t>
            </a:r>
            <a:r>
              <a:rPr lang="en-US" dirty="0" err="1" smtClean="0"/>
              <a:t>Implicants</a:t>
            </a:r>
            <a:endParaRPr lang="en-US" dirty="0"/>
          </a:p>
          <a:p>
            <a:pPr lvl="1"/>
            <a:r>
              <a:rPr lang="en-US" dirty="0"/>
              <a:t>Secondary Prime </a:t>
            </a:r>
            <a:r>
              <a:rPr lang="en-US" dirty="0" err="1"/>
              <a:t>Implicants</a:t>
            </a:r>
            <a:endParaRPr lang="en-US" dirty="0"/>
          </a:p>
          <a:p>
            <a:pPr lvl="1"/>
            <a:r>
              <a:rPr lang="en-US" dirty="0"/>
              <a:t>Minimal Cover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4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Implicante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1447800"/>
          <a:ext cx="6248400" cy="4924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533400"/>
                <a:gridCol w="749644"/>
                <a:gridCol w="393356"/>
                <a:gridCol w="762000"/>
                <a:gridCol w="685800"/>
                <a:gridCol w="381000"/>
                <a:gridCol w="1066800"/>
                <a:gridCol w="685800"/>
              </a:tblGrid>
              <a:tr h="4434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85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0,1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0,2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0,8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000-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00-0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0,1,8,9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0,2,8,10</a:t>
                      </a:r>
                    </a:p>
                    <a:p>
                      <a:pPr algn="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-00-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-0-0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1</a:t>
                      </a:r>
                    </a:p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2</a:t>
                      </a:r>
                    </a:p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0001  </a:t>
                      </a:r>
                    </a:p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0010</a:t>
                      </a:r>
                    </a:p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1,5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1,9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2,6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2,10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8,9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8,10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0-01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0-10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10-0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2,6,10,14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--10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</a:p>
                    <a:p>
                      <a:pPr algn="r"/>
                      <a:r>
                        <a:rPr lang="en-US" dirty="0" smtClean="0"/>
                        <a:t>6</a:t>
                      </a:r>
                    </a:p>
                    <a:p>
                      <a:pPr algn="r"/>
                      <a:r>
                        <a:rPr lang="en-US" dirty="0" smtClean="0"/>
                        <a:t>9</a:t>
                      </a:r>
                    </a:p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</a:p>
                    <a:p>
                      <a:pPr algn="ctr"/>
                      <a:r>
                        <a:rPr lang="en-US" dirty="0" smtClean="0"/>
                        <a:t>0110</a:t>
                      </a:r>
                    </a:p>
                    <a:p>
                      <a:pPr algn="ctr"/>
                      <a:r>
                        <a:rPr lang="en-US" dirty="0" smtClean="0"/>
                        <a:t>1001</a:t>
                      </a:r>
                    </a:p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5,7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6,7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6,14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10,14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01-1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011-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-110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1-10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285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</a:p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</a:p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5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Implicante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1447800"/>
          <a:ext cx="6248400" cy="4924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533400"/>
                <a:gridCol w="749644"/>
                <a:gridCol w="393356"/>
                <a:gridCol w="762000"/>
                <a:gridCol w="685800"/>
                <a:gridCol w="381000"/>
                <a:gridCol w="1066800"/>
                <a:gridCol w="685800"/>
              </a:tblGrid>
              <a:tr h="4434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85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0,1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0,2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0,8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000-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00-0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-000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0,1,8,9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0,2,8,10</a:t>
                      </a:r>
                    </a:p>
                    <a:p>
                      <a:pPr algn="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-00-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-0-0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1</a:t>
                      </a:r>
                    </a:p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2</a:t>
                      </a:r>
                    </a:p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0001  </a:t>
                      </a:r>
                    </a:p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0010</a:t>
                      </a:r>
                    </a:p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1,5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1,9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2,6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2,10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8,9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8,10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0-01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0-10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10-0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2,6,10,14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--10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</a:p>
                    <a:p>
                      <a:pPr algn="r"/>
                      <a:r>
                        <a:rPr lang="en-US" dirty="0" smtClean="0"/>
                        <a:t>6</a:t>
                      </a:r>
                    </a:p>
                    <a:p>
                      <a:pPr algn="r"/>
                      <a:r>
                        <a:rPr lang="en-US" dirty="0" smtClean="0"/>
                        <a:t>9</a:t>
                      </a:r>
                    </a:p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</a:p>
                    <a:p>
                      <a:pPr algn="ctr"/>
                      <a:r>
                        <a:rPr lang="en-US" dirty="0" smtClean="0"/>
                        <a:t>0110</a:t>
                      </a:r>
                    </a:p>
                    <a:p>
                      <a:pPr algn="ctr"/>
                      <a:r>
                        <a:rPr lang="en-US" dirty="0" smtClean="0"/>
                        <a:t>1001</a:t>
                      </a:r>
                    </a:p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5,7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6,7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6,14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10,14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01-1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011-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-110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1-10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285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</a:p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</a:p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6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Implicante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1447800"/>
          <a:ext cx="6248400" cy="4924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533400"/>
                <a:gridCol w="749644"/>
                <a:gridCol w="393356"/>
                <a:gridCol w="762000"/>
                <a:gridCol w="685800"/>
                <a:gridCol w="381000"/>
                <a:gridCol w="1066800"/>
                <a:gridCol w="685800"/>
              </a:tblGrid>
              <a:tr h="4434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85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00-0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0,1,8,9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0,2,8,10</a:t>
                      </a:r>
                    </a:p>
                    <a:p>
                      <a:pPr algn="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-00-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-0-0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1</a:t>
                      </a:r>
                    </a:p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2</a:t>
                      </a:r>
                    </a:p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0001  </a:t>
                      </a:r>
                    </a:p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0010</a:t>
                      </a:r>
                    </a:p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1,5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1,9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2,6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2,10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8,9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8,10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0-01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-001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0-10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-010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100-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10-0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2,6,10,14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--10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</a:p>
                    <a:p>
                      <a:pPr algn="r"/>
                      <a:r>
                        <a:rPr lang="en-US" dirty="0" smtClean="0"/>
                        <a:t>6</a:t>
                      </a:r>
                    </a:p>
                    <a:p>
                      <a:pPr algn="r"/>
                      <a:r>
                        <a:rPr lang="en-US" dirty="0" smtClean="0"/>
                        <a:t>9</a:t>
                      </a:r>
                    </a:p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</a:p>
                    <a:p>
                      <a:pPr algn="ctr"/>
                      <a:r>
                        <a:rPr lang="en-US" dirty="0" smtClean="0"/>
                        <a:t>0110</a:t>
                      </a:r>
                    </a:p>
                    <a:p>
                      <a:pPr algn="ctr"/>
                      <a:r>
                        <a:rPr lang="en-US" dirty="0" smtClean="0"/>
                        <a:t>1001</a:t>
                      </a:r>
                    </a:p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5,7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6,7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6,14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10,14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01-1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011-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-110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1-10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285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</a:p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</a:p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7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Implicante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1447800"/>
          <a:ext cx="6248400" cy="4924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533400"/>
                <a:gridCol w="749644"/>
                <a:gridCol w="393356"/>
                <a:gridCol w="762000"/>
                <a:gridCol w="685800"/>
                <a:gridCol w="381000"/>
                <a:gridCol w="1066800"/>
                <a:gridCol w="685800"/>
              </a:tblGrid>
              <a:tr h="4434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85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0,1</a:t>
                      </a:r>
                    </a:p>
                    <a:p>
                      <a:pPr algn="r"/>
                      <a:r>
                        <a:rPr lang="en-US" dirty="0" smtClean="0"/>
                        <a:t>0,2</a:t>
                      </a:r>
                    </a:p>
                    <a:p>
                      <a:pPr algn="r"/>
                      <a:r>
                        <a:rPr lang="en-US" dirty="0" smtClean="0"/>
                        <a:t>0,8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000-</a:t>
                      </a:r>
                    </a:p>
                    <a:p>
                      <a:pPr algn="ctr"/>
                      <a:r>
                        <a:rPr lang="en-US" dirty="0" smtClean="0"/>
                        <a:t>00-0</a:t>
                      </a:r>
                    </a:p>
                    <a:p>
                      <a:pPr algn="ctr"/>
                      <a:r>
                        <a:rPr lang="en-US" dirty="0" smtClean="0"/>
                        <a:t>-000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0,1,8,9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0,2,8,10</a:t>
                      </a:r>
                    </a:p>
                    <a:p>
                      <a:pPr algn="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-00-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-0-0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1</a:t>
                      </a:r>
                    </a:p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2</a:t>
                      </a:r>
                    </a:p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0001  </a:t>
                      </a:r>
                    </a:p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0010</a:t>
                      </a:r>
                    </a:p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1,5</a:t>
                      </a:r>
                    </a:p>
                    <a:p>
                      <a:pPr algn="r"/>
                      <a:r>
                        <a:rPr lang="en-US" dirty="0" smtClean="0"/>
                        <a:t>1,9</a:t>
                      </a:r>
                    </a:p>
                    <a:p>
                      <a:pPr algn="r"/>
                      <a:r>
                        <a:rPr lang="en-US" dirty="0" smtClean="0"/>
                        <a:t>2,6</a:t>
                      </a:r>
                    </a:p>
                    <a:p>
                      <a:pPr algn="r"/>
                      <a:r>
                        <a:rPr lang="en-US" dirty="0" smtClean="0"/>
                        <a:t>2,10</a:t>
                      </a:r>
                    </a:p>
                    <a:p>
                      <a:pPr algn="r"/>
                      <a:r>
                        <a:rPr lang="en-US" dirty="0" smtClean="0"/>
                        <a:t>8,9</a:t>
                      </a:r>
                    </a:p>
                    <a:p>
                      <a:pPr algn="r"/>
                      <a:r>
                        <a:rPr lang="en-US" dirty="0" smtClean="0"/>
                        <a:t>8,10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-001</a:t>
                      </a:r>
                    </a:p>
                    <a:p>
                      <a:pPr algn="ctr"/>
                      <a:r>
                        <a:rPr lang="en-US" dirty="0" smtClean="0"/>
                        <a:t>0-10</a:t>
                      </a:r>
                    </a:p>
                    <a:p>
                      <a:pPr algn="ctr"/>
                      <a:r>
                        <a:rPr lang="en-US" dirty="0" smtClean="0"/>
                        <a:t>-010</a:t>
                      </a:r>
                    </a:p>
                    <a:p>
                      <a:pPr algn="ctr"/>
                      <a:r>
                        <a:rPr lang="en-US" dirty="0" smtClean="0"/>
                        <a:t>100-</a:t>
                      </a:r>
                    </a:p>
                    <a:p>
                      <a:pPr algn="ctr"/>
                      <a:r>
                        <a:rPr lang="en-US" dirty="0" smtClean="0"/>
                        <a:t>10-0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2,6,10,14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--10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</a:p>
                    <a:p>
                      <a:pPr algn="r"/>
                      <a:r>
                        <a:rPr lang="en-US" dirty="0" smtClean="0"/>
                        <a:t>6</a:t>
                      </a:r>
                    </a:p>
                    <a:p>
                      <a:pPr algn="r"/>
                      <a:r>
                        <a:rPr lang="en-US" dirty="0" smtClean="0"/>
                        <a:t>9</a:t>
                      </a:r>
                    </a:p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</a:p>
                    <a:p>
                      <a:pPr algn="ctr"/>
                      <a:r>
                        <a:rPr lang="en-US" dirty="0" smtClean="0"/>
                        <a:t>0110</a:t>
                      </a:r>
                    </a:p>
                    <a:p>
                      <a:pPr algn="ctr"/>
                      <a:r>
                        <a:rPr lang="en-US" dirty="0" smtClean="0"/>
                        <a:t>1001</a:t>
                      </a:r>
                    </a:p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5,7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6,7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6,14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10,14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01-1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011-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-110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1-10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285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</a:p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</a:p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8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Implicante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1447800"/>
          <a:ext cx="6248400" cy="4924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533400"/>
                <a:gridCol w="749644"/>
                <a:gridCol w="393356"/>
                <a:gridCol w="762000"/>
                <a:gridCol w="685800"/>
                <a:gridCol w="381000"/>
                <a:gridCol w="1066800"/>
                <a:gridCol w="685800"/>
              </a:tblGrid>
              <a:tr h="4434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85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0,1</a:t>
                      </a:r>
                    </a:p>
                    <a:p>
                      <a:pPr algn="r"/>
                      <a:r>
                        <a:rPr lang="en-US" dirty="0" smtClean="0"/>
                        <a:t>0,2</a:t>
                      </a:r>
                    </a:p>
                    <a:p>
                      <a:pPr algn="r"/>
                      <a:r>
                        <a:rPr lang="en-US" dirty="0" smtClean="0"/>
                        <a:t>0,8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000-</a:t>
                      </a:r>
                    </a:p>
                    <a:p>
                      <a:pPr algn="ctr"/>
                      <a:r>
                        <a:rPr lang="en-US" dirty="0" smtClean="0"/>
                        <a:t>00-0</a:t>
                      </a:r>
                    </a:p>
                    <a:p>
                      <a:pPr algn="ctr"/>
                      <a:r>
                        <a:rPr lang="en-US" dirty="0" smtClean="0"/>
                        <a:t>-000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0,1,8,9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0,2,8,10</a:t>
                      </a:r>
                    </a:p>
                    <a:p>
                      <a:pPr algn="r"/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-00-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-0-0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1</a:t>
                      </a:r>
                    </a:p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2</a:t>
                      </a:r>
                    </a:p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0001  </a:t>
                      </a:r>
                    </a:p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0010</a:t>
                      </a:r>
                    </a:p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1,5</a:t>
                      </a:r>
                    </a:p>
                    <a:p>
                      <a:pPr algn="r"/>
                      <a:r>
                        <a:rPr lang="en-US" dirty="0" smtClean="0"/>
                        <a:t>1,9</a:t>
                      </a:r>
                    </a:p>
                    <a:p>
                      <a:pPr algn="r"/>
                      <a:r>
                        <a:rPr lang="en-US" dirty="0" smtClean="0"/>
                        <a:t>2,6</a:t>
                      </a:r>
                    </a:p>
                    <a:p>
                      <a:pPr algn="r"/>
                      <a:r>
                        <a:rPr lang="en-US" dirty="0" smtClean="0"/>
                        <a:t>2,10</a:t>
                      </a:r>
                    </a:p>
                    <a:p>
                      <a:pPr algn="r"/>
                      <a:r>
                        <a:rPr lang="en-US" dirty="0" smtClean="0"/>
                        <a:t>8,9</a:t>
                      </a:r>
                    </a:p>
                    <a:p>
                      <a:pPr algn="r"/>
                      <a:r>
                        <a:rPr lang="en-US" dirty="0" smtClean="0"/>
                        <a:t>8,10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-001</a:t>
                      </a:r>
                    </a:p>
                    <a:p>
                      <a:pPr algn="ctr"/>
                      <a:r>
                        <a:rPr lang="en-US" dirty="0" smtClean="0"/>
                        <a:t>0-10</a:t>
                      </a:r>
                    </a:p>
                    <a:p>
                      <a:pPr algn="ctr"/>
                      <a:r>
                        <a:rPr lang="en-US" dirty="0" smtClean="0"/>
                        <a:t>-010</a:t>
                      </a:r>
                    </a:p>
                    <a:p>
                      <a:pPr algn="ctr"/>
                      <a:r>
                        <a:rPr lang="en-US" dirty="0" smtClean="0"/>
                        <a:t>100-</a:t>
                      </a:r>
                    </a:p>
                    <a:p>
                      <a:pPr algn="ctr"/>
                      <a:r>
                        <a:rPr lang="en-US" dirty="0" smtClean="0"/>
                        <a:t>10-0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2,6,10,14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--10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</a:p>
                    <a:p>
                      <a:pPr algn="r"/>
                      <a:r>
                        <a:rPr lang="en-US" dirty="0" smtClean="0"/>
                        <a:t>6</a:t>
                      </a:r>
                    </a:p>
                    <a:p>
                      <a:pPr algn="r"/>
                      <a:r>
                        <a:rPr lang="en-US" dirty="0" smtClean="0"/>
                        <a:t>9</a:t>
                      </a:r>
                    </a:p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</a:p>
                    <a:p>
                      <a:pPr algn="ctr"/>
                      <a:r>
                        <a:rPr lang="en-US" dirty="0" smtClean="0"/>
                        <a:t>0110</a:t>
                      </a:r>
                    </a:p>
                    <a:p>
                      <a:pPr algn="ctr"/>
                      <a:r>
                        <a:rPr lang="en-US" dirty="0" smtClean="0"/>
                        <a:t>1001</a:t>
                      </a:r>
                    </a:p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5,7</a:t>
                      </a:r>
                    </a:p>
                    <a:p>
                      <a:pPr algn="r"/>
                      <a:r>
                        <a:rPr lang="en-US" dirty="0" smtClean="0"/>
                        <a:t>6,7</a:t>
                      </a:r>
                    </a:p>
                    <a:p>
                      <a:pPr algn="r"/>
                      <a:r>
                        <a:rPr lang="en-US" dirty="0" smtClean="0"/>
                        <a:t>6,14</a:t>
                      </a:r>
                    </a:p>
                    <a:p>
                      <a:pPr algn="r"/>
                      <a:r>
                        <a:rPr lang="en-US" dirty="0" smtClean="0"/>
                        <a:t>10,14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01-1</a:t>
                      </a:r>
                    </a:p>
                    <a:p>
                      <a:pPr algn="ctr"/>
                      <a:r>
                        <a:rPr lang="en-US" dirty="0" smtClean="0"/>
                        <a:t>011-</a:t>
                      </a:r>
                    </a:p>
                    <a:p>
                      <a:pPr algn="ctr"/>
                      <a:r>
                        <a:rPr lang="en-US" dirty="0" smtClean="0"/>
                        <a:t>-110</a:t>
                      </a:r>
                    </a:p>
                    <a:p>
                      <a:pPr algn="ctr"/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285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</a:p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</a:p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9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Implicante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1447800"/>
          <a:ext cx="6248400" cy="4924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533400"/>
                <a:gridCol w="749644"/>
                <a:gridCol w="393356"/>
                <a:gridCol w="762000"/>
                <a:gridCol w="685800"/>
                <a:gridCol w="381000"/>
                <a:gridCol w="1066800"/>
                <a:gridCol w="685800"/>
              </a:tblGrid>
              <a:tr h="4434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III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85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0,1</a:t>
                      </a:r>
                    </a:p>
                    <a:p>
                      <a:pPr algn="r"/>
                      <a:r>
                        <a:rPr lang="en-US" dirty="0" smtClean="0"/>
                        <a:t>0,2</a:t>
                      </a:r>
                    </a:p>
                    <a:p>
                      <a:pPr algn="r"/>
                      <a:r>
                        <a:rPr lang="en-US" dirty="0" smtClean="0"/>
                        <a:t>0,8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000-</a:t>
                      </a:r>
                    </a:p>
                    <a:p>
                      <a:pPr algn="ctr"/>
                      <a:r>
                        <a:rPr lang="en-US" dirty="0" smtClean="0"/>
                        <a:t>00-0</a:t>
                      </a:r>
                    </a:p>
                    <a:p>
                      <a:pPr algn="ctr"/>
                      <a:r>
                        <a:rPr lang="en-US" dirty="0" smtClean="0"/>
                        <a:t>-000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0,1,8,9</a:t>
                      </a:r>
                    </a:p>
                    <a:p>
                      <a:pPr algn="r"/>
                      <a:r>
                        <a:rPr lang="en-US" dirty="0" smtClean="0"/>
                        <a:t>0,2,8,10</a:t>
                      </a:r>
                    </a:p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-00-</a:t>
                      </a:r>
                    </a:p>
                    <a:p>
                      <a:pPr algn="ctr"/>
                      <a:r>
                        <a:rPr lang="en-US" dirty="0" smtClean="0"/>
                        <a:t>-0-0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1</a:t>
                      </a:r>
                    </a:p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2</a:t>
                      </a:r>
                    </a:p>
                    <a:p>
                      <a:pPr marL="342900" indent="-342900" algn="r">
                        <a:buNone/>
                      </a:pPr>
                      <a:r>
                        <a:rPr lang="en-US" dirty="0" smtClean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0001  </a:t>
                      </a:r>
                    </a:p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0010</a:t>
                      </a:r>
                    </a:p>
                    <a:p>
                      <a:pPr marL="342900" indent="-342900" algn="ctr">
                        <a:buNone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1,5</a:t>
                      </a:r>
                    </a:p>
                    <a:p>
                      <a:pPr algn="r"/>
                      <a:r>
                        <a:rPr lang="en-US" dirty="0" smtClean="0"/>
                        <a:t>1,9</a:t>
                      </a:r>
                    </a:p>
                    <a:p>
                      <a:pPr algn="r"/>
                      <a:r>
                        <a:rPr lang="en-US" dirty="0" smtClean="0"/>
                        <a:t>2,6</a:t>
                      </a:r>
                    </a:p>
                    <a:p>
                      <a:pPr algn="r"/>
                      <a:r>
                        <a:rPr lang="en-US" dirty="0" smtClean="0"/>
                        <a:t>2,10</a:t>
                      </a:r>
                    </a:p>
                    <a:p>
                      <a:pPr algn="r"/>
                      <a:r>
                        <a:rPr lang="en-US" dirty="0" smtClean="0"/>
                        <a:t>8,9</a:t>
                      </a:r>
                    </a:p>
                    <a:p>
                      <a:pPr algn="r"/>
                      <a:r>
                        <a:rPr lang="en-US" dirty="0" smtClean="0"/>
                        <a:t>8,10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-001</a:t>
                      </a:r>
                    </a:p>
                    <a:p>
                      <a:pPr algn="ctr"/>
                      <a:r>
                        <a:rPr lang="en-US" dirty="0" smtClean="0"/>
                        <a:t>0-10</a:t>
                      </a:r>
                    </a:p>
                    <a:p>
                      <a:pPr algn="ctr"/>
                      <a:r>
                        <a:rPr lang="en-US" dirty="0" smtClean="0"/>
                        <a:t>-010</a:t>
                      </a:r>
                    </a:p>
                    <a:p>
                      <a:pPr algn="ctr"/>
                      <a:r>
                        <a:rPr lang="en-US" dirty="0" smtClean="0"/>
                        <a:t>100-</a:t>
                      </a:r>
                    </a:p>
                    <a:p>
                      <a:pPr algn="ctr"/>
                      <a:r>
                        <a:rPr lang="en-US" dirty="0" smtClean="0"/>
                        <a:t>10-0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2,6,10,14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--10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3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</a:p>
                    <a:p>
                      <a:pPr algn="r"/>
                      <a:r>
                        <a:rPr lang="en-US" dirty="0" smtClean="0"/>
                        <a:t>6</a:t>
                      </a:r>
                    </a:p>
                    <a:p>
                      <a:pPr algn="r"/>
                      <a:r>
                        <a:rPr lang="en-US" dirty="0" smtClean="0"/>
                        <a:t>9</a:t>
                      </a:r>
                    </a:p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</a:p>
                    <a:p>
                      <a:pPr algn="ctr"/>
                      <a:r>
                        <a:rPr lang="en-US" dirty="0" smtClean="0"/>
                        <a:t>0110</a:t>
                      </a:r>
                    </a:p>
                    <a:p>
                      <a:pPr algn="ctr"/>
                      <a:r>
                        <a:rPr lang="en-US" dirty="0" smtClean="0"/>
                        <a:t>1001</a:t>
                      </a:r>
                    </a:p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5,7</a:t>
                      </a:r>
                    </a:p>
                    <a:p>
                      <a:pPr algn="r"/>
                      <a:r>
                        <a:rPr lang="en-US" dirty="0" smtClean="0"/>
                        <a:t>6,7</a:t>
                      </a:r>
                    </a:p>
                    <a:p>
                      <a:pPr algn="r"/>
                      <a:r>
                        <a:rPr lang="en-US" dirty="0" smtClean="0"/>
                        <a:t>6,14</a:t>
                      </a:r>
                    </a:p>
                    <a:p>
                      <a:pPr algn="r"/>
                      <a:r>
                        <a:rPr lang="en-US" dirty="0" smtClean="0"/>
                        <a:t>10,14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01-1</a:t>
                      </a:r>
                    </a:p>
                    <a:p>
                      <a:pPr algn="ctr"/>
                      <a:r>
                        <a:rPr lang="en-US" dirty="0" smtClean="0"/>
                        <a:t>011-</a:t>
                      </a:r>
                    </a:p>
                    <a:p>
                      <a:pPr algn="ctr"/>
                      <a:r>
                        <a:rPr lang="en-US" dirty="0" smtClean="0"/>
                        <a:t>-110</a:t>
                      </a:r>
                    </a:p>
                    <a:p>
                      <a:pPr algn="ctr"/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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2854"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</a:p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</a:p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</a:p>
                    <a:p>
                      <a:r>
                        <a:rPr lang="en-US" b="0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1283</TotalTime>
  <Pages>30</Pages>
  <Words>1317</Words>
  <Application>Microsoft Office PowerPoint</Application>
  <PresentationFormat>Presentación en pantalla (4:3)</PresentationFormat>
  <Paragraphs>962</Paragraphs>
  <Slides>23</Slides>
  <Notes>23</Notes>
  <HiddenSlides>1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Symbol</vt:lpstr>
      <vt:lpstr>Times New Roman</vt:lpstr>
      <vt:lpstr>Wingdings</vt:lpstr>
      <vt:lpstr>311_Template</vt:lpstr>
      <vt:lpstr>Document</vt:lpstr>
      <vt:lpstr>Método de Quine-McCluskey</vt:lpstr>
      <vt:lpstr>Terminología</vt:lpstr>
      <vt:lpstr>Methodology</vt:lpstr>
      <vt:lpstr>Gráfico Implicante</vt:lpstr>
      <vt:lpstr>Gráfico Implicante</vt:lpstr>
      <vt:lpstr>Gráfico Implicante</vt:lpstr>
      <vt:lpstr>Gráfico Implicante</vt:lpstr>
      <vt:lpstr>Gráfico Implicante</vt:lpstr>
      <vt:lpstr>Gráfico Implicante</vt:lpstr>
      <vt:lpstr>Gráfico Implicante principal</vt:lpstr>
      <vt:lpstr>Gráfico Implicante principal</vt:lpstr>
      <vt:lpstr>Gráfico Implicante principal</vt:lpstr>
      <vt:lpstr>Gráfico Implicante principal</vt:lpstr>
      <vt:lpstr>Gráfico Implicante principal</vt:lpstr>
      <vt:lpstr>Summary (sumario)</vt:lpstr>
      <vt:lpstr>Display de 7 segmentos</vt:lpstr>
      <vt:lpstr>Ejemplo de Diseño</vt:lpstr>
      <vt:lpstr>Ejemplo de Diseño</vt:lpstr>
      <vt:lpstr>BCD to 7-Seg. Truth Table</vt:lpstr>
      <vt:lpstr>BCD to 7-Seg. Truth Table</vt:lpstr>
      <vt:lpstr>Minterm Form of Outputs</vt:lpstr>
      <vt:lpstr>Segment a</vt:lpstr>
      <vt:lpstr>Segment 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Ron Hayne</dc:creator>
  <cp:keywords/>
  <dc:description/>
  <cp:lastModifiedBy>Carlos Pastrana</cp:lastModifiedBy>
  <cp:revision>44</cp:revision>
  <cp:lastPrinted>1997-07-09T13:32:52Z</cp:lastPrinted>
  <dcterms:created xsi:type="dcterms:W3CDTF">2011-05-18T19:36:47Z</dcterms:created>
  <dcterms:modified xsi:type="dcterms:W3CDTF">2017-02-17T17:36:19Z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