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73" r:id="rId5"/>
    <p:sldId id="274" r:id="rId6"/>
    <p:sldId id="260" r:id="rId7"/>
    <p:sldId id="261" r:id="rId8"/>
    <p:sldId id="262" r:id="rId9"/>
    <p:sldId id="263" r:id="rId10"/>
    <p:sldId id="264" r:id="rId11"/>
    <p:sldId id="266" r:id="rId12"/>
    <p:sldId id="272"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302" r:id="rId29"/>
    <p:sldId id="290" r:id="rId30"/>
    <p:sldId id="291" r:id="rId31"/>
    <p:sldId id="292" r:id="rId32"/>
    <p:sldId id="293" r:id="rId33"/>
    <p:sldId id="294" r:id="rId34"/>
    <p:sldId id="295" r:id="rId35"/>
    <p:sldId id="296" r:id="rId36"/>
    <p:sldId id="297" r:id="rId37"/>
    <p:sldId id="298" r:id="rId38"/>
    <p:sldId id="267" r:id="rId39"/>
    <p:sldId id="268" r:id="rId40"/>
    <p:sldId id="271" r:id="rId41"/>
    <p:sldId id="299" r:id="rId42"/>
    <p:sldId id="300" r:id="rId43"/>
    <p:sldId id="270" r:id="rId44"/>
    <p:sldId id="301" r:id="rId4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58DA8-1BFC-4B2D-8B62-298BAAF45BC8}"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s-ES"/>
        </a:p>
      </dgm:t>
    </dgm:pt>
    <dgm:pt modelId="{B50FD4C1-D73F-4578-A7FA-554F6155AB12}">
      <dgm:prSet phldrT="[Texto]"/>
      <dgm:spPr/>
      <dgm:t>
        <a:bodyPr/>
        <a:lstStyle/>
        <a:p>
          <a:r>
            <a:rPr lang="es-ES" dirty="0" smtClean="0"/>
            <a:t>Velocidad</a:t>
          </a:r>
          <a:endParaRPr lang="es-ES" dirty="0"/>
        </a:p>
      </dgm:t>
    </dgm:pt>
    <dgm:pt modelId="{1817D24B-2DDB-4AB0-9CB5-D48D7CEBB633}" type="parTrans" cxnId="{706A7448-DA94-4307-B313-5FE3E66A6DDF}">
      <dgm:prSet/>
      <dgm:spPr/>
      <dgm:t>
        <a:bodyPr/>
        <a:lstStyle/>
        <a:p>
          <a:endParaRPr lang="es-ES"/>
        </a:p>
      </dgm:t>
    </dgm:pt>
    <dgm:pt modelId="{8A3EE985-08AF-44EB-A8F3-2E9DA4887388}" type="sibTrans" cxnId="{706A7448-DA94-4307-B313-5FE3E66A6DDF}">
      <dgm:prSet/>
      <dgm:spPr/>
      <dgm:t>
        <a:bodyPr/>
        <a:lstStyle/>
        <a:p>
          <a:endParaRPr lang="es-ES"/>
        </a:p>
      </dgm:t>
    </dgm:pt>
    <dgm:pt modelId="{653E03AB-61EB-406D-8DE4-39D1A371214E}">
      <dgm:prSet phldrT="[Texto]"/>
      <dgm:spPr/>
      <dgm:t>
        <a:bodyPr/>
        <a:lstStyle/>
        <a:p>
          <a:r>
            <a:rPr lang="es-ES" b="1" dirty="0" smtClean="0"/>
            <a:t>mide la rapidez de respuesta de las salidas de un circuito digital a cualquier cambio en sus entradas.</a:t>
          </a:r>
          <a:endParaRPr lang="es-ES" b="1" dirty="0"/>
        </a:p>
      </dgm:t>
    </dgm:pt>
    <dgm:pt modelId="{AE96C091-2456-4DA7-B149-A5A6C07BA68B}" type="parTrans" cxnId="{FB99A4CE-1338-4BE2-8B09-2FCD10BF8E27}">
      <dgm:prSet/>
      <dgm:spPr/>
      <dgm:t>
        <a:bodyPr/>
        <a:lstStyle/>
        <a:p>
          <a:endParaRPr lang="es-ES"/>
        </a:p>
      </dgm:t>
    </dgm:pt>
    <dgm:pt modelId="{5D91E6A4-11DB-487D-A417-3378C29B2B4D}" type="sibTrans" cxnId="{FB99A4CE-1338-4BE2-8B09-2FCD10BF8E27}">
      <dgm:prSet/>
      <dgm:spPr/>
      <dgm:t>
        <a:bodyPr/>
        <a:lstStyle/>
        <a:p>
          <a:endParaRPr lang="es-ES"/>
        </a:p>
      </dgm:t>
    </dgm:pt>
    <dgm:pt modelId="{55952A23-04B1-414C-B234-CD8A00F9C3EF}">
      <dgm:prSet phldrT="[Texto]"/>
      <dgm:spPr/>
      <dgm:t>
        <a:bodyPr/>
        <a:lstStyle/>
        <a:p>
          <a:r>
            <a:rPr lang="es-ES" dirty="0" smtClean="0"/>
            <a:t>Potencia</a:t>
          </a:r>
          <a:endParaRPr lang="es-ES" dirty="0"/>
        </a:p>
      </dgm:t>
    </dgm:pt>
    <dgm:pt modelId="{718CD53F-E429-4C39-85C7-F5F0476E0032}" type="parTrans" cxnId="{1037D748-0699-4DAB-9414-4AE1386E2A70}">
      <dgm:prSet/>
      <dgm:spPr/>
      <dgm:t>
        <a:bodyPr/>
        <a:lstStyle/>
        <a:p>
          <a:endParaRPr lang="es-ES"/>
        </a:p>
      </dgm:t>
    </dgm:pt>
    <dgm:pt modelId="{D1B7A26F-932A-4807-B768-CDF9184DA48F}" type="sibTrans" cxnId="{1037D748-0699-4DAB-9414-4AE1386E2A70}">
      <dgm:prSet/>
      <dgm:spPr/>
      <dgm:t>
        <a:bodyPr/>
        <a:lstStyle/>
        <a:p>
          <a:endParaRPr lang="es-ES"/>
        </a:p>
      </dgm:t>
    </dgm:pt>
    <dgm:pt modelId="{4D530FC2-FA24-46A8-A1BD-EEDAFFB216AE}">
      <dgm:prSet phldrT="[Texto]"/>
      <dgm:spPr/>
      <dgm:t>
        <a:bodyPr/>
        <a:lstStyle/>
        <a:p>
          <a:r>
            <a:rPr lang="es-ES" dirty="0" smtClean="0"/>
            <a:t>El </a:t>
          </a:r>
          <a:r>
            <a:rPr lang="es-ES" b="1" dirty="0" smtClean="0"/>
            <a:t>consumo de potencia mide la cantidad de corriente o de potencia que consume un </a:t>
          </a:r>
          <a:r>
            <a:rPr lang="es-ES" dirty="0" smtClean="0"/>
            <a:t>circuito digital en operación.</a:t>
          </a:r>
          <a:endParaRPr lang="es-ES" dirty="0"/>
        </a:p>
      </dgm:t>
    </dgm:pt>
    <dgm:pt modelId="{FB650DF3-E8AA-41BC-8872-715F04329275}" type="parTrans" cxnId="{8EB9FF2F-5FB8-4FC0-BB21-9833294FB386}">
      <dgm:prSet/>
      <dgm:spPr/>
      <dgm:t>
        <a:bodyPr/>
        <a:lstStyle/>
        <a:p>
          <a:endParaRPr lang="es-ES"/>
        </a:p>
      </dgm:t>
    </dgm:pt>
    <dgm:pt modelId="{C801320B-6C82-4C13-A55D-35C24DD11999}" type="sibTrans" cxnId="{8EB9FF2F-5FB8-4FC0-BB21-9833294FB386}">
      <dgm:prSet/>
      <dgm:spPr/>
      <dgm:t>
        <a:bodyPr/>
        <a:lstStyle/>
        <a:p>
          <a:endParaRPr lang="es-ES"/>
        </a:p>
      </dgm:t>
    </dgm:pt>
    <dgm:pt modelId="{0CF895A2-9D8D-438F-BB1B-1EE25A2F8E7F}">
      <dgm:prSet phldrT="[Texto]"/>
      <dgm:spPr/>
      <dgm:t>
        <a:bodyPr/>
        <a:lstStyle/>
        <a:p>
          <a:r>
            <a:rPr lang="es-ES" dirty="0" smtClean="0"/>
            <a:t>Ruido</a:t>
          </a:r>
          <a:endParaRPr lang="es-ES" dirty="0"/>
        </a:p>
      </dgm:t>
    </dgm:pt>
    <dgm:pt modelId="{F16D47A4-82E4-4BDE-935C-3CD7139F306C}" type="parTrans" cxnId="{8915E001-1157-431B-9461-02B5421C99E6}">
      <dgm:prSet/>
      <dgm:spPr/>
      <dgm:t>
        <a:bodyPr/>
        <a:lstStyle/>
        <a:p>
          <a:endParaRPr lang="es-ES"/>
        </a:p>
      </dgm:t>
    </dgm:pt>
    <dgm:pt modelId="{B85BECBC-EF08-4E76-9FCE-F69C866F66E8}" type="sibTrans" cxnId="{8915E001-1157-431B-9461-02B5421C99E6}">
      <dgm:prSet/>
      <dgm:spPr/>
      <dgm:t>
        <a:bodyPr/>
        <a:lstStyle/>
        <a:p>
          <a:endParaRPr lang="es-ES"/>
        </a:p>
      </dgm:t>
    </dgm:pt>
    <dgm:pt modelId="{E52495C3-4EEB-437B-B051-C13E79ED64B6}">
      <dgm:prSet phldrT="[Texto]"/>
      <dgm:spPr/>
      <dgm:t>
        <a:bodyPr/>
        <a:lstStyle/>
        <a:p>
          <a:r>
            <a:rPr lang="es-ES" dirty="0" smtClean="0"/>
            <a:t>La </a:t>
          </a:r>
          <a:r>
            <a:rPr lang="es-ES" b="1" dirty="0" smtClean="0"/>
            <a:t>inmunidad al ruido mide la sensibilidad de un circuito digital al ruido electromagnético </a:t>
          </a:r>
          <a:r>
            <a:rPr lang="es-ES" dirty="0" smtClean="0"/>
            <a:t>ambiental.</a:t>
          </a:r>
          <a:endParaRPr lang="es-ES" dirty="0"/>
        </a:p>
      </dgm:t>
    </dgm:pt>
    <dgm:pt modelId="{0B79235D-50E9-4E4B-8BA7-BCFEB7494910}" type="parTrans" cxnId="{138A7BBB-F464-489D-B855-26C5344F9961}">
      <dgm:prSet/>
      <dgm:spPr/>
      <dgm:t>
        <a:bodyPr/>
        <a:lstStyle/>
        <a:p>
          <a:endParaRPr lang="es-ES"/>
        </a:p>
      </dgm:t>
    </dgm:pt>
    <dgm:pt modelId="{16A52908-5159-4328-BF58-55FB77BB1378}" type="sibTrans" cxnId="{138A7BBB-F464-489D-B855-26C5344F9961}">
      <dgm:prSet/>
      <dgm:spPr/>
      <dgm:t>
        <a:bodyPr/>
        <a:lstStyle/>
        <a:p>
          <a:endParaRPr lang="es-ES"/>
        </a:p>
      </dgm:t>
    </dgm:pt>
    <dgm:pt modelId="{8796A702-B5E3-4482-A291-1B9C28F9A26F}">
      <dgm:prSet/>
      <dgm:spPr/>
      <dgm:t>
        <a:bodyPr/>
        <a:lstStyle/>
        <a:p>
          <a:r>
            <a:rPr lang="es-ES" dirty="0" smtClean="0"/>
            <a:t>Confiabilidad</a:t>
          </a:r>
          <a:endParaRPr lang="es-ES" dirty="0"/>
        </a:p>
      </dgm:t>
    </dgm:pt>
    <dgm:pt modelId="{8A2F7D88-342F-4BEF-9883-E2B63B1EB233}" type="parTrans" cxnId="{9C110AFD-914F-4FCB-8D0A-7B8B2E38335F}">
      <dgm:prSet/>
      <dgm:spPr/>
      <dgm:t>
        <a:bodyPr/>
        <a:lstStyle/>
        <a:p>
          <a:endParaRPr lang="es-ES"/>
        </a:p>
      </dgm:t>
    </dgm:pt>
    <dgm:pt modelId="{F08442D1-AC92-4964-A00E-16078C2F7DDF}" type="sibTrans" cxnId="{9C110AFD-914F-4FCB-8D0A-7B8B2E38335F}">
      <dgm:prSet/>
      <dgm:spPr/>
      <dgm:t>
        <a:bodyPr/>
        <a:lstStyle/>
        <a:p>
          <a:endParaRPr lang="es-ES"/>
        </a:p>
      </dgm:t>
    </dgm:pt>
    <dgm:pt modelId="{FD8840B9-6073-4FC8-9FBB-4562C9A8F95B}">
      <dgm:prSet/>
      <dgm:spPr/>
      <dgm:t>
        <a:bodyPr/>
        <a:lstStyle/>
        <a:p>
          <a:r>
            <a:rPr lang="es-ES" smtClean="0"/>
            <a:t>La </a:t>
          </a:r>
          <a:r>
            <a:rPr lang="es-ES" b="1" smtClean="0"/>
            <a:t>confiablidad mide el período útil de servicio de un circuito digital.</a:t>
          </a:r>
          <a:endParaRPr lang="es-ES"/>
        </a:p>
      </dgm:t>
    </dgm:pt>
    <dgm:pt modelId="{102586C7-FABD-4362-8513-65A8C1E90E16}" type="parTrans" cxnId="{D0E4F7C1-05A9-4C0E-B164-5F512184412A}">
      <dgm:prSet/>
      <dgm:spPr/>
      <dgm:t>
        <a:bodyPr/>
        <a:lstStyle/>
        <a:p>
          <a:endParaRPr lang="es-ES"/>
        </a:p>
      </dgm:t>
    </dgm:pt>
    <dgm:pt modelId="{7A60AB69-D450-41A9-B866-8F203038378E}" type="sibTrans" cxnId="{D0E4F7C1-05A9-4C0E-B164-5F512184412A}">
      <dgm:prSet/>
      <dgm:spPr/>
      <dgm:t>
        <a:bodyPr/>
        <a:lstStyle/>
        <a:p>
          <a:endParaRPr lang="es-ES"/>
        </a:p>
      </dgm:t>
    </dgm:pt>
    <dgm:pt modelId="{EC1C851F-62A4-4A37-8659-0DA9ADCDFFFB}" type="pres">
      <dgm:prSet presAssocID="{6F358DA8-1BFC-4B2D-8B62-298BAAF45BC8}" presName="linearFlow" presStyleCnt="0">
        <dgm:presLayoutVars>
          <dgm:dir/>
          <dgm:animLvl val="lvl"/>
          <dgm:resizeHandles val="exact"/>
        </dgm:presLayoutVars>
      </dgm:prSet>
      <dgm:spPr/>
      <dgm:t>
        <a:bodyPr/>
        <a:lstStyle/>
        <a:p>
          <a:endParaRPr lang="es-MX"/>
        </a:p>
      </dgm:t>
    </dgm:pt>
    <dgm:pt modelId="{AEB918E6-5188-4FB1-A0E2-3B1AD79C5C14}" type="pres">
      <dgm:prSet presAssocID="{B50FD4C1-D73F-4578-A7FA-554F6155AB12}" presName="composite" presStyleCnt="0"/>
      <dgm:spPr/>
    </dgm:pt>
    <dgm:pt modelId="{9C213FAF-6B64-4105-B406-0D7780BC4130}" type="pres">
      <dgm:prSet presAssocID="{B50FD4C1-D73F-4578-A7FA-554F6155AB12}" presName="parentText" presStyleLbl="alignNode1" presStyleIdx="0" presStyleCnt="4">
        <dgm:presLayoutVars>
          <dgm:chMax val="1"/>
          <dgm:bulletEnabled val="1"/>
        </dgm:presLayoutVars>
      </dgm:prSet>
      <dgm:spPr/>
      <dgm:t>
        <a:bodyPr/>
        <a:lstStyle/>
        <a:p>
          <a:endParaRPr lang="es-ES"/>
        </a:p>
      </dgm:t>
    </dgm:pt>
    <dgm:pt modelId="{19C0B8C0-EC37-45A9-8BE5-A59E67BC0885}" type="pres">
      <dgm:prSet presAssocID="{B50FD4C1-D73F-4578-A7FA-554F6155AB12}" presName="descendantText" presStyleLbl="alignAcc1" presStyleIdx="0" presStyleCnt="4">
        <dgm:presLayoutVars>
          <dgm:bulletEnabled val="1"/>
        </dgm:presLayoutVars>
      </dgm:prSet>
      <dgm:spPr/>
      <dgm:t>
        <a:bodyPr/>
        <a:lstStyle/>
        <a:p>
          <a:endParaRPr lang="es-ES"/>
        </a:p>
      </dgm:t>
    </dgm:pt>
    <dgm:pt modelId="{2161270D-6A47-4F0C-8281-70C5E9DA57B1}" type="pres">
      <dgm:prSet presAssocID="{8A3EE985-08AF-44EB-A8F3-2E9DA4887388}" presName="sp" presStyleCnt="0"/>
      <dgm:spPr/>
    </dgm:pt>
    <dgm:pt modelId="{39778BBA-CA1E-4670-86A8-8064BFCB9AE5}" type="pres">
      <dgm:prSet presAssocID="{55952A23-04B1-414C-B234-CD8A00F9C3EF}" presName="composite" presStyleCnt="0"/>
      <dgm:spPr/>
    </dgm:pt>
    <dgm:pt modelId="{848D6F1D-B4ED-4CC9-97B9-D8F8DF6C3C51}" type="pres">
      <dgm:prSet presAssocID="{55952A23-04B1-414C-B234-CD8A00F9C3EF}" presName="parentText" presStyleLbl="alignNode1" presStyleIdx="1" presStyleCnt="4">
        <dgm:presLayoutVars>
          <dgm:chMax val="1"/>
          <dgm:bulletEnabled val="1"/>
        </dgm:presLayoutVars>
      </dgm:prSet>
      <dgm:spPr/>
      <dgm:t>
        <a:bodyPr/>
        <a:lstStyle/>
        <a:p>
          <a:endParaRPr lang="es-MX"/>
        </a:p>
      </dgm:t>
    </dgm:pt>
    <dgm:pt modelId="{0A94307B-34DA-40E6-A927-5A3DB2037C78}" type="pres">
      <dgm:prSet presAssocID="{55952A23-04B1-414C-B234-CD8A00F9C3EF}" presName="descendantText" presStyleLbl="alignAcc1" presStyleIdx="1" presStyleCnt="4">
        <dgm:presLayoutVars>
          <dgm:bulletEnabled val="1"/>
        </dgm:presLayoutVars>
      </dgm:prSet>
      <dgm:spPr/>
      <dgm:t>
        <a:bodyPr/>
        <a:lstStyle/>
        <a:p>
          <a:endParaRPr lang="es-ES"/>
        </a:p>
      </dgm:t>
    </dgm:pt>
    <dgm:pt modelId="{7D384941-641E-422A-85E8-89CB611B164E}" type="pres">
      <dgm:prSet presAssocID="{D1B7A26F-932A-4807-B768-CDF9184DA48F}" presName="sp" presStyleCnt="0"/>
      <dgm:spPr/>
    </dgm:pt>
    <dgm:pt modelId="{FDD00622-F71A-40DB-8F42-259E4D7A9A19}" type="pres">
      <dgm:prSet presAssocID="{8796A702-B5E3-4482-A291-1B9C28F9A26F}" presName="composite" presStyleCnt="0"/>
      <dgm:spPr/>
    </dgm:pt>
    <dgm:pt modelId="{EF8584FE-00D0-4305-AFC6-D7B03CD62A4D}" type="pres">
      <dgm:prSet presAssocID="{8796A702-B5E3-4482-A291-1B9C28F9A26F}" presName="parentText" presStyleLbl="alignNode1" presStyleIdx="2" presStyleCnt="4">
        <dgm:presLayoutVars>
          <dgm:chMax val="1"/>
          <dgm:bulletEnabled val="1"/>
        </dgm:presLayoutVars>
      </dgm:prSet>
      <dgm:spPr/>
      <dgm:t>
        <a:bodyPr/>
        <a:lstStyle/>
        <a:p>
          <a:endParaRPr lang="es-MX"/>
        </a:p>
      </dgm:t>
    </dgm:pt>
    <dgm:pt modelId="{C5139187-8AA2-43E5-83D9-EF3A4FAED07B}" type="pres">
      <dgm:prSet presAssocID="{8796A702-B5E3-4482-A291-1B9C28F9A26F}" presName="descendantText" presStyleLbl="alignAcc1" presStyleIdx="2" presStyleCnt="4">
        <dgm:presLayoutVars>
          <dgm:bulletEnabled val="1"/>
        </dgm:presLayoutVars>
      </dgm:prSet>
      <dgm:spPr/>
      <dgm:t>
        <a:bodyPr/>
        <a:lstStyle/>
        <a:p>
          <a:endParaRPr lang="es-MX"/>
        </a:p>
      </dgm:t>
    </dgm:pt>
    <dgm:pt modelId="{EBD9CAA5-E819-4584-8E5E-626DB84039FD}" type="pres">
      <dgm:prSet presAssocID="{F08442D1-AC92-4964-A00E-16078C2F7DDF}" presName="sp" presStyleCnt="0"/>
      <dgm:spPr/>
    </dgm:pt>
    <dgm:pt modelId="{DDA62FE0-F624-4EC3-98EF-EAA73EC23D35}" type="pres">
      <dgm:prSet presAssocID="{0CF895A2-9D8D-438F-BB1B-1EE25A2F8E7F}" presName="composite" presStyleCnt="0"/>
      <dgm:spPr/>
    </dgm:pt>
    <dgm:pt modelId="{AA917BD1-2EF4-4640-B619-670EAC320100}" type="pres">
      <dgm:prSet presAssocID="{0CF895A2-9D8D-438F-BB1B-1EE25A2F8E7F}" presName="parentText" presStyleLbl="alignNode1" presStyleIdx="3" presStyleCnt="4">
        <dgm:presLayoutVars>
          <dgm:chMax val="1"/>
          <dgm:bulletEnabled val="1"/>
        </dgm:presLayoutVars>
      </dgm:prSet>
      <dgm:spPr/>
      <dgm:t>
        <a:bodyPr/>
        <a:lstStyle/>
        <a:p>
          <a:endParaRPr lang="es-MX"/>
        </a:p>
      </dgm:t>
    </dgm:pt>
    <dgm:pt modelId="{4E9F4710-3608-4461-8C60-A96A06863A3A}" type="pres">
      <dgm:prSet presAssocID="{0CF895A2-9D8D-438F-BB1B-1EE25A2F8E7F}" presName="descendantText" presStyleLbl="alignAcc1" presStyleIdx="3" presStyleCnt="4">
        <dgm:presLayoutVars>
          <dgm:bulletEnabled val="1"/>
        </dgm:presLayoutVars>
      </dgm:prSet>
      <dgm:spPr/>
      <dgm:t>
        <a:bodyPr/>
        <a:lstStyle/>
        <a:p>
          <a:endParaRPr lang="es-ES"/>
        </a:p>
      </dgm:t>
    </dgm:pt>
  </dgm:ptLst>
  <dgm:cxnLst>
    <dgm:cxn modelId="{629D9CA7-3427-4005-A165-C1AD3D501C6B}" type="presOf" srcId="{0CF895A2-9D8D-438F-BB1B-1EE25A2F8E7F}" destId="{AA917BD1-2EF4-4640-B619-670EAC320100}" srcOrd="0" destOrd="0" presId="urn:microsoft.com/office/officeart/2005/8/layout/chevron2"/>
    <dgm:cxn modelId="{8EB9FF2F-5FB8-4FC0-BB21-9833294FB386}" srcId="{55952A23-04B1-414C-B234-CD8A00F9C3EF}" destId="{4D530FC2-FA24-46A8-A1BD-EEDAFFB216AE}" srcOrd="0" destOrd="0" parTransId="{FB650DF3-E8AA-41BC-8872-715F04329275}" sibTransId="{C801320B-6C82-4C13-A55D-35C24DD11999}"/>
    <dgm:cxn modelId="{8915E001-1157-431B-9461-02B5421C99E6}" srcId="{6F358DA8-1BFC-4B2D-8B62-298BAAF45BC8}" destId="{0CF895A2-9D8D-438F-BB1B-1EE25A2F8E7F}" srcOrd="3" destOrd="0" parTransId="{F16D47A4-82E4-4BDE-935C-3CD7139F306C}" sibTransId="{B85BECBC-EF08-4E76-9FCE-F69C866F66E8}"/>
    <dgm:cxn modelId="{A5DE5432-CA8F-40EC-BF69-FB66E1E66F59}" type="presOf" srcId="{6F358DA8-1BFC-4B2D-8B62-298BAAF45BC8}" destId="{EC1C851F-62A4-4A37-8659-0DA9ADCDFFFB}" srcOrd="0" destOrd="0" presId="urn:microsoft.com/office/officeart/2005/8/layout/chevron2"/>
    <dgm:cxn modelId="{B9578F89-19B2-4FE8-BB40-8F6488BC0696}" type="presOf" srcId="{B50FD4C1-D73F-4578-A7FA-554F6155AB12}" destId="{9C213FAF-6B64-4105-B406-0D7780BC4130}" srcOrd="0" destOrd="0" presId="urn:microsoft.com/office/officeart/2005/8/layout/chevron2"/>
    <dgm:cxn modelId="{706A7448-DA94-4307-B313-5FE3E66A6DDF}" srcId="{6F358DA8-1BFC-4B2D-8B62-298BAAF45BC8}" destId="{B50FD4C1-D73F-4578-A7FA-554F6155AB12}" srcOrd="0" destOrd="0" parTransId="{1817D24B-2DDB-4AB0-9CB5-D48D7CEBB633}" sibTransId="{8A3EE985-08AF-44EB-A8F3-2E9DA4887388}"/>
    <dgm:cxn modelId="{D0E4F7C1-05A9-4C0E-B164-5F512184412A}" srcId="{8796A702-B5E3-4482-A291-1B9C28F9A26F}" destId="{FD8840B9-6073-4FC8-9FBB-4562C9A8F95B}" srcOrd="0" destOrd="0" parTransId="{102586C7-FABD-4362-8513-65A8C1E90E16}" sibTransId="{7A60AB69-D450-41A9-B866-8F203038378E}"/>
    <dgm:cxn modelId="{F17DBEEF-464E-4355-A825-8EBE1AA77653}" type="presOf" srcId="{FD8840B9-6073-4FC8-9FBB-4562C9A8F95B}" destId="{C5139187-8AA2-43E5-83D9-EF3A4FAED07B}" srcOrd="0" destOrd="0" presId="urn:microsoft.com/office/officeart/2005/8/layout/chevron2"/>
    <dgm:cxn modelId="{25E2E962-D408-4EFC-8FCB-0BAE32C4C62C}" type="presOf" srcId="{55952A23-04B1-414C-B234-CD8A00F9C3EF}" destId="{848D6F1D-B4ED-4CC9-97B9-D8F8DF6C3C51}" srcOrd="0" destOrd="0" presId="urn:microsoft.com/office/officeart/2005/8/layout/chevron2"/>
    <dgm:cxn modelId="{A0C052BA-BA55-496D-94A1-3B3620AFEB46}" type="presOf" srcId="{4D530FC2-FA24-46A8-A1BD-EEDAFFB216AE}" destId="{0A94307B-34DA-40E6-A927-5A3DB2037C78}" srcOrd="0" destOrd="0" presId="urn:microsoft.com/office/officeart/2005/8/layout/chevron2"/>
    <dgm:cxn modelId="{FB99A4CE-1338-4BE2-8B09-2FCD10BF8E27}" srcId="{B50FD4C1-D73F-4578-A7FA-554F6155AB12}" destId="{653E03AB-61EB-406D-8DE4-39D1A371214E}" srcOrd="0" destOrd="0" parTransId="{AE96C091-2456-4DA7-B149-A5A6C07BA68B}" sibTransId="{5D91E6A4-11DB-487D-A417-3378C29B2B4D}"/>
    <dgm:cxn modelId="{BCC852D2-0D9D-4CFA-9AC3-3B7F79F3C457}" type="presOf" srcId="{8796A702-B5E3-4482-A291-1B9C28F9A26F}" destId="{EF8584FE-00D0-4305-AFC6-D7B03CD62A4D}" srcOrd="0" destOrd="0" presId="urn:microsoft.com/office/officeart/2005/8/layout/chevron2"/>
    <dgm:cxn modelId="{D2D861B5-2131-492C-BFAE-887F777BAB6B}" type="presOf" srcId="{E52495C3-4EEB-437B-B051-C13E79ED64B6}" destId="{4E9F4710-3608-4461-8C60-A96A06863A3A}" srcOrd="0" destOrd="0" presId="urn:microsoft.com/office/officeart/2005/8/layout/chevron2"/>
    <dgm:cxn modelId="{CDB7BD72-46ED-42DF-8EDB-CA9F4AE8DC71}" type="presOf" srcId="{653E03AB-61EB-406D-8DE4-39D1A371214E}" destId="{19C0B8C0-EC37-45A9-8BE5-A59E67BC0885}" srcOrd="0" destOrd="0" presId="urn:microsoft.com/office/officeart/2005/8/layout/chevron2"/>
    <dgm:cxn modelId="{1037D748-0699-4DAB-9414-4AE1386E2A70}" srcId="{6F358DA8-1BFC-4B2D-8B62-298BAAF45BC8}" destId="{55952A23-04B1-414C-B234-CD8A00F9C3EF}" srcOrd="1" destOrd="0" parTransId="{718CD53F-E429-4C39-85C7-F5F0476E0032}" sibTransId="{D1B7A26F-932A-4807-B768-CDF9184DA48F}"/>
    <dgm:cxn modelId="{138A7BBB-F464-489D-B855-26C5344F9961}" srcId="{0CF895A2-9D8D-438F-BB1B-1EE25A2F8E7F}" destId="{E52495C3-4EEB-437B-B051-C13E79ED64B6}" srcOrd="0" destOrd="0" parTransId="{0B79235D-50E9-4E4B-8BA7-BCFEB7494910}" sibTransId="{16A52908-5159-4328-BF58-55FB77BB1378}"/>
    <dgm:cxn modelId="{9C110AFD-914F-4FCB-8D0A-7B8B2E38335F}" srcId="{6F358DA8-1BFC-4B2D-8B62-298BAAF45BC8}" destId="{8796A702-B5E3-4482-A291-1B9C28F9A26F}" srcOrd="2" destOrd="0" parTransId="{8A2F7D88-342F-4BEF-9883-E2B63B1EB233}" sibTransId="{F08442D1-AC92-4964-A00E-16078C2F7DDF}"/>
    <dgm:cxn modelId="{70A18B01-FFFD-41DA-B702-644071C6645F}" type="presParOf" srcId="{EC1C851F-62A4-4A37-8659-0DA9ADCDFFFB}" destId="{AEB918E6-5188-4FB1-A0E2-3B1AD79C5C14}" srcOrd="0" destOrd="0" presId="urn:microsoft.com/office/officeart/2005/8/layout/chevron2"/>
    <dgm:cxn modelId="{757B794D-AE23-4DBF-AAE3-F14EDCE4C87F}" type="presParOf" srcId="{AEB918E6-5188-4FB1-A0E2-3B1AD79C5C14}" destId="{9C213FAF-6B64-4105-B406-0D7780BC4130}" srcOrd="0" destOrd="0" presId="urn:microsoft.com/office/officeart/2005/8/layout/chevron2"/>
    <dgm:cxn modelId="{76DA1F31-94E2-4A71-A267-424183E801ED}" type="presParOf" srcId="{AEB918E6-5188-4FB1-A0E2-3B1AD79C5C14}" destId="{19C0B8C0-EC37-45A9-8BE5-A59E67BC0885}" srcOrd="1" destOrd="0" presId="urn:microsoft.com/office/officeart/2005/8/layout/chevron2"/>
    <dgm:cxn modelId="{BAC3EBD3-81A9-43FC-B3D4-C94AFAE5D210}" type="presParOf" srcId="{EC1C851F-62A4-4A37-8659-0DA9ADCDFFFB}" destId="{2161270D-6A47-4F0C-8281-70C5E9DA57B1}" srcOrd="1" destOrd="0" presId="urn:microsoft.com/office/officeart/2005/8/layout/chevron2"/>
    <dgm:cxn modelId="{EF76E031-8E36-40AA-A5F4-1722B08794A5}" type="presParOf" srcId="{EC1C851F-62A4-4A37-8659-0DA9ADCDFFFB}" destId="{39778BBA-CA1E-4670-86A8-8064BFCB9AE5}" srcOrd="2" destOrd="0" presId="urn:microsoft.com/office/officeart/2005/8/layout/chevron2"/>
    <dgm:cxn modelId="{11085CE9-BF1D-4C27-9C40-F62199D9F5E6}" type="presParOf" srcId="{39778BBA-CA1E-4670-86A8-8064BFCB9AE5}" destId="{848D6F1D-B4ED-4CC9-97B9-D8F8DF6C3C51}" srcOrd="0" destOrd="0" presId="urn:microsoft.com/office/officeart/2005/8/layout/chevron2"/>
    <dgm:cxn modelId="{F51AA397-0024-4684-A311-66D3159DB572}" type="presParOf" srcId="{39778BBA-CA1E-4670-86A8-8064BFCB9AE5}" destId="{0A94307B-34DA-40E6-A927-5A3DB2037C78}" srcOrd="1" destOrd="0" presId="urn:microsoft.com/office/officeart/2005/8/layout/chevron2"/>
    <dgm:cxn modelId="{2E658C82-3868-4FE4-A0C6-E9A91A7FE400}" type="presParOf" srcId="{EC1C851F-62A4-4A37-8659-0DA9ADCDFFFB}" destId="{7D384941-641E-422A-85E8-89CB611B164E}" srcOrd="3" destOrd="0" presId="urn:microsoft.com/office/officeart/2005/8/layout/chevron2"/>
    <dgm:cxn modelId="{59437C4F-67B9-4262-8616-0FDC210C93B1}" type="presParOf" srcId="{EC1C851F-62A4-4A37-8659-0DA9ADCDFFFB}" destId="{FDD00622-F71A-40DB-8F42-259E4D7A9A19}" srcOrd="4" destOrd="0" presId="urn:microsoft.com/office/officeart/2005/8/layout/chevron2"/>
    <dgm:cxn modelId="{A2BFEA8C-98DF-4C6F-99B8-AF708DC09AB0}" type="presParOf" srcId="{FDD00622-F71A-40DB-8F42-259E4D7A9A19}" destId="{EF8584FE-00D0-4305-AFC6-D7B03CD62A4D}" srcOrd="0" destOrd="0" presId="urn:microsoft.com/office/officeart/2005/8/layout/chevron2"/>
    <dgm:cxn modelId="{B86A451D-A388-41EF-B5E5-AA838600DF53}" type="presParOf" srcId="{FDD00622-F71A-40DB-8F42-259E4D7A9A19}" destId="{C5139187-8AA2-43E5-83D9-EF3A4FAED07B}" srcOrd="1" destOrd="0" presId="urn:microsoft.com/office/officeart/2005/8/layout/chevron2"/>
    <dgm:cxn modelId="{D708CC5E-52F1-4496-90AE-D595C8946B1B}" type="presParOf" srcId="{EC1C851F-62A4-4A37-8659-0DA9ADCDFFFB}" destId="{EBD9CAA5-E819-4584-8E5E-626DB84039FD}" srcOrd="5" destOrd="0" presId="urn:microsoft.com/office/officeart/2005/8/layout/chevron2"/>
    <dgm:cxn modelId="{86E98BC6-C96F-44F8-B5C9-7DF709803067}" type="presParOf" srcId="{EC1C851F-62A4-4A37-8659-0DA9ADCDFFFB}" destId="{DDA62FE0-F624-4EC3-98EF-EAA73EC23D35}" srcOrd="6" destOrd="0" presId="urn:microsoft.com/office/officeart/2005/8/layout/chevron2"/>
    <dgm:cxn modelId="{A646E2A7-0A50-4562-9E27-DBD3361C92C0}" type="presParOf" srcId="{DDA62FE0-F624-4EC3-98EF-EAA73EC23D35}" destId="{AA917BD1-2EF4-4640-B619-670EAC320100}" srcOrd="0" destOrd="0" presId="urn:microsoft.com/office/officeart/2005/8/layout/chevron2"/>
    <dgm:cxn modelId="{6F320ACC-077D-49FE-93E2-85A5FB8F94A0}" type="presParOf" srcId="{DDA62FE0-F624-4EC3-98EF-EAA73EC23D35}" destId="{4E9F4710-3608-4461-8C60-A96A06863A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3FAF-6B64-4105-B406-0D7780BC4130}">
      <dsp:nvSpPr>
        <dsp:cNvPr id="0" name=""/>
        <dsp:cNvSpPr/>
      </dsp:nvSpPr>
      <dsp:spPr>
        <a:xfrm rot="5400000">
          <a:off x="-205264" y="206821"/>
          <a:ext cx="1368433" cy="957903"/>
        </a:xfrm>
        <a:prstGeom prst="chevron">
          <a:avLst/>
        </a:prstGeom>
        <a:solidFill>
          <a:schemeClr val="accent3">
            <a:hueOff val="0"/>
            <a:satOff val="0"/>
            <a:lumOff val="0"/>
            <a:alphaOff val="0"/>
          </a:schemeClr>
        </a:solidFill>
        <a:ln w="60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Velocidad</a:t>
          </a:r>
          <a:endParaRPr lang="es-ES" sz="1200" kern="1200" dirty="0"/>
        </a:p>
      </dsp:txBody>
      <dsp:txXfrm rot="-5400000">
        <a:off x="2" y="480508"/>
        <a:ext cx="957903" cy="410530"/>
      </dsp:txXfrm>
    </dsp:sp>
    <dsp:sp modelId="{19C0B8C0-EC37-45A9-8BE5-A59E67BC0885}">
      <dsp:nvSpPr>
        <dsp:cNvPr id="0" name=""/>
        <dsp:cNvSpPr/>
      </dsp:nvSpPr>
      <dsp:spPr>
        <a:xfrm rot="5400000">
          <a:off x="4354690" y="-3395230"/>
          <a:ext cx="889481" cy="7683056"/>
        </a:xfrm>
        <a:prstGeom prst="round2SameRect">
          <a:avLst/>
        </a:prstGeom>
        <a:solidFill>
          <a:schemeClr val="lt1">
            <a:alpha val="90000"/>
            <a:hueOff val="0"/>
            <a:satOff val="0"/>
            <a:lumOff val="0"/>
            <a:alphaOff val="0"/>
          </a:schemeClr>
        </a:solidFill>
        <a:ln w="60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b="1" kern="1200" dirty="0" smtClean="0"/>
            <a:t>mide la rapidez de respuesta de las salidas de un circuito digital a cualquier cambio en sus entradas.</a:t>
          </a:r>
          <a:endParaRPr lang="es-ES" sz="2200" b="1" kern="1200" dirty="0"/>
        </a:p>
      </dsp:txBody>
      <dsp:txXfrm rot="-5400000">
        <a:off x="957903" y="44978"/>
        <a:ext cx="7639635" cy="802639"/>
      </dsp:txXfrm>
    </dsp:sp>
    <dsp:sp modelId="{848D6F1D-B4ED-4CC9-97B9-D8F8DF6C3C51}">
      <dsp:nvSpPr>
        <dsp:cNvPr id="0" name=""/>
        <dsp:cNvSpPr/>
      </dsp:nvSpPr>
      <dsp:spPr>
        <a:xfrm rot="5400000">
          <a:off x="-205264" y="1429826"/>
          <a:ext cx="1368433" cy="957903"/>
        </a:xfrm>
        <a:prstGeom prst="chevron">
          <a:avLst/>
        </a:prstGeom>
        <a:solidFill>
          <a:schemeClr val="accent3">
            <a:hueOff val="184054"/>
            <a:satOff val="-9377"/>
            <a:lumOff val="-3529"/>
            <a:alphaOff val="0"/>
          </a:schemeClr>
        </a:solidFill>
        <a:ln w="60000" cap="flat" cmpd="thickThin" algn="ctr">
          <a:solidFill>
            <a:schemeClr val="accent3">
              <a:hueOff val="184054"/>
              <a:satOff val="-9377"/>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Potencia</a:t>
          </a:r>
          <a:endParaRPr lang="es-ES" sz="1200" kern="1200" dirty="0"/>
        </a:p>
      </dsp:txBody>
      <dsp:txXfrm rot="-5400000">
        <a:off x="2" y="1703513"/>
        <a:ext cx="957903" cy="410530"/>
      </dsp:txXfrm>
    </dsp:sp>
    <dsp:sp modelId="{0A94307B-34DA-40E6-A927-5A3DB2037C78}">
      <dsp:nvSpPr>
        <dsp:cNvPr id="0" name=""/>
        <dsp:cNvSpPr/>
      </dsp:nvSpPr>
      <dsp:spPr>
        <a:xfrm rot="5400000">
          <a:off x="4354690" y="-2172226"/>
          <a:ext cx="889481" cy="7683056"/>
        </a:xfrm>
        <a:prstGeom prst="round2SameRect">
          <a:avLst/>
        </a:prstGeom>
        <a:solidFill>
          <a:schemeClr val="lt1">
            <a:alpha val="90000"/>
            <a:hueOff val="0"/>
            <a:satOff val="0"/>
            <a:lumOff val="0"/>
            <a:alphaOff val="0"/>
          </a:schemeClr>
        </a:solidFill>
        <a:ln w="60000" cap="flat" cmpd="thickThin" algn="ctr">
          <a:solidFill>
            <a:schemeClr val="accent3">
              <a:hueOff val="184054"/>
              <a:satOff val="-9377"/>
              <a:lumOff val="-3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kern="1200" dirty="0" smtClean="0"/>
            <a:t>El </a:t>
          </a:r>
          <a:r>
            <a:rPr lang="es-ES" sz="2200" b="1" kern="1200" dirty="0" smtClean="0"/>
            <a:t>consumo de potencia mide la cantidad de corriente o de potencia que consume un </a:t>
          </a:r>
          <a:r>
            <a:rPr lang="es-ES" sz="2200" kern="1200" dirty="0" smtClean="0"/>
            <a:t>circuito digital en operación.</a:t>
          </a:r>
          <a:endParaRPr lang="es-ES" sz="2200" kern="1200" dirty="0"/>
        </a:p>
      </dsp:txBody>
      <dsp:txXfrm rot="-5400000">
        <a:off x="957903" y="1267982"/>
        <a:ext cx="7639635" cy="802639"/>
      </dsp:txXfrm>
    </dsp:sp>
    <dsp:sp modelId="{EF8584FE-00D0-4305-AFC6-D7B03CD62A4D}">
      <dsp:nvSpPr>
        <dsp:cNvPr id="0" name=""/>
        <dsp:cNvSpPr/>
      </dsp:nvSpPr>
      <dsp:spPr>
        <a:xfrm rot="5400000">
          <a:off x="-205264" y="2652830"/>
          <a:ext cx="1368433" cy="957903"/>
        </a:xfrm>
        <a:prstGeom prst="chevron">
          <a:avLst/>
        </a:prstGeom>
        <a:solidFill>
          <a:schemeClr val="accent3">
            <a:hueOff val="368107"/>
            <a:satOff val="-18755"/>
            <a:lumOff val="-7059"/>
            <a:alphaOff val="0"/>
          </a:schemeClr>
        </a:solidFill>
        <a:ln w="60000" cap="flat" cmpd="thickThin" algn="ctr">
          <a:solidFill>
            <a:schemeClr val="accent3">
              <a:hueOff val="368107"/>
              <a:satOff val="-18755"/>
              <a:lumOff val="-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Confiabilidad</a:t>
          </a:r>
          <a:endParaRPr lang="es-ES" sz="1200" kern="1200" dirty="0"/>
        </a:p>
      </dsp:txBody>
      <dsp:txXfrm rot="-5400000">
        <a:off x="2" y="2926517"/>
        <a:ext cx="957903" cy="410530"/>
      </dsp:txXfrm>
    </dsp:sp>
    <dsp:sp modelId="{C5139187-8AA2-43E5-83D9-EF3A4FAED07B}">
      <dsp:nvSpPr>
        <dsp:cNvPr id="0" name=""/>
        <dsp:cNvSpPr/>
      </dsp:nvSpPr>
      <dsp:spPr>
        <a:xfrm rot="5400000">
          <a:off x="4354690" y="-949221"/>
          <a:ext cx="889481" cy="7683056"/>
        </a:xfrm>
        <a:prstGeom prst="round2SameRect">
          <a:avLst/>
        </a:prstGeom>
        <a:solidFill>
          <a:schemeClr val="lt1">
            <a:alpha val="90000"/>
            <a:hueOff val="0"/>
            <a:satOff val="0"/>
            <a:lumOff val="0"/>
            <a:alphaOff val="0"/>
          </a:schemeClr>
        </a:solidFill>
        <a:ln w="60000" cap="flat" cmpd="thickThin" algn="ctr">
          <a:solidFill>
            <a:schemeClr val="accent3">
              <a:hueOff val="368107"/>
              <a:satOff val="-18755"/>
              <a:lumOff val="-70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kern="1200" smtClean="0"/>
            <a:t>La </a:t>
          </a:r>
          <a:r>
            <a:rPr lang="es-ES" sz="2200" b="1" kern="1200" smtClean="0"/>
            <a:t>confiablidad mide el período útil de servicio de un circuito digital.</a:t>
          </a:r>
          <a:endParaRPr lang="es-ES" sz="2200" kern="1200"/>
        </a:p>
      </dsp:txBody>
      <dsp:txXfrm rot="-5400000">
        <a:off x="957903" y="2490987"/>
        <a:ext cx="7639635" cy="802639"/>
      </dsp:txXfrm>
    </dsp:sp>
    <dsp:sp modelId="{AA917BD1-2EF4-4640-B619-670EAC320100}">
      <dsp:nvSpPr>
        <dsp:cNvPr id="0" name=""/>
        <dsp:cNvSpPr/>
      </dsp:nvSpPr>
      <dsp:spPr>
        <a:xfrm rot="5400000">
          <a:off x="-205264" y="3875835"/>
          <a:ext cx="1368433" cy="957903"/>
        </a:xfrm>
        <a:prstGeom prst="chevron">
          <a:avLst/>
        </a:prstGeom>
        <a:solidFill>
          <a:schemeClr val="accent3">
            <a:hueOff val="552161"/>
            <a:satOff val="-28132"/>
            <a:lumOff val="-10588"/>
            <a:alphaOff val="0"/>
          </a:schemeClr>
        </a:solidFill>
        <a:ln w="60000" cap="flat" cmpd="thickThin" algn="ctr">
          <a:solidFill>
            <a:schemeClr val="accent3">
              <a:hueOff val="552161"/>
              <a:satOff val="-28132"/>
              <a:lumOff val="-10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Ruido</a:t>
          </a:r>
          <a:endParaRPr lang="es-ES" sz="1200" kern="1200" dirty="0"/>
        </a:p>
      </dsp:txBody>
      <dsp:txXfrm rot="-5400000">
        <a:off x="2" y="4149522"/>
        <a:ext cx="957903" cy="410530"/>
      </dsp:txXfrm>
    </dsp:sp>
    <dsp:sp modelId="{4E9F4710-3608-4461-8C60-A96A06863A3A}">
      <dsp:nvSpPr>
        <dsp:cNvPr id="0" name=""/>
        <dsp:cNvSpPr/>
      </dsp:nvSpPr>
      <dsp:spPr>
        <a:xfrm rot="5400000">
          <a:off x="4354690" y="273782"/>
          <a:ext cx="889481" cy="7683056"/>
        </a:xfrm>
        <a:prstGeom prst="round2SameRect">
          <a:avLst/>
        </a:prstGeom>
        <a:solidFill>
          <a:schemeClr val="lt1">
            <a:alpha val="90000"/>
            <a:hueOff val="0"/>
            <a:satOff val="0"/>
            <a:lumOff val="0"/>
            <a:alphaOff val="0"/>
          </a:schemeClr>
        </a:solidFill>
        <a:ln w="60000" cap="flat" cmpd="thickThin" algn="ctr">
          <a:solidFill>
            <a:schemeClr val="accent3">
              <a:hueOff val="552161"/>
              <a:satOff val="-28132"/>
              <a:lumOff val="-10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kern="1200" dirty="0" smtClean="0"/>
            <a:t>La </a:t>
          </a:r>
          <a:r>
            <a:rPr lang="es-ES" sz="2200" b="1" kern="1200" dirty="0" smtClean="0"/>
            <a:t>inmunidad al ruido mide la sensibilidad de un circuito digital al ruido electromagnético </a:t>
          </a:r>
          <a:r>
            <a:rPr lang="es-ES" sz="2200" kern="1200" dirty="0" smtClean="0"/>
            <a:t>ambiental.</a:t>
          </a:r>
          <a:endParaRPr lang="es-ES" sz="2200" kern="1200" dirty="0"/>
        </a:p>
      </dsp:txBody>
      <dsp:txXfrm rot="-5400000">
        <a:off x="957903" y="3713991"/>
        <a:ext cx="7639635" cy="8026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7" name="Rectangle 16"/>
          <p:cNvSpPr/>
          <p:nvPr/>
        </p:nvSpPr>
        <p:spPr>
          <a:xfrm>
            <a:off x="0" y="2438400"/>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1" name="Rectangle 30"/>
          <p:cNvSpPr/>
          <p:nvPr/>
        </p:nvSpPr>
        <p:spPr>
          <a:xfrm>
            <a:off x="0" y="914400"/>
            <a:ext cx="9144000" cy="1524000"/>
          </a:xfrm>
          <a:prstGeom prst="rect">
            <a:avLst/>
          </a:prstGeom>
          <a:solidFill>
            <a:srgbClr val="000000">
              <a:alpha val="89800"/>
            </a:srgb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Date Placeholder 9"/>
          <p:cNvSpPr>
            <a:spLocks noGrp="1"/>
          </p:cNvSpPr>
          <p:nvPr>
            <p:ph type="dt" sz="half" idx="10"/>
          </p:nvPr>
        </p:nvSpPr>
        <p:spPr/>
        <p:txBody>
          <a:bodyPr rtlCol="0"/>
          <a:lstStyle/>
          <a:p>
            <a:fld id="{1A33440A-D04E-4FB0-ACBB-D1FD42651063}" type="datetime1">
              <a:rPr lang="en-US" smtClean="0"/>
              <a:pPr/>
              <a:t>3/8/2017</a:t>
            </a:fld>
            <a:endParaRPr lang="en-US"/>
          </a:p>
        </p:txBody>
      </p:sp>
      <p:sp>
        <p:nvSpPr>
          <p:cNvPr id="11" name="Slide Number Placeholder 10"/>
          <p:cNvSpPr>
            <a:spLocks noGrp="1"/>
          </p:cNvSpPr>
          <p:nvPr>
            <p:ph type="sldNum" sz="quarter" idx="11"/>
          </p:nvPr>
        </p:nvSpPr>
        <p:spPr/>
        <p:txBody>
          <a:bodyPr rtlCol="0"/>
          <a:lstStyle/>
          <a:p>
            <a:pPr algn="ctr"/>
            <a:fld id="{E5C7EF4D-DD50-400C-9F04-EB20CB99416E}" type="slidenum">
              <a:rPr lang="en-US" sz="2800" smtClean="0">
                <a:solidFill>
                  <a:schemeClr val="tx2"/>
                </a:solidFill>
              </a:rPr>
              <a:pPr algn="ctr"/>
              <a:t>‹Nº›</a:t>
            </a:fld>
            <a:endParaRPr lang="en-US"/>
          </a:p>
        </p:txBody>
      </p:sp>
      <p:sp>
        <p:nvSpPr>
          <p:cNvPr id="12" name="Footer Placeholder 11"/>
          <p:cNvSpPr>
            <a:spLocks noGrp="1"/>
          </p:cNvSpPr>
          <p:nvPr>
            <p:ph type="ftr" sz="quarter" idx="12"/>
          </p:nvPr>
        </p:nvSpPr>
        <p:spPr/>
        <p:txBody>
          <a:bodyPr rtlCol="0"/>
          <a:lstStyle/>
          <a:p>
            <a:endParaRPr lang="en-US"/>
          </a:p>
        </p:txBody>
      </p:sp>
      <p:sp>
        <p:nvSpPr>
          <p:cNvPr id="9" name="Subtitle 8"/>
          <p:cNvSpPr>
            <a:spLocks noGrp="1"/>
          </p:cNvSpPr>
          <p:nvPr>
            <p:ph type="subTitle" idx="1"/>
          </p:nvPr>
        </p:nvSpPr>
        <p:spPr>
          <a:xfrm>
            <a:off x="457200" y="2476108"/>
            <a:ext cx="8305800" cy="381000"/>
          </a:xfrm>
        </p:spPr>
        <p:txBody>
          <a:bodyPr>
            <a:noAutofit/>
          </a:bodyPr>
          <a:lstStyle>
            <a:lvl1pPr marL="0" indent="0" algn="l">
              <a:buNone/>
              <a:defRPr sz="2000" spc="1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dirty="0"/>
          </a:p>
        </p:txBody>
      </p:sp>
      <p:sp>
        <p:nvSpPr>
          <p:cNvPr id="28" name="Title 27"/>
          <p:cNvSpPr>
            <a:spLocks noGrp="1"/>
          </p:cNvSpPr>
          <p:nvPr>
            <p:ph type="ctrTitle"/>
          </p:nvPr>
        </p:nvSpPr>
        <p:spPr>
          <a:xfrm>
            <a:off x="457200" y="1066800"/>
            <a:ext cx="8305800" cy="1295400"/>
          </a:xfrm>
        </p:spPr>
        <p:txBody>
          <a:bodyPr anchor="ctr" anchorCtr="0">
            <a:noAutofit/>
          </a:bodyPr>
          <a:lstStyle>
            <a:lvl1pPr algn="l">
              <a:defRPr sz="4800" cap="all" spc="-100" baseline="0">
                <a:solidFill>
                  <a:srgbClr val="FFFFFF"/>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9832B87-34EF-4A51-9D34-7E034C3F98AF}"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A0D0-45D7-4B2C-80ED-6B833606DDF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9832B87-34EF-4A51-9D34-7E034C3F98AF}"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4A0D0-45D7-4B2C-80ED-6B833606DDF4}"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DC514AB7-7BBE-4764-BC49-4EBE0A46E7D1}"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B03FB616-31B5-471E-BE52-0641DED48031}"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88C94D46-14CA-453C-8B04-7AF26D29D865}"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Date Placeholder 9"/>
          <p:cNvSpPr>
            <a:spLocks noGrp="1"/>
          </p:cNvSpPr>
          <p:nvPr>
            <p:ph type="dt" sz="half" idx="14"/>
          </p:nvPr>
        </p:nvSpPr>
        <p:spPr/>
        <p:txBody>
          <a:bodyPr rtlCol="0"/>
          <a:lstStyle/>
          <a:p>
            <a:fld id="{1A33440A-D04E-4FB0-ACBB-D1FD42651063}" type="datetime1">
              <a:rPr lang="en-US" smtClean="0"/>
              <a:pPr/>
              <a:t>3/8/2017</a:t>
            </a:fld>
            <a:endParaRPr lang="en-US"/>
          </a:p>
        </p:txBody>
      </p:sp>
      <p:sp>
        <p:nvSpPr>
          <p:cNvPr id="11" name="Slide Number Placeholder 10"/>
          <p:cNvSpPr>
            <a:spLocks noGrp="1"/>
          </p:cNvSpPr>
          <p:nvPr>
            <p:ph type="sldNum" sz="quarter" idx="15"/>
          </p:nvPr>
        </p:nvSpPr>
        <p:spPr/>
        <p:txBody>
          <a:bodyPr rtlCol="0"/>
          <a:lstStyle/>
          <a:p>
            <a:pPr algn="ctr"/>
            <a:fld id="{E5C7EF4D-DD50-400C-9F04-EB20CB99416E}" type="slidenum">
              <a:rPr lang="en-US" sz="2800" smtClean="0">
                <a:solidFill>
                  <a:schemeClr val="tx2"/>
                </a:solidFill>
              </a:rPr>
              <a:pPr algn="ctr"/>
              <a:t>‹Nº›</a:t>
            </a:fld>
            <a:endParaRPr lang="en-US"/>
          </a:p>
        </p:txBody>
      </p:sp>
      <p:sp>
        <p:nvSpPr>
          <p:cNvPr id="12" name="Footer Placeholder 11"/>
          <p:cNvSpPr>
            <a:spLocks noGrp="1"/>
          </p:cNvSpPr>
          <p:nvPr>
            <p:ph type="ftr" sz="quarter" idx="16"/>
          </p:nvPr>
        </p:nvSpPr>
        <p:spPr/>
        <p:txBody>
          <a:bodyPr rtlCol="0"/>
          <a:lstStyle/>
          <a:p>
            <a:endParaRPr lang="en-US" dirty="0"/>
          </a:p>
        </p:txBody>
      </p:sp>
      <p:sp>
        <p:nvSpPr>
          <p:cNvPr id="2" name="Title 1"/>
          <p:cNvSpPr>
            <a:spLocks noGrp="1"/>
          </p:cNvSpPr>
          <p:nvPr>
            <p:ph type="title"/>
          </p:nvPr>
        </p:nvSpPr>
        <p:spPr>
          <a:xfrm>
            <a:off x="457200" y="158926"/>
            <a:ext cx="8229600" cy="11430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9" name="Content Placeholder 8"/>
          <p:cNvSpPr>
            <a:spLocks noGrp="1"/>
          </p:cNvSpPr>
          <p:nvPr>
            <p:ph sz="quarter" idx="1"/>
          </p:nvPr>
        </p:nvSpPr>
        <p:spPr>
          <a:xfrm>
            <a:off x="457200" y="1524000"/>
            <a:ext cx="8229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6" name="Rectangle 25"/>
          <p:cNvSpPr/>
          <p:nvPr/>
        </p:nvSpPr>
        <p:spPr>
          <a:xfrm>
            <a:off x="0" y="4958864"/>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Rectangle 26"/>
          <p:cNvSpPr/>
          <p:nvPr/>
        </p:nvSpPr>
        <p:spPr>
          <a:xfrm>
            <a:off x="0" y="3429000"/>
            <a:ext cx="9144000" cy="1527048"/>
          </a:xfrm>
          <a:prstGeom prst="rect">
            <a:avLst/>
          </a:prstGeom>
          <a:solidFill>
            <a:srgbClr val="000000"/>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4" name="Date Placeholder 3"/>
          <p:cNvSpPr>
            <a:spLocks noGrp="1"/>
          </p:cNvSpPr>
          <p:nvPr>
            <p:ph type="dt" sz="half" idx="10"/>
          </p:nvPr>
        </p:nvSpPr>
        <p:spPr/>
        <p:txBody>
          <a:bodyPr/>
          <a:lstStyle/>
          <a:p>
            <a:fld id="{619FADA7-12A5-4168-87FD-0A7BA931419B}" type="datetime1">
              <a:rPr lang="en-US" smtClean="0"/>
              <a:pPr/>
              <a:t>3/8/2017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6442B7-F7A6-44F5-A940-BF91B5A1AE3C}" type="slidenum">
              <a:rPr lang="en-US" smtClean="0"/>
              <a:pPr/>
              <a:t>‹Nº›</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a:buNone/>
              <a:defRPr sz="4200" b="0" cap="all">
                <a:solidFill>
                  <a:srgbClr val="FFFF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958864"/>
            <a:ext cx="7924800" cy="457200"/>
          </a:xfrm>
        </p:spPr>
        <p:txBody>
          <a:bodyPr anchor="ctr"/>
          <a:lstStyle>
            <a:lvl1pPr>
              <a:buNone/>
              <a:defRPr sz="2000" spc="100" baseline="0">
                <a:solidFill>
                  <a:srgbClr val="FFFFFF"/>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9" name="Rectangle 8"/>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59FC5A2C-8CF9-418C-929E-59F23F70E5F3}" type="datetime1">
              <a:rPr lang="en-US" smtClean="0"/>
              <a:pPr/>
              <a:t>3/8/2017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6442B7-F7A6-44F5-A940-BF91B5A1AE3C}" type="slidenum">
              <a:rPr lang="en-US" smtClean="0"/>
              <a:pPr/>
              <a:t>‹Nº›</a:t>
            </a:fld>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
          </p:nvPr>
        </p:nvSpPr>
        <p:spPr>
          <a:xfrm>
            <a:off x="457200" y="1524000"/>
            <a:ext cx="4059936"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2"/>
          </p:nvPr>
        </p:nvSpPr>
        <p:spPr>
          <a:xfrm>
            <a:off x="4648200" y="1524000"/>
            <a:ext cx="4059936"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86442B7-F7A6-44F5-A940-BF91B5A1AE3C}" type="slidenum">
              <a:rPr lang="en-US" smtClean="0"/>
              <a:pPr/>
              <a:t>‹Nº›</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76569BAF-DF50-49A9-A24B-E772F34D4EE8}" type="datetime1">
              <a:rPr lang="en-US" smtClean="0"/>
              <a:pPr/>
              <a:t>3/8/2017</a:t>
            </a:fld>
            <a:endParaRPr lang="en-US" dirty="0"/>
          </a:p>
        </p:txBody>
      </p:sp>
      <p:sp>
        <p:nvSpPr>
          <p:cNvPr id="3" name="Text Placeholder 2"/>
          <p:cNvSpPr>
            <a:spLocks noGrp="1"/>
          </p:cNvSpPr>
          <p:nvPr>
            <p:ph type="body" idx="1"/>
          </p:nvPr>
        </p:nvSpPr>
        <p:spPr>
          <a:xfrm>
            <a:off x="457200" y="1371600"/>
            <a:ext cx="4040188" cy="838200"/>
          </a:xfrm>
          <a:solidFill>
            <a:schemeClr val="accent1">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32" name="Content Placeholder 31"/>
          <p:cNvSpPr>
            <a:spLocks noGrp="1"/>
          </p:cNvSpPr>
          <p:nvPr>
            <p:ph sz="quarter" idx="2"/>
          </p:nvPr>
        </p:nvSpPr>
        <p:spPr>
          <a:xfrm>
            <a:off x="457200" y="2220558"/>
            <a:ext cx="4038600"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4" name="Content Placeholder 33"/>
          <p:cNvSpPr>
            <a:spLocks noGrp="1"/>
          </p:cNvSpPr>
          <p:nvPr>
            <p:ph sz="quarter" idx="4"/>
          </p:nvPr>
        </p:nvSpPr>
        <p:spPr>
          <a:xfrm>
            <a:off x="4649788" y="2220558"/>
            <a:ext cx="4038600"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s-ES" smtClean="0"/>
              <a:t>Haga clic para modificar el estilo de título del patrón</a:t>
            </a:r>
            <a:endParaRPr lang="en-US" dirty="0"/>
          </a:p>
        </p:txBody>
      </p:sp>
      <p:sp>
        <p:nvSpPr>
          <p:cNvPr id="12" name="Text Placeholder 11"/>
          <p:cNvSpPr>
            <a:spLocks noGrp="1"/>
          </p:cNvSpPr>
          <p:nvPr>
            <p:ph type="body" idx="3"/>
          </p:nvPr>
        </p:nvSpPr>
        <p:spPr>
          <a:xfrm>
            <a:off x="4648200" y="1371600"/>
            <a:ext cx="4040188" cy="838200"/>
          </a:xfrm>
          <a:solidFill>
            <a:schemeClr val="accent2">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 name="Date Placeholder 2"/>
          <p:cNvSpPr>
            <a:spLocks noGrp="1"/>
          </p:cNvSpPr>
          <p:nvPr>
            <p:ph type="dt" sz="half" idx="10"/>
          </p:nvPr>
        </p:nvSpPr>
        <p:spPr/>
        <p:txBody>
          <a:bodyPr/>
          <a:lstStyle/>
          <a:p>
            <a:fld id="{EFE29F9C-0FE7-4725-BBF1-3A439DEFF6B8}" type="datetime1">
              <a:rPr lang="en-US" smtClean="0"/>
              <a:pPr/>
              <a:t>3/8/2017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86442B7-F7A6-44F5-A940-BF91B5A1AE3C}" type="slidenum">
              <a:rPr lang="en-US" smtClean="0"/>
              <a:pPr/>
              <a:t>‹Nº›</a:t>
            </a:fld>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2ABE-290F-4556-9BE6-EA283C4356C3}" type="datetime1">
              <a:rPr lang="en-US" smtClean="0"/>
              <a:pPr/>
              <a:t>3/8/2017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86442B7-F7A6-44F5-A940-BF91B5A1AE3C}"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8" name="Rectangle 17"/>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Oval 19"/>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1" name="Oval 20"/>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Oval 21"/>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Oval 22"/>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4" name="Oval 2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0" name="Rectangle 29"/>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Oval 2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Oval 2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Date Placeholder 4"/>
          <p:cNvSpPr>
            <a:spLocks noGrp="1"/>
          </p:cNvSpPr>
          <p:nvPr>
            <p:ph type="dt" sz="half" idx="10"/>
          </p:nvPr>
        </p:nvSpPr>
        <p:spPr/>
        <p:txBody>
          <a:bodyPr/>
          <a:lstStyle/>
          <a:p>
            <a:fld id="{92137221-B4EC-499E-8F13-52A4FCD99E36}" type="datetime1">
              <a:rPr lang="en-US" smtClean="0"/>
              <a:pPr/>
              <a:t>3/8/2017</a:t>
            </a:fld>
            <a:endParaRPr lang="en-US" dirty="0"/>
          </a:p>
        </p:txBody>
      </p:sp>
      <p:sp>
        <p:nvSpPr>
          <p:cNvPr id="6" name="Footer Placeholder 5"/>
          <p:cNvSpPr>
            <a:spLocks noGrp="1"/>
          </p:cNvSpPr>
          <p:nvPr>
            <p:ph type="ftr" sz="quarter" idx="11"/>
          </p:nvPr>
        </p:nvSpPr>
        <p:spPr>
          <a:xfrm>
            <a:off x="2286000" y="6357144"/>
            <a:ext cx="3429000" cy="384048"/>
          </a:xfrm>
        </p:spPr>
        <p:txBody>
          <a:bodyPr/>
          <a:lstStyle/>
          <a:p>
            <a:endParaRPr lang="en-US" dirty="0"/>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A86442B7-F7A6-44F5-A940-BF91B5A1AE3C}" type="slidenum">
              <a:rPr lang="en-US" smtClean="0">
                <a:solidFill>
                  <a:srgbClr val="FFFFFF"/>
                </a:solidFill>
              </a:rPr>
              <a:pPr/>
              <a:t>‹Nº›</a:t>
            </a:fld>
            <a:endParaRPr lang="en-US" dirty="0">
              <a:solidFill>
                <a:srgbClr val="FFFFFF"/>
              </a:solidFill>
            </a:endParaRPr>
          </a:p>
        </p:txBody>
      </p:sp>
      <p:sp>
        <p:nvSpPr>
          <p:cNvPr id="29" name="Content Placeholder 28"/>
          <p:cNvSpPr>
            <a:spLocks noGrp="1"/>
          </p:cNvSpPr>
          <p:nvPr>
            <p:ph sz="quarter" idx="1"/>
          </p:nvPr>
        </p:nvSpPr>
        <p:spPr>
          <a:xfrm>
            <a:off x="2743200" y="228600"/>
            <a:ext cx="6248400" cy="586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 name="Text Placeholder 2"/>
          <p:cNvSpPr>
            <a:spLocks noGrp="1"/>
          </p:cNvSpPr>
          <p:nvPr>
            <p:ph type="body" idx="2"/>
          </p:nvPr>
        </p:nvSpPr>
        <p:spPr>
          <a:xfrm>
            <a:off x="301752" y="1600200"/>
            <a:ext cx="2057400" cy="3733800"/>
          </a:xfrm>
        </p:spPr>
        <p:txBody>
          <a:bodyPr tIns="45720" bIns="45720" anchor="t" anchorCtr="0"/>
          <a:lstStyle>
            <a:lvl1pPr marL="0" indent="0">
              <a:lnSpc>
                <a:spcPts val="2400"/>
              </a:lnSpc>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31" name="Title 30"/>
          <p:cNvSpPr>
            <a:spLocks noGrp="1"/>
          </p:cNvSpPr>
          <p:nvPr>
            <p:ph type="title"/>
          </p:nvPr>
        </p:nvSpPr>
        <p:spPr>
          <a:xfrm>
            <a:off x="301752" y="384048"/>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es-ES" smtClean="0"/>
              <a:t>Haga clic para modificar el estilo de 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5" name="Rectangle 24"/>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6" name="Oval 25"/>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Rectangle 26"/>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Rectangle 27"/>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0" name="Oval 29"/>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1" name="Oval 30"/>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4" name="Oval 3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5" name="Oval 3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8" name="Oval 3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1" name="Oval 20"/>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876F042D-FBEA-40C8-ACF1-388DE857BC66}" type="datetime1">
              <a:rPr lang="en-US" smtClean="0"/>
              <a:pPr/>
              <a:t>3/8/2017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A86442B7-F7A6-44F5-A940-BF91B5A1AE3C}" type="slidenum">
              <a:rPr lang="en-US" smtClean="0">
                <a:solidFill>
                  <a:srgbClr val="FFFFFF"/>
                </a:solidFill>
              </a:rPr>
              <a:pPr/>
              <a:t>‹Nº›</a:t>
            </a:fld>
            <a:endParaRPr lang="en-US" dirty="0">
              <a:solidFill>
                <a:srgbClr val="FFFFFF"/>
              </a:solidFill>
            </a:endParaRPr>
          </a:p>
        </p:txBody>
      </p:sp>
      <p:sp>
        <p:nvSpPr>
          <p:cNvPr id="2" name="Title 1"/>
          <p:cNvSpPr>
            <a:spLocks noGrp="1"/>
          </p:cNvSpPr>
          <p:nvPr>
            <p:ph type="title"/>
          </p:nvPr>
        </p:nvSpPr>
        <p:spPr>
          <a:xfrm>
            <a:off x="304800" y="381000"/>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590800" y="0"/>
            <a:ext cx="6553200" cy="5943600"/>
          </a:xfrm>
          <a:solidFill>
            <a:schemeClr val="bg2"/>
          </a:solidFill>
        </p:spPr>
        <p:txBody>
          <a:bodyPr/>
          <a:lstStyle>
            <a:lvl1pPr>
              <a:buNone/>
              <a:defRPr sz="32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4800" y="1600200"/>
            <a:ext cx="2057400" cy="4267200"/>
          </a:xfrm>
        </p:spPr>
        <p:txBody>
          <a:bodyPr anchor="t" anchorCtr="0"/>
          <a:lstStyle>
            <a:lvl1pPr marL="0" indent="0">
              <a:lnSpc>
                <a:spcPts val="2400"/>
              </a:lnSpc>
              <a:spcAft>
                <a:spcPts val="1000"/>
              </a:spcAft>
              <a:buFontTx/>
              <a:buNone/>
              <a:defRPr sz="1600" b="0">
                <a:solidFill>
                  <a:srgbClr val="FFFFFF"/>
                </a:solidFill>
              </a:defRPr>
            </a:lvl1pPr>
            <a:lvl2pPr>
              <a:defRPr sz="1200"/>
            </a:lvl2pPr>
            <a:lvl3pPr>
              <a:defRPr sz="1000"/>
            </a:lvl3pPr>
            <a:lvl4pPr>
              <a:defRPr sz="900"/>
            </a:lvl4pPr>
            <a:lvl5pPr>
              <a:defRPr sz="900"/>
            </a:lvl5pPr>
          </a:lstStyle>
          <a:p>
            <a:pPr lvl="0"/>
            <a:r>
              <a:rPr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a:xfrm>
            <a:off x="914400" y="2292526"/>
            <a:ext cx="2743200" cy="2127074"/>
          </a:xfrm>
          <a:prstGeom prst="rect">
            <a:avLst/>
          </a:prstGeom>
          <a:solidFill>
            <a:schemeClr val="accent1">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Oval 10"/>
          <p:cNvSpPr/>
          <p:nvPr/>
        </p:nvSpPr>
        <p:spPr>
          <a:xfrm>
            <a:off x="2977827" y="5072066"/>
            <a:ext cx="1758141" cy="1739481"/>
          </a:xfrm>
          <a:prstGeom prst="ellipse">
            <a:avLst/>
          </a:prstGeom>
          <a:solidFill>
            <a:schemeClr val="accent1">
              <a:tint val="90000"/>
              <a:shade val="45000"/>
              <a:satMod val="200000"/>
              <a:alpha val="13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Rectangle 12"/>
          <p:cNvSpPr/>
          <p:nvPr/>
        </p:nvSpPr>
        <p:spPr>
          <a:xfrm>
            <a:off x="5257800" y="0"/>
            <a:ext cx="3886200" cy="3048000"/>
          </a:xfrm>
          <a:prstGeom prst="rect">
            <a:avLst/>
          </a:prstGeom>
          <a:solidFill>
            <a:schemeClr val="accent1">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4" name="Rectangle 13"/>
          <p:cNvSpPr/>
          <p:nvPr/>
        </p:nvSpPr>
        <p:spPr>
          <a:xfrm>
            <a:off x="0" y="4114800"/>
            <a:ext cx="2362200" cy="2463018"/>
          </a:xfrm>
          <a:prstGeom prst="rect">
            <a:avLst/>
          </a:prstGeom>
          <a:solidFill>
            <a:schemeClr val="bg2">
              <a:tint val="60000"/>
              <a:alpha val="7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5" name="Oval 14"/>
          <p:cNvSpPr/>
          <p:nvPr/>
        </p:nvSpPr>
        <p:spPr>
          <a:xfrm>
            <a:off x="4178687" y="2389810"/>
            <a:ext cx="2174118" cy="2174118"/>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6" name="Oval 15"/>
          <p:cNvSpPr/>
          <p:nvPr/>
        </p:nvSpPr>
        <p:spPr>
          <a:xfrm>
            <a:off x="6384588" y="5842728"/>
            <a:ext cx="1011260" cy="101126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6322493" y="1427132"/>
            <a:ext cx="2047390" cy="2047390"/>
          </a:xfrm>
          <a:prstGeom prst="ellipse">
            <a:avLst/>
          </a:prstGeom>
          <a:solidFill>
            <a:srgbClr val="C1E8E4">
              <a:alpha val="10980"/>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8" name="Oval 17"/>
          <p:cNvSpPr/>
          <p:nvPr/>
        </p:nvSpPr>
        <p:spPr>
          <a:xfrm>
            <a:off x="114300" y="4803322"/>
            <a:ext cx="1959428" cy="1959428"/>
          </a:xfrm>
          <a:prstGeom prst="ellipse">
            <a:avLst/>
          </a:prstGeom>
          <a:solidFill>
            <a:srgbClr val="C1E8E4">
              <a:alpha val="12157"/>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Oval 18"/>
          <p:cNvSpPr/>
          <p:nvPr/>
        </p:nvSpPr>
        <p:spPr>
          <a:xfrm>
            <a:off x="2021092" y="4578526"/>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0" name="Oval 19"/>
          <p:cNvSpPr/>
          <p:nvPr/>
        </p:nvSpPr>
        <p:spPr>
          <a:xfrm>
            <a:off x="4172385" y="4626825"/>
            <a:ext cx="1515880" cy="1394583"/>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a:off x="1906" y="361813"/>
            <a:ext cx="2512694"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Rectangle 22"/>
          <p:cNvSpPr/>
          <p:nvPr/>
        </p:nvSpPr>
        <p:spPr>
          <a:xfrm>
            <a:off x="1295400" y="0"/>
            <a:ext cx="1524000" cy="609600"/>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9403" y="212289"/>
            <a:ext cx="2022300" cy="2022300"/>
          </a:xfrm>
          <a:prstGeom prst="ellipse">
            <a:avLst/>
          </a:prstGeom>
          <a:solidFill>
            <a:schemeClr val="accent1">
              <a:tint val="100000"/>
              <a:satMod val="275000"/>
              <a:alpha val="15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76200" y="3962400"/>
            <a:ext cx="891076" cy="886968"/>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Oval 26"/>
          <p:cNvSpPr/>
          <p:nvPr/>
        </p:nvSpPr>
        <p:spPr>
          <a:xfrm>
            <a:off x="2121357" y="1507438"/>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8" name="Oval 27"/>
          <p:cNvSpPr/>
          <p:nvPr/>
        </p:nvSpPr>
        <p:spPr>
          <a:xfrm>
            <a:off x="3369253" y="466436"/>
            <a:ext cx="1595105" cy="1595105"/>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189756" y="2967572"/>
            <a:ext cx="3234945" cy="3234944"/>
          </a:xfrm>
          <a:prstGeom prst="ellipse">
            <a:avLst/>
          </a:prstGeom>
          <a:solidFill>
            <a:schemeClr val="accent1">
              <a:tint val="100000"/>
              <a:satMod val="18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0" name="Oval 29"/>
          <p:cNvSpPr/>
          <p:nvPr/>
        </p:nvSpPr>
        <p:spPr>
          <a:xfrm>
            <a:off x="55626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951220" y="4665220"/>
            <a:ext cx="2192780" cy="2192780"/>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Oval 32"/>
          <p:cNvSpPr/>
          <p:nvPr/>
        </p:nvSpPr>
        <p:spPr>
          <a:xfrm>
            <a:off x="1600200" y="3705807"/>
            <a:ext cx="1195876" cy="1198294"/>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4" name="Oval 33"/>
          <p:cNvSpPr/>
          <p:nvPr/>
        </p:nvSpPr>
        <p:spPr>
          <a:xfrm>
            <a:off x="6324600" y="228600"/>
            <a:ext cx="822960" cy="822960"/>
          </a:xfrm>
          <a:prstGeom prst="ellipse">
            <a:avLst/>
          </a:prstGeom>
          <a:solidFill>
            <a:schemeClr val="accent1">
              <a:tint val="90000"/>
              <a:satMod val="275000"/>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5" name="Oval 34"/>
          <p:cNvSpPr/>
          <p:nvPr/>
        </p:nvSpPr>
        <p:spPr>
          <a:xfrm>
            <a:off x="80772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6" name="Rectangle 35"/>
          <p:cNvSpPr/>
          <p:nvPr/>
        </p:nvSpPr>
        <p:spPr>
          <a:xfrm>
            <a:off x="5410200" y="6324600"/>
            <a:ext cx="1524000" cy="533400"/>
          </a:xfrm>
          <a:prstGeom prst="rect">
            <a:avLst/>
          </a:prstGeom>
          <a:solidFill>
            <a:schemeClr val="accent1">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3011692"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4" name="Date Placeholder 23"/>
          <p:cNvSpPr>
            <a:spLocks noGrp="1"/>
          </p:cNvSpPr>
          <p:nvPr>
            <p:ph type="dt" sz="half" idx="2"/>
          </p:nvPr>
        </p:nvSpPr>
        <p:spPr>
          <a:xfrm>
            <a:off x="5791200" y="6357144"/>
            <a:ext cx="2974848" cy="384048"/>
          </a:xfrm>
          <a:prstGeom prst="rect">
            <a:avLst/>
          </a:prstGeom>
        </p:spPr>
        <p:txBody>
          <a:bodyPr vert="horz" anchor="ctr" anchorCtr="0"/>
          <a:lstStyle>
            <a:lvl1pPr algn="l">
              <a:defRPr sz="1400">
                <a:solidFill>
                  <a:schemeClr val="tx2"/>
                </a:solidFill>
              </a:defRPr>
            </a:lvl1pPr>
          </a:lstStyle>
          <a:p>
            <a:fld id="{1A33440A-D04E-4FB0-ACBB-D1FD42651063}" type="datetime1">
              <a:rPr lang="en-US" smtClean="0"/>
              <a:pPr/>
              <a:t>3/8/2017</a:t>
            </a:fld>
            <a:endParaRPr lang="en-US" sz="1600" dirty="0">
              <a:solidFill>
                <a:schemeClr val="tx2"/>
              </a:solidFill>
            </a:endParaRPr>
          </a:p>
        </p:txBody>
      </p:sp>
      <p:sp>
        <p:nvSpPr>
          <p:cNvPr id="10" name="Footer Placeholder 9"/>
          <p:cNvSpPr>
            <a:spLocks noGrp="1"/>
          </p:cNvSpPr>
          <p:nvPr>
            <p:ph type="ftr" sz="quarter" idx="3"/>
          </p:nvPr>
        </p:nvSpPr>
        <p:spPr>
          <a:xfrm>
            <a:off x="2133600" y="6357144"/>
            <a:ext cx="3581400" cy="384048"/>
          </a:xfrm>
          <a:prstGeom prst="rect">
            <a:avLst/>
          </a:prstGeom>
        </p:spPr>
        <p:txBody>
          <a:bodyPr vert="horz" anchor="ctr" anchorCtr="0"/>
          <a:lstStyle>
            <a:lvl1pPr algn="r">
              <a:defRPr sz="1400">
                <a:solidFill>
                  <a:schemeClr val="tx2"/>
                </a:solidFill>
              </a:defRPr>
            </a:lvl1pPr>
          </a:lstStyle>
          <a:p>
            <a:pPr algn="r"/>
            <a:endParaRPr lang="en-US" sz="1400" dirty="0">
              <a:solidFill>
                <a:schemeClr val="tx2"/>
              </a:solidFill>
            </a:endParaRPr>
          </a:p>
        </p:txBody>
      </p:sp>
      <p:sp>
        <p:nvSpPr>
          <p:cNvPr id="22" name="Slide Number Placeholder 21"/>
          <p:cNvSpPr>
            <a:spLocks noGrp="1"/>
          </p:cNvSpPr>
          <p:nvPr>
            <p:ph type="sldNum" sz="quarter" idx="4"/>
          </p:nvPr>
        </p:nvSpPr>
        <p:spPr>
          <a:xfrm>
            <a:off x="155448" y="6315075"/>
            <a:ext cx="1188720" cy="457200"/>
          </a:xfrm>
          <a:prstGeom prst="rect">
            <a:avLst/>
          </a:prstGeom>
          <a:noFill/>
        </p:spPr>
        <p:txBody>
          <a:bodyPr vert="horz" lIns="0" tIns="0" rIns="0" bIns="0" anchor="ctr" anchorCtr="1">
            <a:normAutofit/>
          </a:bodyPr>
          <a:lstStyle>
            <a:lvl1pPr algn="ctr">
              <a:defRPr sz="2800">
                <a:solidFill>
                  <a:schemeClr val="tx2"/>
                </a:solidFill>
              </a:defRPr>
            </a:lvl1pPr>
          </a:lstStyle>
          <a:p>
            <a:pPr algn="ctr"/>
            <a:fld id="{E5C7EF4D-DD50-400C-9F04-EB20CB99416E}" type="slidenum">
              <a:rPr lang="en-US" sz="2800" smtClean="0">
                <a:solidFill>
                  <a:schemeClr val="tx2"/>
                </a:solidFill>
              </a:rPr>
              <a:pPr algn="ctr"/>
              <a:t>‹Nº›</a:t>
            </a:fld>
            <a:endParaRPr lang="en-US" sz="2800" dirty="0">
              <a:solidFill>
                <a:schemeClr val="tx2"/>
              </a:solidFill>
            </a:endParaRPr>
          </a:p>
        </p:txBody>
      </p:sp>
      <p:sp>
        <p:nvSpPr>
          <p:cNvPr id="5" name="Title Placeholder 4"/>
          <p:cNvSpPr>
            <a:spLocks noGrp="1"/>
          </p:cNvSpPr>
          <p:nvPr>
            <p:ph type="title"/>
          </p:nvPr>
        </p:nvSpPr>
        <p:spPr>
          <a:xfrm>
            <a:off x="457200" y="152400"/>
            <a:ext cx="8229600" cy="1143000"/>
          </a:xfrm>
          <a:prstGeom prst="rect">
            <a:avLst/>
          </a:prstGeom>
        </p:spPr>
        <p:txBody>
          <a:bodyPr vert="horz" anchor="b" anchorCtr="0">
            <a:normAutofit/>
          </a:bodyPr>
          <a:lstStyle/>
          <a:p>
            <a:r>
              <a:rPr lang="es-ES" smtClean="0"/>
              <a:t>Haga clic para modificar el estilo de título del patrón</a:t>
            </a:r>
            <a:endParaRPr lang="en-US" dirty="0"/>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Lst>
  <p:txStyles>
    <p:titleStyle>
      <a:lvl1pPr algn="l" rtl="0" eaLnBrk="1" latinLnBrk="0" hangingPunct="1">
        <a:spcBef>
          <a:spcPct val="0"/>
        </a:spcBef>
        <a:buNone/>
        <a:defRPr sz="3800" kern="1200" spc="-100" baseline="0">
          <a:solidFill>
            <a:schemeClr val="tx2"/>
          </a:solidFill>
          <a:latin typeface="+mj-lt"/>
          <a:ea typeface="+mj-ea"/>
          <a:cs typeface="+mj-cs"/>
        </a:defRPr>
      </a:lvl1pPr>
    </p:titleStyle>
    <p:body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Documento_de_Microsoft_Word_97-20031.doc"/><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lstStyle/>
          <a:p>
            <a:r>
              <a:rPr lang="es-ES" dirty="0" smtClean="0"/>
              <a:t>Introducción</a:t>
            </a:r>
            <a:endParaRPr lang="es-ES" dirty="0"/>
          </a:p>
        </p:txBody>
      </p:sp>
      <p:sp>
        <p:nvSpPr>
          <p:cNvPr id="3" name="2 Título"/>
          <p:cNvSpPr>
            <a:spLocks noGrp="1"/>
          </p:cNvSpPr>
          <p:nvPr>
            <p:ph type="ctrTitle"/>
          </p:nvPr>
        </p:nvSpPr>
        <p:spPr/>
        <p:txBody>
          <a:bodyPr/>
          <a:lstStyle/>
          <a:p>
            <a:r>
              <a:rPr lang="es-ES" dirty="0" smtClean="0"/>
              <a:t>Familias lógicas digitales</a:t>
            </a:r>
            <a:endParaRPr lang="es-ES" dirty="0"/>
          </a:p>
        </p:txBody>
      </p:sp>
      <p:pic>
        <p:nvPicPr>
          <p:cNvPr id="4" name="Placeholder 3" descr="1000000000000258000001C25ACC0C80.png"/>
          <p:cNvPicPr>
            <a:picLocks noGrp="1" noChangeAspect="1"/>
          </p:cNvPicPr>
          <p:nvPr/>
        </p:nvPicPr>
        <p:blipFill>
          <a:blip r:embed="rId2" cstate="print">
            <a:lum/>
          </a:blip>
          <a:stretch>
            <a:fillRect/>
          </a:stretch>
        </p:blipFill>
        <p:spPr>
          <a:xfrm>
            <a:off x="6516216" y="908719"/>
            <a:ext cx="2627784" cy="1970755"/>
          </a:xfrm>
          <a:prstGeom prst="rect">
            <a:avLst/>
          </a:prstGeom>
          <a:ln w="0">
            <a:solidFill>
              <a:schemeClr val="accent1">
                <a:lumMod val="50000"/>
              </a:schemeClr>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Subfamilas</a:t>
            </a:r>
            <a:r>
              <a:rPr lang="es-ES" dirty="0" smtClean="0"/>
              <a:t>: </a:t>
            </a:r>
            <a:endParaRPr lang="es-ES" dirty="0"/>
          </a:p>
        </p:txBody>
      </p:sp>
      <p:sp>
        <p:nvSpPr>
          <p:cNvPr id="4" name="3 Rectángulo"/>
          <p:cNvSpPr/>
          <p:nvPr/>
        </p:nvSpPr>
        <p:spPr>
          <a:xfrm>
            <a:off x="467544" y="1844824"/>
            <a:ext cx="8136904" cy="341632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s-ES" sz="2400" dirty="0" smtClean="0"/>
              <a:t>La familia TTL o bipolar se divide en las siguientes categorías o subfamilias básicas:</a:t>
            </a:r>
          </a:p>
          <a:p>
            <a:r>
              <a:rPr lang="es-ES" sz="2400" dirty="0" smtClean="0"/>
              <a:t>TTL estándar.</a:t>
            </a:r>
          </a:p>
          <a:p>
            <a:r>
              <a:rPr lang="es-ES" sz="2400" dirty="0" smtClean="0"/>
              <a:t>TTL </a:t>
            </a:r>
            <a:r>
              <a:rPr lang="es-ES" sz="2400" dirty="0" err="1" smtClean="0"/>
              <a:t>Schottky</a:t>
            </a:r>
            <a:r>
              <a:rPr lang="es-ES" sz="2400" dirty="0" smtClean="0"/>
              <a:t> (S).</a:t>
            </a:r>
          </a:p>
          <a:p>
            <a:r>
              <a:rPr lang="es-ES" sz="2400" dirty="0" smtClean="0"/>
              <a:t>TTL de baja potencia (L).</a:t>
            </a:r>
          </a:p>
          <a:p>
            <a:r>
              <a:rPr lang="es-ES" sz="2400" dirty="0" smtClean="0"/>
              <a:t>TTL </a:t>
            </a:r>
            <a:r>
              <a:rPr lang="es-ES" sz="2400" dirty="0" err="1" smtClean="0"/>
              <a:t>Schottky</a:t>
            </a:r>
            <a:r>
              <a:rPr lang="es-ES" sz="2400" dirty="0" smtClean="0"/>
              <a:t> de baja potencia (LS).</a:t>
            </a:r>
          </a:p>
          <a:p>
            <a:r>
              <a:rPr lang="pt-BR" sz="2400" dirty="0" smtClean="0"/>
              <a:t>TTL de alta </a:t>
            </a:r>
            <a:r>
              <a:rPr lang="pt-BR" sz="2400" dirty="0" err="1" smtClean="0"/>
              <a:t>velocidad</a:t>
            </a:r>
            <a:r>
              <a:rPr lang="pt-BR" sz="2400" dirty="0" smtClean="0"/>
              <a:t> (H).</a:t>
            </a:r>
          </a:p>
          <a:p>
            <a:r>
              <a:rPr lang="es-ES" sz="2400" dirty="0" smtClean="0"/>
              <a:t>TTL </a:t>
            </a:r>
            <a:r>
              <a:rPr lang="es-ES" sz="2400" dirty="0" err="1" smtClean="0"/>
              <a:t>Schottky</a:t>
            </a:r>
            <a:r>
              <a:rPr lang="es-ES" sz="2400" dirty="0" smtClean="0"/>
              <a:t> avanzada (AS).</a:t>
            </a:r>
          </a:p>
          <a:p>
            <a:r>
              <a:rPr lang="es-ES" sz="2400" dirty="0" smtClean="0"/>
              <a:t>TTL </a:t>
            </a:r>
            <a:r>
              <a:rPr lang="es-ES" sz="2400" dirty="0" err="1" smtClean="0"/>
              <a:t>Schottky</a:t>
            </a:r>
            <a:r>
              <a:rPr lang="es-ES" sz="2400" dirty="0" smtClean="0"/>
              <a:t> de baja potencia avanzada (ALS).</a:t>
            </a:r>
            <a:endParaRPr lang="es-E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Resumen Familias TTL:</a:t>
            </a:r>
            <a:endParaRPr lang="es-ES" dirty="0"/>
          </a:p>
        </p:txBody>
      </p:sp>
      <p:sp>
        <p:nvSpPr>
          <p:cNvPr id="3" name="2 Marcador de contenido"/>
          <p:cNvSpPr>
            <a:spLocks noGrp="1"/>
          </p:cNvSpPr>
          <p:nvPr>
            <p:ph sz="quarter" idx="1"/>
          </p:nvPr>
        </p:nvSpPr>
        <p:spPr/>
        <p:txBody>
          <a:bodyPr/>
          <a:lstStyle/>
          <a:p>
            <a:endParaRPr lang="es-ES"/>
          </a:p>
        </p:txBody>
      </p:sp>
      <p:pic>
        <p:nvPicPr>
          <p:cNvPr id="2050" name="Picture 2" descr="http://2.bp.blogspot.com/-6B_hJ5oFtOs/TV4WgMa3nqI/AAAAAAAAABU/jxC49CpCnUM/s400/ttl.bmp"/>
          <p:cNvPicPr>
            <a:picLocks noChangeAspect="1" noChangeArrowheads="1"/>
          </p:cNvPicPr>
          <p:nvPr/>
        </p:nvPicPr>
        <p:blipFill>
          <a:blip r:embed="rId2" cstate="print"/>
          <a:srcRect/>
          <a:stretch>
            <a:fillRect/>
          </a:stretch>
        </p:blipFill>
        <p:spPr bwMode="auto">
          <a:xfrm>
            <a:off x="107504" y="1556792"/>
            <a:ext cx="8712968" cy="511256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Parámetros Eléctricos:</a:t>
            </a:r>
            <a:endParaRPr lang="es-ES" dirty="0"/>
          </a:p>
        </p:txBody>
      </p:sp>
      <p:graphicFrame>
        <p:nvGraphicFramePr>
          <p:cNvPr id="4" name="Group 139"/>
          <p:cNvGraphicFramePr>
            <a:graphicFrameLocks/>
          </p:cNvGraphicFramePr>
          <p:nvPr/>
        </p:nvGraphicFramePr>
        <p:xfrm>
          <a:off x="395536" y="1700808"/>
          <a:ext cx="8229600" cy="4531045"/>
        </p:xfrm>
        <a:graphic>
          <a:graphicData uri="http://schemas.openxmlformats.org/drawingml/2006/table">
            <a:tbl>
              <a:tblPr/>
              <a:tblGrid>
                <a:gridCol w="3427413"/>
                <a:gridCol w="504825"/>
                <a:gridCol w="504825"/>
                <a:gridCol w="590550"/>
                <a:gridCol w="469900"/>
                <a:gridCol w="627062"/>
                <a:gridCol w="677863"/>
                <a:gridCol w="817562"/>
                <a:gridCol w="609600"/>
              </a:tblGrid>
              <a:tr h="5191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FAMILIA TTL</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74L</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74H</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74LS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74ALS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74F</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gridSpan="9">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Parámetros de funcionamiento</a:t>
                      </a:r>
                      <a:endParaRPr kumimoji="0" lang="es-E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06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Retraso de propagación típico (ns)</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5</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Disipación de potencia (mW)</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1,3</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Producto velocidad-potencia (pJ)</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132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13.6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6.5</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Máxima frecuencia de reloj (MHz)</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50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125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45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70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Factor de carga de la salida </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40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20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(para la misma serie)</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209550">
                <a:tc gridSpan="9">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Parámetros de Voltaje</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746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OHmín</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IHmín </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2.0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OLmáx</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V</a:t>
                      </a:r>
                      <a:r>
                        <a:rPr kumimoji="0" lang="es-ES" sz="1200" b="0" i="0" u="none" strike="noStrike" cap="none" normalizeH="0" baseline="-30000" smtClean="0">
                          <a:ln>
                            <a:noFill/>
                          </a:ln>
                          <a:solidFill>
                            <a:schemeClr val="tx1"/>
                          </a:solidFill>
                          <a:effectLst/>
                          <a:latin typeface="Arial" charset="0"/>
                          <a:cs typeface="Arial" charset="0"/>
                        </a:rPr>
                        <a:t>ILmáx</a:t>
                      </a:r>
                      <a:r>
                        <a:rPr kumimoji="0" lang="es-ES" sz="1200" b="0" i="0" u="none" strike="noStrike" cap="none" normalizeH="0" baseline="0" smtClean="0">
                          <a:ln>
                            <a:noFill/>
                          </a:ln>
                          <a:solidFill>
                            <a:schemeClr val="tx1"/>
                          </a:solidFill>
                          <a:effectLst/>
                          <a:latin typeface="Arial" charset="0"/>
                          <a:cs typeface="Arial" charset="0"/>
                        </a:rPr>
                        <a:t>  (V)</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0.8</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0.7</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0.8</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4067175" y="115888"/>
            <a:ext cx="3671888" cy="1081087"/>
            <a:chOff x="1565" y="1842"/>
            <a:chExt cx="2449" cy="817"/>
          </a:xfrm>
        </p:grpSpPr>
        <p:sp>
          <p:nvSpPr>
            <p:cNvPr id="12331" name="Rectangle 43"/>
            <p:cNvSpPr>
              <a:spLocks noChangeArrowheads="1"/>
            </p:cNvSpPr>
            <p:nvPr/>
          </p:nvSpPr>
          <p:spPr bwMode="auto">
            <a:xfrm>
              <a:off x="2381" y="1842"/>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ENTRADA</a:t>
              </a:r>
            </a:p>
          </p:txBody>
        </p:sp>
        <p:sp>
          <p:nvSpPr>
            <p:cNvPr id="12332" name="Rectangle 44"/>
            <p:cNvSpPr>
              <a:spLocks noChangeArrowheads="1"/>
            </p:cNvSpPr>
            <p:nvPr/>
          </p:nvSpPr>
          <p:spPr bwMode="auto">
            <a:xfrm>
              <a:off x="3198" y="1842"/>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SALIDA</a:t>
              </a:r>
            </a:p>
          </p:txBody>
        </p:sp>
        <p:sp>
          <p:nvSpPr>
            <p:cNvPr id="12333" name="Rectangle 45"/>
            <p:cNvSpPr>
              <a:spLocks noChangeArrowheads="1"/>
            </p:cNvSpPr>
            <p:nvPr/>
          </p:nvSpPr>
          <p:spPr bwMode="auto">
            <a:xfrm>
              <a:off x="1565" y="2114"/>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BAJO</a:t>
              </a:r>
            </a:p>
          </p:txBody>
        </p:sp>
        <p:sp>
          <p:nvSpPr>
            <p:cNvPr id="12334" name="Rectangle 46"/>
            <p:cNvSpPr>
              <a:spLocks noChangeArrowheads="1"/>
            </p:cNvSpPr>
            <p:nvPr/>
          </p:nvSpPr>
          <p:spPr bwMode="auto">
            <a:xfrm>
              <a:off x="2381" y="2114"/>
              <a:ext cx="816" cy="273"/>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0 - 0,8V</a:t>
              </a:r>
            </a:p>
          </p:txBody>
        </p:sp>
        <p:sp>
          <p:nvSpPr>
            <p:cNvPr id="12335" name="Rectangle 47"/>
            <p:cNvSpPr>
              <a:spLocks noChangeArrowheads="1"/>
            </p:cNvSpPr>
            <p:nvPr/>
          </p:nvSpPr>
          <p:spPr bwMode="auto">
            <a:xfrm>
              <a:off x="3198" y="2114"/>
              <a:ext cx="816" cy="273"/>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0 - 0,4V</a:t>
              </a:r>
            </a:p>
          </p:txBody>
        </p:sp>
        <p:sp>
          <p:nvSpPr>
            <p:cNvPr id="12336" name="Rectangle 48"/>
            <p:cNvSpPr>
              <a:spLocks noChangeArrowheads="1"/>
            </p:cNvSpPr>
            <p:nvPr/>
          </p:nvSpPr>
          <p:spPr bwMode="auto">
            <a:xfrm>
              <a:off x="1565" y="2386"/>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ALTO</a:t>
              </a:r>
            </a:p>
          </p:txBody>
        </p:sp>
        <p:sp>
          <p:nvSpPr>
            <p:cNvPr id="12337" name="Rectangle 49"/>
            <p:cNvSpPr>
              <a:spLocks noChangeArrowheads="1"/>
            </p:cNvSpPr>
            <p:nvPr/>
          </p:nvSpPr>
          <p:spPr bwMode="auto">
            <a:xfrm>
              <a:off x="2381" y="2386"/>
              <a:ext cx="816" cy="273"/>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2 - 5V</a:t>
              </a:r>
            </a:p>
          </p:txBody>
        </p:sp>
        <p:sp>
          <p:nvSpPr>
            <p:cNvPr id="12338" name="Rectangle 50"/>
            <p:cNvSpPr>
              <a:spLocks noChangeArrowheads="1"/>
            </p:cNvSpPr>
            <p:nvPr/>
          </p:nvSpPr>
          <p:spPr bwMode="auto">
            <a:xfrm>
              <a:off x="3198" y="2386"/>
              <a:ext cx="816" cy="273"/>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2,4 – 5 V</a:t>
              </a:r>
            </a:p>
          </p:txBody>
        </p:sp>
      </p:grpSp>
      <p:sp>
        <p:nvSpPr>
          <p:cNvPr id="12342" name="Rectangle 54"/>
          <p:cNvSpPr>
            <a:spLocks noGrp="1" noChangeArrowheads="1"/>
          </p:cNvSpPr>
          <p:nvPr>
            <p:ph type="title"/>
          </p:nvPr>
        </p:nvSpPr>
        <p:spPr>
          <a:xfrm>
            <a:off x="0" y="0"/>
            <a:ext cx="4140200" cy="1143000"/>
          </a:xfrm>
          <a:noFill/>
          <a:ln/>
        </p:spPr>
        <p:txBody>
          <a:bodyPr/>
          <a:lstStyle/>
          <a:p>
            <a:r>
              <a:rPr lang="es-ES" sz="3200"/>
              <a:t>Niveles Lógicos TTL</a:t>
            </a:r>
            <a:br>
              <a:rPr lang="es-ES" sz="3200"/>
            </a:br>
            <a:r>
              <a:rPr lang="es-ES" sz="3200"/>
              <a:t>(Estándar)</a:t>
            </a:r>
          </a:p>
        </p:txBody>
      </p:sp>
      <p:grpSp>
        <p:nvGrpSpPr>
          <p:cNvPr id="3" name="Group 55"/>
          <p:cNvGrpSpPr>
            <a:grpSpLocks/>
          </p:cNvGrpSpPr>
          <p:nvPr/>
        </p:nvGrpSpPr>
        <p:grpSpPr bwMode="auto">
          <a:xfrm>
            <a:off x="1736725" y="2060575"/>
            <a:ext cx="2017713" cy="4321175"/>
            <a:chOff x="748" y="2115"/>
            <a:chExt cx="1089" cy="1134"/>
          </a:xfrm>
        </p:grpSpPr>
        <p:sp>
          <p:nvSpPr>
            <p:cNvPr id="12344" name="Rectangle 56"/>
            <p:cNvSpPr>
              <a:spLocks noChangeArrowheads="1"/>
            </p:cNvSpPr>
            <p:nvPr/>
          </p:nvSpPr>
          <p:spPr bwMode="auto">
            <a:xfrm>
              <a:off x="748" y="3068"/>
              <a:ext cx="1089" cy="181"/>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Lógico (BAJO)</a:t>
              </a:r>
            </a:p>
          </p:txBody>
        </p:sp>
        <p:sp>
          <p:nvSpPr>
            <p:cNvPr id="12345" name="Rectangle 57"/>
            <p:cNvSpPr>
              <a:spLocks noChangeArrowheads="1"/>
            </p:cNvSpPr>
            <p:nvPr/>
          </p:nvSpPr>
          <p:spPr bwMode="auto">
            <a:xfrm>
              <a:off x="748" y="2115"/>
              <a:ext cx="1089" cy="680"/>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1 Lógico (ALTO)</a:t>
              </a:r>
            </a:p>
          </p:txBody>
        </p:sp>
        <p:sp>
          <p:nvSpPr>
            <p:cNvPr id="12346" name="Rectangle 58"/>
            <p:cNvSpPr>
              <a:spLocks noChangeArrowheads="1"/>
            </p:cNvSpPr>
            <p:nvPr/>
          </p:nvSpPr>
          <p:spPr bwMode="auto">
            <a:xfrm>
              <a:off x="748" y="2796"/>
              <a:ext cx="1089" cy="272"/>
            </a:xfrm>
            <a:prstGeom prst="rect">
              <a:avLst/>
            </a:prstGeom>
            <a:solidFill>
              <a:srgbClr val="A9A9A9"/>
            </a:solidFill>
            <a:ln w="9525">
              <a:solidFill>
                <a:schemeClr val="tx1"/>
              </a:solidFill>
              <a:miter lim="800000"/>
              <a:headEnd/>
              <a:tailEnd/>
            </a:ln>
            <a:effectLst/>
          </p:spPr>
          <p:txBody>
            <a:bodyPr wrap="none" anchor="ctr"/>
            <a:lstStyle/>
            <a:p>
              <a:pPr algn="ctr"/>
              <a:r>
                <a:rPr lang="es-ES"/>
                <a:t>Indefinido</a:t>
              </a:r>
            </a:p>
          </p:txBody>
        </p:sp>
      </p:grpSp>
      <p:grpSp>
        <p:nvGrpSpPr>
          <p:cNvPr id="4" name="Group 59"/>
          <p:cNvGrpSpPr>
            <a:grpSpLocks/>
          </p:cNvGrpSpPr>
          <p:nvPr/>
        </p:nvGrpSpPr>
        <p:grpSpPr bwMode="auto">
          <a:xfrm>
            <a:off x="6299200" y="2060575"/>
            <a:ext cx="2017713" cy="4321175"/>
            <a:chOff x="2699" y="2296"/>
            <a:chExt cx="363" cy="1134"/>
          </a:xfrm>
        </p:grpSpPr>
        <p:sp>
          <p:nvSpPr>
            <p:cNvPr id="12348" name="Rectangle 60"/>
            <p:cNvSpPr>
              <a:spLocks noChangeArrowheads="1"/>
            </p:cNvSpPr>
            <p:nvPr/>
          </p:nvSpPr>
          <p:spPr bwMode="auto">
            <a:xfrm>
              <a:off x="2699" y="3339"/>
              <a:ext cx="363" cy="91"/>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Lógico (BAJO)</a:t>
              </a:r>
            </a:p>
          </p:txBody>
        </p:sp>
        <p:sp>
          <p:nvSpPr>
            <p:cNvPr id="12349" name="Rectangle 61"/>
            <p:cNvSpPr>
              <a:spLocks noChangeArrowheads="1"/>
            </p:cNvSpPr>
            <p:nvPr/>
          </p:nvSpPr>
          <p:spPr bwMode="auto">
            <a:xfrm>
              <a:off x="2699" y="2296"/>
              <a:ext cx="363" cy="589"/>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1 Lógico (ALTO) </a:t>
              </a:r>
            </a:p>
          </p:txBody>
        </p:sp>
        <p:sp>
          <p:nvSpPr>
            <p:cNvPr id="12350" name="Rectangle 62"/>
            <p:cNvSpPr>
              <a:spLocks noChangeArrowheads="1"/>
            </p:cNvSpPr>
            <p:nvPr/>
          </p:nvSpPr>
          <p:spPr bwMode="auto">
            <a:xfrm>
              <a:off x="2699" y="2886"/>
              <a:ext cx="363" cy="453"/>
            </a:xfrm>
            <a:prstGeom prst="rect">
              <a:avLst/>
            </a:prstGeom>
            <a:solidFill>
              <a:srgbClr val="A9A9A9"/>
            </a:solidFill>
            <a:ln w="9525">
              <a:solidFill>
                <a:schemeClr val="tx1"/>
              </a:solidFill>
              <a:miter lim="800000"/>
              <a:headEnd/>
              <a:tailEnd/>
            </a:ln>
            <a:effectLst/>
          </p:spPr>
          <p:txBody>
            <a:bodyPr wrap="none" anchor="ctr"/>
            <a:lstStyle/>
            <a:p>
              <a:pPr algn="ctr"/>
              <a:r>
                <a:rPr lang="es-ES"/>
                <a:t>No permitido</a:t>
              </a:r>
            </a:p>
          </p:txBody>
        </p:sp>
      </p:grpSp>
      <p:sp>
        <p:nvSpPr>
          <p:cNvPr id="12351" name="Text Box 63"/>
          <p:cNvSpPr txBox="1">
            <a:spLocks noChangeArrowheads="1"/>
          </p:cNvSpPr>
          <p:nvPr/>
        </p:nvSpPr>
        <p:spPr bwMode="auto">
          <a:xfrm>
            <a:off x="6877050" y="1628775"/>
            <a:ext cx="857250" cy="366713"/>
          </a:xfrm>
          <a:prstGeom prst="rect">
            <a:avLst/>
          </a:prstGeom>
          <a:noFill/>
          <a:ln w="9525">
            <a:noFill/>
            <a:miter lim="800000"/>
            <a:headEnd/>
            <a:tailEnd/>
          </a:ln>
          <a:effectLst/>
        </p:spPr>
        <p:txBody>
          <a:bodyPr wrap="none">
            <a:spAutoFit/>
          </a:bodyPr>
          <a:lstStyle/>
          <a:p>
            <a:r>
              <a:rPr lang="es-ES" b="1"/>
              <a:t>Salida</a:t>
            </a:r>
          </a:p>
        </p:txBody>
      </p:sp>
      <p:sp>
        <p:nvSpPr>
          <p:cNvPr id="12352" name="Text Box 64"/>
          <p:cNvSpPr txBox="1">
            <a:spLocks noChangeArrowheads="1"/>
          </p:cNvSpPr>
          <p:nvPr/>
        </p:nvSpPr>
        <p:spPr bwMode="auto">
          <a:xfrm>
            <a:off x="2257425" y="1557338"/>
            <a:ext cx="1035050" cy="366712"/>
          </a:xfrm>
          <a:prstGeom prst="rect">
            <a:avLst/>
          </a:prstGeom>
          <a:noFill/>
          <a:ln w="9525">
            <a:noFill/>
            <a:miter lim="800000"/>
            <a:headEnd/>
            <a:tailEnd/>
          </a:ln>
          <a:effectLst/>
        </p:spPr>
        <p:txBody>
          <a:bodyPr wrap="none">
            <a:spAutoFit/>
          </a:bodyPr>
          <a:lstStyle/>
          <a:p>
            <a:r>
              <a:rPr lang="es-ES" b="1"/>
              <a:t>Entrada</a:t>
            </a:r>
          </a:p>
        </p:txBody>
      </p:sp>
      <p:sp>
        <p:nvSpPr>
          <p:cNvPr id="12353" name="Text Box 65"/>
          <p:cNvSpPr txBox="1">
            <a:spLocks noChangeArrowheads="1"/>
          </p:cNvSpPr>
          <p:nvPr/>
        </p:nvSpPr>
        <p:spPr bwMode="auto">
          <a:xfrm>
            <a:off x="5835650" y="1917700"/>
            <a:ext cx="463550" cy="366713"/>
          </a:xfrm>
          <a:prstGeom prst="rect">
            <a:avLst/>
          </a:prstGeom>
          <a:noFill/>
          <a:ln w="9525">
            <a:noFill/>
            <a:miter lim="800000"/>
            <a:headEnd/>
            <a:tailEnd/>
          </a:ln>
          <a:effectLst/>
        </p:spPr>
        <p:txBody>
          <a:bodyPr wrap="none">
            <a:spAutoFit/>
          </a:bodyPr>
          <a:lstStyle/>
          <a:p>
            <a:r>
              <a:rPr lang="es-ES"/>
              <a:t>5V</a:t>
            </a:r>
          </a:p>
        </p:txBody>
      </p:sp>
      <p:sp>
        <p:nvSpPr>
          <p:cNvPr id="12354" name="Text Box 66"/>
          <p:cNvSpPr txBox="1">
            <a:spLocks noChangeArrowheads="1"/>
          </p:cNvSpPr>
          <p:nvPr/>
        </p:nvSpPr>
        <p:spPr bwMode="auto">
          <a:xfrm>
            <a:off x="5580063" y="4149725"/>
            <a:ext cx="654050" cy="366713"/>
          </a:xfrm>
          <a:prstGeom prst="rect">
            <a:avLst/>
          </a:prstGeom>
          <a:noFill/>
          <a:ln w="9525">
            <a:noFill/>
            <a:miter lim="800000"/>
            <a:headEnd/>
            <a:tailEnd/>
          </a:ln>
          <a:effectLst/>
        </p:spPr>
        <p:txBody>
          <a:bodyPr wrap="none">
            <a:spAutoFit/>
          </a:bodyPr>
          <a:lstStyle/>
          <a:p>
            <a:r>
              <a:rPr lang="es-ES"/>
              <a:t>2,4V</a:t>
            </a:r>
          </a:p>
        </p:txBody>
      </p:sp>
      <p:sp>
        <p:nvSpPr>
          <p:cNvPr id="12355" name="Text Box 67"/>
          <p:cNvSpPr txBox="1">
            <a:spLocks noChangeArrowheads="1"/>
          </p:cNvSpPr>
          <p:nvPr/>
        </p:nvSpPr>
        <p:spPr bwMode="auto">
          <a:xfrm>
            <a:off x="5651500" y="5870575"/>
            <a:ext cx="838200" cy="366713"/>
          </a:xfrm>
          <a:prstGeom prst="rect">
            <a:avLst/>
          </a:prstGeom>
          <a:noFill/>
          <a:ln w="9525">
            <a:noFill/>
            <a:miter lim="800000"/>
            <a:headEnd/>
            <a:tailEnd/>
          </a:ln>
          <a:effectLst/>
        </p:spPr>
        <p:txBody>
          <a:bodyPr>
            <a:spAutoFit/>
          </a:bodyPr>
          <a:lstStyle/>
          <a:p>
            <a:r>
              <a:rPr lang="es-ES"/>
              <a:t>0,4V</a:t>
            </a:r>
          </a:p>
        </p:txBody>
      </p:sp>
      <p:sp>
        <p:nvSpPr>
          <p:cNvPr id="12356" name="Text Box 68"/>
          <p:cNvSpPr txBox="1">
            <a:spLocks noChangeArrowheads="1"/>
          </p:cNvSpPr>
          <p:nvPr/>
        </p:nvSpPr>
        <p:spPr bwMode="auto">
          <a:xfrm>
            <a:off x="5835650" y="6237288"/>
            <a:ext cx="463550" cy="366712"/>
          </a:xfrm>
          <a:prstGeom prst="rect">
            <a:avLst/>
          </a:prstGeom>
          <a:noFill/>
          <a:ln w="9525">
            <a:noFill/>
            <a:miter lim="800000"/>
            <a:headEnd/>
            <a:tailEnd/>
          </a:ln>
          <a:effectLst/>
        </p:spPr>
        <p:txBody>
          <a:bodyPr wrap="none">
            <a:spAutoFit/>
          </a:bodyPr>
          <a:lstStyle/>
          <a:p>
            <a:r>
              <a:rPr lang="es-ES"/>
              <a:t>0V</a:t>
            </a:r>
          </a:p>
        </p:txBody>
      </p:sp>
      <p:sp>
        <p:nvSpPr>
          <p:cNvPr id="12357" name="Text Box 69"/>
          <p:cNvSpPr txBox="1">
            <a:spLocks noChangeArrowheads="1"/>
          </p:cNvSpPr>
          <p:nvPr/>
        </p:nvSpPr>
        <p:spPr bwMode="auto">
          <a:xfrm>
            <a:off x="1300163" y="1917700"/>
            <a:ext cx="463550" cy="366713"/>
          </a:xfrm>
          <a:prstGeom prst="rect">
            <a:avLst/>
          </a:prstGeom>
          <a:noFill/>
          <a:ln w="9525">
            <a:noFill/>
            <a:miter lim="800000"/>
            <a:headEnd/>
            <a:tailEnd/>
          </a:ln>
          <a:effectLst/>
        </p:spPr>
        <p:txBody>
          <a:bodyPr wrap="none">
            <a:spAutoFit/>
          </a:bodyPr>
          <a:lstStyle/>
          <a:p>
            <a:r>
              <a:rPr lang="es-ES"/>
              <a:t>5V</a:t>
            </a:r>
          </a:p>
        </p:txBody>
      </p:sp>
      <p:sp>
        <p:nvSpPr>
          <p:cNvPr id="12358" name="Text Box 70"/>
          <p:cNvSpPr txBox="1">
            <a:spLocks noChangeArrowheads="1"/>
          </p:cNvSpPr>
          <p:nvPr/>
        </p:nvSpPr>
        <p:spPr bwMode="auto">
          <a:xfrm>
            <a:off x="1331913" y="4502150"/>
            <a:ext cx="463550" cy="366713"/>
          </a:xfrm>
          <a:prstGeom prst="rect">
            <a:avLst/>
          </a:prstGeom>
          <a:noFill/>
          <a:ln w="9525">
            <a:noFill/>
            <a:miter lim="800000"/>
            <a:headEnd/>
            <a:tailEnd/>
          </a:ln>
          <a:effectLst/>
        </p:spPr>
        <p:txBody>
          <a:bodyPr wrap="none">
            <a:spAutoFit/>
          </a:bodyPr>
          <a:lstStyle/>
          <a:p>
            <a:r>
              <a:rPr lang="es-ES"/>
              <a:t>2V</a:t>
            </a:r>
          </a:p>
        </p:txBody>
      </p:sp>
      <p:sp>
        <p:nvSpPr>
          <p:cNvPr id="12359" name="Text Box 71"/>
          <p:cNvSpPr txBox="1">
            <a:spLocks noChangeArrowheads="1"/>
          </p:cNvSpPr>
          <p:nvPr/>
        </p:nvSpPr>
        <p:spPr bwMode="auto">
          <a:xfrm>
            <a:off x="1116013" y="5518150"/>
            <a:ext cx="838200" cy="366713"/>
          </a:xfrm>
          <a:prstGeom prst="rect">
            <a:avLst/>
          </a:prstGeom>
          <a:noFill/>
          <a:ln w="9525">
            <a:noFill/>
            <a:miter lim="800000"/>
            <a:headEnd/>
            <a:tailEnd/>
          </a:ln>
          <a:effectLst/>
        </p:spPr>
        <p:txBody>
          <a:bodyPr>
            <a:spAutoFit/>
          </a:bodyPr>
          <a:lstStyle/>
          <a:p>
            <a:r>
              <a:rPr lang="es-ES"/>
              <a:t>0,8V</a:t>
            </a:r>
          </a:p>
        </p:txBody>
      </p:sp>
      <p:sp>
        <p:nvSpPr>
          <p:cNvPr id="12360" name="Text Box 72"/>
          <p:cNvSpPr txBox="1">
            <a:spLocks noChangeArrowheads="1"/>
          </p:cNvSpPr>
          <p:nvPr/>
        </p:nvSpPr>
        <p:spPr bwMode="auto">
          <a:xfrm>
            <a:off x="1300163" y="6237288"/>
            <a:ext cx="463550" cy="366712"/>
          </a:xfrm>
          <a:prstGeom prst="rect">
            <a:avLst/>
          </a:prstGeom>
          <a:noFill/>
          <a:ln w="9525">
            <a:noFill/>
            <a:miter lim="800000"/>
            <a:headEnd/>
            <a:tailEnd/>
          </a:ln>
          <a:effectLst/>
        </p:spPr>
        <p:txBody>
          <a:bodyPr wrap="none">
            <a:spAutoFit/>
          </a:bodyPr>
          <a:lstStyle/>
          <a:p>
            <a:r>
              <a:rPr lang="es-ES"/>
              <a:t>0V</a:t>
            </a:r>
          </a:p>
        </p:txBody>
      </p:sp>
      <p:sp>
        <p:nvSpPr>
          <p:cNvPr id="12361" name="AutoShape 73"/>
          <p:cNvSpPr>
            <a:spLocks/>
          </p:cNvSpPr>
          <p:nvPr/>
        </p:nvSpPr>
        <p:spPr bwMode="auto">
          <a:xfrm>
            <a:off x="8388350" y="6021388"/>
            <a:ext cx="71438" cy="360362"/>
          </a:xfrm>
          <a:prstGeom prst="rightBrace">
            <a:avLst>
              <a:gd name="adj1" fmla="val 42037"/>
              <a:gd name="adj2" fmla="val 50000"/>
            </a:avLst>
          </a:prstGeom>
          <a:noFill/>
          <a:ln w="9525">
            <a:solidFill>
              <a:schemeClr val="tx1"/>
            </a:solidFill>
            <a:round/>
            <a:headEnd/>
            <a:tailEnd/>
          </a:ln>
          <a:effectLst/>
        </p:spPr>
        <p:txBody>
          <a:bodyPr wrap="none" anchor="ctr"/>
          <a:lstStyle/>
          <a:p>
            <a:r>
              <a:rPr lang="es-ES" b="1"/>
              <a:t> V</a:t>
            </a:r>
            <a:r>
              <a:rPr lang="es-ES" b="1" baseline="-25000"/>
              <a:t>OL</a:t>
            </a:r>
          </a:p>
        </p:txBody>
      </p:sp>
      <p:sp>
        <p:nvSpPr>
          <p:cNvPr id="12362" name="AutoShape 74"/>
          <p:cNvSpPr>
            <a:spLocks/>
          </p:cNvSpPr>
          <p:nvPr/>
        </p:nvSpPr>
        <p:spPr bwMode="auto">
          <a:xfrm>
            <a:off x="8388350" y="2060575"/>
            <a:ext cx="71438" cy="2233613"/>
          </a:xfrm>
          <a:prstGeom prst="rightBrace">
            <a:avLst>
              <a:gd name="adj1" fmla="val 260554"/>
              <a:gd name="adj2" fmla="val 50000"/>
            </a:avLst>
          </a:prstGeom>
          <a:noFill/>
          <a:ln w="9525">
            <a:solidFill>
              <a:schemeClr val="tx1"/>
            </a:solidFill>
            <a:round/>
            <a:headEnd/>
            <a:tailEnd/>
          </a:ln>
          <a:effectLst/>
        </p:spPr>
        <p:txBody>
          <a:bodyPr wrap="none" anchor="ctr"/>
          <a:lstStyle/>
          <a:p>
            <a:r>
              <a:rPr lang="es-ES" b="1"/>
              <a:t> V</a:t>
            </a:r>
            <a:r>
              <a:rPr lang="es-ES" b="1" baseline="-25000"/>
              <a:t>OH</a:t>
            </a:r>
          </a:p>
        </p:txBody>
      </p:sp>
      <p:sp>
        <p:nvSpPr>
          <p:cNvPr id="12363" name="AutoShape 75"/>
          <p:cNvSpPr>
            <a:spLocks/>
          </p:cNvSpPr>
          <p:nvPr/>
        </p:nvSpPr>
        <p:spPr bwMode="auto">
          <a:xfrm>
            <a:off x="3898900" y="5734050"/>
            <a:ext cx="96838" cy="647700"/>
          </a:xfrm>
          <a:prstGeom prst="rightBrace">
            <a:avLst>
              <a:gd name="adj1" fmla="val 55737"/>
              <a:gd name="adj2" fmla="val 50000"/>
            </a:avLst>
          </a:prstGeom>
          <a:noFill/>
          <a:ln w="9525">
            <a:solidFill>
              <a:schemeClr val="tx1"/>
            </a:solidFill>
            <a:round/>
            <a:headEnd/>
            <a:tailEnd/>
          </a:ln>
          <a:effectLst/>
        </p:spPr>
        <p:txBody>
          <a:bodyPr wrap="none" anchor="ctr"/>
          <a:lstStyle/>
          <a:p>
            <a:r>
              <a:rPr lang="es-ES" b="1"/>
              <a:t> V</a:t>
            </a:r>
            <a:r>
              <a:rPr lang="es-ES" b="1" baseline="-25000"/>
              <a:t>IL</a:t>
            </a:r>
          </a:p>
        </p:txBody>
      </p:sp>
      <p:sp>
        <p:nvSpPr>
          <p:cNvPr id="12364" name="AutoShape 76"/>
          <p:cNvSpPr>
            <a:spLocks/>
          </p:cNvSpPr>
          <p:nvPr/>
        </p:nvSpPr>
        <p:spPr bwMode="auto">
          <a:xfrm>
            <a:off x="3898900" y="2060575"/>
            <a:ext cx="96838" cy="2592388"/>
          </a:xfrm>
          <a:prstGeom prst="rightBrace">
            <a:avLst>
              <a:gd name="adj1" fmla="val 223086"/>
              <a:gd name="adj2" fmla="val 50000"/>
            </a:avLst>
          </a:prstGeom>
          <a:noFill/>
          <a:ln w="9525">
            <a:solidFill>
              <a:schemeClr val="tx1"/>
            </a:solidFill>
            <a:round/>
            <a:headEnd/>
            <a:tailEnd/>
          </a:ln>
          <a:effectLst/>
        </p:spPr>
        <p:txBody>
          <a:bodyPr wrap="none" anchor="ctr"/>
          <a:lstStyle/>
          <a:p>
            <a:r>
              <a:rPr lang="es-ES" b="1"/>
              <a:t> V</a:t>
            </a:r>
            <a:r>
              <a:rPr lang="es-ES" b="1" baseline="-25000"/>
              <a:t>IH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24" name="Text Box 36"/>
          <p:cNvSpPr txBox="1">
            <a:spLocks noChangeArrowheads="1"/>
          </p:cNvSpPr>
          <p:nvPr/>
        </p:nvSpPr>
        <p:spPr bwMode="auto">
          <a:xfrm>
            <a:off x="233363" y="198438"/>
            <a:ext cx="8291512" cy="457200"/>
          </a:xfrm>
          <a:prstGeom prst="rect">
            <a:avLst/>
          </a:prstGeom>
          <a:noFill/>
          <a:ln w="9525">
            <a:noFill/>
            <a:miter lim="800000"/>
            <a:headEnd/>
            <a:tailEnd/>
          </a:ln>
          <a:effectLst/>
        </p:spPr>
        <p:txBody>
          <a:bodyPr wrap="none">
            <a:spAutoFit/>
          </a:bodyPr>
          <a:lstStyle/>
          <a:p>
            <a:r>
              <a:rPr lang="es-ES" sz="2400"/>
              <a:t>TERMINOLOGÍA USADA EN LOS CIRCUITOS DIGITALES</a:t>
            </a:r>
          </a:p>
        </p:txBody>
      </p:sp>
      <p:graphicFrame>
        <p:nvGraphicFramePr>
          <p:cNvPr id="37933" name="Object 45"/>
          <p:cNvGraphicFramePr>
            <a:graphicFrameLocks noGrp="1" noChangeAspect="1"/>
          </p:cNvGraphicFramePr>
          <p:nvPr>
            <p:ph sz="half" idx="1"/>
          </p:nvPr>
        </p:nvGraphicFramePr>
        <p:xfrm>
          <a:off x="797446" y="908720"/>
          <a:ext cx="7446962" cy="5229225"/>
        </p:xfrm>
        <a:graphic>
          <a:graphicData uri="http://schemas.openxmlformats.org/presentationml/2006/ole">
            <mc:AlternateContent xmlns:mc="http://schemas.openxmlformats.org/markup-compatibility/2006">
              <mc:Choice xmlns:v="urn:schemas-microsoft-com:vml" Requires="v">
                <p:oleObj spid="_x0000_s29716" name="Documento" r:id="rId3" imgW="10464700" imgH="7347957" progId="Word.Document.8">
                  <p:embed/>
                </p:oleObj>
              </mc:Choice>
              <mc:Fallback>
                <p:oleObj name="Documento" r:id="rId3" imgW="10464700" imgH="7347957"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46" y="908720"/>
                        <a:ext cx="7446962"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6"/>
          <p:cNvGrpSpPr>
            <a:grpSpLocks/>
          </p:cNvGrpSpPr>
          <p:nvPr/>
        </p:nvGrpSpPr>
        <p:grpSpPr bwMode="auto">
          <a:xfrm>
            <a:off x="2832100" y="5864225"/>
            <a:ext cx="1949450" cy="658813"/>
            <a:chOff x="1601" y="3489"/>
            <a:chExt cx="1088" cy="295"/>
          </a:xfrm>
        </p:grpSpPr>
        <p:graphicFrame>
          <p:nvGraphicFramePr>
            <p:cNvPr id="37935" name="Object 47"/>
            <p:cNvGraphicFramePr>
              <a:graphicFrameLocks noChangeAspect="1"/>
            </p:cNvGraphicFramePr>
            <p:nvPr/>
          </p:nvGraphicFramePr>
          <p:xfrm>
            <a:off x="1601" y="3569"/>
            <a:ext cx="1088" cy="193"/>
          </p:xfrm>
          <a:graphic>
            <a:graphicData uri="http://schemas.openxmlformats.org/presentationml/2006/ole">
              <mc:AlternateContent xmlns:mc="http://schemas.openxmlformats.org/markup-compatibility/2006">
                <mc:Choice xmlns:v="urn:schemas-microsoft-com:vml" Requires="v">
                  <p:oleObj spid="_x0000_s29717" name="Visio" r:id="rId5" imgW="1727302" imgH="306629" progId="Visio.Drawing.11">
                    <p:embed/>
                  </p:oleObj>
                </mc:Choice>
                <mc:Fallback>
                  <p:oleObj name="Visio" r:id="rId5" imgW="1727302" imgH="306629"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 y="3569"/>
                          <a:ext cx="1088"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38" name="Text Box 50"/>
            <p:cNvSpPr txBox="1">
              <a:spLocks noChangeArrowheads="1"/>
            </p:cNvSpPr>
            <p:nvPr/>
          </p:nvSpPr>
          <p:spPr bwMode="auto">
            <a:xfrm>
              <a:off x="1892" y="3489"/>
              <a:ext cx="203" cy="123"/>
            </a:xfrm>
            <a:prstGeom prst="rect">
              <a:avLst/>
            </a:prstGeom>
            <a:noFill/>
            <a:ln w="9525">
              <a:noFill/>
              <a:miter lim="800000"/>
              <a:headEnd/>
              <a:tailEnd/>
            </a:ln>
            <a:effectLst/>
          </p:spPr>
          <p:txBody>
            <a:bodyPr wrap="none">
              <a:spAutoFit/>
            </a:bodyPr>
            <a:lstStyle/>
            <a:p>
              <a:r>
                <a:rPr lang="es-ES" sz="1200"/>
                <a:t>V</a:t>
              </a:r>
              <a:r>
                <a:rPr lang="es-ES" sz="1200" baseline="-25000"/>
                <a:t>O</a:t>
              </a:r>
            </a:p>
          </p:txBody>
        </p:sp>
        <p:sp>
          <p:nvSpPr>
            <p:cNvPr id="37939" name="Text Box 51"/>
            <p:cNvSpPr txBox="1">
              <a:spLocks noChangeArrowheads="1"/>
            </p:cNvSpPr>
            <p:nvPr/>
          </p:nvSpPr>
          <p:spPr bwMode="auto">
            <a:xfrm>
              <a:off x="2186" y="3489"/>
              <a:ext cx="175" cy="123"/>
            </a:xfrm>
            <a:prstGeom prst="rect">
              <a:avLst/>
            </a:prstGeom>
            <a:noFill/>
            <a:ln w="9525">
              <a:noFill/>
              <a:miter lim="800000"/>
              <a:headEnd/>
              <a:tailEnd/>
            </a:ln>
            <a:effectLst/>
          </p:spPr>
          <p:txBody>
            <a:bodyPr wrap="none">
              <a:spAutoFit/>
            </a:bodyPr>
            <a:lstStyle/>
            <a:p>
              <a:r>
                <a:rPr lang="es-ES" sz="1200"/>
                <a:t>V</a:t>
              </a:r>
              <a:r>
                <a:rPr lang="es-ES" sz="1200" baseline="-25000"/>
                <a:t>I</a:t>
              </a:r>
            </a:p>
          </p:txBody>
        </p:sp>
        <p:sp>
          <p:nvSpPr>
            <p:cNvPr id="37940" name="Line 52"/>
            <p:cNvSpPr>
              <a:spLocks noChangeShapeType="1"/>
            </p:cNvSpPr>
            <p:nvPr/>
          </p:nvSpPr>
          <p:spPr bwMode="auto">
            <a:xfrm flipH="1">
              <a:off x="1995" y="3675"/>
              <a:ext cx="117" cy="0"/>
            </a:xfrm>
            <a:prstGeom prst="line">
              <a:avLst/>
            </a:prstGeom>
            <a:noFill/>
            <a:ln w="9525">
              <a:solidFill>
                <a:schemeClr val="tx1"/>
              </a:solidFill>
              <a:round/>
              <a:headEnd/>
              <a:tailEnd type="triangle" w="med" len="med"/>
            </a:ln>
            <a:effectLst/>
          </p:spPr>
          <p:txBody>
            <a:bodyPr/>
            <a:lstStyle/>
            <a:p>
              <a:endParaRPr lang="es-ES"/>
            </a:p>
          </p:txBody>
        </p:sp>
        <p:sp>
          <p:nvSpPr>
            <p:cNvPr id="37941" name="Line 53"/>
            <p:cNvSpPr>
              <a:spLocks noChangeShapeType="1"/>
            </p:cNvSpPr>
            <p:nvPr/>
          </p:nvSpPr>
          <p:spPr bwMode="auto">
            <a:xfrm>
              <a:off x="2190" y="3675"/>
              <a:ext cx="117" cy="0"/>
            </a:xfrm>
            <a:prstGeom prst="line">
              <a:avLst/>
            </a:prstGeom>
            <a:noFill/>
            <a:ln w="9525">
              <a:solidFill>
                <a:schemeClr val="tx1"/>
              </a:solidFill>
              <a:round/>
              <a:headEnd/>
              <a:tailEnd type="triangle" w="med" len="med"/>
            </a:ln>
            <a:effectLst/>
          </p:spPr>
          <p:txBody>
            <a:bodyPr/>
            <a:lstStyle/>
            <a:p>
              <a:endParaRPr lang="es-ES"/>
            </a:p>
          </p:txBody>
        </p:sp>
        <p:sp>
          <p:nvSpPr>
            <p:cNvPr id="37942" name="Text Box 54"/>
            <p:cNvSpPr txBox="1">
              <a:spLocks noChangeArrowheads="1"/>
            </p:cNvSpPr>
            <p:nvPr/>
          </p:nvSpPr>
          <p:spPr bwMode="auto">
            <a:xfrm>
              <a:off x="1958" y="3654"/>
              <a:ext cx="171" cy="123"/>
            </a:xfrm>
            <a:prstGeom prst="rect">
              <a:avLst/>
            </a:prstGeom>
            <a:noFill/>
            <a:ln w="9525">
              <a:noFill/>
              <a:miter lim="800000"/>
              <a:headEnd/>
              <a:tailEnd/>
            </a:ln>
            <a:effectLst/>
          </p:spPr>
          <p:txBody>
            <a:bodyPr wrap="none">
              <a:spAutoFit/>
            </a:bodyPr>
            <a:lstStyle/>
            <a:p>
              <a:r>
                <a:rPr lang="es-ES" sz="1200"/>
                <a:t>I</a:t>
              </a:r>
              <a:r>
                <a:rPr lang="es-ES" sz="1200" baseline="-25000"/>
                <a:t>O</a:t>
              </a:r>
            </a:p>
          </p:txBody>
        </p:sp>
        <p:sp>
          <p:nvSpPr>
            <p:cNvPr id="37943" name="Text Box 55"/>
            <p:cNvSpPr txBox="1">
              <a:spLocks noChangeArrowheads="1"/>
            </p:cNvSpPr>
            <p:nvPr/>
          </p:nvSpPr>
          <p:spPr bwMode="auto">
            <a:xfrm>
              <a:off x="2124" y="3661"/>
              <a:ext cx="142" cy="123"/>
            </a:xfrm>
            <a:prstGeom prst="rect">
              <a:avLst/>
            </a:prstGeom>
            <a:noFill/>
            <a:ln w="9525">
              <a:noFill/>
              <a:miter lim="800000"/>
              <a:headEnd/>
              <a:tailEnd/>
            </a:ln>
            <a:effectLst/>
          </p:spPr>
          <p:txBody>
            <a:bodyPr wrap="none">
              <a:spAutoFit/>
            </a:bodyPr>
            <a:lstStyle/>
            <a:p>
              <a:r>
                <a:rPr lang="es-ES" sz="1200"/>
                <a:t>I</a:t>
              </a:r>
              <a:r>
                <a:rPr lang="es-ES" sz="1200" baseline="-25000"/>
                <a:t>I</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7175" y="115888"/>
            <a:ext cx="3671888" cy="1081087"/>
            <a:chOff x="1565" y="1842"/>
            <a:chExt cx="2449" cy="817"/>
          </a:xfrm>
        </p:grpSpPr>
        <p:sp>
          <p:nvSpPr>
            <p:cNvPr id="14339" name="Rectangle 3"/>
            <p:cNvSpPr>
              <a:spLocks noChangeArrowheads="1"/>
            </p:cNvSpPr>
            <p:nvPr/>
          </p:nvSpPr>
          <p:spPr bwMode="auto">
            <a:xfrm>
              <a:off x="2381" y="1842"/>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ENTRADA</a:t>
              </a:r>
            </a:p>
          </p:txBody>
        </p:sp>
        <p:sp>
          <p:nvSpPr>
            <p:cNvPr id="14340" name="Rectangle 4"/>
            <p:cNvSpPr>
              <a:spLocks noChangeArrowheads="1"/>
            </p:cNvSpPr>
            <p:nvPr/>
          </p:nvSpPr>
          <p:spPr bwMode="auto">
            <a:xfrm>
              <a:off x="3198" y="1842"/>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SALIDA</a:t>
              </a:r>
            </a:p>
          </p:txBody>
        </p:sp>
        <p:sp>
          <p:nvSpPr>
            <p:cNvPr id="14341" name="Rectangle 5"/>
            <p:cNvSpPr>
              <a:spLocks noChangeArrowheads="1"/>
            </p:cNvSpPr>
            <p:nvPr/>
          </p:nvSpPr>
          <p:spPr bwMode="auto">
            <a:xfrm>
              <a:off x="1565" y="2114"/>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BAJO</a:t>
              </a:r>
            </a:p>
          </p:txBody>
        </p:sp>
        <p:sp>
          <p:nvSpPr>
            <p:cNvPr id="14342" name="Rectangle 6"/>
            <p:cNvSpPr>
              <a:spLocks noChangeArrowheads="1"/>
            </p:cNvSpPr>
            <p:nvPr/>
          </p:nvSpPr>
          <p:spPr bwMode="auto">
            <a:xfrm>
              <a:off x="2381" y="2114"/>
              <a:ext cx="816" cy="273"/>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0 - 0,8V</a:t>
              </a:r>
            </a:p>
          </p:txBody>
        </p:sp>
        <p:sp>
          <p:nvSpPr>
            <p:cNvPr id="14343" name="Rectangle 7"/>
            <p:cNvSpPr>
              <a:spLocks noChangeArrowheads="1"/>
            </p:cNvSpPr>
            <p:nvPr/>
          </p:nvSpPr>
          <p:spPr bwMode="auto">
            <a:xfrm>
              <a:off x="3198" y="2114"/>
              <a:ext cx="816" cy="273"/>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0 - 0,4V</a:t>
              </a:r>
            </a:p>
          </p:txBody>
        </p:sp>
        <p:sp>
          <p:nvSpPr>
            <p:cNvPr id="14344" name="Rectangle 8"/>
            <p:cNvSpPr>
              <a:spLocks noChangeArrowheads="1"/>
            </p:cNvSpPr>
            <p:nvPr/>
          </p:nvSpPr>
          <p:spPr bwMode="auto">
            <a:xfrm>
              <a:off x="1565" y="2386"/>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a:t>ALTO</a:t>
              </a:r>
            </a:p>
          </p:txBody>
        </p:sp>
        <p:sp>
          <p:nvSpPr>
            <p:cNvPr id="14345" name="Rectangle 9"/>
            <p:cNvSpPr>
              <a:spLocks noChangeArrowheads="1"/>
            </p:cNvSpPr>
            <p:nvPr/>
          </p:nvSpPr>
          <p:spPr bwMode="auto">
            <a:xfrm>
              <a:off x="2381" y="2386"/>
              <a:ext cx="816" cy="273"/>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2 - 5V</a:t>
              </a:r>
            </a:p>
          </p:txBody>
        </p:sp>
        <p:sp>
          <p:nvSpPr>
            <p:cNvPr id="14346" name="Rectangle 10"/>
            <p:cNvSpPr>
              <a:spLocks noChangeArrowheads="1"/>
            </p:cNvSpPr>
            <p:nvPr/>
          </p:nvSpPr>
          <p:spPr bwMode="auto">
            <a:xfrm>
              <a:off x="3198" y="2386"/>
              <a:ext cx="816" cy="273"/>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2,4 – 5 V</a:t>
              </a:r>
            </a:p>
          </p:txBody>
        </p:sp>
      </p:grpSp>
      <p:sp>
        <p:nvSpPr>
          <p:cNvPr id="14347" name="Rectangle 11"/>
          <p:cNvSpPr>
            <a:spLocks noGrp="1" noChangeArrowheads="1"/>
          </p:cNvSpPr>
          <p:nvPr>
            <p:ph type="title"/>
          </p:nvPr>
        </p:nvSpPr>
        <p:spPr>
          <a:xfrm>
            <a:off x="0" y="0"/>
            <a:ext cx="4140200" cy="1143000"/>
          </a:xfrm>
          <a:noFill/>
          <a:ln/>
        </p:spPr>
        <p:txBody>
          <a:bodyPr/>
          <a:lstStyle/>
          <a:p>
            <a:r>
              <a:rPr lang="es-ES" sz="3200"/>
              <a:t>Niveles Lógicos TTL</a:t>
            </a:r>
            <a:br>
              <a:rPr lang="es-ES" sz="3200"/>
            </a:br>
            <a:r>
              <a:rPr lang="es-ES" sz="3200"/>
              <a:t>(Estándar)</a:t>
            </a:r>
          </a:p>
        </p:txBody>
      </p:sp>
      <p:grpSp>
        <p:nvGrpSpPr>
          <p:cNvPr id="3" name="Group 12"/>
          <p:cNvGrpSpPr>
            <a:grpSpLocks/>
          </p:cNvGrpSpPr>
          <p:nvPr/>
        </p:nvGrpSpPr>
        <p:grpSpPr bwMode="auto">
          <a:xfrm>
            <a:off x="1736725" y="2060575"/>
            <a:ext cx="2017713" cy="4321175"/>
            <a:chOff x="748" y="2115"/>
            <a:chExt cx="1089" cy="1134"/>
          </a:xfrm>
        </p:grpSpPr>
        <p:sp>
          <p:nvSpPr>
            <p:cNvPr id="14349" name="Rectangle 13"/>
            <p:cNvSpPr>
              <a:spLocks noChangeArrowheads="1"/>
            </p:cNvSpPr>
            <p:nvPr/>
          </p:nvSpPr>
          <p:spPr bwMode="auto">
            <a:xfrm>
              <a:off x="748" y="3068"/>
              <a:ext cx="1089" cy="181"/>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Lógico (BAJO)</a:t>
              </a:r>
            </a:p>
          </p:txBody>
        </p:sp>
        <p:sp>
          <p:nvSpPr>
            <p:cNvPr id="14350" name="Rectangle 14"/>
            <p:cNvSpPr>
              <a:spLocks noChangeArrowheads="1"/>
            </p:cNvSpPr>
            <p:nvPr/>
          </p:nvSpPr>
          <p:spPr bwMode="auto">
            <a:xfrm>
              <a:off x="748" y="2115"/>
              <a:ext cx="1089" cy="680"/>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1 Lógico (ALTO)</a:t>
              </a:r>
            </a:p>
          </p:txBody>
        </p:sp>
        <p:sp>
          <p:nvSpPr>
            <p:cNvPr id="14351" name="Rectangle 15"/>
            <p:cNvSpPr>
              <a:spLocks noChangeArrowheads="1"/>
            </p:cNvSpPr>
            <p:nvPr/>
          </p:nvSpPr>
          <p:spPr bwMode="auto">
            <a:xfrm>
              <a:off x="748" y="2796"/>
              <a:ext cx="1089" cy="272"/>
            </a:xfrm>
            <a:prstGeom prst="rect">
              <a:avLst/>
            </a:prstGeom>
            <a:solidFill>
              <a:srgbClr val="A9A9A9"/>
            </a:solidFill>
            <a:ln w="9525">
              <a:solidFill>
                <a:schemeClr val="tx1"/>
              </a:solidFill>
              <a:miter lim="800000"/>
              <a:headEnd/>
              <a:tailEnd/>
            </a:ln>
            <a:effectLst/>
          </p:spPr>
          <p:txBody>
            <a:bodyPr wrap="none" anchor="ctr"/>
            <a:lstStyle/>
            <a:p>
              <a:pPr algn="ctr"/>
              <a:r>
                <a:rPr lang="es-ES"/>
                <a:t>Indefinido</a:t>
              </a:r>
            </a:p>
          </p:txBody>
        </p:sp>
      </p:grpSp>
      <p:grpSp>
        <p:nvGrpSpPr>
          <p:cNvPr id="4" name="Group 16"/>
          <p:cNvGrpSpPr>
            <a:grpSpLocks/>
          </p:cNvGrpSpPr>
          <p:nvPr/>
        </p:nvGrpSpPr>
        <p:grpSpPr bwMode="auto">
          <a:xfrm>
            <a:off x="6299200" y="2060575"/>
            <a:ext cx="2017713" cy="4321175"/>
            <a:chOff x="2699" y="2296"/>
            <a:chExt cx="363" cy="1134"/>
          </a:xfrm>
        </p:grpSpPr>
        <p:sp>
          <p:nvSpPr>
            <p:cNvPr id="14353" name="Rectangle 17"/>
            <p:cNvSpPr>
              <a:spLocks noChangeArrowheads="1"/>
            </p:cNvSpPr>
            <p:nvPr/>
          </p:nvSpPr>
          <p:spPr bwMode="auto">
            <a:xfrm>
              <a:off x="2699" y="3339"/>
              <a:ext cx="363" cy="91"/>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Lógico (BAJO)</a:t>
              </a:r>
            </a:p>
          </p:txBody>
        </p:sp>
        <p:sp>
          <p:nvSpPr>
            <p:cNvPr id="14354" name="Rectangle 18"/>
            <p:cNvSpPr>
              <a:spLocks noChangeArrowheads="1"/>
            </p:cNvSpPr>
            <p:nvPr/>
          </p:nvSpPr>
          <p:spPr bwMode="auto">
            <a:xfrm>
              <a:off x="2699" y="2296"/>
              <a:ext cx="363" cy="589"/>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1 Lógico (ALTO) </a:t>
              </a:r>
            </a:p>
          </p:txBody>
        </p:sp>
        <p:sp>
          <p:nvSpPr>
            <p:cNvPr id="14355" name="Rectangle 19"/>
            <p:cNvSpPr>
              <a:spLocks noChangeArrowheads="1"/>
            </p:cNvSpPr>
            <p:nvPr/>
          </p:nvSpPr>
          <p:spPr bwMode="auto">
            <a:xfrm>
              <a:off x="2699" y="2886"/>
              <a:ext cx="363" cy="453"/>
            </a:xfrm>
            <a:prstGeom prst="rect">
              <a:avLst/>
            </a:prstGeom>
            <a:solidFill>
              <a:srgbClr val="A9A9A9"/>
            </a:solidFill>
            <a:ln w="9525">
              <a:solidFill>
                <a:schemeClr val="tx1"/>
              </a:solidFill>
              <a:miter lim="800000"/>
              <a:headEnd/>
              <a:tailEnd/>
            </a:ln>
            <a:effectLst/>
          </p:spPr>
          <p:txBody>
            <a:bodyPr wrap="none" anchor="ctr"/>
            <a:lstStyle/>
            <a:p>
              <a:endParaRPr lang="es-ES"/>
            </a:p>
          </p:txBody>
        </p:sp>
      </p:grpSp>
      <p:sp>
        <p:nvSpPr>
          <p:cNvPr id="14356" name="Text Box 20"/>
          <p:cNvSpPr txBox="1">
            <a:spLocks noChangeArrowheads="1"/>
          </p:cNvSpPr>
          <p:nvPr/>
        </p:nvSpPr>
        <p:spPr bwMode="auto">
          <a:xfrm>
            <a:off x="6877050" y="1628775"/>
            <a:ext cx="857250" cy="366713"/>
          </a:xfrm>
          <a:prstGeom prst="rect">
            <a:avLst/>
          </a:prstGeom>
          <a:noFill/>
          <a:ln w="9525">
            <a:noFill/>
            <a:miter lim="800000"/>
            <a:headEnd/>
            <a:tailEnd/>
          </a:ln>
          <a:effectLst/>
        </p:spPr>
        <p:txBody>
          <a:bodyPr wrap="none">
            <a:spAutoFit/>
          </a:bodyPr>
          <a:lstStyle/>
          <a:p>
            <a:r>
              <a:rPr lang="es-ES" b="1"/>
              <a:t>Salida</a:t>
            </a:r>
          </a:p>
        </p:txBody>
      </p:sp>
      <p:sp>
        <p:nvSpPr>
          <p:cNvPr id="14357" name="Text Box 21"/>
          <p:cNvSpPr txBox="1">
            <a:spLocks noChangeArrowheads="1"/>
          </p:cNvSpPr>
          <p:nvPr/>
        </p:nvSpPr>
        <p:spPr bwMode="auto">
          <a:xfrm>
            <a:off x="2257425" y="1557338"/>
            <a:ext cx="1035050" cy="366712"/>
          </a:xfrm>
          <a:prstGeom prst="rect">
            <a:avLst/>
          </a:prstGeom>
          <a:noFill/>
          <a:ln w="9525">
            <a:noFill/>
            <a:miter lim="800000"/>
            <a:headEnd/>
            <a:tailEnd/>
          </a:ln>
          <a:effectLst/>
        </p:spPr>
        <p:txBody>
          <a:bodyPr wrap="none">
            <a:spAutoFit/>
          </a:bodyPr>
          <a:lstStyle/>
          <a:p>
            <a:r>
              <a:rPr lang="es-ES" b="1"/>
              <a:t>Entrada</a:t>
            </a:r>
          </a:p>
        </p:txBody>
      </p:sp>
      <p:sp>
        <p:nvSpPr>
          <p:cNvPr id="14358" name="Text Box 22"/>
          <p:cNvSpPr txBox="1">
            <a:spLocks noChangeArrowheads="1"/>
          </p:cNvSpPr>
          <p:nvPr/>
        </p:nvSpPr>
        <p:spPr bwMode="auto">
          <a:xfrm>
            <a:off x="5835650" y="1917700"/>
            <a:ext cx="463550" cy="366713"/>
          </a:xfrm>
          <a:prstGeom prst="rect">
            <a:avLst/>
          </a:prstGeom>
          <a:noFill/>
          <a:ln w="9525">
            <a:noFill/>
            <a:miter lim="800000"/>
            <a:headEnd/>
            <a:tailEnd/>
          </a:ln>
          <a:effectLst/>
        </p:spPr>
        <p:txBody>
          <a:bodyPr wrap="none">
            <a:spAutoFit/>
          </a:bodyPr>
          <a:lstStyle/>
          <a:p>
            <a:r>
              <a:rPr lang="es-ES"/>
              <a:t>5V</a:t>
            </a:r>
          </a:p>
        </p:txBody>
      </p:sp>
      <p:sp>
        <p:nvSpPr>
          <p:cNvPr id="14359" name="Text Box 23"/>
          <p:cNvSpPr txBox="1">
            <a:spLocks noChangeArrowheads="1"/>
          </p:cNvSpPr>
          <p:nvPr/>
        </p:nvSpPr>
        <p:spPr bwMode="auto">
          <a:xfrm>
            <a:off x="5580063" y="4149725"/>
            <a:ext cx="654050" cy="366713"/>
          </a:xfrm>
          <a:prstGeom prst="rect">
            <a:avLst/>
          </a:prstGeom>
          <a:noFill/>
          <a:ln w="9525">
            <a:noFill/>
            <a:miter lim="800000"/>
            <a:headEnd/>
            <a:tailEnd/>
          </a:ln>
          <a:effectLst/>
        </p:spPr>
        <p:txBody>
          <a:bodyPr wrap="none">
            <a:spAutoFit/>
          </a:bodyPr>
          <a:lstStyle/>
          <a:p>
            <a:r>
              <a:rPr lang="es-ES"/>
              <a:t>2,4V</a:t>
            </a:r>
          </a:p>
        </p:txBody>
      </p:sp>
      <p:sp>
        <p:nvSpPr>
          <p:cNvPr id="14360" name="Text Box 24"/>
          <p:cNvSpPr txBox="1">
            <a:spLocks noChangeArrowheads="1"/>
          </p:cNvSpPr>
          <p:nvPr/>
        </p:nvSpPr>
        <p:spPr bwMode="auto">
          <a:xfrm>
            <a:off x="5651500" y="5870575"/>
            <a:ext cx="838200" cy="366713"/>
          </a:xfrm>
          <a:prstGeom prst="rect">
            <a:avLst/>
          </a:prstGeom>
          <a:noFill/>
          <a:ln w="9525">
            <a:noFill/>
            <a:miter lim="800000"/>
            <a:headEnd/>
            <a:tailEnd/>
          </a:ln>
          <a:effectLst/>
        </p:spPr>
        <p:txBody>
          <a:bodyPr>
            <a:spAutoFit/>
          </a:bodyPr>
          <a:lstStyle/>
          <a:p>
            <a:r>
              <a:rPr lang="es-ES"/>
              <a:t>0,4V</a:t>
            </a:r>
          </a:p>
        </p:txBody>
      </p:sp>
      <p:sp>
        <p:nvSpPr>
          <p:cNvPr id="14361" name="Text Box 25"/>
          <p:cNvSpPr txBox="1">
            <a:spLocks noChangeArrowheads="1"/>
          </p:cNvSpPr>
          <p:nvPr/>
        </p:nvSpPr>
        <p:spPr bwMode="auto">
          <a:xfrm>
            <a:off x="5835650" y="6237288"/>
            <a:ext cx="463550" cy="366712"/>
          </a:xfrm>
          <a:prstGeom prst="rect">
            <a:avLst/>
          </a:prstGeom>
          <a:noFill/>
          <a:ln w="9525">
            <a:noFill/>
            <a:miter lim="800000"/>
            <a:headEnd/>
            <a:tailEnd/>
          </a:ln>
          <a:effectLst/>
        </p:spPr>
        <p:txBody>
          <a:bodyPr wrap="none">
            <a:spAutoFit/>
          </a:bodyPr>
          <a:lstStyle/>
          <a:p>
            <a:r>
              <a:rPr lang="es-ES"/>
              <a:t>0V</a:t>
            </a:r>
          </a:p>
        </p:txBody>
      </p:sp>
      <p:sp>
        <p:nvSpPr>
          <p:cNvPr id="14362" name="Text Box 26"/>
          <p:cNvSpPr txBox="1">
            <a:spLocks noChangeArrowheads="1"/>
          </p:cNvSpPr>
          <p:nvPr/>
        </p:nvSpPr>
        <p:spPr bwMode="auto">
          <a:xfrm>
            <a:off x="1300163" y="1917700"/>
            <a:ext cx="463550" cy="366713"/>
          </a:xfrm>
          <a:prstGeom prst="rect">
            <a:avLst/>
          </a:prstGeom>
          <a:noFill/>
          <a:ln w="9525">
            <a:noFill/>
            <a:miter lim="800000"/>
            <a:headEnd/>
            <a:tailEnd/>
          </a:ln>
          <a:effectLst/>
        </p:spPr>
        <p:txBody>
          <a:bodyPr wrap="none">
            <a:spAutoFit/>
          </a:bodyPr>
          <a:lstStyle/>
          <a:p>
            <a:r>
              <a:rPr lang="es-ES"/>
              <a:t>5V</a:t>
            </a:r>
          </a:p>
        </p:txBody>
      </p:sp>
      <p:sp>
        <p:nvSpPr>
          <p:cNvPr id="14363" name="Text Box 27"/>
          <p:cNvSpPr txBox="1">
            <a:spLocks noChangeArrowheads="1"/>
          </p:cNvSpPr>
          <p:nvPr/>
        </p:nvSpPr>
        <p:spPr bwMode="auto">
          <a:xfrm>
            <a:off x="1331913" y="4502150"/>
            <a:ext cx="463550" cy="366713"/>
          </a:xfrm>
          <a:prstGeom prst="rect">
            <a:avLst/>
          </a:prstGeom>
          <a:noFill/>
          <a:ln w="9525">
            <a:noFill/>
            <a:miter lim="800000"/>
            <a:headEnd/>
            <a:tailEnd/>
          </a:ln>
          <a:effectLst/>
        </p:spPr>
        <p:txBody>
          <a:bodyPr wrap="none">
            <a:spAutoFit/>
          </a:bodyPr>
          <a:lstStyle/>
          <a:p>
            <a:r>
              <a:rPr lang="es-ES"/>
              <a:t>2V</a:t>
            </a:r>
          </a:p>
        </p:txBody>
      </p:sp>
      <p:sp>
        <p:nvSpPr>
          <p:cNvPr id="14364" name="Text Box 28"/>
          <p:cNvSpPr txBox="1">
            <a:spLocks noChangeArrowheads="1"/>
          </p:cNvSpPr>
          <p:nvPr/>
        </p:nvSpPr>
        <p:spPr bwMode="auto">
          <a:xfrm>
            <a:off x="1116013" y="5518150"/>
            <a:ext cx="838200" cy="366713"/>
          </a:xfrm>
          <a:prstGeom prst="rect">
            <a:avLst/>
          </a:prstGeom>
          <a:noFill/>
          <a:ln w="9525">
            <a:noFill/>
            <a:miter lim="800000"/>
            <a:headEnd/>
            <a:tailEnd/>
          </a:ln>
          <a:effectLst/>
        </p:spPr>
        <p:txBody>
          <a:bodyPr>
            <a:spAutoFit/>
          </a:bodyPr>
          <a:lstStyle/>
          <a:p>
            <a:r>
              <a:rPr lang="es-ES"/>
              <a:t>0,8V</a:t>
            </a:r>
          </a:p>
        </p:txBody>
      </p:sp>
      <p:sp>
        <p:nvSpPr>
          <p:cNvPr id="14365" name="Text Box 29"/>
          <p:cNvSpPr txBox="1">
            <a:spLocks noChangeArrowheads="1"/>
          </p:cNvSpPr>
          <p:nvPr/>
        </p:nvSpPr>
        <p:spPr bwMode="auto">
          <a:xfrm>
            <a:off x="1300163" y="6237288"/>
            <a:ext cx="463550" cy="366712"/>
          </a:xfrm>
          <a:prstGeom prst="rect">
            <a:avLst/>
          </a:prstGeom>
          <a:noFill/>
          <a:ln w="9525">
            <a:noFill/>
            <a:miter lim="800000"/>
            <a:headEnd/>
            <a:tailEnd/>
          </a:ln>
          <a:effectLst/>
        </p:spPr>
        <p:txBody>
          <a:bodyPr wrap="none">
            <a:spAutoFit/>
          </a:bodyPr>
          <a:lstStyle/>
          <a:p>
            <a:r>
              <a:rPr lang="es-ES"/>
              <a:t>0V</a:t>
            </a:r>
          </a:p>
        </p:txBody>
      </p:sp>
      <p:sp>
        <p:nvSpPr>
          <p:cNvPr id="14366" name="AutoShape 30"/>
          <p:cNvSpPr>
            <a:spLocks/>
          </p:cNvSpPr>
          <p:nvPr/>
        </p:nvSpPr>
        <p:spPr bwMode="auto">
          <a:xfrm>
            <a:off x="8388350" y="6021388"/>
            <a:ext cx="71438" cy="360362"/>
          </a:xfrm>
          <a:prstGeom prst="rightBrace">
            <a:avLst>
              <a:gd name="adj1" fmla="val 42037"/>
              <a:gd name="adj2" fmla="val 50000"/>
            </a:avLst>
          </a:prstGeom>
          <a:noFill/>
          <a:ln w="9525">
            <a:solidFill>
              <a:schemeClr val="tx1"/>
            </a:solidFill>
            <a:round/>
            <a:headEnd/>
            <a:tailEnd/>
          </a:ln>
          <a:effectLst/>
        </p:spPr>
        <p:txBody>
          <a:bodyPr wrap="none" anchor="ctr"/>
          <a:lstStyle/>
          <a:p>
            <a:r>
              <a:rPr lang="es-ES" b="1"/>
              <a:t> V</a:t>
            </a:r>
            <a:r>
              <a:rPr lang="es-ES" b="1" baseline="-25000"/>
              <a:t>OL</a:t>
            </a:r>
          </a:p>
        </p:txBody>
      </p:sp>
      <p:sp>
        <p:nvSpPr>
          <p:cNvPr id="14367" name="AutoShape 31"/>
          <p:cNvSpPr>
            <a:spLocks/>
          </p:cNvSpPr>
          <p:nvPr/>
        </p:nvSpPr>
        <p:spPr bwMode="auto">
          <a:xfrm>
            <a:off x="8388350" y="2060575"/>
            <a:ext cx="71438" cy="2233613"/>
          </a:xfrm>
          <a:prstGeom prst="rightBrace">
            <a:avLst>
              <a:gd name="adj1" fmla="val 260554"/>
              <a:gd name="adj2" fmla="val 50000"/>
            </a:avLst>
          </a:prstGeom>
          <a:noFill/>
          <a:ln w="9525">
            <a:solidFill>
              <a:schemeClr val="tx1"/>
            </a:solidFill>
            <a:round/>
            <a:headEnd/>
            <a:tailEnd/>
          </a:ln>
          <a:effectLst/>
        </p:spPr>
        <p:txBody>
          <a:bodyPr wrap="none" anchor="ctr"/>
          <a:lstStyle/>
          <a:p>
            <a:r>
              <a:rPr lang="es-ES" b="1"/>
              <a:t> V</a:t>
            </a:r>
            <a:r>
              <a:rPr lang="es-ES" b="1" baseline="-25000"/>
              <a:t>OH</a:t>
            </a:r>
          </a:p>
        </p:txBody>
      </p:sp>
      <p:sp>
        <p:nvSpPr>
          <p:cNvPr id="14368" name="AutoShape 32"/>
          <p:cNvSpPr>
            <a:spLocks/>
          </p:cNvSpPr>
          <p:nvPr/>
        </p:nvSpPr>
        <p:spPr bwMode="auto">
          <a:xfrm>
            <a:off x="3898900" y="5734050"/>
            <a:ext cx="96838" cy="647700"/>
          </a:xfrm>
          <a:prstGeom prst="rightBrace">
            <a:avLst>
              <a:gd name="adj1" fmla="val 55737"/>
              <a:gd name="adj2" fmla="val 50000"/>
            </a:avLst>
          </a:prstGeom>
          <a:noFill/>
          <a:ln w="9525">
            <a:solidFill>
              <a:schemeClr val="tx1"/>
            </a:solidFill>
            <a:round/>
            <a:headEnd/>
            <a:tailEnd/>
          </a:ln>
          <a:effectLst/>
        </p:spPr>
        <p:txBody>
          <a:bodyPr wrap="none" anchor="ctr"/>
          <a:lstStyle/>
          <a:p>
            <a:r>
              <a:rPr lang="es-ES" b="1"/>
              <a:t> V</a:t>
            </a:r>
            <a:r>
              <a:rPr lang="es-ES" b="1" baseline="-25000"/>
              <a:t>IL</a:t>
            </a:r>
          </a:p>
        </p:txBody>
      </p:sp>
      <p:sp>
        <p:nvSpPr>
          <p:cNvPr id="14369" name="AutoShape 33"/>
          <p:cNvSpPr>
            <a:spLocks/>
          </p:cNvSpPr>
          <p:nvPr/>
        </p:nvSpPr>
        <p:spPr bwMode="auto">
          <a:xfrm>
            <a:off x="3898900" y="2060575"/>
            <a:ext cx="96838" cy="2592388"/>
          </a:xfrm>
          <a:prstGeom prst="rightBrace">
            <a:avLst>
              <a:gd name="adj1" fmla="val 223086"/>
              <a:gd name="adj2" fmla="val 50000"/>
            </a:avLst>
          </a:prstGeom>
          <a:noFill/>
          <a:ln w="9525">
            <a:solidFill>
              <a:schemeClr val="tx1"/>
            </a:solidFill>
            <a:round/>
            <a:headEnd/>
            <a:tailEnd/>
          </a:ln>
          <a:effectLst/>
        </p:spPr>
        <p:txBody>
          <a:bodyPr wrap="none" anchor="ctr"/>
          <a:lstStyle/>
          <a:p>
            <a:r>
              <a:rPr lang="es-ES" b="1"/>
              <a:t> V</a:t>
            </a:r>
            <a:r>
              <a:rPr lang="es-ES" b="1" baseline="-25000"/>
              <a:t>IH</a:t>
            </a:r>
          </a:p>
        </p:txBody>
      </p:sp>
      <p:sp>
        <p:nvSpPr>
          <p:cNvPr id="14370" name="Text Box 34"/>
          <p:cNvSpPr txBox="1">
            <a:spLocks noChangeArrowheads="1"/>
          </p:cNvSpPr>
          <p:nvPr/>
        </p:nvSpPr>
        <p:spPr bwMode="auto">
          <a:xfrm>
            <a:off x="4699000" y="4149725"/>
            <a:ext cx="969963" cy="366713"/>
          </a:xfrm>
          <a:prstGeom prst="rect">
            <a:avLst/>
          </a:prstGeom>
          <a:noFill/>
          <a:ln w="9525">
            <a:noFill/>
            <a:miter lim="800000"/>
            <a:headEnd/>
            <a:tailEnd/>
          </a:ln>
          <a:effectLst/>
        </p:spPr>
        <p:txBody>
          <a:bodyPr wrap="none">
            <a:spAutoFit/>
          </a:bodyPr>
          <a:lstStyle/>
          <a:p>
            <a:r>
              <a:rPr lang="es-ES" b="1"/>
              <a:t>V</a:t>
            </a:r>
            <a:r>
              <a:rPr lang="es-ES" b="1" baseline="-25000"/>
              <a:t>OHmín</a:t>
            </a:r>
            <a:r>
              <a:rPr lang="es-ES" b="1"/>
              <a:t>=</a:t>
            </a:r>
          </a:p>
        </p:txBody>
      </p:sp>
      <p:sp>
        <p:nvSpPr>
          <p:cNvPr id="14371" name="Text Box 35"/>
          <p:cNvSpPr txBox="1">
            <a:spLocks noChangeArrowheads="1"/>
          </p:cNvSpPr>
          <p:nvPr/>
        </p:nvSpPr>
        <p:spPr bwMode="auto">
          <a:xfrm>
            <a:off x="4721225" y="5870575"/>
            <a:ext cx="985838" cy="366713"/>
          </a:xfrm>
          <a:prstGeom prst="rect">
            <a:avLst/>
          </a:prstGeom>
          <a:noFill/>
          <a:ln w="9525">
            <a:noFill/>
            <a:miter lim="800000"/>
            <a:headEnd/>
            <a:tailEnd/>
          </a:ln>
          <a:effectLst/>
        </p:spPr>
        <p:txBody>
          <a:bodyPr wrap="none">
            <a:spAutoFit/>
          </a:bodyPr>
          <a:lstStyle/>
          <a:p>
            <a:r>
              <a:rPr lang="es-ES" b="1"/>
              <a:t>V</a:t>
            </a:r>
            <a:r>
              <a:rPr lang="es-ES" b="1" baseline="-25000"/>
              <a:t>OLmáx</a:t>
            </a:r>
            <a:r>
              <a:rPr lang="es-ES" b="1"/>
              <a:t>=</a:t>
            </a:r>
          </a:p>
        </p:txBody>
      </p:sp>
      <p:sp>
        <p:nvSpPr>
          <p:cNvPr id="14372" name="Text Box 36"/>
          <p:cNvSpPr txBox="1">
            <a:spLocks noChangeArrowheads="1"/>
          </p:cNvSpPr>
          <p:nvPr/>
        </p:nvSpPr>
        <p:spPr bwMode="auto">
          <a:xfrm>
            <a:off x="509588" y="4502150"/>
            <a:ext cx="893762" cy="366713"/>
          </a:xfrm>
          <a:prstGeom prst="rect">
            <a:avLst/>
          </a:prstGeom>
          <a:noFill/>
          <a:ln w="9525">
            <a:noFill/>
            <a:miter lim="800000"/>
            <a:headEnd/>
            <a:tailEnd/>
          </a:ln>
          <a:effectLst/>
        </p:spPr>
        <p:txBody>
          <a:bodyPr wrap="none">
            <a:spAutoFit/>
          </a:bodyPr>
          <a:lstStyle/>
          <a:p>
            <a:r>
              <a:rPr lang="es-ES" b="1"/>
              <a:t>V</a:t>
            </a:r>
            <a:r>
              <a:rPr lang="es-ES" b="1" baseline="-25000"/>
              <a:t>IHmín</a:t>
            </a:r>
            <a:r>
              <a:rPr lang="es-ES" b="1"/>
              <a:t>=</a:t>
            </a:r>
          </a:p>
        </p:txBody>
      </p:sp>
      <p:sp>
        <p:nvSpPr>
          <p:cNvPr id="14373" name="Text Box 37"/>
          <p:cNvSpPr txBox="1">
            <a:spLocks noChangeArrowheads="1"/>
          </p:cNvSpPr>
          <p:nvPr/>
        </p:nvSpPr>
        <p:spPr bwMode="auto">
          <a:xfrm>
            <a:off x="323850" y="5510213"/>
            <a:ext cx="909638" cy="366712"/>
          </a:xfrm>
          <a:prstGeom prst="rect">
            <a:avLst/>
          </a:prstGeom>
          <a:noFill/>
          <a:ln w="9525">
            <a:noFill/>
            <a:miter lim="800000"/>
            <a:headEnd/>
            <a:tailEnd/>
          </a:ln>
          <a:effectLst/>
        </p:spPr>
        <p:txBody>
          <a:bodyPr wrap="none">
            <a:spAutoFit/>
          </a:bodyPr>
          <a:lstStyle/>
          <a:p>
            <a:r>
              <a:rPr lang="es-ES" b="1"/>
              <a:t>V</a:t>
            </a:r>
            <a:r>
              <a:rPr lang="es-ES" b="1" baseline="-25000"/>
              <a:t>ILmáx</a:t>
            </a:r>
            <a:r>
              <a:rPr lang="es-ES" b="1"/>
              <a:t>=</a:t>
            </a:r>
          </a:p>
        </p:txBody>
      </p:sp>
      <p:sp>
        <p:nvSpPr>
          <p:cNvPr id="14374" name="Text Box 38"/>
          <p:cNvSpPr txBox="1">
            <a:spLocks noChangeArrowheads="1"/>
          </p:cNvSpPr>
          <p:nvPr/>
        </p:nvSpPr>
        <p:spPr bwMode="auto">
          <a:xfrm>
            <a:off x="652463" y="1901825"/>
            <a:ext cx="688975" cy="366713"/>
          </a:xfrm>
          <a:prstGeom prst="rect">
            <a:avLst/>
          </a:prstGeom>
          <a:noFill/>
          <a:ln w="9525">
            <a:noFill/>
            <a:miter lim="800000"/>
            <a:headEnd/>
            <a:tailEnd/>
          </a:ln>
          <a:effectLst/>
        </p:spPr>
        <p:txBody>
          <a:bodyPr wrap="none">
            <a:spAutoFit/>
          </a:bodyPr>
          <a:lstStyle/>
          <a:p>
            <a:r>
              <a:rPr lang="es-ES" b="1"/>
              <a:t>V</a:t>
            </a:r>
            <a:r>
              <a:rPr lang="es-ES" b="1" baseline="-25000"/>
              <a:t>CC</a:t>
            </a:r>
            <a:r>
              <a:rPr lang="es-ES" b="1"/>
              <a:t>=</a:t>
            </a:r>
          </a:p>
        </p:txBody>
      </p:sp>
      <p:sp>
        <p:nvSpPr>
          <p:cNvPr id="14375" name="Text Box 39"/>
          <p:cNvSpPr txBox="1">
            <a:spLocks noChangeArrowheads="1"/>
          </p:cNvSpPr>
          <p:nvPr/>
        </p:nvSpPr>
        <p:spPr bwMode="auto">
          <a:xfrm>
            <a:off x="5148263" y="1914525"/>
            <a:ext cx="688975" cy="366713"/>
          </a:xfrm>
          <a:prstGeom prst="rect">
            <a:avLst/>
          </a:prstGeom>
          <a:noFill/>
          <a:ln w="9525">
            <a:noFill/>
            <a:miter lim="800000"/>
            <a:headEnd/>
            <a:tailEnd/>
          </a:ln>
          <a:effectLst/>
        </p:spPr>
        <p:txBody>
          <a:bodyPr wrap="none">
            <a:spAutoFit/>
          </a:bodyPr>
          <a:lstStyle/>
          <a:p>
            <a:r>
              <a:rPr lang="es-ES" b="1"/>
              <a:t>V</a:t>
            </a:r>
            <a:r>
              <a:rPr lang="es-ES" b="1" baseline="-25000"/>
              <a:t>CC</a:t>
            </a:r>
            <a:r>
              <a:rPr lang="es-ES" b="1"/>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7544" y="0"/>
            <a:ext cx="8229600" cy="1012974"/>
          </a:xfrm>
        </p:spPr>
        <p:txBody>
          <a:bodyPr/>
          <a:lstStyle/>
          <a:p>
            <a:r>
              <a:rPr lang="es-ES" sz="3200" dirty="0"/>
              <a:t>¿Qué es el ruido en los circuitos digitales?</a:t>
            </a:r>
          </a:p>
        </p:txBody>
      </p:sp>
      <p:sp>
        <p:nvSpPr>
          <p:cNvPr id="34819" name="Rectangle 3"/>
          <p:cNvSpPr>
            <a:spLocks noGrp="1" noChangeArrowheads="1"/>
          </p:cNvSpPr>
          <p:nvPr>
            <p:ph type="body" sz="half" idx="1"/>
          </p:nvPr>
        </p:nvSpPr>
        <p:spPr>
          <a:xfrm>
            <a:off x="211139" y="1204913"/>
            <a:ext cx="4360862" cy="4525962"/>
          </a:xfrm>
        </p:spPr>
        <p:txBody>
          <a:bodyPr/>
          <a:lstStyle/>
          <a:p>
            <a:pPr>
              <a:lnSpc>
                <a:spcPct val="80000"/>
              </a:lnSpc>
              <a:buFontTx/>
              <a:buNone/>
            </a:pPr>
            <a:r>
              <a:rPr lang="es-ES" sz="1600" dirty="0"/>
              <a:t>     	Son perturbaciones transitorias indeseadas que se producen en los niveles lógicos de los circuitos, debido a causas internas o externas. Entre las diferentes causas tenemos:</a:t>
            </a:r>
          </a:p>
          <a:p>
            <a:pPr>
              <a:lnSpc>
                <a:spcPct val="80000"/>
              </a:lnSpc>
              <a:buFontTx/>
              <a:buNone/>
            </a:pPr>
            <a:endParaRPr lang="es-ES" sz="1600" dirty="0"/>
          </a:p>
          <a:p>
            <a:pPr>
              <a:lnSpc>
                <a:spcPct val="80000"/>
              </a:lnSpc>
            </a:pPr>
            <a:r>
              <a:rPr lang="es-ES" sz="1600" dirty="0"/>
              <a:t>Ruido eléctrico ambiental, generado por: chispas en contactos de </a:t>
            </a:r>
            <a:r>
              <a:rPr lang="es-ES" sz="1600" dirty="0" err="1"/>
              <a:t>reles</a:t>
            </a:r>
            <a:r>
              <a:rPr lang="es-ES" sz="1600" dirty="0"/>
              <a:t>, motores, fluorescentes.</a:t>
            </a:r>
          </a:p>
          <a:p>
            <a:pPr>
              <a:lnSpc>
                <a:spcPct val="80000"/>
              </a:lnSpc>
            </a:pPr>
            <a:r>
              <a:rPr lang="es-ES" sz="1600" dirty="0"/>
              <a:t>Ruido por la alimentación.</a:t>
            </a:r>
          </a:p>
          <a:p>
            <a:pPr>
              <a:lnSpc>
                <a:spcPct val="80000"/>
              </a:lnSpc>
            </a:pPr>
            <a:r>
              <a:rPr lang="es-ES" sz="1600" dirty="0"/>
              <a:t>Ruido por acoplo entre pistas cercanas.</a:t>
            </a:r>
          </a:p>
          <a:p>
            <a:pPr>
              <a:lnSpc>
                <a:spcPct val="80000"/>
              </a:lnSpc>
              <a:buFontTx/>
              <a:buNone/>
            </a:pPr>
            <a:endParaRPr lang="es-ES" sz="1600" dirty="0"/>
          </a:p>
          <a:p>
            <a:pPr>
              <a:lnSpc>
                <a:spcPct val="80000"/>
              </a:lnSpc>
              <a:buFontTx/>
              <a:buNone/>
            </a:pPr>
            <a:r>
              <a:rPr lang="es-ES" sz="1600" dirty="0"/>
              <a:t>	Las señales de ruido distorsionan las formas de onda de las señales digitales.</a:t>
            </a:r>
          </a:p>
          <a:p>
            <a:pPr>
              <a:lnSpc>
                <a:spcPct val="80000"/>
              </a:lnSpc>
              <a:buFontTx/>
              <a:buNone/>
            </a:pPr>
            <a:endParaRPr lang="es-ES" sz="1600" dirty="0"/>
          </a:p>
          <a:p>
            <a:pPr>
              <a:lnSpc>
                <a:spcPct val="80000"/>
              </a:lnSpc>
              <a:buFontTx/>
              <a:buNone/>
            </a:pPr>
            <a:r>
              <a:rPr lang="es-ES" sz="1600" dirty="0"/>
              <a:t>     </a:t>
            </a:r>
            <a:endParaRPr lang="es-ES" sz="1600" b="1" dirty="0"/>
          </a:p>
        </p:txBody>
      </p:sp>
      <p:pic>
        <p:nvPicPr>
          <p:cNvPr id="34820" name="Picture 4"/>
          <p:cNvPicPr>
            <a:picLocks noGrp="1" noChangeAspect="1" noChangeArrowheads="1"/>
          </p:cNvPicPr>
          <p:nvPr>
            <p:ph sz="half" idx="2"/>
          </p:nvPr>
        </p:nvPicPr>
        <p:blipFill>
          <a:blip r:embed="rId2" cstate="print"/>
          <a:srcRect/>
          <a:stretch>
            <a:fillRect/>
          </a:stretch>
        </p:blipFill>
        <p:spPr>
          <a:xfrm>
            <a:off x="4499992" y="1196752"/>
            <a:ext cx="4459287" cy="3022600"/>
          </a:xfrm>
          <a:noFill/>
          <a:ln/>
        </p:spPr>
      </p:pic>
      <p:sp>
        <p:nvSpPr>
          <p:cNvPr id="34822" name="Text Box 6"/>
          <p:cNvSpPr txBox="1">
            <a:spLocks noChangeArrowheads="1"/>
          </p:cNvSpPr>
          <p:nvPr/>
        </p:nvSpPr>
        <p:spPr bwMode="auto">
          <a:xfrm>
            <a:off x="395536" y="4687888"/>
            <a:ext cx="8204200" cy="2170112"/>
          </a:xfrm>
          <a:prstGeom prst="rect">
            <a:avLst/>
          </a:prstGeom>
          <a:noFill/>
          <a:ln w="9525">
            <a:noFill/>
            <a:miter lim="800000"/>
            <a:headEnd/>
            <a:tailEnd/>
          </a:ln>
          <a:effectLst/>
        </p:spPr>
        <p:txBody>
          <a:bodyPr>
            <a:spAutoFit/>
          </a:bodyPr>
          <a:lstStyle/>
          <a:p>
            <a:r>
              <a:rPr lang="es-ES" sz="1600" dirty="0"/>
              <a:t>Si la magnitud del ruido es demasiado grande, se producen fallos en la información digital. Pero </a:t>
            </a:r>
            <a:r>
              <a:rPr lang="es-ES" sz="1600" b="1" dirty="0"/>
              <a:t>si la amplitud del ruido a la entrada de cualquier circuito digital es mas pequeña que un valor determinado, conocido como "margen de ruido", este no afectará al buen funcionamiento del circuito</a:t>
            </a:r>
            <a:r>
              <a:rPr lang="es-ES" sz="1600" dirty="0"/>
              <a:t>.</a:t>
            </a:r>
          </a:p>
          <a:p>
            <a:r>
              <a:rPr lang="es-ES" sz="1600" dirty="0"/>
              <a:t>      Con respecto al ruido eléctrico, </a:t>
            </a:r>
            <a:r>
              <a:rPr lang="es-ES" sz="1600" b="1" dirty="0"/>
              <a:t>los sistemas digitales presentan una gran ventaja frente a los analógicos , ya que el ruido no se acumula cuando pasa de un circuito a otro.</a:t>
            </a:r>
          </a:p>
          <a:p>
            <a:pPr>
              <a:spcBef>
                <a:spcPct val="50000"/>
              </a:spcBef>
            </a:pPr>
            <a:endParaRPr lang="es-E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755576" y="1484784"/>
            <a:ext cx="7783512" cy="2371725"/>
          </a:xfrm>
          <a:prstGeom prst="rect">
            <a:avLst/>
          </a:prstGeom>
          <a:solidFill>
            <a:schemeClr val="accent2"/>
          </a:solidFill>
          <a:ln w="9525">
            <a:solidFill>
              <a:schemeClr val="tx1"/>
            </a:solidFill>
            <a:miter lim="800000"/>
            <a:headEnd/>
            <a:tailEnd/>
          </a:ln>
          <a:effectLst/>
        </p:spPr>
        <p:txBody>
          <a:bodyPr wrap="none" anchor="ctr"/>
          <a:lstStyle/>
          <a:p>
            <a:endParaRPr lang="es-ES"/>
          </a:p>
        </p:txBody>
      </p:sp>
      <p:sp>
        <p:nvSpPr>
          <p:cNvPr id="6146" name="Rectangle 2"/>
          <p:cNvSpPr>
            <a:spLocks noGrp="1" noChangeArrowheads="1"/>
          </p:cNvSpPr>
          <p:nvPr>
            <p:ph type="title"/>
          </p:nvPr>
        </p:nvSpPr>
        <p:spPr/>
        <p:txBody>
          <a:bodyPr/>
          <a:lstStyle/>
          <a:p>
            <a:r>
              <a:rPr lang="es-ES" b="1"/>
              <a:t>Margen de ruido DC</a:t>
            </a:r>
            <a:r>
              <a:rPr lang="es-ES"/>
              <a:t> </a:t>
            </a:r>
          </a:p>
        </p:txBody>
      </p:sp>
      <p:sp>
        <p:nvSpPr>
          <p:cNvPr id="6147" name="Rectangle 3"/>
          <p:cNvSpPr>
            <a:spLocks noGrp="1" noChangeArrowheads="1"/>
          </p:cNvSpPr>
          <p:nvPr>
            <p:ph type="body" idx="1"/>
          </p:nvPr>
        </p:nvSpPr>
        <p:spPr>
          <a:xfrm>
            <a:off x="467544" y="1700808"/>
            <a:ext cx="8229600" cy="4572000"/>
          </a:xfrm>
        </p:spPr>
        <p:txBody>
          <a:bodyPr/>
          <a:lstStyle/>
          <a:p>
            <a:pPr>
              <a:lnSpc>
                <a:spcPct val="90000"/>
              </a:lnSpc>
              <a:buFontTx/>
              <a:buNone/>
            </a:pPr>
            <a:r>
              <a:rPr lang="es-ES" sz="2400" dirty="0"/>
              <a:t>	Se define como la diferencia entre los niveles lógicos límite del circuito de salida y los valores del circuito de entrada, también se conoce por inmunidad al ruido, indica hasta que punto los circuitos son inmunes a las variaciones en los niveles lógicos debido a las perturbaciones originadas por el ruido.</a:t>
            </a:r>
          </a:p>
          <a:p>
            <a:pPr>
              <a:lnSpc>
                <a:spcPct val="90000"/>
              </a:lnSpc>
              <a:buFontTx/>
              <a:buNone/>
            </a:pPr>
            <a:endParaRPr lang="es-ES" sz="2400" dirty="0"/>
          </a:p>
          <a:p>
            <a:pPr>
              <a:lnSpc>
                <a:spcPct val="90000"/>
              </a:lnSpc>
              <a:buFontTx/>
              <a:buNone/>
            </a:pPr>
            <a:r>
              <a:rPr lang="es-ES" sz="2400" dirty="0"/>
              <a:t>	Se puede decir que el margen de ruido, es el máximo voltaje de ruido adicionado a una señal de entrada de un circuito digital de modo que no cause un cambio indeseable en la salida del circuito.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55875" y="1679575"/>
            <a:ext cx="3519488" cy="573088"/>
            <a:chOff x="1565" y="1842"/>
            <a:chExt cx="2449" cy="817"/>
          </a:xfrm>
        </p:grpSpPr>
        <p:sp>
          <p:nvSpPr>
            <p:cNvPr id="15363" name="Rectangle 3"/>
            <p:cNvSpPr>
              <a:spLocks noChangeArrowheads="1"/>
            </p:cNvSpPr>
            <p:nvPr/>
          </p:nvSpPr>
          <p:spPr bwMode="auto">
            <a:xfrm>
              <a:off x="2381" y="1842"/>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sz="1200"/>
                <a:t>ENTRADA</a:t>
              </a:r>
            </a:p>
          </p:txBody>
        </p:sp>
        <p:sp>
          <p:nvSpPr>
            <p:cNvPr id="15364" name="Rectangle 4"/>
            <p:cNvSpPr>
              <a:spLocks noChangeArrowheads="1"/>
            </p:cNvSpPr>
            <p:nvPr/>
          </p:nvSpPr>
          <p:spPr bwMode="auto">
            <a:xfrm>
              <a:off x="3198" y="1842"/>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sz="1200"/>
                <a:t>SALIDA</a:t>
              </a:r>
            </a:p>
          </p:txBody>
        </p:sp>
        <p:sp>
          <p:nvSpPr>
            <p:cNvPr id="15365" name="Rectangle 5"/>
            <p:cNvSpPr>
              <a:spLocks noChangeArrowheads="1"/>
            </p:cNvSpPr>
            <p:nvPr/>
          </p:nvSpPr>
          <p:spPr bwMode="auto">
            <a:xfrm>
              <a:off x="1565" y="2114"/>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sz="1200"/>
                <a:t>BAJO</a:t>
              </a:r>
            </a:p>
          </p:txBody>
        </p:sp>
        <p:sp>
          <p:nvSpPr>
            <p:cNvPr id="15366" name="Rectangle 6"/>
            <p:cNvSpPr>
              <a:spLocks noChangeArrowheads="1"/>
            </p:cNvSpPr>
            <p:nvPr/>
          </p:nvSpPr>
          <p:spPr bwMode="auto">
            <a:xfrm>
              <a:off x="2381" y="2114"/>
              <a:ext cx="816" cy="273"/>
            </a:xfrm>
            <a:prstGeom prst="rect">
              <a:avLst/>
            </a:prstGeom>
            <a:solidFill>
              <a:schemeClr val="accent2"/>
            </a:solidFill>
            <a:ln w="9525">
              <a:solidFill>
                <a:schemeClr val="tx1"/>
              </a:solidFill>
              <a:miter lim="800000"/>
              <a:headEnd/>
              <a:tailEnd/>
            </a:ln>
            <a:effectLst/>
          </p:spPr>
          <p:txBody>
            <a:bodyPr wrap="none" anchor="ctr"/>
            <a:lstStyle/>
            <a:p>
              <a:pPr algn="ctr"/>
              <a:r>
                <a:rPr lang="es-ES" sz="1200" b="1">
                  <a:solidFill>
                    <a:schemeClr val="bg1"/>
                  </a:solidFill>
                </a:rPr>
                <a:t>0 - 0,8V</a:t>
              </a:r>
            </a:p>
          </p:txBody>
        </p:sp>
        <p:sp>
          <p:nvSpPr>
            <p:cNvPr id="15367" name="Rectangle 7"/>
            <p:cNvSpPr>
              <a:spLocks noChangeArrowheads="1"/>
            </p:cNvSpPr>
            <p:nvPr/>
          </p:nvSpPr>
          <p:spPr bwMode="auto">
            <a:xfrm>
              <a:off x="3198" y="2114"/>
              <a:ext cx="816" cy="273"/>
            </a:xfrm>
            <a:prstGeom prst="rect">
              <a:avLst/>
            </a:prstGeom>
            <a:solidFill>
              <a:schemeClr val="accent2"/>
            </a:solidFill>
            <a:ln w="9525">
              <a:solidFill>
                <a:schemeClr val="tx1"/>
              </a:solidFill>
              <a:miter lim="800000"/>
              <a:headEnd/>
              <a:tailEnd/>
            </a:ln>
            <a:effectLst/>
          </p:spPr>
          <p:txBody>
            <a:bodyPr wrap="none" anchor="ctr"/>
            <a:lstStyle/>
            <a:p>
              <a:pPr algn="ctr"/>
              <a:r>
                <a:rPr lang="es-ES" sz="1200" b="1">
                  <a:solidFill>
                    <a:schemeClr val="bg1"/>
                  </a:solidFill>
                </a:rPr>
                <a:t>0 - 0,4V</a:t>
              </a:r>
            </a:p>
          </p:txBody>
        </p:sp>
        <p:sp>
          <p:nvSpPr>
            <p:cNvPr id="15368" name="Rectangle 8"/>
            <p:cNvSpPr>
              <a:spLocks noChangeArrowheads="1"/>
            </p:cNvSpPr>
            <p:nvPr/>
          </p:nvSpPr>
          <p:spPr bwMode="auto">
            <a:xfrm>
              <a:off x="1565" y="2386"/>
              <a:ext cx="816" cy="273"/>
            </a:xfrm>
            <a:prstGeom prst="rect">
              <a:avLst/>
            </a:prstGeom>
            <a:solidFill>
              <a:schemeClr val="bg1"/>
            </a:solidFill>
            <a:ln w="9525">
              <a:solidFill>
                <a:schemeClr val="tx1"/>
              </a:solidFill>
              <a:miter lim="800000"/>
              <a:headEnd/>
              <a:tailEnd/>
            </a:ln>
            <a:effectLst/>
          </p:spPr>
          <p:txBody>
            <a:bodyPr wrap="none" anchor="ctr"/>
            <a:lstStyle/>
            <a:p>
              <a:pPr algn="ctr"/>
              <a:r>
                <a:rPr lang="es-ES" sz="1200"/>
                <a:t>ALTO</a:t>
              </a:r>
            </a:p>
          </p:txBody>
        </p:sp>
        <p:sp>
          <p:nvSpPr>
            <p:cNvPr id="15369" name="Rectangle 9"/>
            <p:cNvSpPr>
              <a:spLocks noChangeArrowheads="1"/>
            </p:cNvSpPr>
            <p:nvPr/>
          </p:nvSpPr>
          <p:spPr bwMode="auto">
            <a:xfrm>
              <a:off x="2381" y="2386"/>
              <a:ext cx="816" cy="273"/>
            </a:xfrm>
            <a:prstGeom prst="rect">
              <a:avLst/>
            </a:prstGeom>
            <a:solidFill>
              <a:srgbClr val="FF0000"/>
            </a:solidFill>
            <a:ln w="9525">
              <a:solidFill>
                <a:schemeClr val="tx1"/>
              </a:solidFill>
              <a:miter lim="800000"/>
              <a:headEnd/>
              <a:tailEnd/>
            </a:ln>
            <a:effectLst/>
          </p:spPr>
          <p:txBody>
            <a:bodyPr wrap="none" anchor="ctr"/>
            <a:lstStyle/>
            <a:p>
              <a:pPr algn="ctr"/>
              <a:r>
                <a:rPr lang="es-ES" sz="1200" b="1">
                  <a:solidFill>
                    <a:schemeClr val="bg1"/>
                  </a:solidFill>
                </a:rPr>
                <a:t>2 - 5V</a:t>
              </a:r>
            </a:p>
          </p:txBody>
        </p:sp>
        <p:sp>
          <p:nvSpPr>
            <p:cNvPr id="15370" name="Rectangle 10"/>
            <p:cNvSpPr>
              <a:spLocks noChangeArrowheads="1"/>
            </p:cNvSpPr>
            <p:nvPr/>
          </p:nvSpPr>
          <p:spPr bwMode="auto">
            <a:xfrm>
              <a:off x="3198" y="2386"/>
              <a:ext cx="816" cy="273"/>
            </a:xfrm>
            <a:prstGeom prst="rect">
              <a:avLst/>
            </a:prstGeom>
            <a:solidFill>
              <a:srgbClr val="FF0000"/>
            </a:solidFill>
            <a:ln w="9525">
              <a:solidFill>
                <a:schemeClr val="tx1"/>
              </a:solidFill>
              <a:miter lim="800000"/>
              <a:headEnd/>
              <a:tailEnd/>
            </a:ln>
            <a:effectLst/>
          </p:spPr>
          <p:txBody>
            <a:bodyPr wrap="none" anchor="ctr"/>
            <a:lstStyle/>
            <a:p>
              <a:pPr algn="ctr"/>
              <a:r>
                <a:rPr lang="es-ES" sz="1200" b="1">
                  <a:solidFill>
                    <a:schemeClr val="bg1"/>
                  </a:solidFill>
                </a:rPr>
                <a:t>2,4 – 5 V</a:t>
              </a:r>
            </a:p>
          </p:txBody>
        </p:sp>
      </p:grpSp>
      <p:sp>
        <p:nvSpPr>
          <p:cNvPr id="15371" name="Rectangle 11"/>
          <p:cNvSpPr>
            <a:spLocks noGrp="1" noChangeArrowheads="1"/>
          </p:cNvSpPr>
          <p:nvPr>
            <p:ph type="title"/>
          </p:nvPr>
        </p:nvSpPr>
        <p:spPr>
          <a:xfrm>
            <a:off x="0" y="-63500"/>
            <a:ext cx="9144000" cy="1143000"/>
          </a:xfrm>
          <a:noFill/>
          <a:ln/>
        </p:spPr>
        <p:txBody>
          <a:bodyPr/>
          <a:lstStyle/>
          <a:p>
            <a:r>
              <a:rPr lang="es-ES" sz="2800"/>
              <a:t>Margenes de Ruido DC </a:t>
            </a:r>
            <a:br>
              <a:rPr lang="es-ES" sz="2800"/>
            </a:br>
            <a:r>
              <a:rPr lang="es-ES" sz="2800"/>
              <a:t>TTL Estándar</a:t>
            </a:r>
          </a:p>
        </p:txBody>
      </p:sp>
      <p:grpSp>
        <p:nvGrpSpPr>
          <p:cNvPr id="3" name="Group 12"/>
          <p:cNvGrpSpPr>
            <a:grpSpLocks/>
          </p:cNvGrpSpPr>
          <p:nvPr/>
        </p:nvGrpSpPr>
        <p:grpSpPr bwMode="auto">
          <a:xfrm>
            <a:off x="1778000" y="2698750"/>
            <a:ext cx="1857375" cy="2676525"/>
            <a:chOff x="748" y="2115"/>
            <a:chExt cx="1089" cy="1134"/>
          </a:xfrm>
        </p:grpSpPr>
        <p:sp>
          <p:nvSpPr>
            <p:cNvPr id="15373" name="Rectangle 13"/>
            <p:cNvSpPr>
              <a:spLocks noChangeArrowheads="1"/>
            </p:cNvSpPr>
            <p:nvPr/>
          </p:nvSpPr>
          <p:spPr bwMode="auto">
            <a:xfrm>
              <a:off x="748" y="3068"/>
              <a:ext cx="1089" cy="181"/>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Lógico (BAJO)</a:t>
              </a:r>
            </a:p>
          </p:txBody>
        </p:sp>
        <p:sp>
          <p:nvSpPr>
            <p:cNvPr id="15374" name="Rectangle 14"/>
            <p:cNvSpPr>
              <a:spLocks noChangeArrowheads="1"/>
            </p:cNvSpPr>
            <p:nvPr/>
          </p:nvSpPr>
          <p:spPr bwMode="auto">
            <a:xfrm>
              <a:off x="748" y="2115"/>
              <a:ext cx="1089" cy="680"/>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1 Lógico (ALTO)</a:t>
              </a:r>
            </a:p>
          </p:txBody>
        </p:sp>
        <p:sp>
          <p:nvSpPr>
            <p:cNvPr id="15375" name="Rectangle 15"/>
            <p:cNvSpPr>
              <a:spLocks noChangeArrowheads="1"/>
            </p:cNvSpPr>
            <p:nvPr/>
          </p:nvSpPr>
          <p:spPr bwMode="auto">
            <a:xfrm>
              <a:off x="748" y="2796"/>
              <a:ext cx="1089" cy="272"/>
            </a:xfrm>
            <a:prstGeom prst="rect">
              <a:avLst/>
            </a:prstGeom>
            <a:solidFill>
              <a:srgbClr val="A9A9A9"/>
            </a:solidFill>
            <a:ln w="9525">
              <a:solidFill>
                <a:schemeClr val="tx1"/>
              </a:solidFill>
              <a:miter lim="800000"/>
              <a:headEnd/>
              <a:tailEnd/>
            </a:ln>
            <a:effectLst/>
          </p:spPr>
          <p:txBody>
            <a:bodyPr wrap="none" anchor="ctr"/>
            <a:lstStyle/>
            <a:p>
              <a:pPr algn="ctr"/>
              <a:r>
                <a:rPr lang="es-ES"/>
                <a:t>Indefinido</a:t>
              </a:r>
            </a:p>
          </p:txBody>
        </p:sp>
      </p:grpSp>
      <p:grpSp>
        <p:nvGrpSpPr>
          <p:cNvPr id="4" name="Group 16"/>
          <p:cNvGrpSpPr>
            <a:grpSpLocks/>
          </p:cNvGrpSpPr>
          <p:nvPr/>
        </p:nvGrpSpPr>
        <p:grpSpPr bwMode="auto">
          <a:xfrm>
            <a:off x="5076825" y="2698750"/>
            <a:ext cx="1857375" cy="2676525"/>
            <a:chOff x="2699" y="2296"/>
            <a:chExt cx="363" cy="1134"/>
          </a:xfrm>
        </p:grpSpPr>
        <p:sp>
          <p:nvSpPr>
            <p:cNvPr id="15377" name="Rectangle 17"/>
            <p:cNvSpPr>
              <a:spLocks noChangeArrowheads="1"/>
            </p:cNvSpPr>
            <p:nvPr/>
          </p:nvSpPr>
          <p:spPr bwMode="auto">
            <a:xfrm>
              <a:off x="2699" y="3339"/>
              <a:ext cx="363" cy="91"/>
            </a:xfrm>
            <a:prstGeom prst="rect">
              <a:avLst/>
            </a:prstGeom>
            <a:solidFill>
              <a:schemeClr val="accent2"/>
            </a:solidFill>
            <a:ln w="9525">
              <a:solidFill>
                <a:schemeClr val="tx1"/>
              </a:solidFill>
              <a:miter lim="800000"/>
              <a:headEnd/>
              <a:tailEnd/>
            </a:ln>
            <a:effectLst/>
          </p:spPr>
          <p:txBody>
            <a:bodyPr wrap="none" anchor="ctr"/>
            <a:lstStyle/>
            <a:p>
              <a:pPr algn="ctr"/>
              <a:r>
                <a:rPr lang="es-ES" b="1">
                  <a:solidFill>
                    <a:schemeClr val="bg1"/>
                  </a:solidFill>
                </a:rPr>
                <a:t>0 Lógico (BAJO)</a:t>
              </a:r>
            </a:p>
          </p:txBody>
        </p:sp>
        <p:sp>
          <p:nvSpPr>
            <p:cNvPr id="15378" name="Rectangle 18"/>
            <p:cNvSpPr>
              <a:spLocks noChangeArrowheads="1"/>
            </p:cNvSpPr>
            <p:nvPr/>
          </p:nvSpPr>
          <p:spPr bwMode="auto">
            <a:xfrm>
              <a:off x="2699" y="2296"/>
              <a:ext cx="363" cy="589"/>
            </a:xfrm>
            <a:prstGeom prst="rect">
              <a:avLst/>
            </a:prstGeom>
            <a:solidFill>
              <a:srgbClr val="FF0000"/>
            </a:solidFill>
            <a:ln w="9525">
              <a:solidFill>
                <a:schemeClr val="tx1"/>
              </a:solidFill>
              <a:miter lim="800000"/>
              <a:headEnd/>
              <a:tailEnd/>
            </a:ln>
            <a:effectLst/>
          </p:spPr>
          <p:txBody>
            <a:bodyPr wrap="none" anchor="ctr"/>
            <a:lstStyle/>
            <a:p>
              <a:pPr algn="ctr"/>
              <a:r>
                <a:rPr lang="es-ES" b="1">
                  <a:solidFill>
                    <a:schemeClr val="bg1"/>
                  </a:solidFill>
                </a:rPr>
                <a:t>1 Lógico (ALTO) </a:t>
              </a:r>
            </a:p>
          </p:txBody>
        </p:sp>
        <p:sp>
          <p:nvSpPr>
            <p:cNvPr id="15379" name="Rectangle 19"/>
            <p:cNvSpPr>
              <a:spLocks noChangeArrowheads="1"/>
            </p:cNvSpPr>
            <p:nvPr/>
          </p:nvSpPr>
          <p:spPr bwMode="auto">
            <a:xfrm>
              <a:off x="2699" y="2886"/>
              <a:ext cx="363" cy="453"/>
            </a:xfrm>
            <a:prstGeom prst="rect">
              <a:avLst/>
            </a:prstGeom>
            <a:solidFill>
              <a:srgbClr val="A9A9A9"/>
            </a:solidFill>
            <a:ln w="9525">
              <a:solidFill>
                <a:schemeClr val="tx1"/>
              </a:solidFill>
              <a:miter lim="800000"/>
              <a:headEnd/>
              <a:tailEnd/>
            </a:ln>
            <a:effectLst/>
          </p:spPr>
          <p:txBody>
            <a:bodyPr wrap="none" anchor="ctr"/>
            <a:lstStyle/>
            <a:p>
              <a:endParaRPr lang="es-ES"/>
            </a:p>
          </p:txBody>
        </p:sp>
      </p:grpSp>
      <p:sp>
        <p:nvSpPr>
          <p:cNvPr id="15380" name="Text Box 20"/>
          <p:cNvSpPr txBox="1">
            <a:spLocks noChangeArrowheads="1"/>
          </p:cNvSpPr>
          <p:nvPr/>
        </p:nvSpPr>
        <p:spPr bwMode="auto">
          <a:xfrm>
            <a:off x="5608638" y="2387600"/>
            <a:ext cx="857250" cy="366713"/>
          </a:xfrm>
          <a:prstGeom prst="rect">
            <a:avLst/>
          </a:prstGeom>
          <a:noFill/>
          <a:ln w="9525">
            <a:noFill/>
            <a:miter lim="800000"/>
            <a:headEnd/>
            <a:tailEnd/>
          </a:ln>
          <a:effectLst/>
        </p:spPr>
        <p:txBody>
          <a:bodyPr wrap="none">
            <a:spAutoFit/>
          </a:bodyPr>
          <a:lstStyle/>
          <a:p>
            <a:r>
              <a:rPr lang="es-ES" b="1"/>
              <a:t>Salida</a:t>
            </a:r>
          </a:p>
        </p:txBody>
      </p:sp>
      <p:sp>
        <p:nvSpPr>
          <p:cNvPr id="15381" name="Text Box 21"/>
          <p:cNvSpPr txBox="1">
            <a:spLocks noChangeArrowheads="1"/>
          </p:cNvSpPr>
          <p:nvPr/>
        </p:nvSpPr>
        <p:spPr bwMode="auto">
          <a:xfrm>
            <a:off x="2257425" y="2387600"/>
            <a:ext cx="1035050" cy="366713"/>
          </a:xfrm>
          <a:prstGeom prst="rect">
            <a:avLst/>
          </a:prstGeom>
          <a:noFill/>
          <a:ln w="9525">
            <a:noFill/>
            <a:miter lim="800000"/>
            <a:headEnd/>
            <a:tailEnd/>
          </a:ln>
          <a:effectLst/>
        </p:spPr>
        <p:txBody>
          <a:bodyPr wrap="none">
            <a:spAutoFit/>
          </a:bodyPr>
          <a:lstStyle/>
          <a:p>
            <a:r>
              <a:rPr lang="es-ES" b="1"/>
              <a:t>Entrada</a:t>
            </a:r>
          </a:p>
        </p:txBody>
      </p:sp>
      <p:sp>
        <p:nvSpPr>
          <p:cNvPr id="15382" name="Text Box 22"/>
          <p:cNvSpPr txBox="1">
            <a:spLocks noChangeArrowheads="1"/>
          </p:cNvSpPr>
          <p:nvPr/>
        </p:nvSpPr>
        <p:spPr bwMode="auto">
          <a:xfrm>
            <a:off x="7450138" y="2543175"/>
            <a:ext cx="401637" cy="304800"/>
          </a:xfrm>
          <a:prstGeom prst="rect">
            <a:avLst/>
          </a:prstGeom>
          <a:noFill/>
          <a:ln w="9525">
            <a:noFill/>
            <a:miter lim="800000"/>
            <a:headEnd/>
            <a:tailEnd/>
          </a:ln>
          <a:effectLst/>
        </p:spPr>
        <p:txBody>
          <a:bodyPr wrap="none">
            <a:spAutoFit/>
          </a:bodyPr>
          <a:lstStyle/>
          <a:p>
            <a:r>
              <a:rPr lang="es-ES" sz="1400"/>
              <a:t>5V</a:t>
            </a:r>
          </a:p>
        </p:txBody>
      </p:sp>
      <p:sp>
        <p:nvSpPr>
          <p:cNvPr id="15383" name="Text Box 23"/>
          <p:cNvSpPr txBox="1">
            <a:spLocks noChangeArrowheads="1"/>
          </p:cNvSpPr>
          <p:nvPr/>
        </p:nvSpPr>
        <p:spPr bwMode="auto">
          <a:xfrm>
            <a:off x="7596188" y="3916363"/>
            <a:ext cx="549275" cy="304800"/>
          </a:xfrm>
          <a:prstGeom prst="rect">
            <a:avLst/>
          </a:prstGeom>
          <a:noFill/>
          <a:ln w="9525">
            <a:noFill/>
            <a:miter lim="800000"/>
            <a:headEnd/>
            <a:tailEnd/>
          </a:ln>
          <a:effectLst/>
        </p:spPr>
        <p:txBody>
          <a:bodyPr wrap="none">
            <a:spAutoFit/>
          </a:bodyPr>
          <a:lstStyle/>
          <a:p>
            <a:r>
              <a:rPr lang="es-ES" sz="1400"/>
              <a:t>2,4V</a:t>
            </a:r>
          </a:p>
        </p:txBody>
      </p:sp>
      <p:sp>
        <p:nvSpPr>
          <p:cNvPr id="15384" name="Text Box 24"/>
          <p:cNvSpPr txBox="1">
            <a:spLocks noChangeArrowheads="1"/>
          </p:cNvSpPr>
          <p:nvPr/>
        </p:nvSpPr>
        <p:spPr bwMode="auto">
          <a:xfrm>
            <a:off x="7661275" y="4979988"/>
            <a:ext cx="773113" cy="304800"/>
          </a:xfrm>
          <a:prstGeom prst="rect">
            <a:avLst/>
          </a:prstGeom>
          <a:noFill/>
          <a:ln w="9525">
            <a:noFill/>
            <a:miter lim="800000"/>
            <a:headEnd/>
            <a:tailEnd/>
          </a:ln>
          <a:effectLst/>
        </p:spPr>
        <p:txBody>
          <a:bodyPr>
            <a:spAutoFit/>
          </a:bodyPr>
          <a:lstStyle/>
          <a:p>
            <a:r>
              <a:rPr lang="es-ES" sz="1400"/>
              <a:t>0,4V</a:t>
            </a:r>
          </a:p>
        </p:txBody>
      </p:sp>
      <p:sp>
        <p:nvSpPr>
          <p:cNvPr id="15385" name="Text Box 25"/>
          <p:cNvSpPr txBox="1">
            <a:spLocks noChangeArrowheads="1"/>
          </p:cNvSpPr>
          <p:nvPr/>
        </p:nvSpPr>
        <p:spPr bwMode="auto">
          <a:xfrm>
            <a:off x="7024688" y="5249863"/>
            <a:ext cx="401637" cy="304800"/>
          </a:xfrm>
          <a:prstGeom prst="rect">
            <a:avLst/>
          </a:prstGeom>
          <a:noFill/>
          <a:ln w="9525">
            <a:noFill/>
            <a:miter lim="800000"/>
            <a:headEnd/>
            <a:tailEnd/>
          </a:ln>
          <a:effectLst/>
        </p:spPr>
        <p:txBody>
          <a:bodyPr wrap="none">
            <a:spAutoFit/>
          </a:bodyPr>
          <a:lstStyle/>
          <a:p>
            <a:r>
              <a:rPr lang="es-ES" sz="1400"/>
              <a:t>0V</a:t>
            </a:r>
          </a:p>
        </p:txBody>
      </p:sp>
      <p:sp>
        <p:nvSpPr>
          <p:cNvPr id="15386" name="Text Box 26"/>
          <p:cNvSpPr txBox="1">
            <a:spLocks noChangeArrowheads="1"/>
          </p:cNvSpPr>
          <p:nvPr/>
        </p:nvSpPr>
        <p:spPr bwMode="auto">
          <a:xfrm>
            <a:off x="1376363" y="2530475"/>
            <a:ext cx="401637" cy="304800"/>
          </a:xfrm>
          <a:prstGeom prst="rect">
            <a:avLst/>
          </a:prstGeom>
          <a:noFill/>
          <a:ln w="9525">
            <a:noFill/>
            <a:miter lim="800000"/>
            <a:headEnd/>
            <a:tailEnd/>
          </a:ln>
          <a:effectLst/>
        </p:spPr>
        <p:txBody>
          <a:bodyPr wrap="none">
            <a:spAutoFit/>
          </a:bodyPr>
          <a:lstStyle/>
          <a:p>
            <a:r>
              <a:rPr lang="es-ES" sz="1400"/>
              <a:t>5V</a:t>
            </a:r>
          </a:p>
        </p:txBody>
      </p:sp>
      <p:sp>
        <p:nvSpPr>
          <p:cNvPr id="15387" name="Text Box 27"/>
          <p:cNvSpPr txBox="1">
            <a:spLocks noChangeArrowheads="1"/>
          </p:cNvSpPr>
          <p:nvPr/>
        </p:nvSpPr>
        <p:spPr bwMode="auto">
          <a:xfrm>
            <a:off x="1406525" y="4187825"/>
            <a:ext cx="401638" cy="304800"/>
          </a:xfrm>
          <a:prstGeom prst="rect">
            <a:avLst/>
          </a:prstGeom>
          <a:noFill/>
          <a:ln w="9525">
            <a:noFill/>
            <a:miter lim="800000"/>
            <a:headEnd/>
            <a:tailEnd/>
          </a:ln>
          <a:effectLst/>
        </p:spPr>
        <p:txBody>
          <a:bodyPr wrap="none">
            <a:spAutoFit/>
          </a:bodyPr>
          <a:lstStyle/>
          <a:p>
            <a:r>
              <a:rPr lang="es-ES" sz="1400"/>
              <a:t>2V</a:t>
            </a:r>
          </a:p>
        </p:txBody>
      </p:sp>
      <p:sp>
        <p:nvSpPr>
          <p:cNvPr id="15388" name="Text Box 28"/>
          <p:cNvSpPr txBox="1">
            <a:spLocks noChangeArrowheads="1"/>
          </p:cNvSpPr>
          <p:nvPr/>
        </p:nvSpPr>
        <p:spPr bwMode="auto">
          <a:xfrm>
            <a:off x="1270000" y="4818063"/>
            <a:ext cx="768350" cy="304800"/>
          </a:xfrm>
          <a:prstGeom prst="rect">
            <a:avLst/>
          </a:prstGeom>
          <a:noFill/>
          <a:ln w="9525">
            <a:noFill/>
            <a:miter lim="800000"/>
            <a:headEnd/>
            <a:tailEnd/>
          </a:ln>
          <a:effectLst/>
        </p:spPr>
        <p:txBody>
          <a:bodyPr>
            <a:spAutoFit/>
          </a:bodyPr>
          <a:lstStyle/>
          <a:p>
            <a:r>
              <a:rPr lang="es-ES" sz="1400"/>
              <a:t>0,8V</a:t>
            </a:r>
          </a:p>
        </p:txBody>
      </p:sp>
      <p:sp>
        <p:nvSpPr>
          <p:cNvPr id="15389" name="Text Box 29"/>
          <p:cNvSpPr txBox="1">
            <a:spLocks noChangeArrowheads="1"/>
          </p:cNvSpPr>
          <p:nvPr/>
        </p:nvSpPr>
        <p:spPr bwMode="auto">
          <a:xfrm>
            <a:off x="1376363" y="5195888"/>
            <a:ext cx="401637" cy="304800"/>
          </a:xfrm>
          <a:prstGeom prst="rect">
            <a:avLst/>
          </a:prstGeom>
          <a:noFill/>
          <a:ln w="9525">
            <a:noFill/>
            <a:miter lim="800000"/>
            <a:headEnd/>
            <a:tailEnd/>
          </a:ln>
          <a:effectLst/>
        </p:spPr>
        <p:txBody>
          <a:bodyPr wrap="none">
            <a:spAutoFit/>
          </a:bodyPr>
          <a:lstStyle/>
          <a:p>
            <a:r>
              <a:rPr lang="es-ES" sz="1400"/>
              <a:t>0V</a:t>
            </a:r>
          </a:p>
        </p:txBody>
      </p:sp>
      <p:sp>
        <p:nvSpPr>
          <p:cNvPr id="15390" name="AutoShape 30"/>
          <p:cNvSpPr>
            <a:spLocks/>
          </p:cNvSpPr>
          <p:nvPr/>
        </p:nvSpPr>
        <p:spPr bwMode="auto">
          <a:xfrm>
            <a:off x="8388350" y="5151438"/>
            <a:ext cx="65088" cy="223837"/>
          </a:xfrm>
          <a:prstGeom prst="rightBrace">
            <a:avLst>
              <a:gd name="adj1" fmla="val 28658"/>
              <a:gd name="adj2" fmla="val 50000"/>
            </a:avLst>
          </a:prstGeom>
          <a:noFill/>
          <a:ln w="9525">
            <a:solidFill>
              <a:schemeClr val="tx1"/>
            </a:solidFill>
            <a:round/>
            <a:headEnd/>
            <a:tailEnd/>
          </a:ln>
          <a:effectLst/>
        </p:spPr>
        <p:txBody>
          <a:bodyPr wrap="none" anchor="ctr"/>
          <a:lstStyle/>
          <a:p>
            <a:r>
              <a:rPr lang="es-ES" b="1"/>
              <a:t> V</a:t>
            </a:r>
            <a:r>
              <a:rPr lang="es-ES" b="1" baseline="-25000"/>
              <a:t>OL</a:t>
            </a:r>
          </a:p>
        </p:txBody>
      </p:sp>
      <p:sp>
        <p:nvSpPr>
          <p:cNvPr id="15391" name="AutoShape 31"/>
          <p:cNvSpPr>
            <a:spLocks/>
          </p:cNvSpPr>
          <p:nvPr/>
        </p:nvSpPr>
        <p:spPr bwMode="auto">
          <a:xfrm>
            <a:off x="8394700" y="2698750"/>
            <a:ext cx="65088" cy="1384300"/>
          </a:xfrm>
          <a:prstGeom prst="rightBrace">
            <a:avLst>
              <a:gd name="adj1" fmla="val 177234"/>
              <a:gd name="adj2" fmla="val 50000"/>
            </a:avLst>
          </a:prstGeom>
          <a:noFill/>
          <a:ln w="9525">
            <a:solidFill>
              <a:schemeClr val="tx1"/>
            </a:solidFill>
            <a:round/>
            <a:headEnd/>
            <a:tailEnd/>
          </a:ln>
          <a:effectLst/>
        </p:spPr>
        <p:txBody>
          <a:bodyPr wrap="none" anchor="ctr"/>
          <a:lstStyle/>
          <a:p>
            <a:r>
              <a:rPr lang="es-ES" b="1"/>
              <a:t> V</a:t>
            </a:r>
            <a:r>
              <a:rPr lang="es-ES" b="1" baseline="-25000"/>
              <a:t>OH</a:t>
            </a:r>
          </a:p>
        </p:txBody>
      </p:sp>
      <p:sp>
        <p:nvSpPr>
          <p:cNvPr id="15392" name="AutoShape 32"/>
          <p:cNvSpPr>
            <a:spLocks/>
          </p:cNvSpPr>
          <p:nvPr/>
        </p:nvSpPr>
        <p:spPr bwMode="auto">
          <a:xfrm flipH="1">
            <a:off x="515938" y="5000625"/>
            <a:ext cx="106362" cy="385763"/>
          </a:xfrm>
          <a:prstGeom prst="rightBrace">
            <a:avLst>
              <a:gd name="adj1" fmla="val 30224"/>
              <a:gd name="adj2" fmla="val 50000"/>
            </a:avLst>
          </a:prstGeom>
          <a:noFill/>
          <a:ln w="9525">
            <a:solidFill>
              <a:schemeClr val="tx1"/>
            </a:solidFill>
            <a:round/>
            <a:headEnd/>
            <a:tailEnd/>
          </a:ln>
          <a:effectLst/>
        </p:spPr>
        <p:txBody>
          <a:bodyPr wrap="none" anchor="ctr"/>
          <a:lstStyle/>
          <a:p>
            <a:pPr algn="r"/>
            <a:r>
              <a:rPr lang="es-ES" b="1"/>
              <a:t> V</a:t>
            </a:r>
            <a:r>
              <a:rPr lang="es-ES" b="1" baseline="-25000"/>
              <a:t>IL  </a:t>
            </a:r>
          </a:p>
        </p:txBody>
      </p:sp>
      <p:sp>
        <p:nvSpPr>
          <p:cNvPr id="15393" name="AutoShape 33"/>
          <p:cNvSpPr>
            <a:spLocks/>
          </p:cNvSpPr>
          <p:nvPr/>
        </p:nvSpPr>
        <p:spPr bwMode="auto">
          <a:xfrm flipH="1">
            <a:off x="538163" y="2746375"/>
            <a:ext cx="66675" cy="1562100"/>
          </a:xfrm>
          <a:prstGeom prst="rightBrace">
            <a:avLst>
              <a:gd name="adj1" fmla="val 195238"/>
              <a:gd name="adj2" fmla="val 50000"/>
            </a:avLst>
          </a:prstGeom>
          <a:noFill/>
          <a:ln w="9525">
            <a:solidFill>
              <a:schemeClr val="tx1"/>
            </a:solidFill>
            <a:round/>
            <a:headEnd/>
            <a:tailEnd/>
          </a:ln>
          <a:effectLst/>
        </p:spPr>
        <p:txBody>
          <a:bodyPr wrap="none" anchor="ctr"/>
          <a:lstStyle/>
          <a:p>
            <a:pPr algn="r"/>
            <a:r>
              <a:rPr lang="es-ES" b="1"/>
              <a:t> V</a:t>
            </a:r>
            <a:r>
              <a:rPr lang="es-ES" b="1" baseline="-25000"/>
              <a:t>IH  </a:t>
            </a:r>
          </a:p>
        </p:txBody>
      </p:sp>
      <p:sp>
        <p:nvSpPr>
          <p:cNvPr id="15394" name="Text Box 34"/>
          <p:cNvSpPr txBox="1">
            <a:spLocks noChangeArrowheads="1"/>
          </p:cNvSpPr>
          <p:nvPr/>
        </p:nvSpPr>
        <p:spPr bwMode="auto">
          <a:xfrm>
            <a:off x="6921500" y="3916363"/>
            <a:ext cx="781050" cy="304800"/>
          </a:xfrm>
          <a:prstGeom prst="rect">
            <a:avLst/>
          </a:prstGeom>
          <a:noFill/>
          <a:ln w="9525">
            <a:noFill/>
            <a:miter lim="800000"/>
            <a:headEnd/>
            <a:tailEnd/>
          </a:ln>
          <a:effectLst/>
        </p:spPr>
        <p:txBody>
          <a:bodyPr wrap="none">
            <a:spAutoFit/>
          </a:bodyPr>
          <a:lstStyle/>
          <a:p>
            <a:r>
              <a:rPr lang="es-ES" sz="1400" b="1"/>
              <a:t>V</a:t>
            </a:r>
            <a:r>
              <a:rPr lang="es-ES" sz="1400" b="1" baseline="-25000"/>
              <a:t>OHmín</a:t>
            </a:r>
            <a:r>
              <a:rPr lang="es-ES" sz="1400" b="1"/>
              <a:t>=</a:t>
            </a:r>
          </a:p>
        </p:txBody>
      </p:sp>
      <p:sp>
        <p:nvSpPr>
          <p:cNvPr id="15395" name="Text Box 35"/>
          <p:cNvSpPr txBox="1">
            <a:spLocks noChangeArrowheads="1"/>
          </p:cNvSpPr>
          <p:nvPr/>
        </p:nvSpPr>
        <p:spPr bwMode="auto">
          <a:xfrm>
            <a:off x="6921500" y="4979988"/>
            <a:ext cx="793750" cy="304800"/>
          </a:xfrm>
          <a:prstGeom prst="rect">
            <a:avLst/>
          </a:prstGeom>
          <a:noFill/>
          <a:ln w="9525">
            <a:noFill/>
            <a:miter lim="800000"/>
            <a:headEnd/>
            <a:tailEnd/>
          </a:ln>
          <a:effectLst/>
        </p:spPr>
        <p:txBody>
          <a:bodyPr wrap="none">
            <a:spAutoFit/>
          </a:bodyPr>
          <a:lstStyle/>
          <a:p>
            <a:r>
              <a:rPr lang="es-ES" sz="1400" b="1"/>
              <a:t>V</a:t>
            </a:r>
            <a:r>
              <a:rPr lang="es-ES" sz="1400" b="1" baseline="-25000"/>
              <a:t>OLmáx</a:t>
            </a:r>
            <a:r>
              <a:rPr lang="es-ES" sz="1400" b="1"/>
              <a:t>=</a:t>
            </a:r>
          </a:p>
        </p:txBody>
      </p:sp>
      <p:sp>
        <p:nvSpPr>
          <p:cNvPr id="15396" name="Text Box 36"/>
          <p:cNvSpPr txBox="1">
            <a:spLocks noChangeArrowheads="1"/>
          </p:cNvSpPr>
          <p:nvPr/>
        </p:nvSpPr>
        <p:spPr bwMode="auto">
          <a:xfrm>
            <a:off x="690563" y="4187825"/>
            <a:ext cx="723900" cy="304800"/>
          </a:xfrm>
          <a:prstGeom prst="rect">
            <a:avLst/>
          </a:prstGeom>
          <a:noFill/>
          <a:ln w="9525">
            <a:noFill/>
            <a:miter lim="800000"/>
            <a:headEnd/>
            <a:tailEnd/>
          </a:ln>
          <a:effectLst/>
        </p:spPr>
        <p:txBody>
          <a:bodyPr wrap="none">
            <a:spAutoFit/>
          </a:bodyPr>
          <a:lstStyle/>
          <a:p>
            <a:r>
              <a:rPr lang="es-ES" sz="1400" b="1"/>
              <a:t>V</a:t>
            </a:r>
            <a:r>
              <a:rPr lang="es-ES" sz="1400" b="1" baseline="-25000"/>
              <a:t>IHmín</a:t>
            </a:r>
            <a:r>
              <a:rPr lang="es-ES" sz="1400" b="1"/>
              <a:t>=</a:t>
            </a:r>
          </a:p>
        </p:txBody>
      </p:sp>
      <p:sp>
        <p:nvSpPr>
          <p:cNvPr id="15397" name="Text Box 37"/>
          <p:cNvSpPr txBox="1">
            <a:spLocks noChangeArrowheads="1"/>
          </p:cNvSpPr>
          <p:nvPr/>
        </p:nvSpPr>
        <p:spPr bwMode="auto">
          <a:xfrm>
            <a:off x="622300" y="4818063"/>
            <a:ext cx="736600" cy="304800"/>
          </a:xfrm>
          <a:prstGeom prst="rect">
            <a:avLst/>
          </a:prstGeom>
          <a:noFill/>
          <a:ln w="9525">
            <a:noFill/>
            <a:miter lim="800000"/>
            <a:headEnd/>
            <a:tailEnd/>
          </a:ln>
          <a:effectLst/>
        </p:spPr>
        <p:txBody>
          <a:bodyPr wrap="none">
            <a:spAutoFit/>
          </a:bodyPr>
          <a:lstStyle/>
          <a:p>
            <a:r>
              <a:rPr lang="es-ES" sz="1400" b="1"/>
              <a:t>V</a:t>
            </a:r>
            <a:r>
              <a:rPr lang="es-ES" sz="1400" b="1" baseline="-25000"/>
              <a:t>ILmáx</a:t>
            </a:r>
            <a:r>
              <a:rPr lang="es-ES" sz="1400" b="1"/>
              <a:t>=</a:t>
            </a:r>
          </a:p>
        </p:txBody>
      </p:sp>
      <p:sp>
        <p:nvSpPr>
          <p:cNvPr id="15399" name="Line 39"/>
          <p:cNvSpPr>
            <a:spLocks noChangeShapeType="1"/>
          </p:cNvSpPr>
          <p:nvPr/>
        </p:nvSpPr>
        <p:spPr bwMode="auto">
          <a:xfrm>
            <a:off x="3635375" y="4306888"/>
            <a:ext cx="1441450" cy="0"/>
          </a:xfrm>
          <a:prstGeom prst="line">
            <a:avLst/>
          </a:prstGeom>
          <a:noFill/>
          <a:ln w="9525">
            <a:solidFill>
              <a:schemeClr val="tx1"/>
            </a:solidFill>
            <a:prstDash val="dash"/>
            <a:round/>
            <a:headEnd/>
            <a:tailEnd/>
          </a:ln>
          <a:effectLst/>
        </p:spPr>
        <p:txBody>
          <a:bodyPr/>
          <a:lstStyle/>
          <a:p>
            <a:endParaRPr lang="es-ES"/>
          </a:p>
        </p:txBody>
      </p:sp>
      <p:sp>
        <p:nvSpPr>
          <p:cNvPr id="15400" name="Line 40"/>
          <p:cNvSpPr>
            <a:spLocks noChangeShapeType="1"/>
          </p:cNvSpPr>
          <p:nvPr/>
        </p:nvSpPr>
        <p:spPr bwMode="auto">
          <a:xfrm>
            <a:off x="3635375" y="4095750"/>
            <a:ext cx="1441450" cy="0"/>
          </a:xfrm>
          <a:prstGeom prst="line">
            <a:avLst/>
          </a:prstGeom>
          <a:noFill/>
          <a:ln w="9525">
            <a:solidFill>
              <a:schemeClr val="tx1"/>
            </a:solidFill>
            <a:prstDash val="dash"/>
            <a:round/>
            <a:headEnd/>
            <a:tailEnd/>
          </a:ln>
          <a:effectLst/>
        </p:spPr>
        <p:txBody>
          <a:bodyPr/>
          <a:lstStyle/>
          <a:p>
            <a:endParaRPr lang="es-ES"/>
          </a:p>
        </p:txBody>
      </p:sp>
      <p:sp>
        <p:nvSpPr>
          <p:cNvPr id="15401" name="Line 41"/>
          <p:cNvSpPr>
            <a:spLocks noChangeShapeType="1"/>
          </p:cNvSpPr>
          <p:nvPr/>
        </p:nvSpPr>
        <p:spPr bwMode="auto">
          <a:xfrm>
            <a:off x="3632200" y="5156200"/>
            <a:ext cx="1441450" cy="0"/>
          </a:xfrm>
          <a:prstGeom prst="line">
            <a:avLst/>
          </a:prstGeom>
          <a:noFill/>
          <a:ln w="9525">
            <a:solidFill>
              <a:schemeClr val="tx1"/>
            </a:solidFill>
            <a:prstDash val="dash"/>
            <a:round/>
            <a:headEnd/>
            <a:tailEnd/>
          </a:ln>
          <a:effectLst/>
        </p:spPr>
        <p:txBody>
          <a:bodyPr/>
          <a:lstStyle/>
          <a:p>
            <a:endParaRPr lang="es-ES"/>
          </a:p>
        </p:txBody>
      </p:sp>
      <p:sp>
        <p:nvSpPr>
          <p:cNvPr id="15402" name="Line 42"/>
          <p:cNvSpPr>
            <a:spLocks noChangeShapeType="1"/>
          </p:cNvSpPr>
          <p:nvPr/>
        </p:nvSpPr>
        <p:spPr bwMode="auto">
          <a:xfrm>
            <a:off x="3632200" y="4945063"/>
            <a:ext cx="1441450" cy="0"/>
          </a:xfrm>
          <a:prstGeom prst="line">
            <a:avLst/>
          </a:prstGeom>
          <a:noFill/>
          <a:ln w="9525">
            <a:solidFill>
              <a:schemeClr val="tx1"/>
            </a:solidFill>
            <a:prstDash val="dash"/>
            <a:round/>
            <a:headEnd/>
            <a:tailEnd/>
          </a:ln>
          <a:effectLst/>
        </p:spPr>
        <p:txBody>
          <a:bodyPr/>
          <a:lstStyle/>
          <a:p>
            <a:endParaRPr lang="es-ES"/>
          </a:p>
        </p:txBody>
      </p:sp>
      <p:sp>
        <p:nvSpPr>
          <p:cNvPr id="15403" name="Text Box 43"/>
          <p:cNvSpPr txBox="1">
            <a:spLocks noChangeArrowheads="1"/>
          </p:cNvSpPr>
          <p:nvPr/>
        </p:nvSpPr>
        <p:spPr bwMode="auto">
          <a:xfrm>
            <a:off x="4013200" y="4025900"/>
            <a:ext cx="468313" cy="304800"/>
          </a:xfrm>
          <a:prstGeom prst="rect">
            <a:avLst/>
          </a:prstGeom>
          <a:noFill/>
          <a:ln w="9525">
            <a:noFill/>
            <a:miter lim="800000"/>
            <a:headEnd/>
            <a:tailEnd/>
          </a:ln>
          <a:effectLst/>
        </p:spPr>
        <p:txBody>
          <a:bodyPr wrap="none">
            <a:spAutoFit/>
          </a:bodyPr>
          <a:lstStyle/>
          <a:p>
            <a:r>
              <a:rPr lang="es-ES" sz="1400"/>
              <a:t>V</a:t>
            </a:r>
            <a:r>
              <a:rPr lang="es-ES" sz="1400" baseline="-25000"/>
              <a:t>NH</a:t>
            </a:r>
          </a:p>
        </p:txBody>
      </p:sp>
      <p:sp>
        <p:nvSpPr>
          <p:cNvPr id="15404" name="Text Box 44"/>
          <p:cNvSpPr txBox="1">
            <a:spLocks noChangeArrowheads="1"/>
          </p:cNvSpPr>
          <p:nvPr/>
        </p:nvSpPr>
        <p:spPr bwMode="auto">
          <a:xfrm>
            <a:off x="4019550" y="4875213"/>
            <a:ext cx="449263" cy="304800"/>
          </a:xfrm>
          <a:prstGeom prst="rect">
            <a:avLst/>
          </a:prstGeom>
          <a:noFill/>
          <a:ln w="9525">
            <a:noFill/>
            <a:miter lim="800000"/>
            <a:headEnd/>
            <a:tailEnd/>
          </a:ln>
          <a:effectLst/>
        </p:spPr>
        <p:txBody>
          <a:bodyPr wrap="none">
            <a:spAutoFit/>
          </a:bodyPr>
          <a:lstStyle/>
          <a:p>
            <a:r>
              <a:rPr lang="es-ES" sz="1400"/>
              <a:t>V</a:t>
            </a:r>
            <a:r>
              <a:rPr lang="es-ES" sz="1400" baseline="-25000"/>
              <a:t>NL</a:t>
            </a:r>
          </a:p>
        </p:txBody>
      </p:sp>
      <p:sp>
        <p:nvSpPr>
          <p:cNvPr id="15405" name="Text Box 45"/>
          <p:cNvSpPr txBox="1">
            <a:spLocks noChangeArrowheads="1"/>
          </p:cNvSpPr>
          <p:nvPr/>
        </p:nvSpPr>
        <p:spPr bwMode="auto">
          <a:xfrm>
            <a:off x="2436813" y="5916613"/>
            <a:ext cx="3938587" cy="825500"/>
          </a:xfrm>
          <a:prstGeom prst="rect">
            <a:avLst/>
          </a:prstGeom>
          <a:noFill/>
          <a:ln w="9525">
            <a:noFill/>
            <a:miter lim="800000"/>
            <a:headEnd/>
            <a:tailEnd/>
          </a:ln>
          <a:effectLst/>
        </p:spPr>
        <p:txBody>
          <a:bodyPr wrap="none">
            <a:spAutoFit/>
          </a:bodyPr>
          <a:lstStyle/>
          <a:p>
            <a:pPr algn="ctr"/>
            <a:r>
              <a:rPr lang="es-ES" sz="1600" b="1"/>
              <a:t>Cálculo de los margen de ruido DC</a:t>
            </a:r>
          </a:p>
          <a:p>
            <a:pPr algn="ctr"/>
            <a:r>
              <a:rPr lang="es-ES" sz="1600" b="1"/>
              <a:t>V</a:t>
            </a:r>
            <a:r>
              <a:rPr lang="es-ES" sz="1600" b="1" baseline="-25000"/>
              <a:t>NH</a:t>
            </a:r>
            <a:r>
              <a:rPr lang="es-ES" sz="1600" b="1"/>
              <a:t>= V</a:t>
            </a:r>
            <a:r>
              <a:rPr lang="es-ES" sz="1600" b="1" baseline="-25000"/>
              <a:t>OHmín </a:t>
            </a:r>
            <a:r>
              <a:rPr lang="es-ES" sz="1600" b="1"/>
              <a:t>- V</a:t>
            </a:r>
            <a:r>
              <a:rPr lang="es-ES" sz="1600" b="1" baseline="-25000"/>
              <a:t>IHmín</a:t>
            </a:r>
            <a:r>
              <a:rPr lang="es-ES" sz="1600" b="1"/>
              <a:t> = 2,4V- 2V = 0,4 V </a:t>
            </a:r>
          </a:p>
          <a:p>
            <a:pPr algn="ctr"/>
            <a:r>
              <a:rPr lang="es-ES" sz="1600" b="1"/>
              <a:t>V</a:t>
            </a:r>
            <a:r>
              <a:rPr lang="es-ES" sz="1600" b="1" baseline="-25000"/>
              <a:t>NL</a:t>
            </a:r>
            <a:r>
              <a:rPr lang="es-ES" sz="1600" b="1"/>
              <a:t>= V</a:t>
            </a:r>
            <a:r>
              <a:rPr lang="es-ES" sz="1600" b="1" baseline="-25000"/>
              <a:t>ILmáx </a:t>
            </a:r>
            <a:r>
              <a:rPr lang="es-ES" sz="1600" b="1"/>
              <a:t>- V</a:t>
            </a:r>
            <a:r>
              <a:rPr lang="es-ES" sz="1600" b="1" baseline="-25000"/>
              <a:t>OLmáx</a:t>
            </a:r>
            <a:r>
              <a:rPr lang="es-ES" sz="1600" b="1"/>
              <a:t> = 0,8V – 0,4V = 0,4V</a:t>
            </a:r>
          </a:p>
        </p:txBody>
      </p:sp>
      <p:sp>
        <p:nvSpPr>
          <p:cNvPr id="15406" name="Text Box 46"/>
          <p:cNvSpPr txBox="1">
            <a:spLocks noChangeArrowheads="1"/>
          </p:cNvSpPr>
          <p:nvPr/>
        </p:nvSpPr>
        <p:spPr bwMode="auto">
          <a:xfrm>
            <a:off x="0" y="914400"/>
            <a:ext cx="9144000" cy="663575"/>
          </a:xfrm>
          <a:prstGeom prst="rect">
            <a:avLst/>
          </a:prstGeom>
          <a:solidFill>
            <a:schemeClr val="accent2"/>
          </a:solidFill>
          <a:ln w="9525">
            <a:solidFill>
              <a:schemeClr val="tx1"/>
            </a:solidFill>
            <a:miter lim="800000"/>
            <a:headEnd/>
            <a:tailEnd/>
          </a:ln>
          <a:effectLst/>
        </p:spPr>
        <p:txBody>
          <a:bodyPr>
            <a:spAutoFit/>
          </a:bodyPr>
          <a:lstStyle/>
          <a:p>
            <a:pPr algn="ctr"/>
            <a:r>
              <a:rPr lang="es-ES" sz="1400" b="1"/>
              <a:t>V</a:t>
            </a:r>
            <a:r>
              <a:rPr lang="es-ES" sz="1400" b="1" baseline="-25000"/>
              <a:t>NH</a:t>
            </a:r>
            <a:r>
              <a:rPr lang="es-ES" sz="1400" b="1"/>
              <a:t>= V</a:t>
            </a:r>
            <a:r>
              <a:rPr lang="es-ES" sz="1400" b="1" baseline="-25000"/>
              <a:t>OHmín </a:t>
            </a:r>
            <a:r>
              <a:rPr lang="es-ES" sz="1400" b="1"/>
              <a:t>– V</a:t>
            </a:r>
            <a:r>
              <a:rPr lang="es-ES" sz="1400" b="1" baseline="-25000"/>
              <a:t>IHmín                 </a:t>
            </a:r>
            <a:r>
              <a:rPr lang="es-ES" sz="1400" b="1"/>
              <a:t>(Margen de ruido DC de nivel alto)</a:t>
            </a:r>
            <a:r>
              <a:rPr lang="es-ES" sz="1400" b="1" baseline="-25000"/>
              <a:t> </a:t>
            </a:r>
          </a:p>
          <a:p>
            <a:pPr algn="ctr"/>
            <a:r>
              <a:rPr lang="es-ES" sz="1400" b="1"/>
              <a:t>V</a:t>
            </a:r>
            <a:r>
              <a:rPr lang="es-ES" sz="1400" b="1" baseline="-25000"/>
              <a:t>NL</a:t>
            </a:r>
            <a:r>
              <a:rPr lang="es-ES" sz="1400" b="1"/>
              <a:t>= V</a:t>
            </a:r>
            <a:r>
              <a:rPr lang="es-ES" sz="1400" b="1" baseline="-25000"/>
              <a:t>ILmáx </a:t>
            </a:r>
            <a:r>
              <a:rPr lang="es-ES" sz="1400" b="1"/>
              <a:t>– V</a:t>
            </a:r>
            <a:r>
              <a:rPr lang="es-ES" sz="1400" b="1" baseline="-25000"/>
              <a:t>OLmáx                  </a:t>
            </a:r>
            <a:r>
              <a:rPr lang="es-ES" sz="1400" b="1"/>
              <a:t>(Margen de ruido DC de nivel bajo) </a:t>
            </a:r>
          </a:p>
          <a:p>
            <a:pPr algn="ctr"/>
            <a:endParaRPr lang="es-ES" sz="1400" b="1" baseline="-25000"/>
          </a:p>
        </p:txBody>
      </p:sp>
      <p:sp>
        <p:nvSpPr>
          <p:cNvPr id="15408" name="Text Box 48"/>
          <p:cNvSpPr txBox="1">
            <a:spLocks noChangeArrowheads="1"/>
          </p:cNvSpPr>
          <p:nvPr/>
        </p:nvSpPr>
        <p:spPr bwMode="auto">
          <a:xfrm>
            <a:off x="893763" y="2549525"/>
            <a:ext cx="571500" cy="304800"/>
          </a:xfrm>
          <a:prstGeom prst="rect">
            <a:avLst/>
          </a:prstGeom>
          <a:noFill/>
          <a:ln w="9525">
            <a:noFill/>
            <a:miter lim="800000"/>
            <a:headEnd/>
            <a:tailEnd/>
          </a:ln>
          <a:effectLst/>
        </p:spPr>
        <p:txBody>
          <a:bodyPr wrap="none">
            <a:spAutoFit/>
          </a:bodyPr>
          <a:lstStyle/>
          <a:p>
            <a:r>
              <a:rPr lang="es-ES" sz="1400" b="1"/>
              <a:t>V</a:t>
            </a:r>
            <a:r>
              <a:rPr lang="es-ES" sz="1400" b="1" baseline="-25000"/>
              <a:t>CC</a:t>
            </a:r>
            <a:r>
              <a:rPr lang="es-ES" sz="1400" b="1"/>
              <a:t>=</a:t>
            </a:r>
          </a:p>
        </p:txBody>
      </p:sp>
      <p:sp>
        <p:nvSpPr>
          <p:cNvPr id="15409" name="Text Box 49"/>
          <p:cNvSpPr txBox="1">
            <a:spLocks noChangeArrowheads="1"/>
          </p:cNvSpPr>
          <p:nvPr/>
        </p:nvSpPr>
        <p:spPr bwMode="auto">
          <a:xfrm>
            <a:off x="6977063" y="2549525"/>
            <a:ext cx="571500" cy="304800"/>
          </a:xfrm>
          <a:prstGeom prst="rect">
            <a:avLst/>
          </a:prstGeom>
          <a:noFill/>
          <a:ln w="9525">
            <a:noFill/>
            <a:miter lim="800000"/>
            <a:headEnd/>
            <a:tailEnd/>
          </a:ln>
          <a:effectLst/>
        </p:spPr>
        <p:txBody>
          <a:bodyPr wrap="none">
            <a:spAutoFit/>
          </a:bodyPr>
          <a:lstStyle/>
          <a:p>
            <a:r>
              <a:rPr lang="es-ES" sz="1400" b="1"/>
              <a:t>V</a:t>
            </a:r>
            <a:r>
              <a:rPr lang="es-ES" sz="1400" b="1" baseline="-25000"/>
              <a:t>CC</a:t>
            </a:r>
            <a:r>
              <a:rPr lang="es-ES" sz="1400" b="1"/>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0" name="Rectangle 62"/>
          <p:cNvSpPr>
            <a:spLocks noChangeArrowheads="1"/>
          </p:cNvSpPr>
          <p:nvPr/>
        </p:nvSpPr>
        <p:spPr bwMode="auto">
          <a:xfrm>
            <a:off x="381000" y="762000"/>
            <a:ext cx="8591550" cy="323850"/>
          </a:xfrm>
          <a:prstGeom prst="rect">
            <a:avLst/>
          </a:prstGeom>
          <a:solidFill>
            <a:srgbClr val="FFFF00"/>
          </a:solidFill>
          <a:ln w="9525">
            <a:solidFill>
              <a:schemeClr val="tx1"/>
            </a:solidFill>
            <a:miter lim="800000"/>
            <a:headEnd/>
            <a:tailEnd/>
          </a:ln>
          <a:effectLst/>
        </p:spPr>
        <p:txBody>
          <a:bodyPr wrap="none" anchor="ctr"/>
          <a:lstStyle/>
          <a:p>
            <a:endParaRPr lang="es-ES"/>
          </a:p>
        </p:txBody>
      </p:sp>
      <p:sp>
        <p:nvSpPr>
          <p:cNvPr id="17410" name="Rectangle 2"/>
          <p:cNvSpPr>
            <a:spLocks noGrp="1" noChangeArrowheads="1"/>
          </p:cNvSpPr>
          <p:nvPr>
            <p:ph type="title"/>
          </p:nvPr>
        </p:nvSpPr>
        <p:spPr>
          <a:xfrm>
            <a:off x="457200" y="-387424"/>
            <a:ext cx="8229600" cy="1143001"/>
          </a:xfrm>
        </p:spPr>
        <p:txBody>
          <a:bodyPr/>
          <a:lstStyle/>
          <a:p>
            <a:r>
              <a:rPr lang="es-ES" b="1" dirty="0"/>
              <a:t>Tiempo de transición</a:t>
            </a:r>
          </a:p>
        </p:txBody>
      </p:sp>
      <p:sp>
        <p:nvSpPr>
          <p:cNvPr id="17421" name="Freeform 13"/>
          <p:cNvSpPr>
            <a:spLocks/>
          </p:cNvSpPr>
          <p:nvPr/>
        </p:nvSpPr>
        <p:spPr bwMode="auto">
          <a:xfrm>
            <a:off x="2112963" y="2103438"/>
            <a:ext cx="5276850" cy="606425"/>
          </a:xfrm>
          <a:custGeom>
            <a:avLst/>
            <a:gdLst/>
            <a:ahLst/>
            <a:cxnLst>
              <a:cxn ang="0">
                <a:pos x="0" y="382"/>
              </a:cxn>
              <a:cxn ang="0">
                <a:pos x="311" y="382"/>
              </a:cxn>
              <a:cxn ang="0">
                <a:pos x="311" y="0"/>
              </a:cxn>
              <a:cxn ang="0">
                <a:pos x="1899" y="0"/>
              </a:cxn>
              <a:cxn ang="0">
                <a:pos x="1899" y="366"/>
              </a:cxn>
              <a:cxn ang="0">
                <a:pos x="3324" y="366"/>
              </a:cxn>
            </a:cxnLst>
            <a:rect l="0" t="0" r="r" b="b"/>
            <a:pathLst>
              <a:path w="3324" h="382">
                <a:moveTo>
                  <a:pt x="0" y="382"/>
                </a:moveTo>
                <a:lnTo>
                  <a:pt x="311" y="382"/>
                </a:lnTo>
                <a:lnTo>
                  <a:pt x="311" y="0"/>
                </a:lnTo>
                <a:lnTo>
                  <a:pt x="1899" y="0"/>
                </a:lnTo>
                <a:lnTo>
                  <a:pt x="1899" y="366"/>
                </a:lnTo>
                <a:lnTo>
                  <a:pt x="3324" y="366"/>
                </a:lnTo>
              </a:path>
            </a:pathLst>
          </a:custGeom>
          <a:noFill/>
          <a:ln w="28575" cmpd="sng">
            <a:solidFill>
              <a:schemeClr val="tx1"/>
            </a:solidFill>
            <a:round/>
            <a:headEnd/>
            <a:tailEnd/>
          </a:ln>
          <a:effectLst/>
        </p:spPr>
        <p:txBody>
          <a:bodyPr/>
          <a:lstStyle/>
          <a:p>
            <a:endParaRPr lang="es-ES"/>
          </a:p>
        </p:txBody>
      </p:sp>
      <p:grpSp>
        <p:nvGrpSpPr>
          <p:cNvPr id="2" name="Group 37"/>
          <p:cNvGrpSpPr>
            <a:grpSpLocks/>
          </p:cNvGrpSpPr>
          <p:nvPr/>
        </p:nvGrpSpPr>
        <p:grpSpPr bwMode="auto">
          <a:xfrm>
            <a:off x="2087563" y="3390900"/>
            <a:ext cx="5291137" cy="1120775"/>
            <a:chOff x="1315" y="3012"/>
            <a:chExt cx="3333" cy="706"/>
          </a:xfrm>
        </p:grpSpPr>
        <p:sp>
          <p:nvSpPr>
            <p:cNvPr id="17424" name="Freeform 16"/>
            <p:cNvSpPr>
              <a:spLocks/>
            </p:cNvSpPr>
            <p:nvPr/>
          </p:nvSpPr>
          <p:spPr bwMode="auto">
            <a:xfrm>
              <a:off x="1315" y="3012"/>
              <a:ext cx="3316" cy="500"/>
            </a:xfrm>
            <a:custGeom>
              <a:avLst/>
              <a:gdLst/>
              <a:ahLst/>
              <a:cxnLst>
                <a:cxn ang="0">
                  <a:pos x="0" y="515"/>
                </a:cxn>
                <a:cxn ang="0">
                  <a:pos x="277" y="488"/>
                </a:cxn>
                <a:cxn ang="0">
                  <a:pos x="405" y="344"/>
                </a:cxn>
                <a:cxn ang="0">
                  <a:pos x="513" y="156"/>
                </a:cxn>
                <a:cxn ang="0">
                  <a:pos x="645" y="32"/>
                </a:cxn>
                <a:cxn ang="0">
                  <a:pos x="825" y="8"/>
                </a:cxn>
                <a:cxn ang="0">
                  <a:pos x="1561" y="20"/>
                </a:cxn>
                <a:cxn ang="0">
                  <a:pos x="1717" y="96"/>
                </a:cxn>
                <a:cxn ang="0">
                  <a:pos x="2005" y="480"/>
                </a:cxn>
                <a:cxn ang="0">
                  <a:pos x="3316" y="492"/>
                </a:cxn>
              </a:cxnLst>
              <a:rect l="0" t="0" r="r" b="b"/>
              <a:pathLst>
                <a:path w="3316" h="516">
                  <a:moveTo>
                    <a:pt x="0" y="515"/>
                  </a:moveTo>
                  <a:cubicBezTo>
                    <a:pt x="46" y="511"/>
                    <a:pt x="210" y="516"/>
                    <a:pt x="277" y="488"/>
                  </a:cubicBezTo>
                  <a:cubicBezTo>
                    <a:pt x="344" y="460"/>
                    <a:pt x="370" y="412"/>
                    <a:pt x="405" y="344"/>
                  </a:cubicBezTo>
                  <a:cubicBezTo>
                    <a:pt x="444" y="289"/>
                    <a:pt x="473" y="208"/>
                    <a:pt x="513" y="156"/>
                  </a:cubicBezTo>
                  <a:cubicBezTo>
                    <a:pt x="549" y="104"/>
                    <a:pt x="553" y="64"/>
                    <a:pt x="645" y="32"/>
                  </a:cubicBezTo>
                  <a:cubicBezTo>
                    <a:pt x="737" y="0"/>
                    <a:pt x="672" y="10"/>
                    <a:pt x="825" y="8"/>
                  </a:cubicBezTo>
                  <a:cubicBezTo>
                    <a:pt x="978" y="6"/>
                    <a:pt x="1412" y="5"/>
                    <a:pt x="1561" y="20"/>
                  </a:cubicBezTo>
                  <a:cubicBezTo>
                    <a:pt x="1661" y="20"/>
                    <a:pt x="1669" y="32"/>
                    <a:pt x="1717" y="96"/>
                  </a:cubicBezTo>
                  <a:cubicBezTo>
                    <a:pt x="1785" y="208"/>
                    <a:pt x="1821" y="472"/>
                    <a:pt x="2005" y="480"/>
                  </a:cubicBezTo>
                  <a:cubicBezTo>
                    <a:pt x="2189" y="488"/>
                    <a:pt x="3043" y="490"/>
                    <a:pt x="3316" y="492"/>
                  </a:cubicBezTo>
                </a:path>
              </a:pathLst>
            </a:custGeom>
            <a:noFill/>
            <a:ln w="28575" cmpd="sng">
              <a:solidFill>
                <a:schemeClr val="tx1"/>
              </a:solidFill>
              <a:round/>
              <a:headEnd/>
              <a:tailEnd/>
            </a:ln>
            <a:effectLst/>
          </p:spPr>
          <p:txBody>
            <a:bodyPr/>
            <a:lstStyle/>
            <a:p>
              <a:endParaRPr lang="es-ES"/>
            </a:p>
          </p:txBody>
        </p:sp>
        <p:sp>
          <p:nvSpPr>
            <p:cNvPr id="17426" name="Line 18"/>
            <p:cNvSpPr>
              <a:spLocks noChangeShapeType="1"/>
            </p:cNvSpPr>
            <p:nvPr/>
          </p:nvSpPr>
          <p:spPr bwMode="auto">
            <a:xfrm>
              <a:off x="1328" y="3096"/>
              <a:ext cx="3320" cy="0"/>
            </a:xfrm>
            <a:prstGeom prst="line">
              <a:avLst/>
            </a:prstGeom>
            <a:noFill/>
            <a:ln w="9525">
              <a:solidFill>
                <a:schemeClr val="tx1"/>
              </a:solidFill>
              <a:round/>
              <a:headEnd/>
              <a:tailEnd/>
            </a:ln>
            <a:effectLst/>
          </p:spPr>
          <p:txBody>
            <a:bodyPr/>
            <a:lstStyle/>
            <a:p>
              <a:endParaRPr lang="es-ES"/>
            </a:p>
          </p:txBody>
        </p:sp>
        <p:sp>
          <p:nvSpPr>
            <p:cNvPr id="17427" name="Line 19"/>
            <p:cNvSpPr>
              <a:spLocks noChangeShapeType="1"/>
            </p:cNvSpPr>
            <p:nvPr/>
          </p:nvSpPr>
          <p:spPr bwMode="auto">
            <a:xfrm>
              <a:off x="1328" y="3448"/>
              <a:ext cx="3320" cy="0"/>
            </a:xfrm>
            <a:prstGeom prst="line">
              <a:avLst/>
            </a:prstGeom>
            <a:noFill/>
            <a:ln w="9525">
              <a:solidFill>
                <a:schemeClr val="tx1"/>
              </a:solidFill>
              <a:round/>
              <a:headEnd/>
              <a:tailEnd/>
            </a:ln>
            <a:effectLst/>
          </p:spPr>
          <p:txBody>
            <a:bodyPr/>
            <a:lstStyle/>
            <a:p>
              <a:endParaRPr lang="es-ES"/>
            </a:p>
          </p:txBody>
        </p:sp>
        <p:sp>
          <p:nvSpPr>
            <p:cNvPr id="17429" name="Line 21"/>
            <p:cNvSpPr>
              <a:spLocks noChangeShapeType="1"/>
            </p:cNvSpPr>
            <p:nvPr/>
          </p:nvSpPr>
          <p:spPr bwMode="auto">
            <a:xfrm>
              <a:off x="1651" y="3451"/>
              <a:ext cx="0" cy="212"/>
            </a:xfrm>
            <a:prstGeom prst="line">
              <a:avLst/>
            </a:prstGeom>
            <a:noFill/>
            <a:ln w="9525">
              <a:solidFill>
                <a:schemeClr val="tx1"/>
              </a:solidFill>
              <a:round/>
              <a:headEnd/>
              <a:tailEnd/>
            </a:ln>
            <a:effectLst/>
          </p:spPr>
          <p:txBody>
            <a:bodyPr/>
            <a:lstStyle/>
            <a:p>
              <a:endParaRPr lang="es-ES"/>
            </a:p>
          </p:txBody>
        </p:sp>
        <p:sp>
          <p:nvSpPr>
            <p:cNvPr id="17430" name="Line 22"/>
            <p:cNvSpPr>
              <a:spLocks noChangeShapeType="1"/>
            </p:cNvSpPr>
            <p:nvPr/>
          </p:nvSpPr>
          <p:spPr bwMode="auto">
            <a:xfrm>
              <a:off x="1867" y="3083"/>
              <a:ext cx="0" cy="584"/>
            </a:xfrm>
            <a:prstGeom prst="line">
              <a:avLst/>
            </a:prstGeom>
            <a:noFill/>
            <a:ln w="9525">
              <a:solidFill>
                <a:schemeClr val="tx1"/>
              </a:solidFill>
              <a:round/>
              <a:headEnd/>
              <a:tailEnd/>
            </a:ln>
            <a:effectLst/>
          </p:spPr>
          <p:txBody>
            <a:bodyPr/>
            <a:lstStyle/>
            <a:p>
              <a:endParaRPr lang="es-ES"/>
            </a:p>
          </p:txBody>
        </p:sp>
        <p:sp>
          <p:nvSpPr>
            <p:cNvPr id="17431" name="Line 23"/>
            <p:cNvSpPr>
              <a:spLocks noChangeShapeType="1"/>
            </p:cNvSpPr>
            <p:nvPr/>
          </p:nvSpPr>
          <p:spPr bwMode="auto">
            <a:xfrm>
              <a:off x="3035" y="3099"/>
              <a:ext cx="0" cy="572"/>
            </a:xfrm>
            <a:prstGeom prst="line">
              <a:avLst/>
            </a:prstGeom>
            <a:noFill/>
            <a:ln w="9525">
              <a:solidFill>
                <a:schemeClr val="tx1"/>
              </a:solidFill>
              <a:round/>
              <a:headEnd/>
              <a:tailEnd/>
            </a:ln>
            <a:effectLst/>
          </p:spPr>
          <p:txBody>
            <a:bodyPr/>
            <a:lstStyle/>
            <a:p>
              <a:endParaRPr lang="es-ES"/>
            </a:p>
          </p:txBody>
        </p:sp>
        <p:sp>
          <p:nvSpPr>
            <p:cNvPr id="17432" name="Line 24"/>
            <p:cNvSpPr>
              <a:spLocks noChangeShapeType="1"/>
            </p:cNvSpPr>
            <p:nvPr/>
          </p:nvSpPr>
          <p:spPr bwMode="auto">
            <a:xfrm>
              <a:off x="3239" y="3447"/>
              <a:ext cx="0" cy="212"/>
            </a:xfrm>
            <a:prstGeom prst="line">
              <a:avLst/>
            </a:prstGeom>
            <a:noFill/>
            <a:ln w="9525">
              <a:solidFill>
                <a:schemeClr val="tx1"/>
              </a:solidFill>
              <a:round/>
              <a:headEnd/>
              <a:tailEnd/>
            </a:ln>
            <a:effectLst/>
          </p:spPr>
          <p:txBody>
            <a:bodyPr/>
            <a:lstStyle/>
            <a:p>
              <a:endParaRPr lang="es-ES"/>
            </a:p>
          </p:txBody>
        </p:sp>
        <p:sp>
          <p:nvSpPr>
            <p:cNvPr id="17435" name="Line 27"/>
            <p:cNvSpPr>
              <a:spLocks noChangeShapeType="1"/>
            </p:cNvSpPr>
            <p:nvPr/>
          </p:nvSpPr>
          <p:spPr bwMode="auto">
            <a:xfrm flipH="1">
              <a:off x="1864" y="3608"/>
              <a:ext cx="164" cy="0"/>
            </a:xfrm>
            <a:prstGeom prst="line">
              <a:avLst/>
            </a:prstGeom>
            <a:noFill/>
            <a:ln w="9525">
              <a:solidFill>
                <a:schemeClr val="tx1"/>
              </a:solidFill>
              <a:round/>
              <a:headEnd/>
              <a:tailEnd type="triangle" w="med" len="med"/>
            </a:ln>
            <a:effectLst/>
          </p:spPr>
          <p:txBody>
            <a:bodyPr/>
            <a:lstStyle/>
            <a:p>
              <a:endParaRPr lang="es-ES"/>
            </a:p>
          </p:txBody>
        </p:sp>
        <p:sp>
          <p:nvSpPr>
            <p:cNvPr id="17436" name="Line 28"/>
            <p:cNvSpPr>
              <a:spLocks noChangeShapeType="1"/>
            </p:cNvSpPr>
            <p:nvPr/>
          </p:nvSpPr>
          <p:spPr bwMode="auto">
            <a:xfrm>
              <a:off x="1484" y="3608"/>
              <a:ext cx="164" cy="0"/>
            </a:xfrm>
            <a:prstGeom prst="line">
              <a:avLst/>
            </a:prstGeom>
            <a:noFill/>
            <a:ln w="9525">
              <a:solidFill>
                <a:schemeClr val="tx1"/>
              </a:solidFill>
              <a:round/>
              <a:headEnd/>
              <a:tailEnd type="triangle" w="med" len="med"/>
            </a:ln>
            <a:effectLst/>
          </p:spPr>
          <p:txBody>
            <a:bodyPr/>
            <a:lstStyle/>
            <a:p>
              <a:endParaRPr lang="es-ES"/>
            </a:p>
          </p:txBody>
        </p:sp>
        <p:sp>
          <p:nvSpPr>
            <p:cNvPr id="17437" name="Line 29"/>
            <p:cNvSpPr>
              <a:spLocks noChangeShapeType="1"/>
            </p:cNvSpPr>
            <p:nvPr/>
          </p:nvSpPr>
          <p:spPr bwMode="auto">
            <a:xfrm flipH="1">
              <a:off x="3244" y="3608"/>
              <a:ext cx="164" cy="0"/>
            </a:xfrm>
            <a:prstGeom prst="line">
              <a:avLst/>
            </a:prstGeom>
            <a:noFill/>
            <a:ln w="9525">
              <a:solidFill>
                <a:schemeClr val="tx1"/>
              </a:solidFill>
              <a:round/>
              <a:headEnd/>
              <a:tailEnd type="triangle" w="med" len="med"/>
            </a:ln>
            <a:effectLst/>
          </p:spPr>
          <p:txBody>
            <a:bodyPr/>
            <a:lstStyle/>
            <a:p>
              <a:endParaRPr lang="es-ES"/>
            </a:p>
          </p:txBody>
        </p:sp>
        <p:sp>
          <p:nvSpPr>
            <p:cNvPr id="17438" name="Line 30"/>
            <p:cNvSpPr>
              <a:spLocks noChangeShapeType="1"/>
            </p:cNvSpPr>
            <p:nvPr/>
          </p:nvSpPr>
          <p:spPr bwMode="auto">
            <a:xfrm>
              <a:off x="2864" y="3608"/>
              <a:ext cx="164" cy="0"/>
            </a:xfrm>
            <a:prstGeom prst="line">
              <a:avLst/>
            </a:prstGeom>
            <a:noFill/>
            <a:ln w="9525">
              <a:solidFill>
                <a:schemeClr val="tx1"/>
              </a:solidFill>
              <a:round/>
              <a:headEnd/>
              <a:tailEnd type="triangle" w="med" len="med"/>
            </a:ln>
            <a:effectLst/>
          </p:spPr>
          <p:txBody>
            <a:bodyPr/>
            <a:lstStyle/>
            <a:p>
              <a:endParaRPr lang="es-ES"/>
            </a:p>
          </p:txBody>
        </p:sp>
        <p:sp>
          <p:nvSpPr>
            <p:cNvPr id="17442" name="Text Box 34"/>
            <p:cNvSpPr txBox="1">
              <a:spLocks noChangeArrowheads="1"/>
            </p:cNvSpPr>
            <p:nvPr/>
          </p:nvSpPr>
          <p:spPr bwMode="auto">
            <a:xfrm>
              <a:off x="1654" y="3479"/>
              <a:ext cx="188" cy="231"/>
            </a:xfrm>
            <a:prstGeom prst="rect">
              <a:avLst/>
            </a:prstGeom>
            <a:noFill/>
            <a:ln w="9525">
              <a:noFill/>
              <a:miter lim="800000"/>
              <a:headEnd/>
              <a:tailEnd/>
            </a:ln>
            <a:effectLst/>
          </p:spPr>
          <p:txBody>
            <a:bodyPr wrap="none">
              <a:spAutoFit/>
            </a:bodyPr>
            <a:lstStyle/>
            <a:p>
              <a:r>
                <a:rPr lang="es-ES"/>
                <a:t>t</a:t>
              </a:r>
              <a:r>
                <a:rPr lang="es-ES" baseline="-25000"/>
                <a:t>r</a:t>
              </a:r>
            </a:p>
          </p:txBody>
        </p:sp>
        <p:sp>
          <p:nvSpPr>
            <p:cNvPr id="17444" name="Text Box 36"/>
            <p:cNvSpPr txBox="1">
              <a:spLocks noChangeArrowheads="1"/>
            </p:cNvSpPr>
            <p:nvPr/>
          </p:nvSpPr>
          <p:spPr bwMode="auto">
            <a:xfrm>
              <a:off x="3026" y="3487"/>
              <a:ext cx="183" cy="231"/>
            </a:xfrm>
            <a:prstGeom prst="rect">
              <a:avLst/>
            </a:prstGeom>
            <a:noFill/>
            <a:ln w="9525">
              <a:noFill/>
              <a:miter lim="800000"/>
              <a:headEnd/>
              <a:tailEnd/>
            </a:ln>
            <a:effectLst/>
          </p:spPr>
          <p:txBody>
            <a:bodyPr wrap="none">
              <a:spAutoFit/>
            </a:bodyPr>
            <a:lstStyle/>
            <a:p>
              <a:r>
                <a:rPr lang="es-ES"/>
                <a:t>t</a:t>
              </a:r>
              <a:r>
                <a:rPr lang="es-ES" baseline="-25000"/>
                <a:t>f</a:t>
              </a:r>
            </a:p>
          </p:txBody>
        </p:sp>
      </p:grpSp>
      <p:sp>
        <p:nvSpPr>
          <p:cNvPr id="17447" name="Text Box 39"/>
          <p:cNvSpPr txBox="1">
            <a:spLocks noChangeArrowheads="1"/>
          </p:cNvSpPr>
          <p:nvPr/>
        </p:nvSpPr>
        <p:spPr bwMode="auto">
          <a:xfrm>
            <a:off x="355600" y="1931988"/>
            <a:ext cx="1631950" cy="730250"/>
          </a:xfrm>
          <a:prstGeom prst="rect">
            <a:avLst/>
          </a:prstGeom>
          <a:noFill/>
          <a:ln w="9525">
            <a:noFill/>
            <a:miter lim="800000"/>
            <a:headEnd/>
            <a:tailEnd/>
          </a:ln>
          <a:effectLst/>
        </p:spPr>
        <p:txBody>
          <a:bodyPr>
            <a:spAutoFit/>
          </a:bodyPr>
          <a:lstStyle/>
          <a:p>
            <a:r>
              <a:rPr lang="es-ES" sz="1400"/>
              <a:t>Caso ideal de conmutación en tiempo cero</a:t>
            </a:r>
          </a:p>
        </p:txBody>
      </p:sp>
      <p:sp>
        <p:nvSpPr>
          <p:cNvPr id="17449" name="Text Box 41"/>
          <p:cNvSpPr txBox="1">
            <a:spLocks noChangeArrowheads="1"/>
          </p:cNvSpPr>
          <p:nvPr/>
        </p:nvSpPr>
        <p:spPr bwMode="auto">
          <a:xfrm>
            <a:off x="349250" y="3525838"/>
            <a:ext cx="1631950" cy="517525"/>
          </a:xfrm>
          <a:prstGeom prst="rect">
            <a:avLst/>
          </a:prstGeom>
          <a:noFill/>
          <a:ln w="9525">
            <a:noFill/>
            <a:miter lim="800000"/>
            <a:headEnd/>
            <a:tailEnd/>
          </a:ln>
          <a:effectLst/>
        </p:spPr>
        <p:txBody>
          <a:bodyPr>
            <a:spAutoFit/>
          </a:bodyPr>
          <a:lstStyle/>
          <a:p>
            <a:r>
              <a:rPr lang="es-ES" sz="1400"/>
              <a:t>Tiempos de transición reales</a:t>
            </a:r>
          </a:p>
        </p:txBody>
      </p:sp>
      <p:sp>
        <p:nvSpPr>
          <p:cNvPr id="17450" name="Text Box 42"/>
          <p:cNvSpPr txBox="1">
            <a:spLocks noChangeArrowheads="1"/>
          </p:cNvSpPr>
          <p:nvPr/>
        </p:nvSpPr>
        <p:spPr bwMode="auto">
          <a:xfrm>
            <a:off x="276225" y="760413"/>
            <a:ext cx="8867775" cy="855662"/>
          </a:xfrm>
          <a:prstGeom prst="rect">
            <a:avLst/>
          </a:prstGeom>
          <a:solidFill>
            <a:schemeClr val="accent2"/>
          </a:solidFill>
          <a:ln w="9525">
            <a:noFill/>
            <a:miter lim="800000"/>
            <a:headEnd/>
            <a:tailEnd/>
          </a:ln>
          <a:effectLst/>
        </p:spPr>
        <p:txBody>
          <a:bodyPr>
            <a:spAutoFit/>
          </a:bodyPr>
          <a:lstStyle/>
          <a:p>
            <a:pPr algn="ctr"/>
            <a:r>
              <a:rPr lang="es-ES"/>
              <a:t>Es el tiempo que un circuito lógica tarda en cambiar su salida de un estado a otro.</a:t>
            </a:r>
          </a:p>
          <a:p>
            <a:r>
              <a:rPr lang="es-ES" sz="1600"/>
              <a:t>Esto se debe, debido a que las salidas requieren tiempo para cargar las capacitancias parásitas de sus conexiones y la de los componentes conectados.</a:t>
            </a:r>
          </a:p>
        </p:txBody>
      </p:sp>
      <p:grpSp>
        <p:nvGrpSpPr>
          <p:cNvPr id="3" name="Group 45"/>
          <p:cNvGrpSpPr>
            <a:grpSpLocks/>
          </p:cNvGrpSpPr>
          <p:nvPr/>
        </p:nvGrpSpPr>
        <p:grpSpPr bwMode="auto">
          <a:xfrm>
            <a:off x="2298700" y="6148388"/>
            <a:ext cx="960438" cy="547687"/>
            <a:chOff x="524" y="3939"/>
            <a:chExt cx="605" cy="345"/>
          </a:xfrm>
        </p:grpSpPr>
        <p:sp>
          <p:nvSpPr>
            <p:cNvPr id="17451" name="AutoShape 43"/>
            <p:cNvSpPr>
              <a:spLocks/>
            </p:cNvSpPr>
            <p:nvPr/>
          </p:nvSpPr>
          <p:spPr bwMode="auto">
            <a:xfrm rot="-5400000">
              <a:off x="792" y="3852"/>
              <a:ext cx="66" cy="240"/>
            </a:xfrm>
            <a:prstGeom prst="leftBrace">
              <a:avLst>
                <a:gd name="adj1" fmla="val 30303"/>
                <a:gd name="adj2" fmla="val 50000"/>
              </a:avLst>
            </a:prstGeom>
            <a:noFill/>
            <a:ln w="9525">
              <a:solidFill>
                <a:schemeClr val="tx1"/>
              </a:solidFill>
              <a:round/>
              <a:headEnd/>
              <a:tailEnd/>
            </a:ln>
            <a:effectLst/>
          </p:spPr>
          <p:txBody>
            <a:bodyPr wrap="none" anchor="ctr"/>
            <a:lstStyle/>
            <a:p>
              <a:endParaRPr lang="es-ES"/>
            </a:p>
          </p:txBody>
        </p:sp>
        <p:sp>
          <p:nvSpPr>
            <p:cNvPr id="17452" name="Text Box 44"/>
            <p:cNvSpPr txBox="1">
              <a:spLocks noChangeArrowheads="1"/>
            </p:cNvSpPr>
            <p:nvPr/>
          </p:nvSpPr>
          <p:spPr bwMode="auto">
            <a:xfrm>
              <a:off x="524" y="3996"/>
              <a:ext cx="605" cy="288"/>
            </a:xfrm>
            <a:prstGeom prst="rect">
              <a:avLst/>
            </a:prstGeom>
            <a:solidFill>
              <a:srgbClr val="FFFF00"/>
            </a:solidFill>
            <a:ln w="9525">
              <a:noFill/>
              <a:miter lim="800000"/>
              <a:headEnd/>
              <a:tailEnd/>
            </a:ln>
            <a:effectLst/>
          </p:spPr>
          <p:txBody>
            <a:bodyPr wrap="none">
              <a:spAutoFit/>
            </a:bodyPr>
            <a:lstStyle/>
            <a:p>
              <a:pPr algn="ctr"/>
              <a:r>
                <a:rPr lang="es-ES" sz="1200"/>
                <a:t>Tiempo </a:t>
              </a:r>
            </a:p>
            <a:p>
              <a:pPr algn="ctr"/>
              <a:r>
                <a:rPr lang="es-ES" sz="1200"/>
                <a:t>de ascenso</a:t>
              </a:r>
            </a:p>
          </p:txBody>
        </p:sp>
      </p:grpSp>
      <p:grpSp>
        <p:nvGrpSpPr>
          <p:cNvPr id="4" name="Group 46"/>
          <p:cNvGrpSpPr>
            <a:grpSpLocks/>
          </p:cNvGrpSpPr>
          <p:nvPr/>
        </p:nvGrpSpPr>
        <p:grpSpPr bwMode="auto">
          <a:xfrm>
            <a:off x="4464050" y="6167438"/>
            <a:ext cx="1044575" cy="547687"/>
            <a:chOff x="498" y="3939"/>
            <a:chExt cx="658" cy="345"/>
          </a:xfrm>
        </p:grpSpPr>
        <p:sp>
          <p:nvSpPr>
            <p:cNvPr id="17455" name="AutoShape 47"/>
            <p:cNvSpPr>
              <a:spLocks/>
            </p:cNvSpPr>
            <p:nvPr/>
          </p:nvSpPr>
          <p:spPr bwMode="auto">
            <a:xfrm rot="-5400000">
              <a:off x="792" y="3852"/>
              <a:ext cx="66" cy="240"/>
            </a:xfrm>
            <a:prstGeom prst="leftBrace">
              <a:avLst>
                <a:gd name="adj1" fmla="val 30303"/>
                <a:gd name="adj2" fmla="val 50000"/>
              </a:avLst>
            </a:prstGeom>
            <a:noFill/>
            <a:ln w="9525">
              <a:solidFill>
                <a:schemeClr val="tx1"/>
              </a:solidFill>
              <a:round/>
              <a:headEnd/>
              <a:tailEnd/>
            </a:ln>
            <a:effectLst/>
          </p:spPr>
          <p:txBody>
            <a:bodyPr wrap="none" anchor="ctr"/>
            <a:lstStyle/>
            <a:p>
              <a:endParaRPr lang="es-ES"/>
            </a:p>
          </p:txBody>
        </p:sp>
        <p:sp>
          <p:nvSpPr>
            <p:cNvPr id="17456" name="Text Box 48"/>
            <p:cNvSpPr txBox="1">
              <a:spLocks noChangeArrowheads="1"/>
            </p:cNvSpPr>
            <p:nvPr/>
          </p:nvSpPr>
          <p:spPr bwMode="auto">
            <a:xfrm>
              <a:off x="498" y="3996"/>
              <a:ext cx="658" cy="288"/>
            </a:xfrm>
            <a:prstGeom prst="rect">
              <a:avLst/>
            </a:prstGeom>
            <a:solidFill>
              <a:srgbClr val="FFFF00"/>
            </a:solidFill>
            <a:ln w="9525">
              <a:noFill/>
              <a:miter lim="800000"/>
              <a:headEnd/>
              <a:tailEnd/>
            </a:ln>
            <a:effectLst/>
          </p:spPr>
          <p:txBody>
            <a:bodyPr wrap="none">
              <a:spAutoFit/>
            </a:bodyPr>
            <a:lstStyle/>
            <a:p>
              <a:pPr algn="ctr"/>
              <a:r>
                <a:rPr lang="es-ES" sz="1200"/>
                <a:t>Tiempo </a:t>
              </a:r>
            </a:p>
            <a:p>
              <a:pPr algn="ctr"/>
              <a:r>
                <a:rPr lang="es-ES" sz="1200"/>
                <a:t>de descenso</a:t>
              </a:r>
            </a:p>
          </p:txBody>
        </p:sp>
      </p:grpSp>
      <p:grpSp>
        <p:nvGrpSpPr>
          <p:cNvPr id="5" name="Group 49"/>
          <p:cNvGrpSpPr>
            <a:grpSpLocks/>
          </p:cNvGrpSpPr>
          <p:nvPr/>
        </p:nvGrpSpPr>
        <p:grpSpPr bwMode="auto">
          <a:xfrm>
            <a:off x="2120900" y="5116513"/>
            <a:ext cx="5264150" cy="1014412"/>
            <a:chOff x="1332" y="2187"/>
            <a:chExt cx="3316" cy="639"/>
          </a:xfrm>
        </p:grpSpPr>
        <p:sp>
          <p:nvSpPr>
            <p:cNvPr id="17458" name="Freeform 50"/>
            <p:cNvSpPr>
              <a:spLocks/>
            </p:cNvSpPr>
            <p:nvPr/>
          </p:nvSpPr>
          <p:spPr bwMode="auto">
            <a:xfrm>
              <a:off x="1332" y="2192"/>
              <a:ext cx="3316" cy="378"/>
            </a:xfrm>
            <a:custGeom>
              <a:avLst/>
              <a:gdLst/>
              <a:ahLst/>
              <a:cxnLst>
                <a:cxn ang="0">
                  <a:pos x="0" y="378"/>
                </a:cxn>
                <a:cxn ang="0">
                  <a:pos x="316" y="376"/>
                </a:cxn>
                <a:cxn ang="0">
                  <a:pos x="533" y="0"/>
                </a:cxn>
                <a:cxn ang="0">
                  <a:pos x="1700" y="0"/>
                </a:cxn>
                <a:cxn ang="0">
                  <a:pos x="1908" y="361"/>
                </a:cxn>
                <a:cxn ang="0">
                  <a:pos x="3316" y="360"/>
                </a:cxn>
              </a:cxnLst>
              <a:rect l="0" t="0" r="r" b="b"/>
              <a:pathLst>
                <a:path w="3316" h="378">
                  <a:moveTo>
                    <a:pt x="0" y="378"/>
                  </a:moveTo>
                  <a:lnTo>
                    <a:pt x="316" y="376"/>
                  </a:lnTo>
                  <a:lnTo>
                    <a:pt x="533" y="0"/>
                  </a:lnTo>
                  <a:lnTo>
                    <a:pt x="1700" y="0"/>
                  </a:lnTo>
                  <a:lnTo>
                    <a:pt x="1908" y="361"/>
                  </a:lnTo>
                  <a:lnTo>
                    <a:pt x="3316" y="360"/>
                  </a:lnTo>
                </a:path>
              </a:pathLst>
            </a:custGeom>
            <a:noFill/>
            <a:ln w="28575" cmpd="sng">
              <a:solidFill>
                <a:schemeClr val="tx1"/>
              </a:solidFill>
              <a:round/>
              <a:headEnd/>
              <a:tailEnd/>
            </a:ln>
            <a:effectLst/>
          </p:spPr>
          <p:txBody>
            <a:bodyPr/>
            <a:lstStyle/>
            <a:p>
              <a:endParaRPr lang="es-ES"/>
            </a:p>
          </p:txBody>
        </p:sp>
        <p:sp>
          <p:nvSpPr>
            <p:cNvPr id="17459" name="Line 51"/>
            <p:cNvSpPr>
              <a:spLocks noChangeShapeType="1"/>
            </p:cNvSpPr>
            <p:nvPr/>
          </p:nvSpPr>
          <p:spPr bwMode="auto">
            <a:xfrm>
              <a:off x="1651" y="2559"/>
              <a:ext cx="0" cy="212"/>
            </a:xfrm>
            <a:prstGeom prst="line">
              <a:avLst/>
            </a:prstGeom>
            <a:noFill/>
            <a:ln w="9525">
              <a:solidFill>
                <a:schemeClr val="tx1"/>
              </a:solidFill>
              <a:round/>
              <a:headEnd/>
              <a:tailEnd/>
            </a:ln>
            <a:effectLst/>
          </p:spPr>
          <p:txBody>
            <a:bodyPr/>
            <a:lstStyle/>
            <a:p>
              <a:endParaRPr lang="es-ES"/>
            </a:p>
          </p:txBody>
        </p:sp>
        <p:sp>
          <p:nvSpPr>
            <p:cNvPr id="17460" name="Line 52"/>
            <p:cNvSpPr>
              <a:spLocks noChangeShapeType="1"/>
            </p:cNvSpPr>
            <p:nvPr/>
          </p:nvSpPr>
          <p:spPr bwMode="auto">
            <a:xfrm>
              <a:off x="1867" y="2187"/>
              <a:ext cx="0" cy="584"/>
            </a:xfrm>
            <a:prstGeom prst="line">
              <a:avLst/>
            </a:prstGeom>
            <a:noFill/>
            <a:ln w="9525">
              <a:solidFill>
                <a:schemeClr val="tx1"/>
              </a:solidFill>
              <a:round/>
              <a:headEnd/>
              <a:tailEnd/>
            </a:ln>
            <a:effectLst/>
          </p:spPr>
          <p:txBody>
            <a:bodyPr/>
            <a:lstStyle/>
            <a:p>
              <a:endParaRPr lang="es-ES"/>
            </a:p>
          </p:txBody>
        </p:sp>
        <p:sp>
          <p:nvSpPr>
            <p:cNvPr id="17461" name="Line 53"/>
            <p:cNvSpPr>
              <a:spLocks noChangeShapeType="1"/>
            </p:cNvSpPr>
            <p:nvPr/>
          </p:nvSpPr>
          <p:spPr bwMode="auto">
            <a:xfrm>
              <a:off x="3035" y="2203"/>
              <a:ext cx="0" cy="572"/>
            </a:xfrm>
            <a:prstGeom prst="line">
              <a:avLst/>
            </a:prstGeom>
            <a:noFill/>
            <a:ln w="9525">
              <a:solidFill>
                <a:schemeClr val="tx1"/>
              </a:solidFill>
              <a:round/>
              <a:headEnd/>
              <a:tailEnd/>
            </a:ln>
            <a:effectLst/>
          </p:spPr>
          <p:txBody>
            <a:bodyPr/>
            <a:lstStyle/>
            <a:p>
              <a:endParaRPr lang="es-ES"/>
            </a:p>
          </p:txBody>
        </p:sp>
        <p:sp>
          <p:nvSpPr>
            <p:cNvPr id="17462" name="Line 54"/>
            <p:cNvSpPr>
              <a:spLocks noChangeShapeType="1"/>
            </p:cNvSpPr>
            <p:nvPr/>
          </p:nvSpPr>
          <p:spPr bwMode="auto">
            <a:xfrm>
              <a:off x="3239" y="2551"/>
              <a:ext cx="0" cy="212"/>
            </a:xfrm>
            <a:prstGeom prst="line">
              <a:avLst/>
            </a:prstGeom>
            <a:noFill/>
            <a:ln w="9525">
              <a:solidFill>
                <a:schemeClr val="tx1"/>
              </a:solidFill>
              <a:round/>
              <a:headEnd/>
              <a:tailEnd/>
            </a:ln>
            <a:effectLst/>
          </p:spPr>
          <p:txBody>
            <a:bodyPr/>
            <a:lstStyle/>
            <a:p>
              <a:endParaRPr lang="es-ES"/>
            </a:p>
          </p:txBody>
        </p:sp>
        <p:sp>
          <p:nvSpPr>
            <p:cNvPr id="17463" name="Line 55"/>
            <p:cNvSpPr>
              <a:spLocks noChangeShapeType="1"/>
            </p:cNvSpPr>
            <p:nvPr/>
          </p:nvSpPr>
          <p:spPr bwMode="auto">
            <a:xfrm flipH="1">
              <a:off x="1864" y="2720"/>
              <a:ext cx="164" cy="0"/>
            </a:xfrm>
            <a:prstGeom prst="line">
              <a:avLst/>
            </a:prstGeom>
            <a:noFill/>
            <a:ln w="9525">
              <a:solidFill>
                <a:schemeClr val="tx1"/>
              </a:solidFill>
              <a:round/>
              <a:headEnd/>
              <a:tailEnd type="triangle" w="med" len="med"/>
            </a:ln>
            <a:effectLst/>
          </p:spPr>
          <p:txBody>
            <a:bodyPr/>
            <a:lstStyle/>
            <a:p>
              <a:endParaRPr lang="es-ES"/>
            </a:p>
          </p:txBody>
        </p:sp>
        <p:sp>
          <p:nvSpPr>
            <p:cNvPr id="17464" name="Line 56"/>
            <p:cNvSpPr>
              <a:spLocks noChangeShapeType="1"/>
            </p:cNvSpPr>
            <p:nvPr/>
          </p:nvSpPr>
          <p:spPr bwMode="auto">
            <a:xfrm>
              <a:off x="1484" y="2720"/>
              <a:ext cx="164" cy="0"/>
            </a:xfrm>
            <a:prstGeom prst="line">
              <a:avLst/>
            </a:prstGeom>
            <a:noFill/>
            <a:ln w="9525">
              <a:solidFill>
                <a:schemeClr val="tx1"/>
              </a:solidFill>
              <a:round/>
              <a:headEnd/>
              <a:tailEnd type="triangle" w="med" len="med"/>
            </a:ln>
            <a:effectLst/>
          </p:spPr>
          <p:txBody>
            <a:bodyPr/>
            <a:lstStyle/>
            <a:p>
              <a:endParaRPr lang="es-ES"/>
            </a:p>
          </p:txBody>
        </p:sp>
        <p:sp>
          <p:nvSpPr>
            <p:cNvPr id="17465" name="Line 57"/>
            <p:cNvSpPr>
              <a:spLocks noChangeShapeType="1"/>
            </p:cNvSpPr>
            <p:nvPr/>
          </p:nvSpPr>
          <p:spPr bwMode="auto">
            <a:xfrm flipH="1">
              <a:off x="3244" y="2720"/>
              <a:ext cx="164" cy="0"/>
            </a:xfrm>
            <a:prstGeom prst="line">
              <a:avLst/>
            </a:prstGeom>
            <a:noFill/>
            <a:ln w="9525">
              <a:solidFill>
                <a:schemeClr val="tx1"/>
              </a:solidFill>
              <a:round/>
              <a:headEnd/>
              <a:tailEnd type="triangle" w="med" len="med"/>
            </a:ln>
            <a:effectLst/>
          </p:spPr>
          <p:txBody>
            <a:bodyPr/>
            <a:lstStyle/>
            <a:p>
              <a:endParaRPr lang="es-ES"/>
            </a:p>
          </p:txBody>
        </p:sp>
        <p:sp>
          <p:nvSpPr>
            <p:cNvPr id="17466" name="Line 58"/>
            <p:cNvSpPr>
              <a:spLocks noChangeShapeType="1"/>
            </p:cNvSpPr>
            <p:nvPr/>
          </p:nvSpPr>
          <p:spPr bwMode="auto">
            <a:xfrm>
              <a:off x="2864" y="2720"/>
              <a:ext cx="164" cy="0"/>
            </a:xfrm>
            <a:prstGeom prst="line">
              <a:avLst/>
            </a:prstGeom>
            <a:noFill/>
            <a:ln w="9525">
              <a:solidFill>
                <a:schemeClr val="tx1"/>
              </a:solidFill>
              <a:round/>
              <a:headEnd/>
              <a:tailEnd type="triangle" w="med" len="med"/>
            </a:ln>
            <a:effectLst/>
          </p:spPr>
          <p:txBody>
            <a:bodyPr/>
            <a:lstStyle/>
            <a:p>
              <a:endParaRPr lang="es-ES"/>
            </a:p>
          </p:txBody>
        </p:sp>
        <p:sp>
          <p:nvSpPr>
            <p:cNvPr id="17467" name="Text Box 59"/>
            <p:cNvSpPr txBox="1">
              <a:spLocks noChangeArrowheads="1"/>
            </p:cNvSpPr>
            <p:nvPr/>
          </p:nvSpPr>
          <p:spPr bwMode="auto">
            <a:xfrm>
              <a:off x="1650" y="2595"/>
              <a:ext cx="188" cy="231"/>
            </a:xfrm>
            <a:prstGeom prst="rect">
              <a:avLst/>
            </a:prstGeom>
            <a:noFill/>
            <a:ln w="9525">
              <a:noFill/>
              <a:miter lim="800000"/>
              <a:headEnd/>
              <a:tailEnd/>
            </a:ln>
            <a:effectLst/>
          </p:spPr>
          <p:txBody>
            <a:bodyPr wrap="none">
              <a:spAutoFit/>
            </a:bodyPr>
            <a:lstStyle/>
            <a:p>
              <a:r>
                <a:rPr lang="es-ES"/>
                <a:t>t</a:t>
              </a:r>
              <a:r>
                <a:rPr lang="es-ES" baseline="-25000"/>
                <a:t>r</a:t>
              </a:r>
            </a:p>
          </p:txBody>
        </p:sp>
        <p:sp>
          <p:nvSpPr>
            <p:cNvPr id="17468" name="Text Box 60"/>
            <p:cNvSpPr txBox="1">
              <a:spLocks noChangeArrowheads="1"/>
            </p:cNvSpPr>
            <p:nvPr/>
          </p:nvSpPr>
          <p:spPr bwMode="auto">
            <a:xfrm>
              <a:off x="3030" y="2579"/>
              <a:ext cx="183" cy="231"/>
            </a:xfrm>
            <a:prstGeom prst="rect">
              <a:avLst/>
            </a:prstGeom>
            <a:noFill/>
            <a:ln w="9525">
              <a:noFill/>
              <a:miter lim="800000"/>
              <a:headEnd/>
              <a:tailEnd/>
            </a:ln>
            <a:effectLst/>
          </p:spPr>
          <p:txBody>
            <a:bodyPr wrap="none">
              <a:spAutoFit/>
            </a:bodyPr>
            <a:lstStyle/>
            <a:p>
              <a:r>
                <a:rPr lang="es-ES"/>
                <a:t>t</a:t>
              </a:r>
              <a:r>
                <a:rPr lang="es-ES" baseline="-25000"/>
                <a:t>f</a:t>
              </a:r>
            </a:p>
          </p:txBody>
        </p:sp>
      </p:grpSp>
      <p:sp>
        <p:nvSpPr>
          <p:cNvPr id="17469" name="Text Box 61"/>
          <p:cNvSpPr txBox="1">
            <a:spLocks noChangeArrowheads="1"/>
          </p:cNvSpPr>
          <p:nvPr/>
        </p:nvSpPr>
        <p:spPr bwMode="auto">
          <a:xfrm>
            <a:off x="349250" y="5040313"/>
            <a:ext cx="1631950" cy="730250"/>
          </a:xfrm>
          <a:prstGeom prst="rect">
            <a:avLst/>
          </a:prstGeom>
          <a:noFill/>
          <a:ln w="9525">
            <a:noFill/>
            <a:miter lim="800000"/>
            <a:headEnd/>
            <a:tailEnd/>
          </a:ln>
          <a:effectLst/>
        </p:spPr>
        <p:txBody>
          <a:bodyPr>
            <a:spAutoFit/>
          </a:bodyPr>
          <a:lstStyle/>
          <a:p>
            <a:r>
              <a:rPr lang="es-ES" sz="1400"/>
              <a:t>Modelado de los tiempos de transición</a:t>
            </a:r>
          </a:p>
        </p:txBody>
      </p:sp>
      <p:sp>
        <p:nvSpPr>
          <p:cNvPr id="17471" name="Line 63"/>
          <p:cNvSpPr>
            <a:spLocks noChangeShapeType="1"/>
          </p:cNvSpPr>
          <p:nvPr/>
        </p:nvSpPr>
        <p:spPr bwMode="auto">
          <a:xfrm flipV="1">
            <a:off x="2070100" y="3336925"/>
            <a:ext cx="0" cy="184150"/>
          </a:xfrm>
          <a:prstGeom prst="line">
            <a:avLst/>
          </a:prstGeom>
          <a:noFill/>
          <a:ln w="9525">
            <a:solidFill>
              <a:schemeClr val="tx1"/>
            </a:solidFill>
            <a:round/>
            <a:headEnd/>
            <a:tailEnd type="triangle" w="med" len="med"/>
          </a:ln>
          <a:effectLst/>
        </p:spPr>
        <p:txBody>
          <a:bodyPr/>
          <a:lstStyle/>
          <a:p>
            <a:endParaRPr lang="es-ES"/>
          </a:p>
        </p:txBody>
      </p:sp>
      <p:sp>
        <p:nvSpPr>
          <p:cNvPr id="17472" name="Line 64"/>
          <p:cNvSpPr>
            <a:spLocks noChangeShapeType="1"/>
          </p:cNvSpPr>
          <p:nvPr/>
        </p:nvSpPr>
        <p:spPr bwMode="auto">
          <a:xfrm>
            <a:off x="2027238" y="4089400"/>
            <a:ext cx="0" cy="200025"/>
          </a:xfrm>
          <a:prstGeom prst="line">
            <a:avLst/>
          </a:prstGeom>
          <a:noFill/>
          <a:ln w="9525">
            <a:solidFill>
              <a:schemeClr val="tx1"/>
            </a:solidFill>
            <a:round/>
            <a:headEnd/>
            <a:tailEnd type="triangle" w="med" len="med"/>
          </a:ln>
          <a:effectLst/>
        </p:spPr>
        <p:txBody>
          <a:bodyPr/>
          <a:lstStyle/>
          <a:p>
            <a:endParaRPr lang="es-ES"/>
          </a:p>
        </p:txBody>
      </p:sp>
      <p:sp>
        <p:nvSpPr>
          <p:cNvPr id="17473" name="Text Box 65"/>
          <p:cNvSpPr txBox="1">
            <a:spLocks noChangeArrowheads="1"/>
          </p:cNvSpPr>
          <p:nvPr/>
        </p:nvSpPr>
        <p:spPr bwMode="auto">
          <a:xfrm>
            <a:off x="1774825" y="3128963"/>
            <a:ext cx="582613" cy="274637"/>
          </a:xfrm>
          <a:prstGeom prst="rect">
            <a:avLst/>
          </a:prstGeom>
          <a:noFill/>
          <a:ln w="9525">
            <a:noFill/>
            <a:miter lim="800000"/>
            <a:headEnd/>
            <a:tailEnd/>
          </a:ln>
          <a:effectLst/>
        </p:spPr>
        <p:txBody>
          <a:bodyPr wrap="none">
            <a:spAutoFit/>
          </a:bodyPr>
          <a:lstStyle/>
          <a:p>
            <a:r>
              <a:rPr lang="es-ES" sz="1200"/>
              <a:t>ALTO</a:t>
            </a:r>
          </a:p>
        </p:txBody>
      </p:sp>
      <p:sp>
        <p:nvSpPr>
          <p:cNvPr id="17474" name="Text Box 66"/>
          <p:cNvSpPr txBox="1">
            <a:spLocks noChangeArrowheads="1"/>
          </p:cNvSpPr>
          <p:nvPr/>
        </p:nvSpPr>
        <p:spPr bwMode="auto">
          <a:xfrm>
            <a:off x="1712913" y="4240213"/>
            <a:ext cx="582612" cy="274637"/>
          </a:xfrm>
          <a:prstGeom prst="rect">
            <a:avLst/>
          </a:prstGeom>
          <a:noFill/>
          <a:ln w="9525">
            <a:noFill/>
            <a:miter lim="800000"/>
            <a:headEnd/>
            <a:tailEnd/>
          </a:ln>
          <a:effectLst/>
        </p:spPr>
        <p:txBody>
          <a:bodyPr wrap="none">
            <a:spAutoFit/>
          </a:bodyPr>
          <a:lstStyle/>
          <a:p>
            <a:r>
              <a:rPr lang="es-ES" sz="1200"/>
              <a:t>BAJO</a:t>
            </a:r>
          </a:p>
        </p:txBody>
      </p:sp>
      <p:sp>
        <p:nvSpPr>
          <p:cNvPr id="17475" name="Text Box 67"/>
          <p:cNvSpPr txBox="1">
            <a:spLocks noChangeArrowheads="1"/>
          </p:cNvSpPr>
          <p:nvPr/>
        </p:nvSpPr>
        <p:spPr bwMode="auto">
          <a:xfrm>
            <a:off x="7331075" y="3316288"/>
            <a:ext cx="742950" cy="366712"/>
          </a:xfrm>
          <a:prstGeom prst="rect">
            <a:avLst/>
          </a:prstGeom>
          <a:noFill/>
          <a:ln w="9525">
            <a:noFill/>
            <a:miter lim="800000"/>
            <a:headEnd/>
            <a:tailEnd/>
          </a:ln>
          <a:effectLst/>
        </p:spPr>
        <p:txBody>
          <a:bodyPr wrap="none">
            <a:spAutoFit/>
          </a:bodyPr>
          <a:lstStyle/>
          <a:p>
            <a:r>
              <a:rPr lang="es-ES"/>
              <a:t>V</a:t>
            </a:r>
            <a:r>
              <a:rPr lang="es-ES" baseline="-25000"/>
              <a:t>IHmín</a:t>
            </a:r>
          </a:p>
        </p:txBody>
      </p:sp>
      <p:sp>
        <p:nvSpPr>
          <p:cNvPr id="17476" name="Text Box 68"/>
          <p:cNvSpPr txBox="1">
            <a:spLocks noChangeArrowheads="1"/>
          </p:cNvSpPr>
          <p:nvPr/>
        </p:nvSpPr>
        <p:spPr bwMode="auto">
          <a:xfrm>
            <a:off x="7331075" y="3862388"/>
            <a:ext cx="750888" cy="366712"/>
          </a:xfrm>
          <a:prstGeom prst="rect">
            <a:avLst/>
          </a:prstGeom>
          <a:noFill/>
          <a:ln w="9525">
            <a:noFill/>
            <a:miter lim="800000"/>
            <a:headEnd/>
            <a:tailEnd/>
          </a:ln>
          <a:effectLst/>
        </p:spPr>
        <p:txBody>
          <a:bodyPr wrap="none">
            <a:spAutoFit/>
          </a:bodyPr>
          <a:lstStyle/>
          <a:p>
            <a:r>
              <a:rPr lang="es-ES"/>
              <a:t>V</a:t>
            </a:r>
            <a:r>
              <a:rPr lang="es-ES" baseline="-25000"/>
              <a:t>ILmáx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una Familia Lógica?</a:t>
            </a:r>
            <a:endParaRPr lang="es-ES" dirty="0"/>
          </a:p>
        </p:txBody>
      </p:sp>
      <p:sp>
        <p:nvSpPr>
          <p:cNvPr id="5" name="4 Rectángulo"/>
          <p:cNvSpPr/>
          <p:nvPr/>
        </p:nvSpPr>
        <p:spPr>
          <a:xfrm>
            <a:off x="251520" y="1701096"/>
            <a:ext cx="6477000" cy="2015936"/>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s-ES" sz="2500" dirty="0" smtClean="0">
                <a:solidFill>
                  <a:schemeClr val="bg1"/>
                </a:solidFill>
              </a:rPr>
              <a:t>Una familia lógica es un grupo de dispositivos digitales que comparten una tecnología</a:t>
            </a:r>
          </a:p>
          <a:p>
            <a:pPr algn="just"/>
            <a:r>
              <a:rPr lang="es-ES" sz="2500" dirty="0" smtClean="0">
                <a:solidFill>
                  <a:schemeClr val="bg1"/>
                </a:solidFill>
              </a:rPr>
              <a:t>común de fabricación y tienen estandarizadas sus características de entrada y de salida; es decir, son compatibles entre sí.</a:t>
            </a:r>
          </a:p>
        </p:txBody>
      </p:sp>
      <p:sp>
        <p:nvSpPr>
          <p:cNvPr id="6" name="5 Rectángulo"/>
          <p:cNvSpPr/>
          <p:nvPr/>
        </p:nvSpPr>
        <p:spPr>
          <a:xfrm>
            <a:off x="1259632" y="4221088"/>
            <a:ext cx="7553325" cy="2015936"/>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r"/>
            <a:r>
              <a:rPr lang="es-ES" sz="2500" dirty="0" smtClean="0">
                <a:solidFill>
                  <a:schemeClr val="bg1"/>
                </a:solidFill>
              </a:rPr>
              <a:t>Como consecuencia de la estandarización, la interconexión entre dispositivos lógicos de</a:t>
            </a:r>
          </a:p>
          <a:p>
            <a:pPr algn="r"/>
            <a:r>
              <a:rPr lang="es-ES" sz="2500" dirty="0" smtClean="0">
                <a:solidFill>
                  <a:schemeClr val="bg1"/>
                </a:solidFill>
              </a:rPr>
              <a:t>una misma familia es particularmente sencilla y directa: no requiere de etapas adicionales de</a:t>
            </a:r>
          </a:p>
          <a:p>
            <a:pPr algn="r"/>
            <a:r>
              <a:rPr lang="es-ES" sz="2500" dirty="0" smtClean="0">
                <a:solidFill>
                  <a:schemeClr val="bg1"/>
                </a:solidFill>
              </a:rPr>
              <a:t>acoplamiento.</a:t>
            </a:r>
            <a:endParaRPr lang="es-ES" sz="25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9" name="Rectangle 29"/>
          <p:cNvSpPr>
            <a:spLocks noChangeArrowheads="1"/>
          </p:cNvSpPr>
          <p:nvPr/>
        </p:nvSpPr>
        <p:spPr bwMode="auto">
          <a:xfrm>
            <a:off x="219075" y="1000125"/>
            <a:ext cx="8467725" cy="561975"/>
          </a:xfrm>
          <a:prstGeom prst="rect">
            <a:avLst/>
          </a:prstGeom>
          <a:solidFill>
            <a:schemeClr val="accent2"/>
          </a:solidFill>
          <a:ln w="9525">
            <a:solidFill>
              <a:schemeClr val="tx1"/>
            </a:solidFill>
            <a:miter lim="800000"/>
            <a:headEnd/>
            <a:tailEnd/>
          </a:ln>
          <a:effectLst/>
        </p:spPr>
        <p:txBody>
          <a:bodyPr wrap="none" anchor="ctr"/>
          <a:lstStyle/>
          <a:p>
            <a:endParaRPr lang="es-ES"/>
          </a:p>
        </p:txBody>
      </p:sp>
      <p:sp>
        <p:nvSpPr>
          <p:cNvPr id="5122" name="Rectangle 2"/>
          <p:cNvSpPr>
            <a:spLocks noGrp="1" noChangeArrowheads="1"/>
          </p:cNvSpPr>
          <p:nvPr>
            <p:ph type="title"/>
          </p:nvPr>
        </p:nvSpPr>
        <p:spPr>
          <a:xfrm>
            <a:off x="323528" y="72008"/>
            <a:ext cx="8229600" cy="836712"/>
          </a:xfrm>
        </p:spPr>
        <p:txBody>
          <a:bodyPr/>
          <a:lstStyle/>
          <a:p>
            <a:r>
              <a:rPr lang="es-ES" b="1" dirty="0"/>
              <a:t>Retraso de propagación (</a:t>
            </a:r>
            <a:r>
              <a:rPr lang="es-ES" b="1" dirty="0" err="1"/>
              <a:t>t</a:t>
            </a:r>
            <a:r>
              <a:rPr lang="es-ES" b="1" baseline="-25000" dirty="0" err="1"/>
              <a:t>p</a:t>
            </a:r>
            <a:r>
              <a:rPr lang="es-ES" b="1" baseline="-25000" dirty="0"/>
              <a:t> </a:t>
            </a:r>
            <a:r>
              <a:rPr lang="es-ES" b="1" dirty="0"/>
              <a:t>)</a:t>
            </a:r>
            <a:endParaRPr lang="es-ES" b="1" baseline="-25000" dirty="0"/>
          </a:p>
        </p:txBody>
      </p:sp>
      <p:sp>
        <p:nvSpPr>
          <p:cNvPr id="5123" name="Rectangle 3"/>
          <p:cNvSpPr>
            <a:spLocks noGrp="1" noChangeArrowheads="1"/>
          </p:cNvSpPr>
          <p:nvPr>
            <p:ph type="body" idx="1"/>
          </p:nvPr>
        </p:nvSpPr>
        <p:spPr>
          <a:xfrm>
            <a:off x="914400" y="6027738"/>
            <a:ext cx="8229600" cy="830262"/>
          </a:xfrm>
        </p:spPr>
        <p:txBody>
          <a:bodyPr/>
          <a:lstStyle/>
          <a:p>
            <a:pPr>
              <a:buFontTx/>
              <a:buNone/>
            </a:pPr>
            <a:r>
              <a:rPr lang="es-ES"/>
              <a:t>	t</a:t>
            </a:r>
            <a:r>
              <a:rPr lang="es-ES" baseline="-25000"/>
              <a:t>p</a:t>
            </a:r>
            <a:r>
              <a:rPr lang="es-ES"/>
              <a:t> es el promedio de t</a:t>
            </a:r>
            <a:r>
              <a:rPr lang="es-ES" baseline="-25000"/>
              <a:t>pHL</a:t>
            </a:r>
            <a:r>
              <a:rPr lang="es-ES"/>
              <a:t> y t</a:t>
            </a:r>
            <a:r>
              <a:rPr lang="es-ES" baseline="-25000"/>
              <a:t>pLH</a:t>
            </a:r>
          </a:p>
        </p:txBody>
      </p:sp>
      <p:sp>
        <p:nvSpPr>
          <p:cNvPr id="5126" name="Freeform 6"/>
          <p:cNvSpPr>
            <a:spLocks/>
          </p:cNvSpPr>
          <p:nvPr/>
        </p:nvSpPr>
        <p:spPr bwMode="auto">
          <a:xfrm>
            <a:off x="2114550" y="1943100"/>
            <a:ext cx="5264150" cy="600075"/>
          </a:xfrm>
          <a:custGeom>
            <a:avLst/>
            <a:gdLst/>
            <a:ahLst/>
            <a:cxnLst>
              <a:cxn ang="0">
                <a:pos x="0" y="378"/>
              </a:cxn>
              <a:cxn ang="0">
                <a:pos x="316" y="376"/>
              </a:cxn>
              <a:cxn ang="0">
                <a:pos x="533" y="0"/>
              </a:cxn>
              <a:cxn ang="0">
                <a:pos x="1700" y="0"/>
              </a:cxn>
              <a:cxn ang="0">
                <a:pos x="1908" y="361"/>
              </a:cxn>
              <a:cxn ang="0">
                <a:pos x="3316" y="360"/>
              </a:cxn>
            </a:cxnLst>
            <a:rect l="0" t="0" r="r" b="b"/>
            <a:pathLst>
              <a:path w="3316" h="378">
                <a:moveTo>
                  <a:pt x="0" y="378"/>
                </a:moveTo>
                <a:lnTo>
                  <a:pt x="316" y="376"/>
                </a:lnTo>
                <a:lnTo>
                  <a:pt x="533" y="0"/>
                </a:lnTo>
                <a:lnTo>
                  <a:pt x="1700" y="0"/>
                </a:lnTo>
                <a:lnTo>
                  <a:pt x="1908" y="361"/>
                </a:lnTo>
                <a:lnTo>
                  <a:pt x="3316" y="360"/>
                </a:lnTo>
              </a:path>
            </a:pathLst>
          </a:custGeom>
          <a:noFill/>
          <a:ln w="28575" cmpd="sng">
            <a:solidFill>
              <a:schemeClr val="tx1"/>
            </a:solidFill>
            <a:round/>
            <a:headEnd/>
            <a:tailEnd/>
          </a:ln>
          <a:effectLst/>
        </p:spPr>
        <p:txBody>
          <a:bodyPr/>
          <a:lstStyle/>
          <a:p>
            <a:endParaRPr lang="es-ES"/>
          </a:p>
        </p:txBody>
      </p:sp>
      <p:sp>
        <p:nvSpPr>
          <p:cNvPr id="5127" name="Freeform 7"/>
          <p:cNvSpPr>
            <a:spLocks/>
          </p:cNvSpPr>
          <p:nvPr/>
        </p:nvSpPr>
        <p:spPr bwMode="auto">
          <a:xfrm flipV="1">
            <a:off x="2108200" y="3098800"/>
            <a:ext cx="5295900" cy="596900"/>
          </a:xfrm>
          <a:custGeom>
            <a:avLst/>
            <a:gdLst/>
            <a:ahLst/>
            <a:cxnLst>
              <a:cxn ang="0">
                <a:pos x="0" y="376"/>
              </a:cxn>
              <a:cxn ang="0">
                <a:pos x="712" y="376"/>
              </a:cxn>
              <a:cxn ang="0">
                <a:pos x="929" y="0"/>
              </a:cxn>
              <a:cxn ang="0">
                <a:pos x="2096" y="0"/>
              </a:cxn>
              <a:cxn ang="0">
                <a:pos x="2304" y="361"/>
              </a:cxn>
              <a:cxn ang="0">
                <a:pos x="3336" y="361"/>
              </a:cxn>
            </a:cxnLst>
            <a:rect l="0" t="0" r="r" b="b"/>
            <a:pathLst>
              <a:path w="3336" h="376">
                <a:moveTo>
                  <a:pt x="0" y="376"/>
                </a:moveTo>
                <a:lnTo>
                  <a:pt x="712" y="376"/>
                </a:lnTo>
                <a:lnTo>
                  <a:pt x="929" y="0"/>
                </a:lnTo>
                <a:lnTo>
                  <a:pt x="2096" y="0"/>
                </a:lnTo>
                <a:lnTo>
                  <a:pt x="2304" y="361"/>
                </a:lnTo>
                <a:lnTo>
                  <a:pt x="3336" y="361"/>
                </a:lnTo>
              </a:path>
            </a:pathLst>
          </a:custGeom>
          <a:noFill/>
          <a:ln w="28575" cmpd="sng">
            <a:solidFill>
              <a:schemeClr val="tx1"/>
            </a:solidFill>
            <a:round/>
            <a:headEnd/>
            <a:tailEnd/>
          </a:ln>
          <a:effectLst/>
        </p:spPr>
        <p:txBody>
          <a:bodyPr/>
          <a:lstStyle/>
          <a:p>
            <a:endParaRPr lang="es-ES"/>
          </a:p>
        </p:txBody>
      </p:sp>
      <p:sp>
        <p:nvSpPr>
          <p:cNvPr id="5128" name="Text Box 8"/>
          <p:cNvSpPr txBox="1">
            <a:spLocks noChangeArrowheads="1"/>
          </p:cNvSpPr>
          <p:nvPr/>
        </p:nvSpPr>
        <p:spPr bwMode="auto">
          <a:xfrm>
            <a:off x="1241425" y="1624013"/>
            <a:ext cx="1063625" cy="366712"/>
          </a:xfrm>
          <a:prstGeom prst="rect">
            <a:avLst/>
          </a:prstGeom>
          <a:noFill/>
          <a:ln w="9525">
            <a:noFill/>
            <a:miter lim="800000"/>
            <a:headEnd/>
            <a:tailEnd/>
          </a:ln>
          <a:effectLst/>
        </p:spPr>
        <p:txBody>
          <a:bodyPr wrap="none">
            <a:spAutoFit/>
          </a:bodyPr>
          <a:lstStyle/>
          <a:p>
            <a:r>
              <a:rPr lang="es-ES"/>
              <a:t>V</a:t>
            </a:r>
            <a:r>
              <a:rPr lang="es-ES" baseline="-25000"/>
              <a:t>ENTRADA</a:t>
            </a:r>
          </a:p>
        </p:txBody>
      </p:sp>
      <p:sp>
        <p:nvSpPr>
          <p:cNvPr id="5129" name="Text Box 9"/>
          <p:cNvSpPr txBox="1">
            <a:spLocks noChangeArrowheads="1"/>
          </p:cNvSpPr>
          <p:nvPr/>
        </p:nvSpPr>
        <p:spPr bwMode="auto">
          <a:xfrm>
            <a:off x="1254125" y="2805113"/>
            <a:ext cx="877888" cy="366712"/>
          </a:xfrm>
          <a:prstGeom prst="rect">
            <a:avLst/>
          </a:prstGeom>
          <a:noFill/>
          <a:ln w="9525">
            <a:noFill/>
            <a:miter lim="800000"/>
            <a:headEnd/>
            <a:tailEnd/>
          </a:ln>
          <a:effectLst/>
        </p:spPr>
        <p:txBody>
          <a:bodyPr>
            <a:spAutoFit/>
          </a:bodyPr>
          <a:lstStyle/>
          <a:p>
            <a:r>
              <a:rPr lang="es-ES"/>
              <a:t>V</a:t>
            </a:r>
            <a:r>
              <a:rPr lang="es-ES" baseline="-25000"/>
              <a:t>SALIDA</a:t>
            </a:r>
          </a:p>
        </p:txBody>
      </p:sp>
      <p:sp>
        <p:nvSpPr>
          <p:cNvPr id="5130" name="Line 10"/>
          <p:cNvSpPr>
            <a:spLocks noChangeShapeType="1"/>
          </p:cNvSpPr>
          <p:nvPr/>
        </p:nvSpPr>
        <p:spPr bwMode="auto">
          <a:xfrm>
            <a:off x="2781300" y="2141538"/>
            <a:ext cx="0" cy="2049462"/>
          </a:xfrm>
          <a:prstGeom prst="line">
            <a:avLst/>
          </a:prstGeom>
          <a:noFill/>
          <a:ln w="9525">
            <a:solidFill>
              <a:schemeClr val="tx1"/>
            </a:solidFill>
            <a:round/>
            <a:headEnd/>
            <a:tailEnd/>
          </a:ln>
          <a:effectLst/>
        </p:spPr>
        <p:txBody>
          <a:bodyPr/>
          <a:lstStyle/>
          <a:p>
            <a:endParaRPr lang="es-ES"/>
          </a:p>
        </p:txBody>
      </p:sp>
      <p:sp>
        <p:nvSpPr>
          <p:cNvPr id="5131" name="Line 11"/>
          <p:cNvSpPr>
            <a:spLocks noChangeShapeType="1"/>
          </p:cNvSpPr>
          <p:nvPr/>
        </p:nvSpPr>
        <p:spPr bwMode="auto">
          <a:xfrm>
            <a:off x="3408363" y="3257550"/>
            <a:ext cx="0" cy="942975"/>
          </a:xfrm>
          <a:prstGeom prst="line">
            <a:avLst/>
          </a:prstGeom>
          <a:noFill/>
          <a:ln w="9525">
            <a:solidFill>
              <a:schemeClr val="tx1"/>
            </a:solidFill>
            <a:round/>
            <a:headEnd/>
            <a:tailEnd/>
          </a:ln>
          <a:effectLst/>
        </p:spPr>
        <p:txBody>
          <a:bodyPr/>
          <a:lstStyle/>
          <a:p>
            <a:endParaRPr lang="es-ES"/>
          </a:p>
        </p:txBody>
      </p:sp>
      <p:sp>
        <p:nvSpPr>
          <p:cNvPr id="5132" name="Line 12"/>
          <p:cNvSpPr>
            <a:spLocks noChangeShapeType="1"/>
          </p:cNvSpPr>
          <p:nvPr/>
        </p:nvSpPr>
        <p:spPr bwMode="auto">
          <a:xfrm>
            <a:off x="4964113" y="2089150"/>
            <a:ext cx="0" cy="2089150"/>
          </a:xfrm>
          <a:prstGeom prst="line">
            <a:avLst/>
          </a:prstGeom>
          <a:noFill/>
          <a:ln w="9525">
            <a:solidFill>
              <a:schemeClr val="tx1"/>
            </a:solidFill>
            <a:round/>
            <a:headEnd/>
            <a:tailEnd/>
          </a:ln>
          <a:effectLst/>
        </p:spPr>
        <p:txBody>
          <a:bodyPr/>
          <a:lstStyle/>
          <a:p>
            <a:endParaRPr lang="es-ES"/>
          </a:p>
        </p:txBody>
      </p:sp>
      <p:sp>
        <p:nvSpPr>
          <p:cNvPr id="5133" name="Line 13"/>
          <p:cNvSpPr>
            <a:spLocks noChangeShapeType="1"/>
          </p:cNvSpPr>
          <p:nvPr/>
        </p:nvSpPr>
        <p:spPr bwMode="auto">
          <a:xfrm>
            <a:off x="5603875" y="3309938"/>
            <a:ext cx="0" cy="893762"/>
          </a:xfrm>
          <a:prstGeom prst="line">
            <a:avLst/>
          </a:prstGeom>
          <a:noFill/>
          <a:ln w="9525">
            <a:solidFill>
              <a:schemeClr val="tx1"/>
            </a:solidFill>
            <a:round/>
            <a:headEnd/>
            <a:tailEnd/>
          </a:ln>
          <a:effectLst/>
        </p:spPr>
        <p:txBody>
          <a:bodyPr/>
          <a:lstStyle/>
          <a:p>
            <a:endParaRPr lang="es-ES"/>
          </a:p>
        </p:txBody>
      </p:sp>
      <p:sp>
        <p:nvSpPr>
          <p:cNvPr id="5135" name="Line 15"/>
          <p:cNvSpPr>
            <a:spLocks noChangeShapeType="1"/>
          </p:cNvSpPr>
          <p:nvPr/>
        </p:nvSpPr>
        <p:spPr bwMode="auto">
          <a:xfrm>
            <a:off x="2686050" y="2247900"/>
            <a:ext cx="201613" cy="0"/>
          </a:xfrm>
          <a:prstGeom prst="line">
            <a:avLst/>
          </a:prstGeom>
          <a:noFill/>
          <a:ln w="9525">
            <a:solidFill>
              <a:schemeClr val="tx1"/>
            </a:solidFill>
            <a:round/>
            <a:headEnd/>
            <a:tailEnd/>
          </a:ln>
          <a:effectLst/>
        </p:spPr>
        <p:txBody>
          <a:bodyPr/>
          <a:lstStyle/>
          <a:p>
            <a:endParaRPr lang="es-ES"/>
          </a:p>
        </p:txBody>
      </p:sp>
      <p:sp>
        <p:nvSpPr>
          <p:cNvPr id="5136" name="Line 16"/>
          <p:cNvSpPr>
            <a:spLocks noChangeShapeType="1"/>
          </p:cNvSpPr>
          <p:nvPr/>
        </p:nvSpPr>
        <p:spPr bwMode="auto">
          <a:xfrm>
            <a:off x="4872038" y="2205038"/>
            <a:ext cx="180975" cy="0"/>
          </a:xfrm>
          <a:prstGeom prst="line">
            <a:avLst/>
          </a:prstGeom>
          <a:noFill/>
          <a:ln w="9525">
            <a:solidFill>
              <a:schemeClr val="tx1"/>
            </a:solidFill>
            <a:round/>
            <a:headEnd/>
            <a:tailEnd/>
          </a:ln>
          <a:effectLst/>
        </p:spPr>
        <p:txBody>
          <a:bodyPr/>
          <a:lstStyle/>
          <a:p>
            <a:endParaRPr lang="es-ES"/>
          </a:p>
        </p:txBody>
      </p:sp>
      <p:sp>
        <p:nvSpPr>
          <p:cNvPr id="5137" name="Line 17"/>
          <p:cNvSpPr>
            <a:spLocks noChangeShapeType="1"/>
          </p:cNvSpPr>
          <p:nvPr/>
        </p:nvSpPr>
        <p:spPr bwMode="auto">
          <a:xfrm>
            <a:off x="3319463" y="3390900"/>
            <a:ext cx="185737" cy="0"/>
          </a:xfrm>
          <a:prstGeom prst="line">
            <a:avLst/>
          </a:prstGeom>
          <a:noFill/>
          <a:ln w="9525">
            <a:solidFill>
              <a:schemeClr val="tx1"/>
            </a:solidFill>
            <a:round/>
            <a:headEnd/>
            <a:tailEnd/>
          </a:ln>
          <a:effectLst/>
        </p:spPr>
        <p:txBody>
          <a:bodyPr/>
          <a:lstStyle/>
          <a:p>
            <a:endParaRPr lang="es-ES"/>
          </a:p>
        </p:txBody>
      </p:sp>
      <p:sp>
        <p:nvSpPr>
          <p:cNvPr id="5138" name="Line 18"/>
          <p:cNvSpPr>
            <a:spLocks noChangeShapeType="1"/>
          </p:cNvSpPr>
          <p:nvPr/>
        </p:nvSpPr>
        <p:spPr bwMode="auto">
          <a:xfrm>
            <a:off x="5516563" y="3392488"/>
            <a:ext cx="180975" cy="0"/>
          </a:xfrm>
          <a:prstGeom prst="line">
            <a:avLst/>
          </a:prstGeom>
          <a:noFill/>
          <a:ln w="9525">
            <a:solidFill>
              <a:schemeClr val="tx1"/>
            </a:solidFill>
            <a:round/>
            <a:headEnd/>
            <a:tailEnd/>
          </a:ln>
          <a:effectLst/>
        </p:spPr>
        <p:txBody>
          <a:bodyPr/>
          <a:lstStyle/>
          <a:p>
            <a:endParaRPr lang="es-ES"/>
          </a:p>
        </p:txBody>
      </p:sp>
      <p:sp>
        <p:nvSpPr>
          <p:cNvPr id="5139" name="Line 19"/>
          <p:cNvSpPr>
            <a:spLocks noChangeShapeType="1"/>
          </p:cNvSpPr>
          <p:nvPr/>
        </p:nvSpPr>
        <p:spPr bwMode="auto">
          <a:xfrm>
            <a:off x="2781300" y="4052888"/>
            <a:ext cx="628650" cy="0"/>
          </a:xfrm>
          <a:prstGeom prst="line">
            <a:avLst/>
          </a:prstGeom>
          <a:noFill/>
          <a:ln w="9525">
            <a:solidFill>
              <a:schemeClr val="tx1"/>
            </a:solidFill>
            <a:round/>
            <a:headEnd type="triangle" w="med" len="med"/>
            <a:tailEnd type="triangle" w="med" len="med"/>
          </a:ln>
          <a:effectLst/>
        </p:spPr>
        <p:txBody>
          <a:bodyPr/>
          <a:lstStyle/>
          <a:p>
            <a:endParaRPr lang="es-ES"/>
          </a:p>
        </p:txBody>
      </p:sp>
      <p:sp>
        <p:nvSpPr>
          <p:cNvPr id="5143" name="Rectangle 23"/>
          <p:cNvSpPr>
            <a:spLocks noChangeArrowheads="1"/>
          </p:cNvSpPr>
          <p:nvPr/>
        </p:nvSpPr>
        <p:spPr bwMode="auto">
          <a:xfrm>
            <a:off x="2924175" y="3933825"/>
            <a:ext cx="328613" cy="223838"/>
          </a:xfrm>
          <a:prstGeom prst="rect">
            <a:avLst/>
          </a:prstGeom>
          <a:solidFill>
            <a:schemeClr val="bg1"/>
          </a:solidFill>
          <a:ln w="9525">
            <a:noFill/>
            <a:miter lim="800000"/>
            <a:headEnd/>
            <a:tailEnd/>
          </a:ln>
          <a:effectLst/>
        </p:spPr>
        <p:txBody>
          <a:bodyPr wrap="none" anchor="ctr"/>
          <a:lstStyle/>
          <a:p>
            <a:endParaRPr lang="es-ES"/>
          </a:p>
        </p:txBody>
      </p:sp>
      <p:sp>
        <p:nvSpPr>
          <p:cNvPr id="5140" name="Text Box 20"/>
          <p:cNvSpPr txBox="1">
            <a:spLocks noChangeArrowheads="1"/>
          </p:cNvSpPr>
          <p:nvPr/>
        </p:nvSpPr>
        <p:spPr bwMode="auto">
          <a:xfrm>
            <a:off x="2884488" y="3881438"/>
            <a:ext cx="447675" cy="274637"/>
          </a:xfrm>
          <a:prstGeom prst="rect">
            <a:avLst/>
          </a:prstGeom>
          <a:noFill/>
          <a:ln w="9525">
            <a:noFill/>
            <a:miter lim="800000"/>
            <a:headEnd/>
            <a:tailEnd/>
          </a:ln>
          <a:effectLst/>
        </p:spPr>
        <p:txBody>
          <a:bodyPr>
            <a:spAutoFit/>
          </a:bodyPr>
          <a:lstStyle/>
          <a:p>
            <a:r>
              <a:rPr lang="es-ES" sz="1200" b="1"/>
              <a:t>t</a:t>
            </a:r>
            <a:r>
              <a:rPr lang="es-ES" sz="1200" b="1" baseline="-25000"/>
              <a:t>pHL</a:t>
            </a:r>
          </a:p>
        </p:txBody>
      </p:sp>
      <p:sp>
        <p:nvSpPr>
          <p:cNvPr id="5141" name="Line 21"/>
          <p:cNvSpPr>
            <a:spLocks noChangeShapeType="1"/>
          </p:cNvSpPr>
          <p:nvPr/>
        </p:nvSpPr>
        <p:spPr bwMode="auto">
          <a:xfrm>
            <a:off x="4973638" y="4059238"/>
            <a:ext cx="628650" cy="0"/>
          </a:xfrm>
          <a:prstGeom prst="line">
            <a:avLst/>
          </a:prstGeom>
          <a:noFill/>
          <a:ln w="9525">
            <a:solidFill>
              <a:schemeClr val="tx1"/>
            </a:solidFill>
            <a:round/>
            <a:headEnd type="triangle" w="med" len="med"/>
            <a:tailEnd type="triangle" w="med" len="med"/>
          </a:ln>
          <a:effectLst/>
        </p:spPr>
        <p:txBody>
          <a:bodyPr/>
          <a:lstStyle/>
          <a:p>
            <a:endParaRPr lang="es-ES"/>
          </a:p>
        </p:txBody>
      </p:sp>
      <p:sp>
        <p:nvSpPr>
          <p:cNvPr id="5144" name="Rectangle 24"/>
          <p:cNvSpPr>
            <a:spLocks noChangeArrowheads="1"/>
          </p:cNvSpPr>
          <p:nvPr/>
        </p:nvSpPr>
        <p:spPr bwMode="auto">
          <a:xfrm>
            <a:off x="5121275" y="3940175"/>
            <a:ext cx="328613" cy="223838"/>
          </a:xfrm>
          <a:prstGeom prst="rect">
            <a:avLst/>
          </a:prstGeom>
          <a:solidFill>
            <a:schemeClr val="bg1"/>
          </a:solidFill>
          <a:ln w="9525">
            <a:noFill/>
            <a:miter lim="800000"/>
            <a:headEnd/>
            <a:tailEnd/>
          </a:ln>
          <a:effectLst/>
        </p:spPr>
        <p:txBody>
          <a:bodyPr wrap="none" anchor="ctr"/>
          <a:lstStyle/>
          <a:p>
            <a:endParaRPr lang="es-ES"/>
          </a:p>
        </p:txBody>
      </p:sp>
      <p:sp>
        <p:nvSpPr>
          <p:cNvPr id="5142" name="Text Box 22"/>
          <p:cNvSpPr txBox="1">
            <a:spLocks noChangeArrowheads="1"/>
          </p:cNvSpPr>
          <p:nvPr/>
        </p:nvSpPr>
        <p:spPr bwMode="auto">
          <a:xfrm>
            <a:off x="5067300" y="3878263"/>
            <a:ext cx="438150" cy="274637"/>
          </a:xfrm>
          <a:prstGeom prst="rect">
            <a:avLst/>
          </a:prstGeom>
          <a:noFill/>
          <a:ln w="9525">
            <a:noFill/>
            <a:miter lim="800000"/>
            <a:headEnd/>
            <a:tailEnd/>
          </a:ln>
          <a:effectLst/>
        </p:spPr>
        <p:txBody>
          <a:bodyPr>
            <a:spAutoFit/>
          </a:bodyPr>
          <a:lstStyle/>
          <a:p>
            <a:r>
              <a:rPr lang="es-ES" sz="1200" b="1"/>
              <a:t>t</a:t>
            </a:r>
            <a:r>
              <a:rPr lang="es-ES" sz="1200" b="1" baseline="-25000"/>
              <a:t>pLH</a:t>
            </a:r>
          </a:p>
        </p:txBody>
      </p:sp>
      <p:sp>
        <p:nvSpPr>
          <p:cNvPr id="5145" name="Text Box 25"/>
          <p:cNvSpPr txBox="1">
            <a:spLocks noChangeArrowheads="1"/>
          </p:cNvSpPr>
          <p:nvPr/>
        </p:nvSpPr>
        <p:spPr bwMode="auto">
          <a:xfrm>
            <a:off x="2327275" y="4214813"/>
            <a:ext cx="1358900" cy="1552575"/>
          </a:xfrm>
          <a:prstGeom prst="rect">
            <a:avLst/>
          </a:prstGeom>
          <a:noFill/>
          <a:ln w="9525">
            <a:noFill/>
            <a:miter lim="800000"/>
            <a:headEnd/>
            <a:tailEnd/>
          </a:ln>
          <a:effectLst/>
        </p:spPr>
        <p:txBody>
          <a:bodyPr>
            <a:spAutoFit/>
          </a:bodyPr>
          <a:lstStyle/>
          <a:p>
            <a:pPr algn="ctr"/>
            <a:r>
              <a:rPr lang="es-ES" sz="1200"/>
              <a:t>Tiempo entre el cambio de la entrada y el correspondiente cambio en la salida cuando la salida cambia de ALTO a BAJO.</a:t>
            </a:r>
          </a:p>
        </p:txBody>
      </p:sp>
      <p:sp>
        <p:nvSpPr>
          <p:cNvPr id="5146" name="Text Box 26"/>
          <p:cNvSpPr txBox="1">
            <a:spLocks noChangeArrowheads="1"/>
          </p:cNvSpPr>
          <p:nvPr/>
        </p:nvSpPr>
        <p:spPr bwMode="auto">
          <a:xfrm>
            <a:off x="4614863" y="4206875"/>
            <a:ext cx="1358900" cy="1552575"/>
          </a:xfrm>
          <a:prstGeom prst="rect">
            <a:avLst/>
          </a:prstGeom>
          <a:noFill/>
          <a:ln w="9525">
            <a:noFill/>
            <a:miter lim="800000"/>
            <a:headEnd/>
            <a:tailEnd/>
          </a:ln>
          <a:effectLst/>
        </p:spPr>
        <p:txBody>
          <a:bodyPr>
            <a:spAutoFit/>
          </a:bodyPr>
          <a:lstStyle/>
          <a:p>
            <a:pPr algn="ctr"/>
            <a:r>
              <a:rPr lang="es-ES" sz="1200"/>
              <a:t>Tiempo entre el cambio de la entrada y el correspondiente cambio en la salida cuando la salida cambia de BAJO a ALTO.</a:t>
            </a:r>
          </a:p>
        </p:txBody>
      </p:sp>
      <p:sp>
        <p:nvSpPr>
          <p:cNvPr id="5147" name="Text Box 27"/>
          <p:cNvSpPr txBox="1">
            <a:spLocks noChangeArrowheads="1"/>
          </p:cNvSpPr>
          <p:nvPr/>
        </p:nvSpPr>
        <p:spPr bwMode="auto">
          <a:xfrm>
            <a:off x="187325" y="1046163"/>
            <a:ext cx="8731250" cy="804862"/>
          </a:xfrm>
          <a:prstGeom prst="rect">
            <a:avLst/>
          </a:prstGeom>
          <a:noFill/>
          <a:ln w="9525">
            <a:noFill/>
            <a:miter lim="800000"/>
            <a:headEnd/>
            <a:tailEnd/>
          </a:ln>
          <a:effectLst/>
        </p:spPr>
        <p:txBody>
          <a:bodyPr>
            <a:spAutoFit/>
          </a:bodyPr>
          <a:lstStyle/>
          <a:p>
            <a:pPr>
              <a:lnSpc>
                <a:spcPct val="80000"/>
              </a:lnSpc>
              <a:spcBef>
                <a:spcPct val="20000"/>
              </a:spcBef>
            </a:pPr>
            <a:r>
              <a:rPr lang="es-ES" dirty="0"/>
              <a:t>Es el promedio de la demora en el tiempo de transición para que un cambio en la señal de entrada produzca un cambio en la señal de salida.</a:t>
            </a:r>
          </a:p>
          <a:p>
            <a:endParaRPr lang="es-ES" dirty="0"/>
          </a:p>
        </p:txBody>
      </p:sp>
      <p:sp>
        <p:nvSpPr>
          <p:cNvPr id="5148" name="Text Box 28"/>
          <p:cNvSpPr txBox="1">
            <a:spLocks noChangeArrowheads="1"/>
          </p:cNvSpPr>
          <p:nvPr/>
        </p:nvSpPr>
        <p:spPr bwMode="auto">
          <a:xfrm>
            <a:off x="6324600" y="3368675"/>
            <a:ext cx="2616200" cy="2582863"/>
          </a:xfrm>
          <a:prstGeom prst="rect">
            <a:avLst/>
          </a:prstGeom>
          <a:solidFill>
            <a:schemeClr val="accent2"/>
          </a:solidFill>
          <a:ln w="9525">
            <a:solidFill>
              <a:schemeClr val="tx1"/>
            </a:solidFill>
            <a:miter lim="800000"/>
            <a:headEnd/>
            <a:tailEnd/>
          </a:ln>
          <a:effectLst/>
        </p:spPr>
        <p:txBody>
          <a:bodyPr>
            <a:spAutoFit/>
          </a:bodyPr>
          <a:lstStyle/>
          <a:p>
            <a:pPr>
              <a:spcBef>
                <a:spcPct val="50000"/>
              </a:spcBef>
            </a:pPr>
            <a:r>
              <a:rPr lang="es-ES" sz="1300"/>
              <a:t>El retraso de propagación, nos da una idea de la velocidad a la que puede operar un dispositivo lógico. A menor retardo de propagación, se puede concluir que existe mayor rapidez.</a:t>
            </a:r>
          </a:p>
          <a:p>
            <a:pPr>
              <a:spcBef>
                <a:spcPct val="50000"/>
              </a:spcBef>
            </a:pPr>
            <a:endParaRPr lang="es-ES" sz="1300"/>
          </a:p>
          <a:p>
            <a:r>
              <a:rPr lang="es-ES" sz="1300"/>
              <a:t>El retardo de propagación limita la frecuencia a la que puede</a:t>
            </a:r>
          </a:p>
          <a:p>
            <a:r>
              <a:rPr lang="es-ES" sz="1300"/>
              <a:t>trabajar. Cuanto mayor es el retardo de propagación menor es la frecuencia máxima.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495" name="Group 1383"/>
          <p:cNvGraphicFramePr>
            <a:graphicFrameLocks noGrp="1"/>
          </p:cNvGraphicFramePr>
          <p:nvPr>
            <p:ph idx="1"/>
          </p:nvPr>
        </p:nvGraphicFramePr>
        <p:xfrm>
          <a:off x="457200" y="1600200"/>
          <a:ext cx="8229600" cy="4531045"/>
        </p:xfrm>
        <a:graphic>
          <a:graphicData uri="http://schemas.openxmlformats.org/drawingml/2006/table">
            <a:tbl>
              <a:tblPr/>
              <a:tblGrid>
                <a:gridCol w="3427413"/>
                <a:gridCol w="504825"/>
                <a:gridCol w="504825"/>
                <a:gridCol w="590550"/>
                <a:gridCol w="469900"/>
                <a:gridCol w="627062"/>
                <a:gridCol w="677863"/>
                <a:gridCol w="817562"/>
                <a:gridCol w="609600"/>
              </a:tblGrid>
              <a:tr h="5191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FAMILIA TTL</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74L</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74H</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74LS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74ALS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74F</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gridSpan="9">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Parámetros de funcionamiento</a:t>
                      </a:r>
                      <a:endParaRPr kumimoji="0" lang="es-E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06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bg1"/>
                          </a:solidFill>
                          <a:effectLst/>
                          <a:latin typeface="Arial" charset="0"/>
                          <a:cs typeface="Arial" charset="0"/>
                        </a:rPr>
                        <a:t>Retraso de propagación típico (</a:t>
                      </a:r>
                      <a:r>
                        <a:rPr kumimoji="0" lang="es-ES" sz="1200" b="0" i="0" u="none" strike="noStrike" cap="none" normalizeH="0" baseline="0" dirty="0" err="1" smtClean="0">
                          <a:ln>
                            <a:noFill/>
                          </a:ln>
                          <a:solidFill>
                            <a:schemeClr val="bg1"/>
                          </a:solidFill>
                          <a:effectLst/>
                          <a:latin typeface="Arial" charset="0"/>
                          <a:cs typeface="Arial" charset="0"/>
                        </a:rPr>
                        <a:t>ns</a:t>
                      </a:r>
                      <a:r>
                        <a:rPr kumimoji="0" lang="es-ES" sz="1200" b="0" i="0" u="none" strike="noStrike" cap="none" normalizeH="0" baseline="0" dirty="0" smtClean="0">
                          <a:ln>
                            <a:noFill/>
                          </a:ln>
                          <a:solidFill>
                            <a:schemeClr val="bg1"/>
                          </a:solidFill>
                          <a:effectLst/>
                          <a:latin typeface="Arial" charset="0"/>
                          <a:cs typeface="Arial" charset="0"/>
                        </a:rPr>
                        <a:t>)</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bg1"/>
                          </a:solidFill>
                          <a:effectLst/>
                          <a:latin typeface="Arial" charset="0"/>
                          <a:cs typeface="Arial" charset="0"/>
                        </a:rPr>
                        <a:t>9</a:t>
                      </a:r>
                      <a:endParaRPr kumimoji="0" lang="es-ES" sz="1800" b="0" i="0" u="none" strike="noStrike" cap="none" normalizeH="0" baseline="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bg1"/>
                          </a:solidFill>
                          <a:effectLst/>
                          <a:latin typeface="Arial" charset="0"/>
                          <a:cs typeface="Arial" charset="0"/>
                        </a:rPr>
                        <a:t>33</a:t>
                      </a:r>
                      <a:endParaRPr kumimoji="0" lang="es-ES" sz="1800" b="0" i="0" u="none" strike="noStrike" cap="none" normalizeH="0" baseline="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6</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bg1"/>
                          </a:solidFill>
                          <a:effectLst/>
                          <a:latin typeface="Arial" charset="0"/>
                          <a:cs typeface="Arial" charset="0"/>
                        </a:rPr>
                        <a:t>3</a:t>
                      </a:r>
                      <a:endParaRPr kumimoji="0" lang="es-ES" sz="1800" b="0" i="0" u="none" strike="noStrike" cap="none" normalizeH="0" baseline="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9</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1.6</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dirty="0" smtClean="0">
                          <a:ln>
                            <a:noFill/>
                          </a:ln>
                          <a:solidFill>
                            <a:schemeClr val="bg1"/>
                          </a:solidFill>
                          <a:effectLst/>
                          <a:latin typeface="Arial" charset="0"/>
                          <a:cs typeface="Arial" charset="0"/>
                        </a:rPr>
                        <a:t>5</a:t>
                      </a:r>
                      <a:endParaRPr kumimoji="0" lang="es-VE"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3</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Disipación de potencia (mW)</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1,3</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Producto velocidad-potencia (pJ)</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132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13.6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6.5</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Máxima frecuencia de reloj (MHz)</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50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125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45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70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Factor de carga de la salida </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40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20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(para la misma serie)</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209550">
                <a:tc gridSpan="9">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Parámetros de Voltaje</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746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OHmín</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IHmín </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2.0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OLmáx</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V</a:t>
                      </a:r>
                      <a:r>
                        <a:rPr kumimoji="0" lang="es-ES" sz="1200" b="0" i="0" u="none" strike="noStrike" cap="none" normalizeH="0" baseline="-30000" smtClean="0">
                          <a:ln>
                            <a:noFill/>
                          </a:ln>
                          <a:solidFill>
                            <a:schemeClr val="tx1"/>
                          </a:solidFill>
                          <a:effectLst/>
                          <a:latin typeface="Arial" charset="0"/>
                          <a:cs typeface="Arial" charset="0"/>
                        </a:rPr>
                        <a:t>ILmáx</a:t>
                      </a:r>
                      <a:r>
                        <a:rPr kumimoji="0" lang="es-ES" sz="1200" b="0" i="0" u="none" strike="noStrike" cap="none" normalizeH="0" baseline="0" smtClean="0">
                          <a:ln>
                            <a:noFill/>
                          </a:ln>
                          <a:solidFill>
                            <a:schemeClr val="tx1"/>
                          </a:solidFill>
                          <a:effectLst/>
                          <a:latin typeface="Arial" charset="0"/>
                          <a:cs typeface="Arial" charset="0"/>
                        </a:rPr>
                        <a:t>  (V)</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0.7</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0.8</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1492" name="Oval 1380"/>
          <p:cNvSpPr>
            <a:spLocks noChangeArrowheads="1"/>
          </p:cNvSpPr>
          <p:nvPr/>
        </p:nvSpPr>
        <p:spPr bwMode="auto">
          <a:xfrm>
            <a:off x="6684963" y="2409825"/>
            <a:ext cx="506412" cy="284163"/>
          </a:xfrm>
          <a:prstGeom prst="ellipse">
            <a:avLst/>
          </a:prstGeom>
          <a:noFill/>
          <a:ln w="28575">
            <a:solidFill>
              <a:srgbClr val="FF0000"/>
            </a:solidFill>
            <a:round/>
            <a:headEnd/>
            <a:tailEnd/>
          </a:ln>
          <a:effectLst/>
        </p:spPr>
        <p:txBody>
          <a:bodyPr wrap="none" anchor="ctr"/>
          <a:lstStyle/>
          <a:p>
            <a:endParaRPr lang="es-ES"/>
          </a:p>
        </p:txBody>
      </p:sp>
      <p:sp>
        <p:nvSpPr>
          <p:cNvPr id="91493" name="Text Box 1381"/>
          <p:cNvSpPr txBox="1">
            <a:spLocks noChangeArrowheads="1"/>
          </p:cNvSpPr>
          <p:nvPr/>
        </p:nvSpPr>
        <p:spPr bwMode="auto">
          <a:xfrm>
            <a:off x="1452563" y="6343650"/>
            <a:ext cx="3917950" cy="366713"/>
          </a:xfrm>
          <a:prstGeom prst="rect">
            <a:avLst/>
          </a:prstGeom>
          <a:solidFill>
            <a:srgbClr val="57D418"/>
          </a:solidFill>
          <a:ln w="9525">
            <a:noFill/>
            <a:miter lim="800000"/>
            <a:headEnd/>
            <a:tailEnd/>
          </a:ln>
          <a:effectLst/>
        </p:spPr>
        <p:txBody>
          <a:bodyPr wrap="none">
            <a:spAutoFit/>
          </a:bodyPr>
          <a:lstStyle/>
          <a:p>
            <a:r>
              <a:rPr lang="es-ES"/>
              <a:t>¿Cúal es la familia TTL más rápida? </a:t>
            </a:r>
          </a:p>
        </p:txBody>
      </p:sp>
      <p:sp>
        <p:nvSpPr>
          <p:cNvPr id="91494" name="Rectangle 1382"/>
          <p:cNvSpPr>
            <a:spLocks noChangeArrowheads="1"/>
          </p:cNvSpPr>
          <p:nvPr/>
        </p:nvSpPr>
        <p:spPr bwMode="auto">
          <a:xfrm>
            <a:off x="457200" y="-50800"/>
            <a:ext cx="8229600" cy="1143000"/>
          </a:xfrm>
          <a:prstGeom prst="rect">
            <a:avLst/>
          </a:prstGeom>
          <a:noFill/>
          <a:ln w="9525">
            <a:noFill/>
            <a:miter lim="800000"/>
            <a:headEnd/>
            <a:tailEnd/>
          </a:ln>
          <a:effectLst/>
        </p:spPr>
        <p:txBody>
          <a:bodyPr anchor="ctr"/>
          <a:lstStyle/>
          <a:p>
            <a:pPr algn="ctr"/>
            <a:r>
              <a:rPr lang="es-ES" sz="4400" b="1">
                <a:solidFill>
                  <a:schemeClr val="tx2"/>
                </a:solidFill>
              </a:rPr>
              <a:t>Retraso de propagación (t</a:t>
            </a:r>
            <a:r>
              <a:rPr lang="es-ES" sz="4400" b="1" baseline="-25000">
                <a:solidFill>
                  <a:schemeClr val="tx2"/>
                </a:solidFill>
              </a:rPr>
              <a:t>p </a:t>
            </a:r>
            <a:r>
              <a:rPr lang="es-ES" sz="4400" b="1">
                <a:solidFill>
                  <a:schemeClr val="tx2"/>
                </a:solidFill>
              </a:rPr>
              <a:t>)</a:t>
            </a:r>
            <a:endParaRPr lang="es-ES" sz="4400" b="1" baseline="-25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92" grpId="0" animBg="1"/>
      <p:bldP spid="914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s-ES" sz="4000"/>
              <a:t>Factor de carga de salida </a:t>
            </a:r>
            <a:br>
              <a:rPr lang="es-ES" sz="4000"/>
            </a:br>
            <a:r>
              <a:rPr lang="es-ES" sz="4000"/>
              <a:t>(Fan-Out)</a:t>
            </a:r>
          </a:p>
        </p:txBody>
      </p:sp>
      <p:sp>
        <p:nvSpPr>
          <p:cNvPr id="18435" name="Rectangle 3"/>
          <p:cNvSpPr>
            <a:spLocks noGrp="1" noChangeArrowheads="1"/>
          </p:cNvSpPr>
          <p:nvPr>
            <p:ph type="body" sz="half" idx="1"/>
          </p:nvPr>
        </p:nvSpPr>
        <p:spPr>
          <a:xfrm>
            <a:off x="457200" y="1417638"/>
            <a:ext cx="8470900" cy="1077912"/>
          </a:xfrm>
          <a:solidFill>
            <a:schemeClr val="accent2"/>
          </a:solidFill>
        </p:spPr>
        <p:txBody>
          <a:bodyPr/>
          <a:lstStyle/>
          <a:p>
            <a:pPr>
              <a:buFontTx/>
              <a:buNone/>
            </a:pPr>
            <a:r>
              <a:rPr lang="es-ES" sz="1800"/>
              <a:t>Es el número máximo de entradas pertenecientes a otras compuertas que pueden conectarse a una salida, respetando los niveles lógicos.</a:t>
            </a:r>
          </a:p>
          <a:p>
            <a:pPr>
              <a:buFontTx/>
              <a:buNone/>
            </a:pPr>
            <a:r>
              <a:rPr lang="es-ES" sz="1800"/>
              <a:t>También se conoce como “cargabilidad de la salida”</a:t>
            </a:r>
          </a:p>
        </p:txBody>
      </p:sp>
      <p:sp>
        <p:nvSpPr>
          <p:cNvPr id="18450" name="Text Box 18"/>
          <p:cNvSpPr txBox="1">
            <a:spLocks noChangeArrowheads="1"/>
          </p:cNvSpPr>
          <p:nvPr/>
        </p:nvSpPr>
        <p:spPr bwMode="auto">
          <a:xfrm>
            <a:off x="704850" y="2603500"/>
            <a:ext cx="2444750" cy="366713"/>
          </a:xfrm>
          <a:prstGeom prst="rect">
            <a:avLst/>
          </a:prstGeom>
          <a:noFill/>
          <a:ln w="9525">
            <a:noFill/>
            <a:miter lim="800000"/>
            <a:headEnd/>
            <a:tailEnd/>
          </a:ln>
          <a:effectLst/>
        </p:spPr>
        <p:txBody>
          <a:bodyPr wrap="none">
            <a:spAutoFit/>
          </a:bodyPr>
          <a:lstStyle/>
          <a:p>
            <a:r>
              <a:rPr lang="es-ES"/>
              <a:t>Compuerta de Manejo</a:t>
            </a:r>
          </a:p>
        </p:txBody>
      </p:sp>
      <p:sp>
        <p:nvSpPr>
          <p:cNvPr id="18451" name="Text Box 19"/>
          <p:cNvSpPr txBox="1">
            <a:spLocks noChangeArrowheads="1"/>
          </p:cNvSpPr>
          <p:nvPr/>
        </p:nvSpPr>
        <p:spPr bwMode="auto">
          <a:xfrm>
            <a:off x="3919538" y="2614613"/>
            <a:ext cx="2432050" cy="366712"/>
          </a:xfrm>
          <a:prstGeom prst="rect">
            <a:avLst/>
          </a:prstGeom>
          <a:noFill/>
          <a:ln w="9525">
            <a:noFill/>
            <a:miter lim="800000"/>
            <a:headEnd/>
            <a:tailEnd/>
          </a:ln>
          <a:effectLst/>
        </p:spPr>
        <p:txBody>
          <a:bodyPr wrap="none">
            <a:spAutoFit/>
          </a:bodyPr>
          <a:lstStyle/>
          <a:p>
            <a:r>
              <a:rPr lang="es-ES"/>
              <a:t>Compuertas de Carga</a:t>
            </a:r>
          </a:p>
        </p:txBody>
      </p:sp>
      <p:pic>
        <p:nvPicPr>
          <p:cNvPr id="18461" name="Picture 29"/>
          <p:cNvPicPr>
            <a:picLocks noGrp="1" noChangeAspect="1" noChangeArrowheads="1"/>
          </p:cNvPicPr>
          <p:nvPr>
            <p:ph sz="half" idx="2"/>
          </p:nvPr>
        </p:nvPicPr>
        <p:blipFill>
          <a:blip r:embed="rId2" cstate="print"/>
          <a:srcRect/>
          <a:stretch>
            <a:fillRect/>
          </a:stretch>
        </p:blipFill>
        <p:spPr>
          <a:xfrm>
            <a:off x="1162050" y="3295650"/>
            <a:ext cx="4802188" cy="3101975"/>
          </a:xfrm>
          <a:noFill/>
          <a:ln/>
        </p:spPr>
      </p:pic>
      <p:grpSp>
        <p:nvGrpSpPr>
          <p:cNvPr id="2" name="Group 35"/>
          <p:cNvGrpSpPr>
            <a:grpSpLocks/>
          </p:cNvGrpSpPr>
          <p:nvPr/>
        </p:nvGrpSpPr>
        <p:grpSpPr bwMode="auto">
          <a:xfrm>
            <a:off x="4941888" y="4867275"/>
            <a:ext cx="325437" cy="1035050"/>
            <a:chOff x="4822" y="2843"/>
            <a:chExt cx="205" cy="652"/>
          </a:xfrm>
        </p:grpSpPr>
        <p:sp>
          <p:nvSpPr>
            <p:cNvPr id="18464" name="Text Box 32"/>
            <p:cNvSpPr txBox="1">
              <a:spLocks noChangeArrowheads="1"/>
            </p:cNvSpPr>
            <p:nvPr/>
          </p:nvSpPr>
          <p:spPr bwMode="auto">
            <a:xfrm>
              <a:off x="4822" y="2843"/>
              <a:ext cx="205" cy="442"/>
            </a:xfrm>
            <a:prstGeom prst="rect">
              <a:avLst/>
            </a:prstGeom>
            <a:noFill/>
            <a:ln w="9525">
              <a:noFill/>
              <a:miter lim="800000"/>
              <a:headEnd/>
              <a:tailEnd/>
            </a:ln>
            <a:effectLst/>
          </p:spPr>
          <p:txBody>
            <a:bodyPr>
              <a:spAutoFit/>
            </a:bodyPr>
            <a:lstStyle/>
            <a:p>
              <a:r>
                <a:rPr lang="es-ES" sz="4000"/>
                <a:t>.</a:t>
              </a:r>
            </a:p>
          </p:txBody>
        </p:sp>
        <p:sp>
          <p:nvSpPr>
            <p:cNvPr id="18465" name="Text Box 33"/>
            <p:cNvSpPr txBox="1">
              <a:spLocks noChangeArrowheads="1"/>
            </p:cNvSpPr>
            <p:nvPr/>
          </p:nvSpPr>
          <p:spPr bwMode="auto">
            <a:xfrm>
              <a:off x="4822" y="2947"/>
              <a:ext cx="205" cy="442"/>
            </a:xfrm>
            <a:prstGeom prst="rect">
              <a:avLst/>
            </a:prstGeom>
            <a:noFill/>
            <a:ln w="9525">
              <a:noFill/>
              <a:miter lim="800000"/>
              <a:headEnd/>
              <a:tailEnd/>
            </a:ln>
            <a:effectLst/>
          </p:spPr>
          <p:txBody>
            <a:bodyPr>
              <a:spAutoFit/>
            </a:bodyPr>
            <a:lstStyle/>
            <a:p>
              <a:r>
                <a:rPr lang="es-ES" sz="4000"/>
                <a:t>.</a:t>
              </a:r>
            </a:p>
          </p:txBody>
        </p:sp>
        <p:sp>
          <p:nvSpPr>
            <p:cNvPr id="18466" name="Text Box 34"/>
            <p:cNvSpPr txBox="1">
              <a:spLocks noChangeArrowheads="1"/>
            </p:cNvSpPr>
            <p:nvPr/>
          </p:nvSpPr>
          <p:spPr bwMode="auto">
            <a:xfrm>
              <a:off x="4822" y="3053"/>
              <a:ext cx="205" cy="442"/>
            </a:xfrm>
            <a:prstGeom prst="rect">
              <a:avLst/>
            </a:prstGeom>
            <a:noFill/>
            <a:ln w="9525">
              <a:noFill/>
              <a:miter lim="800000"/>
              <a:headEnd/>
              <a:tailEnd/>
            </a:ln>
            <a:effectLst/>
          </p:spPr>
          <p:txBody>
            <a:bodyPr>
              <a:spAutoFit/>
            </a:bodyPr>
            <a:lstStyle/>
            <a:p>
              <a:r>
                <a:rPr lang="es-ES" sz="4000"/>
                <a:t>.</a:t>
              </a:r>
            </a:p>
          </p:txBody>
        </p:sp>
      </p:grpSp>
      <p:sp>
        <p:nvSpPr>
          <p:cNvPr id="18468" name="AutoShape 36"/>
          <p:cNvSpPr>
            <a:spLocks/>
          </p:cNvSpPr>
          <p:nvPr/>
        </p:nvSpPr>
        <p:spPr bwMode="auto">
          <a:xfrm>
            <a:off x="6111875" y="3386138"/>
            <a:ext cx="123825" cy="3001962"/>
          </a:xfrm>
          <a:prstGeom prst="rightBrace">
            <a:avLst>
              <a:gd name="adj1" fmla="val 202030"/>
              <a:gd name="adj2" fmla="val 50870"/>
            </a:avLst>
          </a:prstGeom>
          <a:noFill/>
          <a:ln w="9525">
            <a:solidFill>
              <a:schemeClr val="tx1"/>
            </a:solidFill>
            <a:round/>
            <a:headEnd/>
            <a:tailEnd/>
          </a:ln>
          <a:effectLst/>
        </p:spPr>
        <p:txBody>
          <a:bodyPr wrap="none" anchor="ctr"/>
          <a:lstStyle/>
          <a:p>
            <a:r>
              <a:rPr lang="es-ES" sz="1200" dirty="0"/>
              <a:t>   Existe un máximo de compuertas </a:t>
            </a:r>
          </a:p>
          <a:p>
            <a:r>
              <a:rPr lang="es-ES" sz="1200" dirty="0"/>
              <a:t>   de carga que la compuerta de manejo </a:t>
            </a:r>
          </a:p>
          <a:p>
            <a:r>
              <a:rPr lang="es-ES" sz="1200" dirty="0"/>
              <a:t>   puede  soportar  </a:t>
            </a:r>
            <a:r>
              <a:rPr lang="es-ES" sz="1200" dirty="0">
                <a:solidFill>
                  <a:srgbClr val="C00000"/>
                </a:solidFill>
              </a:rPr>
              <a:t>sin degradar </a:t>
            </a:r>
          </a:p>
          <a:p>
            <a:r>
              <a:rPr lang="es-ES" sz="1200" dirty="0">
                <a:solidFill>
                  <a:srgbClr val="C00000"/>
                </a:solidFill>
              </a:rPr>
              <a:t>   los valores lógicos.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s-ES" sz="4000"/>
              <a:t>Factor de carga de salida </a:t>
            </a:r>
            <a:br>
              <a:rPr lang="es-ES" sz="4000"/>
            </a:br>
            <a:r>
              <a:rPr lang="es-ES" sz="4000"/>
              <a:t>(Fan-Out)</a:t>
            </a:r>
          </a:p>
        </p:txBody>
      </p:sp>
      <p:sp>
        <p:nvSpPr>
          <p:cNvPr id="33795" name="Rectangle 3"/>
          <p:cNvSpPr>
            <a:spLocks noGrp="1" noChangeArrowheads="1"/>
          </p:cNvSpPr>
          <p:nvPr>
            <p:ph type="body" sz="half" idx="1"/>
          </p:nvPr>
        </p:nvSpPr>
        <p:spPr>
          <a:xfrm>
            <a:off x="457200" y="1389063"/>
            <a:ext cx="8470900" cy="1077912"/>
          </a:xfrm>
        </p:spPr>
        <p:txBody>
          <a:bodyPr/>
          <a:lstStyle/>
          <a:p>
            <a:pPr>
              <a:lnSpc>
                <a:spcPct val="80000"/>
              </a:lnSpc>
              <a:spcBef>
                <a:spcPct val="50000"/>
              </a:spcBef>
              <a:buFontTx/>
              <a:buNone/>
            </a:pPr>
            <a:r>
              <a:rPr lang="es-ES" sz="1600"/>
              <a:t>	Es el numero máximo de entradas que una salida puede excitar, permaneciendo los niveles dentro de los valores garantizados. El fan-out depende, por tanto, de la corriente que puede dar la salida y de la corriente que absorben las entradas; la suma de todas las corrientes de las entradas tiene que ser, como máximo igual a la máxima corriente que puede dar a la salida. De una forma general se puede expresar: </a:t>
            </a:r>
          </a:p>
        </p:txBody>
      </p:sp>
      <p:sp>
        <p:nvSpPr>
          <p:cNvPr id="33796" name="Text Box 4"/>
          <p:cNvSpPr txBox="1">
            <a:spLocks noChangeArrowheads="1"/>
          </p:cNvSpPr>
          <p:nvPr/>
        </p:nvSpPr>
        <p:spPr bwMode="auto">
          <a:xfrm>
            <a:off x="704850" y="2603500"/>
            <a:ext cx="2444750" cy="366713"/>
          </a:xfrm>
          <a:prstGeom prst="rect">
            <a:avLst/>
          </a:prstGeom>
          <a:noFill/>
          <a:ln w="9525">
            <a:noFill/>
            <a:miter lim="800000"/>
            <a:headEnd/>
            <a:tailEnd/>
          </a:ln>
          <a:effectLst/>
        </p:spPr>
        <p:txBody>
          <a:bodyPr wrap="none">
            <a:spAutoFit/>
          </a:bodyPr>
          <a:lstStyle/>
          <a:p>
            <a:r>
              <a:rPr lang="es-ES"/>
              <a:t>Compuerta de Manejo</a:t>
            </a:r>
          </a:p>
        </p:txBody>
      </p:sp>
      <p:sp>
        <p:nvSpPr>
          <p:cNvPr id="33797" name="Text Box 5"/>
          <p:cNvSpPr txBox="1">
            <a:spLocks noChangeArrowheads="1"/>
          </p:cNvSpPr>
          <p:nvPr/>
        </p:nvSpPr>
        <p:spPr bwMode="auto">
          <a:xfrm>
            <a:off x="3919538" y="2614613"/>
            <a:ext cx="2432050" cy="366712"/>
          </a:xfrm>
          <a:prstGeom prst="rect">
            <a:avLst/>
          </a:prstGeom>
          <a:noFill/>
          <a:ln w="9525">
            <a:noFill/>
            <a:miter lim="800000"/>
            <a:headEnd/>
            <a:tailEnd/>
          </a:ln>
          <a:effectLst/>
        </p:spPr>
        <p:txBody>
          <a:bodyPr wrap="none">
            <a:spAutoFit/>
          </a:bodyPr>
          <a:lstStyle/>
          <a:p>
            <a:r>
              <a:rPr lang="es-ES"/>
              <a:t>Compuertas de Carga</a:t>
            </a:r>
          </a:p>
        </p:txBody>
      </p:sp>
      <p:pic>
        <p:nvPicPr>
          <p:cNvPr id="33798" name="Picture 6"/>
          <p:cNvPicPr>
            <a:picLocks noGrp="1" noChangeAspect="1" noChangeArrowheads="1"/>
          </p:cNvPicPr>
          <p:nvPr>
            <p:ph sz="half" idx="2"/>
          </p:nvPr>
        </p:nvPicPr>
        <p:blipFill>
          <a:blip r:embed="rId2" cstate="print"/>
          <a:srcRect/>
          <a:stretch>
            <a:fillRect/>
          </a:stretch>
        </p:blipFill>
        <p:spPr>
          <a:xfrm>
            <a:off x="1162050" y="3295650"/>
            <a:ext cx="4802188" cy="3101975"/>
          </a:xfrm>
          <a:noFill/>
          <a:ln/>
        </p:spPr>
      </p:pic>
      <p:grpSp>
        <p:nvGrpSpPr>
          <p:cNvPr id="2" name="Group 7"/>
          <p:cNvGrpSpPr>
            <a:grpSpLocks/>
          </p:cNvGrpSpPr>
          <p:nvPr/>
        </p:nvGrpSpPr>
        <p:grpSpPr bwMode="auto">
          <a:xfrm>
            <a:off x="4941888" y="4867275"/>
            <a:ext cx="325437" cy="1035050"/>
            <a:chOff x="4822" y="2843"/>
            <a:chExt cx="205" cy="652"/>
          </a:xfrm>
        </p:grpSpPr>
        <p:sp>
          <p:nvSpPr>
            <p:cNvPr id="33800" name="Text Box 8"/>
            <p:cNvSpPr txBox="1">
              <a:spLocks noChangeArrowheads="1"/>
            </p:cNvSpPr>
            <p:nvPr/>
          </p:nvSpPr>
          <p:spPr bwMode="auto">
            <a:xfrm>
              <a:off x="4822" y="2843"/>
              <a:ext cx="205" cy="442"/>
            </a:xfrm>
            <a:prstGeom prst="rect">
              <a:avLst/>
            </a:prstGeom>
            <a:noFill/>
            <a:ln w="9525">
              <a:noFill/>
              <a:miter lim="800000"/>
              <a:headEnd/>
              <a:tailEnd/>
            </a:ln>
            <a:effectLst/>
          </p:spPr>
          <p:txBody>
            <a:bodyPr>
              <a:spAutoFit/>
            </a:bodyPr>
            <a:lstStyle/>
            <a:p>
              <a:r>
                <a:rPr lang="es-ES" sz="4000"/>
                <a:t>.</a:t>
              </a:r>
            </a:p>
          </p:txBody>
        </p:sp>
        <p:sp>
          <p:nvSpPr>
            <p:cNvPr id="33801" name="Text Box 9"/>
            <p:cNvSpPr txBox="1">
              <a:spLocks noChangeArrowheads="1"/>
            </p:cNvSpPr>
            <p:nvPr/>
          </p:nvSpPr>
          <p:spPr bwMode="auto">
            <a:xfrm>
              <a:off x="4822" y="2947"/>
              <a:ext cx="205" cy="442"/>
            </a:xfrm>
            <a:prstGeom prst="rect">
              <a:avLst/>
            </a:prstGeom>
            <a:noFill/>
            <a:ln w="9525">
              <a:noFill/>
              <a:miter lim="800000"/>
              <a:headEnd/>
              <a:tailEnd/>
            </a:ln>
            <a:effectLst/>
          </p:spPr>
          <p:txBody>
            <a:bodyPr>
              <a:spAutoFit/>
            </a:bodyPr>
            <a:lstStyle/>
            <a:p>
              <a:r>
                <a:rPr lang="es-ES" sz="4000"/>
                <a:t>.</a:t>
              </a:r>
            </a:p>
          </p:txBody>
        </p:sp>
        <p:sp>
          <p:nvSpPr>
            <p:cNvPr id="33802" name="Text Box 10"/>
            <p:cNvSpPr txBox="1">
              <a:spLocks noChangeArrowheads="1"/>
            </p:cNvSpPr>
            <p:nvPr/>
          </p:nvSpPr>
          <p:spPr bwMode="auto">
            <a:xfrm>
              <a:off x="4822" y="3053"/>
              <a:ext cx="205" cy="442"/>
            </a:xfrm>
            <a:prstGeom prst="rect">
              <a:avLst/>
            </a:prstGeom>
            <a:noFill/>
            <a:ln w="9525">
              <a:noFill/>
              <a:miter lim="800000"/>
              <a:headEnd/>
              <a:tailEnd/>
            </a:ln>
            <a:effectLst/>
          </p:spPr>
          <p:txBody>
            <a:bodyPr>
              <a:spAutoFit/>
            </a:bodyPr>
            <a:lstStyle/>
            <a:p>
              <a:r>
                <a:rPr lang="es-ES" sz="4000"/>
                <a:t>.</a:t>
              </a:r>
            </a:p>
          </p:txBody>
        </p:sp>
      </p:grpSp>
      <p:sp>
        <p:nvSpPr>
          <p:cNvPr id="33803" name="AutoShape 11"/>
          <p:cNvSpPr>
            <a:spLocks/>
          </p:cNvSpPr>
          <p:nvPr/>
        </p:nvSpPr>
        <p:spPr bwMode="auto">
          <a:xfrm>
            <a:off x="6111875" y="3386138"/>
            <a:ext cx="123825" cy="3001962"/>
          </a:xfrm>
          <a:prstGeom prst="rightBrace">
            <a:avLst>
              <a:gd name="adj1" fmla="val 202030"/>
              <a:gd name="adj2" fmla="val 50870"/>
            </a:avLst>
          </a:prstGeom>
          <a:noFill/>
          <a:ln w="9525">
            <a:solidFill>
              <a:schemeClr val="tx1"/>
            </a:solidFill>
            <a:round/>
            <a:headEnd/>
            <a:tailEnd/>
          </a:ln>
          <a:effectLst/>
        </p:spPr>
        <p:txBody>
          <a:bodyPr wrap="none" anchor="ctr"/>
          <a:lstStyle/>
          <a:p>
            <a:r>
              <a:rPr lang="es-ES" sz="1200"/>
              <a:t>   Existe un máximo de compuertas </a:t>
            </a:r>
          </a:p>
          <a:p>
            <a:r>
              <a:rPr lang="es-ES" sz="1200"/>
              <a:t>   de carga que la compuerta de manejo </a:t>
            </a:r>
          </a:p>
          <a:p>
            <a:r>
              <a:rPr lang="es-ES" sz="1200"/>
              <a:t>   puede  soportar  sin degradar </a:t>
            </a:r>
          </a:p>
          <a:p>
            <a:r>
              <a:rPr lang="es-ES" sz="1200"/>
              <a:t>   los valores lógicos.</a:t>
            </a:r>
          </a:p>
        </p:txBody>
      </p:sp>
      <p:grpSp>
        <p:nvGrpSpPr>
          <p:cNvPr id="3" name="Group 12"/>
          <p:cNvGrpSpPr>
            <a:grpSpLocks/>
          </p:cNvGrpSpPr>
          <p:nvPr/>
        </p:nvGrpSpPr>
        <p:grpSpPr bwMode="auto">
          <a:xfrm>
            <a:off x="3781425" y="3009900"/>
            <a:ext cx="677863" cy="441325"/>
            <a:chOff x="2494" y="1536"/>
            <a:chExt cx="427" cy="278"/>
          </a:xfrm>
        </p:grpSpPr>
        <p:sp>
          <p:nvSpPr>
            <p:cNvPr id="33805" name="Line 13"/>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33806" name="Text Box 14"/>
            <p:cNvSpPr txBox="1">
              <a:spLocks noChangeArrowheads="1"/>
            </p:cNvSpPr>
            <p:nvPr/>
          </p:nvSpPr>
          <p:spPr bwMode="auto">
            <a:xfrm>
              <a:off x="2494" y="1536"/>
              <a:ext cx="427"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Ixmáx</a:t>
              </a:r>
            </a:p>
          </p:txBody>
        </p:sp>
      </p:grpSp>
      <p:grpSp>
        <p:nvGrpSpPr>
          <p:cNvPr id="4" name="Group 15"/>
          <p:cNvGrpSpPr>
            <a:grpSpLocks/>
          </p:cNvGrpSpPr>
          <p:nvPr/>
        </p:nvGrpSpPr>
        <p:grpSpPr bwMode="auto">
          <a:xfrm>
            <a:off x="3794125" y="3670300"/>
            <a:ext cx="677863" cy="441325"/>
            <a:chOff x="2494" y="1536"/>
            <a:chExt cx="427" cy="278"/>
          </a:xfrm>
        </p:grpSpPr>
        <p:sp>
          <p:nvSpPr>
            <p:cNvPr id="33808" name="Line 16"/>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33809" name="Text Box 17"/>
            <p:cNvSpPr txBox="1">
              <a:spLocks noChangeArrowheads="1"/>
            </p:cNvSpPr>
            <p:nvPr/>
          </p:nvSpPr>
          <p:spPr bwMode="auto">
            <a:xfrm>
              <a:off x="2494" y="1536"/>
              <a:ext cx="427"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Ixmáx</a:t>
              </a:r>
            </a:p>
          </p:txBody>
        </p:sp>
      </p:grpSp>
      <p:grpSp>
        <p:nvGrpSpPr>
          <p:cNvPr id="5" name="Group 18"/>
          <p:cNvGrpSpPr>
            <a:grpSpLocks/>
          </p:cNvGrpSpPr>
          <p:nvPr/>
        </p:nvGrpSpPr>
        <p:grpSpPr bwMode="auto">
          <a:xfrm>
            <a:off x="3794125" y="4305300"/>
            <a:ext cx="677863" cy="441325"/>
            <a:chOff x="2494" y="1536"/>
            <a:chExt cx="427" cy="278"/>
          </a:xfrm>
        </p:grpSpPr>
        <p:sp>
          <p:nvSpPr>
            <p:cNvPr id="33811" name="Line 19"/>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33812" name="Text Box 20"/>
            <p:cNvSpPr txBox="1">
              <a:spLocks noChangeArrowheads="1"/>
            </p:cNvSpPr>
            <p:nvPr/>
          </p:nvSpPr>
          <p:spPr bwMode="auto">
            <a:xfrm>
              <a:off x="2494" y="1536"/>
              <a:ext cx="427"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Ixmáx</a:t>
              </a:r>
            </a:p>
          </p:txBody>
        </p:sp>
      </p:grpSp>
      <p:grpSp>
        <p:nvGrpSpPr>
          <p:cNvPr id="6" name="Group 21"/>
          <p:cNvGrpSpPr>
            <a:grpSpLocks/>
          </p:cNvGrpSpPr>
          <p:nvPr/>
        </p:nvGrpSpPr>
        <p:grpSpPr bwMode="auto">
          <a:xfrm>
            <a:off x="3794125" y="5461000"/>
            <a:ext cx="677863" cy="441325"/>
            <a:chOff x="2494" y="1536"/>
            <a:chExt cx="427" cy="278"/>
          </a:xfrm>
        </p:grpSpPr>
        <p:sp>
          <p:nvSpPr>
            <p:cNvPr id="33814" name="Line 22"/>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33815" name="Text Box 23"/>
            <p:cNvSpPr txBox="1">
              <a:spLocks noChangeArrowheads="1"/>
            </p:cNvSpPr>
            <p:nvPr/>
          </p:nvSpPr>
          <p:spPr bwMode="auto">
            <a:xfrm>
              <a:off x="2494" y="1536"/>
              <a:ext cx="427"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Ixmáx</a:t>
              </a:r>
            </a:p>
          </p:txBody>
        </p:sp>
      </p:grpSp>
      <p:sp>
        <p:nvSpPr>
          <p:cNvPr id="33816" name="Line 24"/>
          <p:cNvSpPr>
            <a:spLocks noChangeShapeType="1"/>
          </p:cNvSpPr>
          <p:nvPr/>
        </p:nvSpPr>
        <p:spPr bwMode="auto">
          <a:xfrm>
            <a:off x="2400300" y="3443288"/>
            <a:ext cx="455613" cy="0"/>
          </a:xfrm>
          <a:prstGeom prst="line">
            <a:avLst/>
          </a:prstGeom>
          <a:noFill/>
          <a:ln w="76200">
            <a:solidFill>
              <a:srgbClr val="006600"/>
            </a:solidFill>
            <a:round/>
            <a:headEnd/>
            <a:tailEnd type="triangle" w="med" len="med"/>
          </a:ln>
          <a:effectLst/>
        </p:spPr>
        <p:txBody>
          <a:bodyPr/>
          <a:lstStyle/>
          <a:p>
            <a:endParaRPr lang="es-ES"/>
          </a:p>
        </p:txBody>
      </p:sp>
      <p:sp>
        <p:nvSpPr>
          <p:cNvPr id="33817" name="Text Box 25"/>
          <p:cNvSpPr txBox="1">
            <a:spLocks noChangeArrowheads="1"/>
          </p:cNvSpPr>
          <p:nvPr/>
        </p:nvSpPr>
        <p:spPr bwMode="auto">
          <a:xfrm>
            <a:off x="2103438" y="2935288"/>
            <a:ext cx="957262" cy="366712"/>
          </a:xfrm>
          <a:prstGeom prst="rect">
            <a:avLst/>
          </a:prstGeom>
          <a:noFill/>
          <a:ln w="9525">
            <a:noFill/>
            <a:miter lim="800000"/>
            <a:headEnd/>
            <a:tailEnd/>
          </a:ln>
          <a:effectLst/>
        </p:spPr>
        <p:txBody>
          <a:bodyPr wrap="none">
            <a:spAutoFit/>
          </a:bodyPr>
          <a:lstStyle/>
          <a:p>
            <a:r>
              <a:rPr lang="es-ES" b="1">
                <a:solidFill>
                  <a:srgbClr val="006600"/>
                </a:solidFill>
              </a:rPr>
              <a:t> - I</a:t>
            </a:r>
            <a:r>
              <a:rPr lang="es-ES" b="1" baseline="-25000">
                <a:solidFill>
                  <a:srgbClr val="006600"/>
                </a:solidFill>
              </a:rPr>
              <a:t>Oxmáx</a:t>
            </a:r>
          </a:p>
        </p:txBody>
      </p:sp>
      <p:sp>
        <p:nvSpPr>
          <p:cNvPr id="33821" name="Rectangle 29"/>
          <p:cNvSpPr>
            <a:spLocks noChangeArrowheads="1"/>
          </p:cNvSpPr>
          <p:nvPr/>
        </p:nvSpPr>
        <p:spPr bwMode="auto">
          <a:xfrm>
            <a:off x="385763" y="4737100"/>
            <a:ext cx="2790825" cy="528638"/>
          </a:xfrm>
          <a:prstGeom prst="rect">
            <a:avLst/>
          </a:prstGeom>
          <a:noFill/>
          <a:ln w="9525">
            <a:solidFill>
              <a:srgbClr val="006600"/>
            </a:solidFill>
            <a:miter lim="800000"/>
            <a:headEnd/>
            <a:tailEnd/>
          </a:ln>
          <a:effectLst/>
        </p:spPr>
        <p:txBody>
          <a:bodyPr>
            <a:spAutoFit/>
          </a:bodyPr>
          <a:lstStyle/>
          <a:p>
            <a:r>
              <a:rPr lang="es-ES" sz="2800">
                <a:solidFill>
                  <a:srgbClr val="006600"/>
                </a:solidFill>
              </a:rPr>
              <a:t>- </a:t>
            </a:r>
            <a:r>
              <a:rPr lang="el-GR" sz="2800">
                <a:solidFill>
                  <a:srgbClr val="006600"/>
                </a:solidFill>
                <a:cs typeface="Arial" charset="0"/>
              </a:rPr>
              <a:t>Σ</a:t>
            </a:r>
            <a:r>
              <a:rPr lang="es-ES" sz="2800">
                <a:solidFill>
                  <a:srgbClr val="006600"/>
                </a:solidFill>
                <a:cs typeface="Arial" charset="0"/>
              </a:rPr>
              <a:t> I</a:t>
            </a:r>
            <a:r>
              <a:rPr lang="es-ES" sz="2800" baseline="-25000">
                <a:solidFill>
                  <a:srgbClr val="006600"/>
                </a:solidFill>
                <a:cs typeface="Arial" charset="0"/>
              </a:rPr>
              <a:t>ILmáx </a:t>
            </a:r>
            <a:r>
              <a:rPr lang="es-ES" sz="2800">
                <a:solidFill>
                  <a:srgbClr val="006600"/>
                </a:solidFill>
                <a:cs typeface="Arial" charset="0"/>
              </a:rPr>
              <a:t>≤</a:t>
            </a:r>
            <a:r>
              <a:rPr lang="es-ES" sz="2800" baseline="-25000">
                <a:solidFill>
                  <a:srgbClr val="006600"/>
                </a:solidFill>
                <a:cs typeface="Arial" charset="0"/>
              </a:rPr>
              <a:t> </a:t>
            </a:r>
            <a:r>
              <a:rPr lang="es-ES" sz="2800">
                <a:solidFill>
                  <a:srgbClr val="006600"/>
                </a:solidFill>
              </a:rPr>
              <a:t>I</a:t>
            </a:r>
            <a:r>
              <a:rPr lang="es-ES" sz="2800" baseline="-25000">
                <a:solidFill>
                  <a:srgbClr val="006600"/>
                </a:solidFill>
              </a:rPr>
              <a:t>OLmáx</a:t>
            </a:r>
          </a:p>
        </p:txBody>
      </p:sp>
      <p:sp>
        <p:nvSpPr>
          <p:cNvPr id="33822" name="Rectangle 30"/>
          <p:cNvSpPr>
            <a:spLocks noChangeArrowheads="1"/>
          </p:cNvSpPr>
          <p:nvPr/>
        </p:nvSpPr>
        <p:spPr bwMode="auto">
          <a:xfrm>
            <a:off x="385763" y="5397500"/>
            <a:ext cx="2803525" cy="528638"/>
          </a:xfrm>
          <a:prstGeom prst="rect">
            <a:avLst/>
          </a:prstGeom>
          <a:noFill/>
          <a:ln w="9525">
            <a:solidFill>
              <a:srgbClr val="006600"/>
            </a:solidFill>
            <a:miter lim="800000"/>
            <a:headEnd/>
            <a:tailEnd/>
          </a:ln>
          <a:effectLst/>
        </p:spPr>
        <p:txBody>
          <a:bodyPr wrap="none">
            <a:spAutoFit/>
          </a:bodyPr>
          <a:lstStyle/>
          <a:p>
            <a:r>
              <a:rPr lang="es-ES" sz="2800">
                <a:solidFill>
                  <a:srgbClr val="006600"/>
                </a:solidFill>
              </a:rPr>
              <a:t>- </a:t>
            </a:r>
            <a:r>
              <a:rPr lang="el-GR" sz="2800">
                <a:solidFill>
                  <a:srgbClr val="006600"/>
                </a:solidFill>
                <a:cs typeface="Arial" charset="0"/>
              </a:rPr>
              <a:t>Σ</a:t>
            </a:r>
            <a:r>
              <a:rPr lang="es-ES" sz="2800">
                <a:solidFill>
                  <a:srgbClr val="006600"/>
                </a:solidFill>
                <a:cs typeface="Arial" charset="0"/>
              </a:rPr>
              <a:t> I</a:t>
            </a:r>
            <a:r>
              <a:rPr lang="es-ES" sz="2800" baseline="-25000">
                <a:solidFill>
                  <a:srgbClr val="006600"/>
                </a:solidFill>
                <a:cs typeface="Arial" charset="0"/>
              </a:rPr>
              <a:t>IHmáx </a:t>
            </a:r>
            <a:r>
              <a:rPr lang="es-ES" sz="2800">
                <a:solidFill>
                  <a:srgbClr val="006600"/>
                </a:solidFill>
              </a:rPr>
              <a:t>≤</a:t>
            </a:r>
            <a:r>
              <a:rPr lang="es-ES" sz="2800"/>
              <a:t> </a:t>
            </a:r>
            <a:r>
              <a:rPr lang="es-ES" sz="2800">
                <a:solidFill>
                  <a:srgbClr val="006600"/>
                </a:solidFill>
              </a:rPr>
              <a:t>I</a:t>
            </a:r>
            <a:r>
              <a:rPr lang="es-ES" sz="2800" baseline="-25000">
                <a:solidFill>
                  <a:srgbClr val="006600"/>
                </a:solidFill>
              </a:rPr>
              <a:t>OHmáx</a:t>
            </a:r>
            <a:endParaRPr lang="el-GR" sz="2800" baseline="-25000">
              <a:solidFill>
                <a:srgbClr val="006600"/>
              </a:solidFill>
            </a:endParaRPr>
          </a:p>
        </p:txBody>
      </p:sp>
      <p:sp>
        <p:nvSpPr>
          <p:cNvPr id="33823" name="Text Box 31"/>
          <p:cNvSpPr txBox="1">
            <a:spLocks noChangeArrowheads="1"/>
          </p:cNvSpPr>
          <p:nvPr/>
        </p:nvSpPr>
        <p:spPr bwMode="auto">
          <a:xfrm>
            <a:off x="758825" y="4021138"/>
            <a:ext cx="914400" cy="304800"/>
          </a:xfrm>
          <a:prstGeom prst="rect">
            <a:avLst/>
          </a:prstGeom>
          <a:noFill/>
          <a:ln w="9525">
            <a:noFill/>
            <a:miter lim="800000"/>
            <a:headEnd/>
            <a:tailEnd/>
          </a:ln>
          <a:effectLst/>
        </p:spPr>
        <p:txBody>
          <a:bodyPr wrap="none">
            <a:spAutoFit/>
          </a:bodyPr>
          <a:lstStyle/>
          <a:p>
            <a:r>
              <a:rPr lang="es-ES" sz="1400" b="1">
                <a:solidFill>
                  <a:srgbClr val="006600"/>
                </a:solidFill>
              </a:rPr>
              <a:t>x: </a:t>
            </a:r>
            <a:r>
              <a:rPr lang="en-US" sz="1400" b="1">
                <a:solidFill>
                  <a:srgbClr val="006600"/>
                </a:solidFill>
                <a:cs typeface="Arial" charset="0"/>
              </a:rPr>
              <a:t>{</a:t>
            </a:r>
            <a:r>
              <a:rPr lang="es-ES" sz="1400" b="1">
                <a:solidFill>
                  <a:srgbClr val="006600"/>
                </a:solidFill>
              </a:rPr>
              <a:t> L,H </a:t>
            </a:r>
            <a:r>
              <a:rPr lang="en-US" sz="1400" b="1">
                <a:solidFill>
                  <a:srgbClr val="006600"/>
                </a:solidFill>
                <a:cs typeface="Arial" charset="0"/>
              </a:rPr>
              <a:t>}</a:t>
            </a:r>
          </a:p>
        </p:txBody>
      </p:sp>
      <p:sp>
        <p:nvSpPr>
          <p:cNvPr id="33826" name="Text Box 34"/>
          <p:cNvSpPr txBox="1">
            <a:spLocks noChangeArrowheads="1"/>
          </p:cNvSpPr>
          <p:nvPr/>
        </p:nvSpPr>
        <p:spPr bwMode="auto">
          <a:xfrm>
            <a:off x="822325" y="4402138"/>
            <a:ext cx="1771650" cy="366712"/>
          </a:xfrm>
          <a:prstGeom prst="rect">
            <a:avLst/>
          </a:prstGeom>
          <a:noFill/>
          <a:ln w="9525">
            <a:noFill/>
            <a:miter lim="800000"/>
            <a:headEnd/>
            <a:tailEnd/>
          </a:ln>
          <a:effectLst/>
        </p:spPr>
        <p:txBody>
          <a:bodyPr wrap="none">
            <a:spAutoFit/>
          </a:bodyPr>
          <a:lstStyle/>
          <a:p>
            <a:r>
              <a:rPr lang="es-ES">
                <a:solidFill>
                  <a:srgbClr val="006600"/>
                </a:solidFill>
              </a:rPr>
              <a:t>Debe cumplirse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8" name="Rectangle 38"/>
          <p:cNvSpPr>
            <a:spLocks noChangeArrowheads="1"/>
          </p:cNvSpPr>
          <p:nvPr/>
        </p:nvSpPr>
        <p:spPr bwMode="auto">
          <a:xfrm>
            <a:off x="6746875" y="4757738"/>
            <a:ext cx="1531938" cy="1371600"/>
          </a:xfrm>
          <a:prstGeom prst="rect">
            <a:avLst/>
          </a:prstGeom>
          <a:solidFill>
            <a:schemeClr val="bg1"/>
          </a:solidFill>
          <a:ln w="9525">
            <a:solidFill>
              <a:schemeClr val="tx1"/>
            </a:solidFill>
            <a:miter lim="800000"/>
            <a:headEnd/>
            <a:tailEnd/>
          </a:ln>
          <a:effectLst/>
        </p:spPr>
        <p:txBody>
          <a:bodyPr wrap="none" anchor="ctr"/>
          <a:lstStyle/>
          <a:p>
            <a:endParaRPr lang="es-ES"/>
          </a:p>
        </p:txBody>
      </p:sp>
      <p:sp>
        <p:nvSpPr>
          <p:cNvPr id="20482" name="Rectangle 2"/>
          <p:cNvSpPr>
            <a:spLocks noGrp="1" noChangeArrowheads="1"/>
          </p:cNvSpPr>
          <p:nvPr>
            <p:ph type="title"/>
          </p:nvPr>
        </p:nvSpPr>
        <p:spPr>
          <a:xfrm>
            <a:off x="0" y="274638"/>
            <a:ext cx="9144000" cy="1428750"/>
          </a:xfrm>
        </p:spPr>
        <p:txBody>
          <a:bodyPr/>
          <a:lstStyle/>
          <a:p>
            <a:r>
              <a:rPr lang="es-ES" sz="4000"/>
              <a:t>Factor de carga de salida de nivel bajo </a:t>
            </a:r>
            <a:br>
              <a:rPr lang="es-ES" sz="4000"/>
            </a:br>
            <a:r>
              <a:rPr lang="es-ES" sz="4000"/>
              <a:t>(Fan-Out </a:t>
            </a:r>
            <a:r>
              <a:rPr lang="es-ES" sz="4000" baseline="-25000"/>
              <a:t>Bajo</a:t>
            </a:r>
            <a:r>
              <a:rPr lang="es-ES" sz="4000"/>
              <a:t>)</a:t>
            </a:r>
          </a:p>
        </p:txBody>
      </p:sp>
      <p:sp>
        <p:nvSpPr>
          <p:cNvPr id="20484" name="Text Box 4"/>
          <p:cNvSpPr txBox="1">
            <a:spLocks noChangeArrowheads="1"/>
          </p:cNvSpPr>
          <p:nvPr/>
        </p:nvSpPr>
        <p:spPr bwMode="auto">
          <a:xfrm>
            <a:off x="704850" y="1841500"/>
            <a:ext cx="2444750" cy="366713"/>
          </a:xfrm>
          <a:prstGeom prst="rect">
            <a:avLst/>
          </a:prstGeom>
          <a:noFill/>
          <a:ln w="9525">
            <a:noFill/>
            <a:miter lim="800000"/>
            <a:headEnd/>
            <a:tailEnd/>
          </a:ln>
          <a:effectLst/>
        </p:spPr>
        <p:txBody>
          <a:bodyPr wrap="none">
            <a:spAutoFit/>
          </a:bodyPr>
          <a:lstStyle/>
          <a:p>
            <a:r>
              <a:rPr lang="es-ES"/>
              <a:t>Compuerta de Manejo</a:t>
            </a:r>
          </a:p>
        </p:txBody>
      </p:sp>
      <p:sp>
        <p:nvSpPr>
          <p:cNvPr id="20485" name="Text Box 5"/>
          <p:cNvSpPr txBox="1">
            <a:spLocks noChangeArrowheads="1"/>
          </p:cNvSpPr>
          <p:nvPr/>
        </p:nvSpPr>
        <p:spPr bwMode="auto">
          <a:xfrm>
            <a:off x="3919538" y="1852613"/>
            <a:ext cx="2432050" cy="366712"/>
          </a:xfrm>
          <a:prstGeom prst="rect">
            <a:avLst/>
          </a:prstGeom>
          <a:noFill/>
          <a:ln w="9525">
            <a:noFill/>
            <a:miter lim="800000"/>
            <a:headEnd/>
            <a:tailEnd/>
          </a:ln>
          <a:effectLst/>
        </p:spPr>
        <p:txBody>
          <a:bodyPr wrap="none">
            <a:spAutoFit/>
          </a:bodyPr>
          <a:lstStyle/>
          <a:p>
            <a:r>
              <a:rPr lang="es-ES"/>
              <a:t>Compuertas de Carga</a:t>
            </a:r>
          </a:p>
        </p:txBody>
      </p:sp>
      <p:pic>
        <p:nvPicPr>
          <p:cNvPr id="20486" name="Picture 6"/>
          <p:cNvPicPr>
            <a:picLocks noGrp="1" noChangeAspect="1" noChangeArrowheads="1"/>
          </p:cNvPicPr>
          <p:nvPr>
            <p:ph sz="half" idx="2"/>
          </p:nvPr>
        </p:nvPicPr>
        <p:blipFill>
          <a:blip r:embed="rId2" cstate="print"/>
          <a:srcRect/>
          <a:stretch>
            <a:fillRect/>
          </a:stretch>
        </p:blipFill>
        <p:spPr>
          <a:xfrm>
            <a:off x="1162050" y="2724150"/>
            <a:ext cx="4802188" cy="3101975"/>
          </a:xfrm>
          <a:noFill/>
          <a:ln/>
        </p:spPr>
      </p:pic>
      <p:grpSp>
        <p:nvGrpSpPr>
          <p:cNvPr id="2" name="Group 7"/>
          <p:cNvGrpSpPr>
            <a:grpSpLocks/>
          </p:cNvGrpSpPr>
          <p:nvPr/>
        </p:nvGrpSpPr>
        <p:grpSpPr bwMode="auto">
          <a:xfrm>
            <a:off x="4941888" y="4295775"/>
            <a:ext cx="325437" cy="1035050"/>
            <a:chOff x="4822" y="2843"/>
            <a:chExt cx="205" cy="652"/>
          </a:xfrm>
        </p:grpSpPr>
        <p:sp>
          <p:nvSpPr>
            <p:cNvPr id="20488" name="Text Box 8"/>
            <p:cNvSpPr txBox="1">
              <a:spLocks noChangeArrowheads="1"/>
            </p:cNvSpPr>
            <p:nvPr/>
          </p:nvSpPr>
          <p:spPr bwMode="auto">
            <a:xfrm>
              <a:off x="4822" y="2843"/>
              <a:ext cx="205" cy="442"/>
            </a:xfrm>
            <a:prstGeom prst="rect">
              <a:avLst/>
            </a:prstGeom>
            <a:noFill/>
            <a:ln w="9525">
              <a:noFill/>
              <a:miter lim="800000"/>
              <a:headEnd/>
              <a:tailEnd/>
            </a:ln>
            <a:effectLst/>
          </p:spPr>
          <p:txBody>
            <a:bodyPr>
              <a:spAutoFit/>
            </a:bodyPr>
            <a:lstStyle/>
            <a:p>
              <a:r>
                <a:rPr lang="es-ES" sz="4000"/>
                <a:t>.</a:t>
              </a:r>
            </a:p>
          </p:txBody>
        </p:sp>
        <p:sp>
          <p:nvSpPr>
            <p:cNvPr id="20489" name="Text Box 9"/>
            <p:cNvSpPr txBox="1">
              <a:spLocks noChangeArrowheads="1"/>
            </p:cNvSpPr>
            <p:nvPr/>
          </p:nvSpPr>
          <p:spPr bwMode="auto">
            <a:xfrm>
              <a:off x="4822" y="2947"/>
              <a:ext cx="205" cy="442"/>
            </a:xfrm>
            <a:prstGeom prst="rect">
              <a:avLst/>
            </a:prstGeom>
            <a:noFill/>
            <a:ln w="9525">
              <a:noFill/>
              <a:miter lim="800000"/>
              <a:headEnd/>
              <a:tailEnd/>
            </a:ln>
            <a:effectLst/>
          </p:spPr>
          <p:txBody>
            <a:bodyPr>
              <a:spAutoFit/>
            </a:bodyPr>
            <a:lstStyle/>
            <a:p>
              <a:r>
                <a:rPr lang="es-ES" sz="4000"/>
                <a:t>.</a:t>
              </a:r>
            </a:p>
          </p:txBody>
        </p:sp>
        <p:sp>
          <p:nvSpPr>
            <p:cNvPr id="20490" name="Text Box 10"/>
            <p:cNvSpPr txBox="1">
              <a:spLocks noChangeArrowheads="1"/>
            </p:cNvSpPr>
            <p:nvPr/>
          </p:nvSpPr>
          <p:spPr bwMode="auto">
            <a:xfrm>
              <a:off x="4822" y="3053"/>
              <a:ext cx="205" cy="442"/>
            </a:xfrm>
            <a:prstGeom prst="rect">
              <a:avLst/>
            </a:prstGeom>
            <a:noFill/>
            <a:ln w="9525">
              <a:noFill/>
              <a:miter lim="800000"/>
              <a:headEnd/>
              <a:tailEnd/>
            </a:ln>
            <a:effectLst/>
          </p:spPr>
          <p:txBody>
            <a:bodyPr>
              <a:spAutoFit/>
            </a:bodyPr>
            <a:lstStyle/>
            <a:p>
              <a:r>
                <a:rPr lang="es-ES" sz="4000"/>
                <a:t>.</a:t>
              </a:r>
            </a:p>
          </p:txBody>
        </p:sp>
      </p:grpSp>
      <p:grpSp>
        <p:nvGrpSpPr>
          <p:cNvPr id="3" name="Group 15"/>
          <p:cNvGrpSpPr>
            <a:grpSpLocks/>
          </p:cNvGrpSpPr>
          <p:nvPr/>
        </p:nvGrpSpPr>
        <p:grpSpPr bwMode="auto">
          <a:xfrm flipH="1">
            <a:off x="3960813" y="2438400"/>
            <a:ext cx="763587" cy="441325"/>
            <a:chOff x="2495" y="1536"/>
            <a:chExt cx="481" cy="278"/>
          </a:xfrm>
        </p:grpSpPr>
        <p:sp>
          <p:nvSpPr>
            <p:cNvPr id="20492" name="Line 12"/>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0494" name="Text Box 14"/>
            <p:cNvSpPr txBox="1">
              <a:spLocks noChangeArrowheads="1"/>
            </p:cNvSpPr>
            <p:nvPr/>
          </p:nvSpPr>
          <p:spPr bwMode="auto">
            <a:xfrm>
              <a:off x="2495" y="1536"/>
              <a:ext cx="481"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ILmáx</a:t>
              </a:r>
            </a:p>
          </p:txBody>
        </p:sp>
      </p:grpSp>
      <p:grpSp>
        <p:nvGrpSpPr>
          <p:cNvPr id="4" name="Group 16"/>
          <p:cNvGrpSpPr>
            <a:grpSpLocks/>
          </p:cNvGrpSpPr>
          <p:nvPr/>
        </p:nvGrpSpPr>
        <p:grpSpPr bwMode="auto">
          <a:xfrm flipH="1">
            <a:off x="3973513" y="3098800"/>
            <a:ext cx="763587" cy="441325"/>
            <a:chOff x="2495" y="1536"/>
            <a:chExt cx="481" cy="278"/>
          </a:xfrm>
        </p:grpSpPr>
        <p:sp>
          <p:nvSpPr>
            <p:cNvPr id="20497" name="Line 17"/>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0498" name="Text Box 18"/>
            <p:cNvSpPr txBox="1">
              <a:spLocks noChangeArrowheads="1"/>
            </p:cNvSpPr>
            <p:nvPr/>
          </p:nvSpPr>
          <p:spPr bwMode="auto">
            <a:xfrm>
              <a:off x="2495" y="1536"/>
              <a:ext cx="481"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ILmáx</a:t>
              </a:r>
            </a:p>
          </p:txBody>
        </p:sp>
      </p:grpSp>
      <p:grpSp>
        <p:nvGrpSpPr>
          <p:cNvPr id="5" name="Group 19"/>
          <p:cNvGrpSpPr>
            <a:grpSpLocks/>
          </p:cNvGrpSpPr>
          <p:nvPr/>
        </p:nvGrpSpPr>
        <p:grpSpPr bwMode="auto">
          <a:xfrm flipH="1">
            <a:off x="3973513" y="3733800"/>
            <a:ext cx="763587" cy="441325"/>
            <a:chOff x="2495" y="1536"/>
            <a:chExt cx="481" cy="278"/>
          </a:xfrm>
        </p:grpSpPr>
        <p:sp>
          <p:nvSpPr>
            <p:cNvPr id="20500" name="Line 20"/>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0501" name="Text Box 21"/>
            <p:cNvSpPr txBox="1">
              <a:spLocks noChangeArrowheads="1"/>
            </p:cNvSpPr>
            <p:nvPr/>
          </p:nvSpPr>
          <p:spPr bwMode="auto">
            <a:xfrm>
              <a:off x="2495" y="1536"/>
              <a:ext cx="481"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ILmáx</a:t>
              </a:r>
            </a:p>
          </p:txBody>
        </p:sp>
      </p:grpSp>
      <p:grpSp>
        <p:nvGrpSpPr>
          <p:cNvPr id="6" name="Group 22"/>
          <p:cNvGrpSpPr>
            <a:grpSpLocks/>
          </p:cNvGrpSpPr>
          <p:nvPr/>
        </p:nvGrpSpPr>
        <p:grpSpPr bwMode="auto">
          <a:xfrm flipH="1">
            <a:off x="3973513" y="4889500"/>
            <a:ext cx="763587" cy="441325"/>
            <a:chOff x="2495" y="1536"/>
            <a:chExt cx="481" cy="278"/>
          </a:xfrm>
        </p:grpSpPr>
        <p:sp>
          <p:nvSpPr>
            <p:cNvPr id="20503" name="Line 23"/>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0504" name="Text Box 24"/>
            <p:cNvSpPr txBox="1">
              <a:spLocks noChangeArrowheads="1"/>
            </p:cNvSpPr>
            <p:nvPr/>
          </p:nvSpPr>
          <p:spPr bwMode="auto">
            <a:xfrm>
              <a:off x="2495" y="1536"/>
              <a:ext cx="481"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ILmáx</a:t>
              </a:r>
            </a:p>
          </p:txBody>
        </p:sp>
      </p:grpSp>
      <p:sp>
        <p:nvSpPr>
          <p:cNvPr id="20506" name="Line 26"/>
          <p:cNvSpPr>
            <a:spLocks noChangeShapeType="1"/>
          </p:cNvSpPr>
          <p:nvPr/>
        </p:nvSpPr>
        <p:spPr bwMode="auto">
          <a:xfrm flipH="1">
            <a:off x="2578100" y="2871788"/>
            <a:ext cx="455613" cy="0"/>
          </a:xfrm>
          <a:prstGeom prst="line">
            <a:avLst/>
          </a:prstGeom>
          <a:noFill/>
          <a:ln w="76200">
            <a:solidFill>
              <a:srgbClr val="006600"/>
            </a:solidFill>
            <a:round/>
            <a:headEnd/>
            <a:tailEnd type="triangle" w="med" len="med"/>
          </a:ln>
          <a:effectLst/>
        </p:spPr>
        <p:txBody>
          <a:bodyPr/>
          <a:lstStyle/>
          <a:p>
            <a:endParaRPr lang="es-ES"/>
          </a:p>
        </p:txBody>
      </p:sp>
      <p:sp>
        <p:nvSpPr>
          <p:cNvPr id="20509" name="Text Box 29"/>
          <p:cNvSpPr txBox="1">
            <a:spLocks noChangeArrowheads="1"/>
          </p:cNvSpPr>
          <p:nvPr/>
        </p:nvSpPr>
        <p:spPr bwMode="auto">
          <a:xfrm>
            <a:off x="563563" y="5873750"/>
            <a:ext cx="5419725" cy="579438"/>
          </a:xfrm>
          <a:prstGeom prst="rect">
            <a:avLst/>
          </a:prstGeom>
          <a:solidFill>
            <a:srgbClr val="FFFF00"/>
          </a:solidFill>
          <a:ln w="9525">
            <a:noFill/>
            <a:miter lim="800000"/>
            <a:headEnd/>
            <a:tailEnd/>
          </a:ln>
          <a:effectLst/>
        </p:spPr>
        <p:txBody>
          <a:bodyPr>
            <a:spAutoFit/>
          </a:bodyPr>
          <a:lstStyle/>
          <a:p>
            <a:r>
              <a:rPr lang="es-ES" sz="3200">
                <a:solidFill>
                  <a:srgbClr val="003300"/>
                </a:solidFill>
              </a:rPr>
              <a:t>Fan-Out </a:t>
            </a:r>
            <a:r>
              <a:rPr lang="es-ES" sz="3200" baseline="-25000">
                <a:solidFill>
                  <a:srgbClr val="003300"/>
                </a:solidFill>
              </a:rPr>
              <a:t>Bajo</a:t>
            </a:r>
            <a:r>
              <a:rPr lang="es-ES" sz="3200">
                <a:solidFill>
                  <a:srgbClr val="003300"/>
                </a:solidFill>
              </a:rPr>
              <a:t>= </a:t>
            </a:r>
            <a:r>
              <a:rPr lang="en-US" sz="3200">
                <a:solidFill>
                  <a:srgbClr val="003300"/>
                </a:solidFill>
                <a:cs typeface="Arial" charset="0"/>
              </a:rPr>
              <a:t>|</a:t>
            </a:r>
            <a:r>
              <a:rPr lang="es-ES" sz="3200">
                <a:solidFill>
                  <a:srgbClr val="003300"/>
                </a:solidFill>
              </a:rPr>
              <a:t> I</a:t>
            </a:r>
            <a:r>
              <a:rPr lang="es-ES" sz="3200" baseline="-25000">
                <a:solidFill>
                  <a:srgbClr val="003300"/>
                </a:solidFill>
              </a:rPr>
              <a:t>OLmáx </a:t>
            </a:r>
            <a:r>
              <a:rPr lang="es-ES" sz="3200">
                <a:solidFill>
                  <a:srgbClr val="003300"/>
                </a:solidFill>
              </a:rPr>
              <a:t>/ I</a:t>
            </a:r>
            <a:r>
              <a:rPr lang="es-ES" sz="3200" baseline="-25000">
                <a:solidFill>
                  <a:srgbClr val="003300"/>
                </a:solidFill>
              </a:rPr>
              <a:t>ILmáx </a:t>
            </a:r>
            <a:r>
              <a:rPr lang="en-US" sz="3200">
                <a:solidFill>
                  <a:srgbClr val="003300"/>
                </a:solidFill>
              </a:rPr>
              <a:t>|</a:t>
            </a:r>
            <a:r>
              <a:rPr lang="en-US">
                <a:solidFill>
                  <a:srgbClr val="003300"/>
                </a:solidFill>
              </a:rPr>
              <a:t> </a:t>
            </a:r>
            <a:endParaRPr lang="es-ES">
              <a:solidFill>
                <a:srgbClr val="003300"/>
              </a:solidFill>
            </a:endParaRPr>
          </a:p>
        </p:txBody>
      </p:sp>
      <p:sp>
        <p:nvSpPr>
          <p:cNvPr id="20507" name="Text Box 27"/>
          <p:cNvSpPr txBox="1">
            <a:spLocks noChangeArrowheads="1"/>
          </p:cNvSpPr>
          <p:nvPr/>
        </p:nvSpPr>
        <p:spPr bwMode="auto">
          <a:xfrm>
            <a:off x="2443163" y="2374900"/>
            <a:ext cx="763587" cy="366713"/>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OLmáx</a:t>
            </a:r>
          </a:p>
        </p:txBody>
      </p:sp>
      <p:sp>
        <p:nvSpPr>
          <p:cNvPr id="20516" name="Text Box 36"/>
          <p:cNvSpPr txBox="1">
            <a:spLocks noChangeArrowheads="1"/>
          </p:cNvSpPr>
          <p:nvPr/>
        </p:nvSpPr>
        <p:spPr bwMode="auto">
          <a:xfrm flipH="1">
            <a:off x="6972300" y="4903788"/>
            <a:ext cx="1087438" cy="366712"/>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ILmáx</a:t>
            </a:r>
            <a:r>
              <a:rPr lang="es-ES" b="1">
                <a:solidFill>
                  <a:srgbClr val="006600"/>
                </a:solidFill>
              </a:rPr>
              <a:t>&gt; 0</a:t>
            </a:r>
          </a:p>
        </p:txBody>
      </p:sp>
      <p:sp>
        <p:nvSpPr>
          <p:cNvPr id="20517" name="Text Box 37"/>
          <p:cNvSpPr txBox="1">
            <a:spLocks noChangeArrowheads="1"/>
          </p:cNvSpPr>
          <p:nvPr/>
        </p:nvSpPr>
        <p:spPr bwMode="auto">
          <a:xfrm>
            <a:off x="6996113" y="5594350"/>
            <a:ext cx="1023937" cy="366713"/>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OLmáx</a:t>
            </a:r>
            <a:r>
              <a:rPr lang="es-ES" b="1">
                <a:solidFill>
                  <a:srgbClr val="006600"/>
                </a:solidFill>
              </a:rPr>
              <a:t>&gt;0</a:t>
            </a:r>
          </a:p>
        </p:txBody>
      </p:sp>
      <p:sp>
        <p:nvSpPr>
          <p:cNvPr id="20519" name="Text Box 39"/>
          <p:cNvSpPr txBox="1">
            <a:spLocks noChangeArrowheads="1"/>
          </p:cNvSpPr>
          <p:nvPr/>
        </p:nvSpPr>
        <p:spPr bwMode="auto">
          <a:xfrm>
            <a:off x="5951538" y="2820988"/>
            <a:ext cx="3192462" cy="1739900"/>
          </a:xfrm>
          <a:prstGeom prst="rect">
            <a:avLst/>
          </a:prstGeom>
          <a:noFill/>
          <a:ln w="9525">
            <a:noFill/>
            <a:miter lim="800000"/>
            <a:headEnd/>
            <a:tailEnd/>
          </a:ln>
          <a:effectLst/>
        </p:spPr>
        <p:txBody>
          <a:bodyPr>
            <a:spAutoFit/>
          </a:bodyPr>
          <a:lstStyle/>
          <a:p>
            <a:r>
              <a:rPr lang="es-ES"/>
              <a:t>En este caso la </a:t>
            </a:r>
            <a:r>
              <a:rPr lang="es-ES" b="1" u="sng"/>
              <a:t>salida</a:t>
            </a:r>
            <a:r>
              <a:rPr lang="es-ES"/>
              <a:t> de la</a:t>
            </a:r>
          </a:p>
          <a:p>
            <a:r>
              <a:rPr lang="es-ES"/>
              <a:t>compuerta de manejo se comporta como un </a:t>
            </a:r>
            <a:r>
              <a:rPr lang="es-ES" b="1" u="sng"/>
              <a:t>drenaje</a:t>
            </a:r>
            <a:r>
              <a:rPr lang="es-ES"/>
              <a:t> de corriente para cada una de las entradas de las compuertas de carga.</a:t>
            </a:r>
          </a:p>
        </p:txBody>
      </p:sp>
      <p:sp>
        <p:nvSpPr>
          <p:cNvPr id="20520" name="Text Box 40"/>
          <p:cNvSpPr txBox="1">
            <a:spLocks noChangeArrowheads="1"/>
          </p:cNvSpPr>
          <p:nvPr/>
        </p:nvSpPr>
        <p:spPr bwMode="auto">
          <a:xfrm>
            <a:off x="1476375" y="3365500"/>
            <a:ext cx="1441450" cy="915988"/>
          </a:xfrm>
          <a:prstGeom prst="rect">
            <a:avLst/>
          </a:prstGeom>
          <a:solidFill>
            <a:schemeClr val="hlink"/>
          </a:solidFill>
          <a:ln w="9525">
            <a:noFill/>
            <a:miter lim="800000"/>
            <a:headEnd/>
            <a:tailEnd/>
          </a:ln>
          <a:effectLst/>
        </p:spPr>
        <p:txBody>
          <a:bodyPr wrap="none">
            <a:spAutoFit/>
          </a:bodyPr>
          <a:lstStyle/>
          <a:p>
            <a:pPr algn="ctr"/>
            <a:r>
              <a:rPr lang="es-ES"/>
              <a:t>Salida</a:t>
            </a:r>
          </a:p>
          <a:p>
            <a:pPr algn="ctr"/>
            <a:r>
              <a:rPr lang="es-ES"/>
              <a:t>Drenaje </a:t>
            </a:r>
          </a:p>
          <a:p>
            <a:pPr algn="ctr"/>
            <a:r>
              <a:rPr lang="es-ES"/>
              <a:t>de Corriente</a:t>
            </a:r>
          </a:p>
        </p:txBody>
      </p:sp>
      <p:sp>
        <p:nvSpPr>
          <p:cNvPr id="20522" name="Text Box 42"/>
          <p:cNvSpPr txBox="1">
            <a:spLocks noChangeArrowheads="1"/>
          </p:cNvSpPr>
          <p:nvPr/>
        </p:nvSpPr>
        <p:spPr bwMode="auto">
          <a:xfrm>
            <a:off x="6056313" y="6400800"/>
            <a:ext cx="1328737" cy="457200"/>
          </a:xfrm>
          <a:prstGeom prst="rect">
            <a:avLst/>
          </a:prstGeom>
          <a:solidFill>
            <a:srgbClr val="FF9933"/>
          </a:solidFill>
          <a:ln w="9525">
            <a:noFill/>
            <a:miter lim="800000"/>
            <a:headEnd/>
            <a:tailEnd/>
          </a:ln>
          <a:effectLst/>
        </p:spPr>
        <p:txBody>
          <a:bodyPr>
            <a:spAutoFit/>
          </a:bodyPr>
          <a:lstStyle/>
          <a:p>
            <a:r>
              <a:rPr lang="es-ES" sz="1200"/>
              <a:t>Carga Unitaria </a:t>
            </a:r>
          </a:p>
          <a:p>
            <a:r>
              <a:rPr lang="es-ES" sz="1200"/>
              <a:t>de estado bajo</a:t>
            </a:r>
          </a:p>
        </p:txBody>
      </p:sp>
      <p:sp>
        <p:nvSpPr>
          <p:cNvPr id="20525" name="AutoShape 45"/>
          <p:cNvSpPr>
            <a:spLocks noChangeArrowheads="1"/>
          </p:cNvSpPr>
          <p:nvPr/>
        </p:nvSpPr>
        <p:spPr bwMode="auto">
          <a:xfrm rot="16200000">
            <a:off x="5210969" y="5901531"/>
            <a:ext cx="198438" cy="14192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9933"/>
          </a:solidFill>
          <a:ln w="9525">
            <a:solidFill>
              <a:srgbClr val="FF9933"/>
            </a:solidFill>
            <a:miter lim="800000"/>
            <a:headEnd/>
            <a:tailEnd/>
          </a:ln>
          <a:effectLst/>
        </p:spPr>
        <p:txBody>
          <a:bodyPr wrap="none" anchor="ctr"/>
          <a:lstStyle/>
          <a:p>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74638"/>
            <a:ext cx="9144000" cy="1428750"/>
          </a:xfrm>
        </p:spPr>
        <p:txBody>
          <a:bodyPr/>
          <a:lstStyle/>
          <a:p>
            <a:r>
              <a:rPr lang="es-ES" sz="4000"/>
              <a:t>Factor de carga de salida de nivel alto </a:t>
            </a:r>
            <a:br>
              <a:rPr lang="es-ES" sz="4000"/>
            </a:br>
            <a:r>
              <a:rPr lang="es-ES" sz="4000"/>
              <a:t>(Fan-Out </a:t>
            </a:r>
            <a:r>
              <a:rPr lang="es-ES" sz="4000" baseline="-25000"/>
              <a:t>Alto</a:t>
            </a:r>
            <a:r>
              <a:rPr lang="es-ES" sz="4000"/>
              <a:t>)</a:t>
            </a:r>
          </a:p>
        </p:txBody>
      </p:sp>
      <p:sp>
        <p:nvSpPr>
          <p:cNvPr id="21507" name="Text Box 3"/>
          <p:cNvSpPr txBox="1">
            <a:spLocks noChangeArrowheads="1"/>
          </p:cNvSpPr>
          <p:nvPr/>
        </p:nvSpPr>
        <p:spPr bwMode="auto">
          <a:xfrm>
            <a:off x="704850" y="1841500"/>
            <a:ext cx="2444750" cy="366713"/>
          </a:xfrm>
          <a:prstGeom prst="rect">
            <a:avLst/>
          </a:prstGeom>
          <a:noFill/>
          <a:ln w="9525">
            <a:noFill/>
            <a:miter lim="800000"/>
            <a:headEnd/>
            <a:tailEnd/>
          </a:ln>
          <a:effectLst/>
        </p:spPr>
        <p:txBody>
          <a:bodyPr wrap="none">
            <a:spAutoFit/>
          </a:bodyPr>
          <a:lstStyle/>
          <a:p>
            <a:r>
              <a:rPr lang="es-ES"/>
              <a:t>Compuerta de Manejo</a:t>
            </a:r>
          </a:p>
        </p:txBody>
      </p:sp>
      <p:sp>
        <p:nvSpPr>
          <p:cNvPr id="21508" name="Text Box 4"/>
          <p:cNvSpPr txBox="1">
            <a:spLocks noChangeArrowheads="1"/>
          </p:cNvSpPr>
          <p:nvPr/>
        </p:nvSpPr>
        <p:spPr bwMode="auto">
          <a:xfrm>
            <a:off x="3919538" y="1852613"/>
            <a:ext cx="2432050" cy="366712"/>
          </a:xfrm>
          <a:prstGeom prst="rect">
            <a:avLst/>
          </a:prstGeom>
          <a:noFill/>
          <a:ln w="9525">
            <a:noFill/>
            <a:miter lim="800000"/>
            <a:headEnd/>
            <a:tailEnd/>
          </a:ln>
          <a:effectLst/>
        </p:spPr>
        <p:txBody>
          <a:bodyPr wrap="none">
            <a:spAutoFit/>
          </a:bodyPr>
          <a:lstStyle/>
          <a:p>
            <a:r>
              <a:rPr lang="es-ES"/>
              <a:t>Compuertas de Carga</a:t>
            </a:r>
          </a:p>
        </p:txBody>
      </p:sp>
      <p:pic>
        <p:nvPicPr>
          <p:cNvPr id="21509" name="Picture 5"/>
          <p:cNvPicPr>
            <a:picLocks noGrp="1" noChangeAspect="1" noChangeArrowheads="1"/>
          </p:cNvPicPr>
          <p:nvPr>
            <p:ph sz="half" idx="2"/>
          </p:nvPr>
        </p:nvPicPr>
        <p:blipFill>
          <a:blip r:embed="rId2" cstate="print"/>
          <a:srcRect/>
          <a:stretch>
            <a:fillRect/>
          </a:stretch>
        </p:blipFill>
        <p:spPr>
          <a:xfrm>
            <a:off x="1162050" y="2724150"/>
            <a:ext cx="4802188" cy="3101975"/>
          </a:xfrm>
          <a:noFill/>
          <a:ln/>
        </p:spPr>
      </p:pic>
      <p:grpSp>
        <p:nvGrpSpPr>
          <p:cNvPr id="2" name="Group 6"/>
          <p:cNvGrpSpPr>
            <a:grpSpLocks/>
          </p:cNvGrpSpPr>
          <p:nvPr/>
        </p:nvGrpSpPr>
        <p:grpSpPr bwMode="auto">
          <a:xfrm>
            <a:off x="4941888" y="4295775"/>
            <a:ext cx="325437" cy="1035050"/>
            <a:chOff x="4822" y="2843"/>
            <a:chExt cx="205" cy="652"/>
          </a:xfrm>
        </p:grpSpPr>
        <p:sp>
          <p:nvSpPr>
            <p:cNvPr id="21511" name="Text Box 7"/>
            <p:cNvSpPr txBox="1">
              <a:spLocks noChangeArrowheads="1"/>
            </p:cNvSpPr>
            <p:nvPr/>
          </p:nvSpPr>
          <p:spPr bwMode="auto">
            <a:xfrm>
              <a:off x="4822" y="2843"/>
              <a:ext cx="205" cy="442"/>
            </a:xfrm>
            <a:prstGeom prst="rect">
              <a:avLst/>
            </a:prstGeom>
            <a:noFill/>
            <a:ln w="9525">
              <a:noFill/>
              <a:miter lim="800000"/>
              <a:headEnd/>
              <a:tailEnd/>
            </a:ln>
            <a:effectLst/>
          </p:spPr>
          <p:txBody>
            <a:bodyPr>
              <a:spAutoFit/>
            </a:bodyPr>
            <a:lstStyle/>
            <a:p>
              <a:r>
                <a:rPr lang="es-ES" sz="4000"/>
                <a:t>.</a:t>
              </a:r>
            </a:p>
          </p:txBody>
        </p:sp>
        <p:sp>
          <p:nvSpPr>
            <p:cNvPr id="21512" name="Text Box 8"/>
            <p:cNvSpPr txBox="1">
              <a:spLocks noChangeArrowheads="1"/>
            </p:cNvSpPr>
            <p:nvPr/>
          </p:nvSpPr>
          <p:spPr bwMode="auto">
            <a:xfrm>
              <a:off x="4822" y="2947"/>
              <a:ext cx="205" cy="442"/>
            </a:xfrm>
            <a:prstGeom prst="rect">
              <a:avLst/>
            </a:prstGeom>
            <a:noFill/>
            <a:ln w="9525">
              <a:noFill/>
              <a:miter lim="800000"/>
              <a:headEnd/>
              <a:tailEnd/>
            </a:ln>
            <a:effectLst/>
          </p:spPr>
          <p:txBody>
            <a:bodyPr>
              <a:spAutoFit/>
            </a:bodyPr>
            <a:lstStyle/>
            <a:p>
              <a:r>
                <a:rPr lang="es-ES" sz="4000"/>
                <a:t>.</a:t>
              </a:r>
            </a:p>
          </p:txBody>
        </p:sp>
        <p:sp>
          <p:nvSpPr>
            <p:cNvPr id="21513" name="Text Box 9"/>
            <p:cNvSpPr txBox="1">
              <a:spLocks noChangeArrowheads="1"/>
            </p:cNvSpPr>
            <p:nvPr/>
          </p:nvSpPr>
          <p:spPr bwMode="auto">
            <a:xfrm>
              <a:off x="4822" y="3053"/>
              <a:ext cx="205" cy="442"/>
            </a:xfrm>
            <a:prstGeom prst="rect">
              <a:avLst/>
            </a:prstGeom>
            <a:noFill/>
            <a:ln w="9525">
              <a:noFill/>
              <a:miter lim="800000"/>
              <a:headEnd/>
              <a:tailEnd/>
            </a:ln>
            <a:effectLst/>
          </p:spPr>
          <p:txBody>
            <a:bodyPr>
              <a:spAutoFit/>
            </a:bodyPr>
            <a:lstStyle/>
            <a:p>
              <a:r>
                <a:rPr lang="es-ES" sz="4000"/>
                <a:t>.</a:t>
              </a:r>
            </a:p>
          </p:txBody>
        </p:sp>
      </p:grpSp>
      <p:grpSp>
        <p:nvGrpSpPr>
          <p:cNvPr id="3" name="Group 10"/>
          <p:cNvGrpSpPr>
            <a:grpSpLocks/>
          </p:cNvGrpSpPr>
          <p:nvPr/>
        </p:nvGrpSpPr>
        <p:grpSpPr bwMode="auto">
          <a:xfrm>
            <a:off x="3959225" y="2438400"/>
            <a:ext cx="703263" cy="441325"/>
            <a:chOff x="2494" y="1536"/>
            <a:chExt cx="443" cy="278"/>
          </a:xfrm>
        </p:grpSpPr>
        <p:sp>
          <p:nvSpPr>
            <p:cNvPr id="21515" name="Line 11"/>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1516" name="Text Box 12"/>
            <p:cNvSpPr txBox="1">
              <a:spLocks noChangeArrowheads="1"/>
            </p:cNvSpPr>
            <p:nvPr/>
          </p:nvSpPr>
          <p:spPr bwMode="auto">
            <a:xfrm>
              <a:off x="2494" y="1536"/>
              <a:ext cx="443"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IHmáx</a:t>
              </a:r>
            </a:p>
          </p:txBody>
        </p:sp>
      </p:grpSp>
      <p:grpSp>
        <p:nvGrpSpPr>
          <p:cNvPr id="4" name="Group 13"/>
          <p:cNvGrpSpPr>
            <a:grpSpLocks/>
          </p:cNvGrpSpPr>
          <p:nvPr/>
        </p:nvGrpSpPr>
        <p:grpSpPr bwMode="auto">
          <a:xfrm>
            <a:off x="3971925" y="3098800"/>
            <a:ext cx="703263" cy="441325"/>
            <a:chOff x="2494" y="1536"/>
            <a:chExt cx="443" cy="278"/>
          </a:xfrm>
        </p:grpSpPr>
        <p:sp>
          <p:nvSpPr>
            <p:cNvPr id="21518" name="Line 14"/>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1519" name="Text Box 15"/>
            <p:cNvSpPr txBox="1">
              <a:spLocks noChangeArrowheads="1"/>
            </p:cNvSpPr>
            <p:nvPr/>
          </p:nvSpPr>
          <p:spPr bwMode="auto">
            <a:xfrm>
              <a:off x="2494" y="1536"/>
              <a:ext cx="443"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IHmáx</a:t>
              </a:r>
            </a:p>
          </p:txBody>
        </p:sp>
      </p:grpSp>
      <p:grpSp>
        <p:nvGrpSpPr>
          <p:cNvPr id="5" name="Group 16"/>
          <p:cNvGrpSpPr>
            <a:grpSpLocks/>
          </p:cNvGrpSpPr>
          <p:nvPr/>
        </p:nvGrpSpPr>
        <p:grpSpPr bwMode="auto">
          <a:xfrm>
            <a:off x="3971925" y="3733800"/>
            <a:ext cx="703263" cy="441325"/>
            <a:chOff x="2494" y="1536"/>
            <a:chExt cx="443" cy="278"/>
          </a:xfrm>
        </p:grpSpPr>
        <p:sp>
          <p:nvSpPr>
            <p:cNvPr id="21521" name="Line 17"/>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1522" name="Text Box 18"/>
            <p:cNvSpPr txBox="1">
              <a:spLocks noChangeArrowheads="1"/>
            </p:cNvSpPr>
            <p:nvPr/>
          </p:nvSpPr>
          <p:spPr bwMode="auto">
            <a:xfrm>
              <a:off x="2494" y="1536"/>
              <a:ext cx="443"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IHmáx</a:t>
              </a:r>
            </a:p>
          </p:txBody>
        </p:sp>
      </p:grpSp>
      <p:grpSp>
        <p:nvGrpSpPr>
          <p:cNvPr id="6" name="Group 19"/>
          <p:cNvGrpSpPr>
            <a:grpSpLocks/>
          </p:cNvGrpSpPr>
          <p:nvPr/>
        </p:nvGrpSpPr>
        <p:grpSpPr bwMode="auto">
          <a:xfrm>
            <a:off x="3971925" y="4889500"/>
            <a:ext cx="703263" cy="441325"/>
            <a:chOff x="2494" y="1536"/>
            <a:chExt cx="443" cy="278"/>
          </a:xfrm>
        </p:grpSpPr>
        <p:sp>
          <p:nvSpPr>
            <p:cNvPr id="21524" name="Line 20"/>
            <p:cNvSpPr>
              <a:spLocks noChangeShapeType="1"/>
            </p:cNvSpPr>
            <p:nvPr/>
          </p:nvSpPr>
          <p:spPr bwMode="auto">
            <a:xfrm>
              <a:off x="2570" y="1814"/>
              <a:ext cx="287" cy="0"/>
            </a:xfrm>
            <a:prstGeom prst="line">
              <a:avLst/>
            </a:prstGeom>
            <a:noFill/>
            <a:ln w="38100">
              <a:solidFill>
                <a:srgbClr val="006600"/>
              </a:solidFill>
              <a:round/>
              <a:headEnd/>
              <a:tailEnd type="triangle" w="med" len="med"/>
            </a:ln>
            <a:effectLst/>
          </p:spPr>
          <p:txBody>
            <a:bodyPr/>
            <a:lstStyle/>
            <a:p>
              <a:endParaRPr lang="es-ES"/>
            </a:p>
          </p:txBody>
        </p:sp>
        <p:sp>
          <p:nvSpPr>
            <p:cNvPr id="21525" name="Text Box 21"/>
            <p:cNvSpPr txBox="1">
              <a:spLocks noChangeArrowheads="1"/>
            </p:cNvSpPr>
            <p:nvPr/>
          </p:nvSpPr>
          <p:spPr bwMode="auto">
            <a:xfrm>
              <a:off x="2494" y="1536"/>
              <a:ext cx="443" cy="231"/>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IHmáx</a:t>
              </a:r>
            </a:p>
          </p:txBody>
        </p:sp>
      </p:grpSp>
      <p:sp>
        <p:nvSpPr>
          <p:cNvPr id="21529" name="Text Box 25"/>
          <p:cNvSpPr txBox="1">
            <a:spLocks noChangeArrowheads="1"/>
          </p:cNvSpPr>
          <p:nvPr/>
        </p:nvSpPr>
        <p:spPr bwMode="auto">
          <a:xfrm>
            <a:off x="563563" y="5873750"/>
            <a:ext cx="5419725" cy="579438"/>
          </a:xfrm>
          <a:prstGeom prst="rect">
            <a:avLst/>
          </a:prstGeom>
          <a:solidFill>
            <a:srgbClr val="FFFF00"/>
          </a:solidFill>
          <a:ln w="9525">
            <a:noFill/>
            <a:miter lim="800000"/>
            <a:headEnd/>
            <a:tailEnd/>
          </a:ln>
          <a:effectLst/>
        </p:spPr>
        <p:txBody>
          <a:bodyPr>
            <a:spAutoFit/>
          </a:bodyPr>
          <a:lstStyle/>
          <a:p>
            <a:r>
              <a:rPr lang="es-ES" sz="3200">
                <a:solidFill>
                  <a:srgbClr val="003300"/>
                </a:solidFill>
              </a:rPr>
              <a:t>Fan-Out </a:t>
            </a:r>
            <a:r>
              <a:rPr lang="es-ES" sz="3200" baseline="-25000">
                <a:solidFill>
                  <a:srgbClr val="003300"/>
                </a:solidFill>
              </a:rPr>
              <a:t>Alto</a:t>
            </a:r>
            <a:r>
              <a:rPr lang="es-ES" sz="3200">
                <a:solidFill>
                  <a:srgbClr val="003300"/>
                </a:solidFill>
              </a:rPr>
              <a:t>= </a:t>
            </a:r>
            <a:r>
              <a:rPr lang="en-US" sz="3200">
                <a:solidFill>
                  <a:srgbClr val="003300"/>
                </a:solidFill>
                <a:cs typeface="Arial" charset="0"/>
              </a:rPr>
              <a:t>|</a:t>
            </a:r>
            <a:r>
              <a:rPr lang="es-ES" sz="3200">
                <a:solidFill>
                  <a:srgbClr val="003300"/>
                </a:solidFill>
              </a:rPr>
              <a:t> I</a:t>
            </a:r>
            <a:r>
              <a:rPr lang="es-ES" sz="3200" baseline="-25000">
                <a:solidFill>
                  <a:srgbClr val="003300"/>
                </a:solidFill>
              </a:rPr>
              <a:t>OHmáx </a:t>
            </a:r>
            <a:r>
              <a:rPr lang="es-ES" sz="3200">
                <a:solidFill>
                  <a:srgbClr val="003300"/>
                </a:solidFill>
              </a:rPr>
              <a:t>/ I</a:t>
            </a:r>
            <a:r>
              <a:rPr lang="es-ES" sz="3200" baseline="-25000">
                <a:solidFill>
                  <a:srgbClr val="003300"/>
                </a:solidFill>
              </a:rPr>
              <a:t>IHmáx </a:t>
            </a:r>
            <a:r>
              <a:rPr lang="en-US" sz="3200">
                <a:solidFill>
                  <a:srgbClr val="003300"/>
                </a:solidFill>
              </a:rPr>
              <a:t>|</a:t>
            </a:r>
            <a:r>
              <a:rPr lang="en-US">
                <a:solidFill>
                  <a:srgbClr val="003300"/>
                </a:solidFill>
              </a:rPr>
              <a:t> </a:t>
            </a:r>
            <a:endParaRPr lang="es-ES">
              <a:solidFill>
                <a:srgbClr val="003300"/>
              </a:solidFill>
            </a:endParaRPr>
          </a:p>
        </p:txBody>
      </p:sp>
      <p:sp>
        <p:nvSpPr>
          <p:cNvPr id="21531" name="Line 27"/>
          <p:cNvSpPr>
            <a:spLocks noChangeShapeType="1"/>
          </p:cNvSpPr>
          <p:nvPr/>
        </p:nvSpPr>
        <p:spPr bwMode="auto">
          <a:xfrm>
            <a:off x="2578100" y="2871788"/>
            <a:ext cx="455613" cy="0"/>
          </a:xfrm>
          <a:prstGeom prst="line">
            <a:avLst/>
          </a:prstGeom>
          <a:noFill/>
          <a:ln w="76200">
            <a:solidFill>
              <a:srgbClr val="006600"/>
            </a:solidFill>
            <a:round/>
            <a:headEnd/>
            <a:tailEnd type="triangle" w="med" len="med"/>
          </a:ln>
          <a:effectLst/>
        </p:spPr>
        <p:txBody>
          <a:bodyPr/>
          <a:lstStyle/>
          <a:p>
            <a:endParaRPr lang="es-ES"/>
          </a:p>
        </p:txBody>
      </p:sp>
      <p:sp>
        <p:nvSpPr>
          <p:cNvPr id="21535" name="Text Box 31"/>
          <p:cNvSpPr txBox="1">
            <a:spLocks noChangeArrowheads="1"/>
          </p:cNvSpPr>
          <p:nvPr/>
        </p:nvSpPr>
        <p:spPr bwMode="auto">
          <a:xfrm>
            <a:off x="2217738" y="2376488"/>
            <a:ext cx="982662" cy="366712"/>
          </a:xfrm>
          <a:prstGeom prst="rect">
            <a:avLst/>
          </a:prstGeom>
          <a:noFill/>
          <a:ln w="9525">
            <a:noFill/>
            <a:miter lim="800000"/>
            <a:headEnd/>
            <a:tailEnd/>
          </a:ln>
          <a:effectLst/>
        </p:spPr>
        <p:txBody>
          <a:bodyPr wrap="none">
            <a:spAutoFit/>
          </a:bodyPr>
          <a:lstStyle/>
          <a:p>
            <a:r>
              <a:rPr lang="es-ES" b="1">
                <a:solidFill>
                  <a:srgbClr val="006600"/>
                </a:solidFill>
              </a:rPr>
              <a:t> - I</a:t>
            </a:r>
            <a:r>
              <a:rPr lang="es-ES" b="1" baseline="-25000">
                <a:solidFill>
                  <a:srgbClr val="006600"/>
                </a:solidFill>
              </a:rPr>
              <a:t>OHmáx</a:t>
            </a:r>
          </a:p>
        </p:txBody>
      </p:sp>
      <p:sp>
        <p:nvSpPr>
          <p:cNvPr id="21536" name="Text Box 32"/>
          <p:cNvSpPr txBox="1">
            <a:spLocks noChangeArrowheads="1"/>
          </p:cNvSpPr>
          <p:nvPr/>
        </p:nvSpPr>
        <p:spPr bwMode="auto">
          <a:xfrm>
            <a:off x="5951538" y="2820988"/>
            <a:ext cx="3192462" cy="1739900"/>
          </a:xfrm>
          <a:prstGeom prst="rect">
            <a:avLst/>
          </a:prstGeom>
          <a:noFill/>
          <a:ln w="9525">
            <a:noFill/>
            <a:miter lim="800000"/>
            <a:headEnd/>
            <a:tailEnd/>
          </a:ln>
          <a:effectLst/>
        </p:spPr>
        <p:txBody>
          <a:bodyPr>
            <a:spAutoFit/>
          </a:bodyPr>
          <a:lstStyle/>
          <a:p>
            <a:r>
              <a:rPr lang="es-ES"/>
              <a:t>En este caso la </a:t>
            </a:r>
            <a:r>
              <a:rPr lang="es-ES" b="1" u="sng"/>
              <a:t>salida</a:t>
            </a:r>
            <a:r>
              <a:rPr lang="es-ES"/>
              <a:t> de la</a:t>
            </a:r>
          </a:p>
          <a:p>
            <a:r>
              <a:rPr lang="es-ES"/>
              <a:t>compuerta de manejo se comporta como una </a:t>
            </a:r>
            <a:r>
              <a:rPr lang="es-ES" b="1" u="sng"/>
              <a:t>fuente</a:t>
            </a:r>
            <a:r>
              <a:rPr lang="es-ES"/>
              <a:t> </a:t>
            </a:r>
            <a:r>
              <a:rPr lang="es-ES" b="1" u="sng"/>
              <a:t>de corriente</a:t>
            </a:r>
            <a:r>
              <a:rPr lang="es-ES"/>
              <a:t> para cada una de las entradas de las compuertas de carga.</a:t>
            </a:r>
          </a:p>
        </p:txBody>
      </p:sp>
      <p:sp>
        <p:nvSpPr>
          <p:cNvPr id="21537" name="Text Box 33"/>
          <p:cNvSpPr txBox="1">
            <a:spLocks noChangeArrowheads="1"/>
          </p:cNvSpPr>
          <p:nvPr/>
        </p:nvSpPr>
        <p:spPr bwMode="auto">
          <a:xfrm>
            <a:off x="1476375" y="3365500"/>
            <a:ext cx="1441450" cy="915988"/>
          </a:xfrm>
          <a:prstGeom prst="rect">
            <a:avLst/>
          </a:prstGeom>
          <a:solidFill>
            <a:schemeClr val="hlink"/>
          </a:solidFill>
          <a:ln w="9525">
            <a:noFill/>
            <a:miter lim="800000"/>
            <a:headEnd/>
            <a:tailEnd/>
          </a:ln>
          <a:effectLst/>
        </p:spPr>
        <p:txBody>
          <a:bodyPr wrap="none">
            <a:spAutoFit/>
          </a:bodyPr>
          <a:lstStyle/>
          <a:p>
            <a:pPr algn="ctr"/>
            <a:r>
              <a:rPr lang="es-ES"/>
              <a:t>Salida</a:t>
            </a:r>
          </a:p>
          <a:p>
            <a:pPr algn="ctr"/>
            <a:r>
              <a:rPr lang="es-ES"/>
              <a:t>Fuente </a:t>
            </a:r>
          </a:p>
          <a:p>
            <a:pPr algn="ctr"/>
            <a:r>
              <a:rPr lang="es-ES"/>
              <a:t>de Corriente</a:t>
            </a:r>
          </a:p>
        </p:txBody>
      </p:sp>
      <p:sp>
        <p:nvSpPr>
          <p:cNvPr id="21538" name="Rectangle 34"/>
          <p:cNvSpPr>
            <a:spLocks noChangeArrowheads="1"/>
          </p:cNvSpPr>
          <p:nvPr/>
        </p:nvSpPr>
        <p:spPr bwMode="auto">
          <a:xfrm>
            <a:off x="6746875" y="4757738"/>
            <a:ext cx="1531938" cy="1371600"/>
          </a:xfrm>
          <a:prstGeom prst="rect">
            <a:avLst/>
          </a:prstGeom>
          <a:solidFill>
            <a:schemeClr val="bg1"/>
          </a:solidFill>
          <a:ln w="9525">
            <a:solidFill>
              <a:schemeClr val="tx1"/>
            </a:solidFill>
            <a:miter lim="800000"/>
            <a:headEnd/>
            <a:tailEnd/>
          </a:ln>
          <a:effectLst/>
        </p:spPr>
        <p:txBody>
          <a:bodyPr wrap="none" anchor="ctr"/>
          <a:lstStyle/>
          <a:p>
            <a:endParaRPr lang="es-ES"/>
          </a:p>
        </p:txBody>
      </p:sp>
      <p:sp>
        <p:nvSpPr>
          <p:cNvPr id="21539" name="Text Box 35"/>
          <p:cNvSpPr txBox="1">
            <a:spLocks noChangeArrowheads="1"/>
          </p:cNvSpPr>
          <p:nvPr/>
        </p:nvSpPr>
        <p:spPr bwMode="auto">
          <a:xfrm flipH="1">
            <a:off x="6973888" y="4903788"/>
            <a:ext cx="1103312" cy="366712"/>
          </a:xfrm>
          <a:prstGeom prst="rect">
            <a:avLst/>
          </a:prstGeom>
          <a:noFill/>
          <a:ln w="9525">
            <a:noFill/>
            <a:miter lim="800000"/>
            <a:headEnd/>
            <a:tailEnd/>
          </a:ln>
          <a:effectLst/>
        </p:spPr>
        <p:txBody>
          <a:bodyPr wrap="none">
            <a:spAutoFit/>
          </a:bodyPr>
          <a:lstStyle/>
          <a:p>
            <a:r>
              <a:rPr lang="es-ES" b="1">
                <a:solidFill>
                  <a:srgbClr val="006600"/>
                </a:solidFill>
              </a:rPr>
              <a:t>-I</a:t>
            </a:r>
            <a:r>
              <a:rPr lang="es-ES" b="1" baseline="-25000">
                <a:solidFill>
                  <a:srgbClr val="006600"/>
                </a:solidFill>
              </a:rPr>
              <a:t>IHmáx</a:t>
            </a:r>
            <a:r>
              <a:rPr lang="es-ES" b="1">
                <a:solidFill>
                  <a:srgbClr val="006600"/>
                </a:solidFill>
              </a:rPr>
              <a:t>&gt; 0</a:t>
            </a:r>
          </a:p>
        </p:txBody>
      </p:sp>
      <p:sp>
        <p:nvSpPr>
          <p:cNvPr id="21540" name="Text Box 36"/>
          <p:cNvSpPr txBox="1">
            <a:spLocks noChangeArrowheads="1"/>
          </p:cNvSpPr>
          <p:nvPr/>
        </p:nvSpPr>
        <p:spPr bwMode="auto">
          <a:xfrm>
            <a:off x="6996113" y="5594350"/>
            <a:ext cx="1103312" cy="366713"/>
          </a:xfrm>
          <a:prstGeom prst="rect">
            <a:avLst/>
          </a:prstGeom>
          <a:noFill/>
          <a:ln w="9525">
            <a:noFill/>
            <a:miter lim="800000"/>
            <a:headEnd/>
            <a:tailEnd/>
          </a:ln>
          <a:effectLst/>
        </p:spPr>
        <p:txBody>
          <a:bodyPr wrap="none">
            <a:spAutoFit/>
          </a:bodyPr>
          <a:lstStyle/>
          <a:p>
            <a:r>
              <a:rPr lang="es-ES" b="1">
                <a:solidFill>
                  <a:srgbClr val="006600"/>
                </a:solidFill>
              </a:rPr>
              <a:t> I</a:t>
            </a:r>
            <a:r>
              <a:rPr lang="es-ES" b="1" baseline="-25000">
                <a:solidFill>
                  <a:srgbClr val="006600"/>
                </a:solidFill>
              </a:rPr>
              <a:t>OHmáx</a:t>
            </a:r>
            <a:r>
              <a:rPr lang="es-ES" b="1">
                <a:solidFill>
                  <a:srgbClr val="006600"/>
                </a:solidFill>
              </a:rPr>
              <a:t>&gt;0</a:t>
            </a:r>
          </a:p>
        </p:txBody>
      </p:sp>
      <p:sp>
        <p:nvSpPr>
          <p:cNvPr id="21541" name="Text Box 37"/>
          <p:cNvSpPr txBox="1">
            <a:spLocks noChangeArrowheads="1"/>
          </p:cNvSpPr>
          <p:nvPr/>
        </p:nvSpPr>
        <p:spPr bwMode="auto">
          <a:xfrm>
            <a:off x="6056313" y="6400800"/>
            <a:ext cx="1328737" cy="457200"/>
          </a:xfrm>
          <a:prstGeom prst="rect">
            <a:avLst/>
          </a:prstGeom>
          <a:solidFill>
            <a:srgbClr val="FF9933"/>
          </a:solidFill>
          <a:ln w="9525">
            <a:noFill/>
            <a:miter lim="800000"/>
            <a:headEnd/>
            <a:tailEnd/>
          </a:ln>
          <a:effectLst/>
        </p:spPr>
        <p:txBody>
          <a:bodyPr>
            <a:spAutoFit/>
          </a:bodyPr>
          <a:lstStyle/>
          <a:p>
            <a:r>
              <a:rPr lang="es-ES" sz="1200"/>
              <a:t>Carga Unitaria </a:t>
            </a:r>
          </a:p>
          <a:p>
            <a:r>
              <a:rPr lang="es-ES" sz="1200"/>
              <a:t>de estado alto</a:t>
            </a:r>
          </a:p>
        </p:txBody>
      </p:sp>
      <p:sp>
        <p:nvSpPr>
          <p:cNvPr id="21542" name="AutoShape 38"/>
          <p:cNvSpPr>
            <a:spLocks noChangeArrowheads="1"/>
          </p:cNvSpPr>
          <p:nvPr/>
        </p:nvSpPr>
        <p:spPr bwMode="auto">
          <a:xfrm rot="16200000">
            <a:off x="5210969" y="5901531"/>
            <a:ext cx="198438" cy="14192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9933"/>
          </a:solidFill>
          <a:ln w="9525">
            <a:solidFill>
              <a:srgbClr val="FF9933"/>
            </a:solidFill>
            <a:miter lim="800000"/>
            <a:headEnd/>
            <a:tailEnd/>
          </a:ln>
          <a:effectLst/>
        </p:spPr>
        <p:txBody>
          <a:bodyPr wrap="none" anchor="ctr"/>
          <a:lstStyle/>
          <a:p>
            <a:endParaRPr lang="es-E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79375" y="3749675"/>
            <a:ext cx="7272338" cy="579438"/>
          </a:xfrm>
          <a:prstGeom prst="rect">
            <a:avLst/>
          </a:prstGeom>
          <a:solidFill>
            <a:srgbClr val="FFFF00"/>
          </a:solidFill>
          <a:ln w="9525">
            <a:noFill/>
            <a:miter lim="800000"/>
            <a:headEnd/>
            <a:tailEnd/>
          </a:ln>
          <a:effectLst/>
        </p:spPr>
        <p:txBody>
          <a:bodyPr wrap="none">
            <a:spAutoFit/>
          </a:bodyPr>
          <a:lstStyle/>
          <a:p>
            <a:r>
              <a:rPr lang="es-ES" sz="3200" dirty="0">
                <a:solidFill>
                  <a:schemeClr val="bg1"/>
                </a:solidFill>
              </a:rPr>
              <a:t>Fan-</a:t>
            </a:r>
            <a:r>
              <a:rPr lang="es-ES" sz="3200" dirty="0" err="1">
                <a:solidFill>
                  <a:schemeClr val="bg1"/>
                </a:solidFill>
              </a:rPr>
              <a:t>Out</a:t>
            </a:r>
            <a:r>
              <a:rPr lang="es-ES" sz="3200" dirty="0">
                <a:solidFill>
                  <a:schemeClr val="bg1"/>
                </a:solidFill>
              </a:rPr>
              <a:t>=</a:t>
            </a:r>
            <a:r>
              <a:rPr lang="es-ES" sz="3200" dirty="0" err="1">
                <a:solidFill>
                  <a:schemeClr val="bg1"/>
                </a:solidFill>
              </a:rPr>
              <a:t>mín</a:t>
            </a:r>
            <a:r>
              <a:rPr lang="es-ES" sz="3200" dirty="0">
                <a:solidFill>
                  <a:schemeClr val="bg1"/>
                </a:solidFill>
              </a:rPr>
              <a:t>(Fan-</a:t>
            </a:r>
            <a:r>
              <a:rPr lang="es-ES" sz="3200" dirty="0" err="1">
                <a:solidFill>
                  <a:schemeClr val="bg1"/>
                </a:solidFill>
              </a:rPr>
              <a:t>Out</a:t>
            </a:r>
            <a:r>
              <a:rPr lang="es-ES" sz="3200" dirty="0">
                <a:solidFill>
                  <a:schemeClr val="bg1"/>
                </a:solidFill>
              </a:rPr>
              <a:t> </a:t>
            </a:r>
            <a:r>
              <a:rPr lang="es-ES" sz="3200" baseline="-25000" dirty="0">
                <a:solidFill>
                  <a:schemeClr val="bg1"/>
                </a:solidFill>
              </a:rPr>
              <a:t>Bajo</a:t>
            </a:r>
            <a:r>
              <a:rPr lang="es-ES" sz="3200" dirty="0">
                <a:solidFill>
                  <a:schemeClr val="bg1"/>
                </a:solidFill>
              </a:rPr>
              <a:t>, Fan-</a:t>
            </a:r>
            <a:r>
              <a:rPr lang="es-ES" sz="3200" dirty="0" err="1">
                <a:solidFill>
                  <a:schemeClr val="bg1"/>
                </a:solidFill>
              </a:rPr>
              <a:t>Out</a:t>
            </a:r>
            <a:r>
              <a:rPr lang="es-ES" sz="3200" dirty="0">
                <a:solidFill>
                  <a:schemeClr val="bg1"/>
                </a:solidFill>
              </a:rPr>
              <a:t> </a:t>
            </a:r>
            <a:r>
              <a:rPr lang="es-ES" sz="3200" baseline="-25000" dirty="0">
                <a:solidFill>
                  <a:schemeClr val="bg1"/>
                </a:solidFill>
              </a:rPr>
              <a:t>Alto</a:t>
            </a:r>
            <a:r>
              <a:rPr lang="es-ES" sz="3200" dirty="0">
                <a:solidFill>
                  <a:schemeClr val="bg1"/>
                </a:solidFill>
              </a:rPr>
              <a:t>)</a:t>
            </a:r>
          </a:p>
        </p:txBody>
      </p:sp>
      <p:sp>
        <p:nvSpPr>
          <p:cNvPr id="22533" name="Rectangle 5"/>
          <p:cNvSpPr>
            <a:spLocks noGrp="1" noChangeArrowheads="1"/>
          </p:cNvSpPr>
          <p:nvPr>
            <p:ph type="title"/>
          </p:nvPr>
        </p:nvSpPr>
        <p:spPr>
          <a:xfrm>
            <a:off x="0" y="274638"/>
            <a:ext cx="9144000" cy="1143000"/>
          </a:xfrm>
          <a:noFill/>
          <a:ln/>
        </p:spPr>
        <p:txBody>
          <a:bodyPr>
            <a:normAutofit fontScale="90000"/>
          </a:bodyPr>
          <a:lstStyle/>
          <a:p>
            <a:r>
              <a:rPr lang="es-ES" sz="4000"/>
              <a:t>Cálculo del Factor de carga de salida </a:t>
            </a:r>
            <a:br>
              <a:rPr lang="es-ES" sz="4000"/>
            </a:br>
            <a:r>
              <a:rPr lang="es-ES" sz="4000"/>
              <a:t>(Fan-Out)</a:t>
            </a:r>
          </a:p>
        </p:txBody>
      </p:sp>
      <p:sp>
        <p:nvSpPr>
          <p:cNvPr id="22534" name="Text Box 6"/>
          <p:cNvSpPr txBox="1">
            <a:spLocks noChangeArrowheads="1"/>
          </p:cNvSpPr>
          <p:nvPr/>
        </p:nvSpPr>
        <p:spPr bwMode="auto">
          <a:xfrm>
            <a:off x="258763" y="1930400"/>
            <a:ext cx="3419475" cy="396875"/>
          </a:xfrm>
          <a:prstGeom prst="rect">
            <a:avLst/>
          </a:prstGeom>
          <a:solidFill>
            <a:srgbClr val="FFFF00"/>
          </a:solidFill>
          <a:ln w="9525">
            <a:noFill/>
            <a:miter lim="800000"/>
            <a:headEnd/>
            <a:tailEnd/>
          </a:ln>
          <a:effectLst/>
        </p:spPr>
        <p:txBody>
          <a:bodyPr>
            <a:spAutoFit/>
          </a:bodyPr>
          <a:lstStyle/>
          <a:p>
            <a:r>
              <a:rPr lang="es-ES" sz="2000">
                <a:solidFill>
                  <a:srgbClr val="003300"/>
                </a:solidFill>
              </a:rPr>
              <a:t>Fan-Out </a:t>
            </a:r>
            <a:r>
              <a:rPr lang="es-ES" sz="2000" baseline="-25000">
                <a:solidFill>
                  <a:srgbClr val="003300"/>
                </a:solidFill>
              </a:rPr>
              <a:t>Bajo</a:t>
            </a:r>
            <a:r>
              <a:rPr lang="es-ES" sz="2000">
                <a:solidFill>
                  <a:srgbClr val="003300"/>
                </a:solidFill>
              </a:rPr>
              <a:t>= </a:t>
            </a:r>
            <a:r>
              <a:rPr lang="en-US" sz="2000">
                <a:solidFill>
                  <a:srgbClr val="003300"/>
                </a:solidFill>
                <a:cs typeface="Arial" charset="0"/>
              </a:rPr>
              <a:t>|</a:t>
            </a:r>
            <a:r>
              <a:rPr lang="es-ES" sz="2000">
                <a:solidFill>
                  <a:srgbClr val="003300"/>
                </a:solidFill>
              </a:rPr>
              <a:t> I</a:t>
            </a:r>
            <a:r>
              <a:rPr lang="es-ES" sz="2000" baseline="-25000">
                <a:solidFill>
                  <a:srgbClr val="003300"/>
                </a:solidFill>
              </a:rPr>
              <a:t>OLmáx </a:t>
            </a:r>
            <a:r>
              <a:rPr lang="es-ES" sz="2000">
                <a:solidFill>
                  <a:srgbClr val="003300"/>
                </a:solidFill>
              </a:rPr>
              <a:t>/ I</a:t>
            </a:r>
            <a:r>
              <a:rPr lang="es-ES" sz="2000" baseline="-25000">
                <a:solidFill>
                  <a:srgbClr val="003300"/>
                </a:solidFill>
              </a:rPr>
              <a:t>ILmáx </a:t>
            </a:r>
            <a:r>
              <a:rPr lang="en-US" sz="2000">
                <a:solidFill>
                  <a:srgbClr val="003300"/>
                </a:solidFill>
              </a:rPr>
              <a:t>| </a:t>
            </a:r>
            <a:endParaRPr lang="es-ES" sz="2000">
              <a:solidFill>
                <a:srgbClr val="003300"/>
              </a:solidFill>
            </a:endParaRPr>
          </a:p>
        </p:txBody>
      </p:sp>
      <p:sp>
        <p:nvSpPr>
          <p:cNvPr id="22535" name="Text Box 7"/>
          <p:cNvSpPr txBox="1">
            <a:spLocks noChangeArrowheads="1"/>
          </p:cNvSpPr>
          <p:nvPr/>
        </p:nvSpPr>
        <p:spPr bwMode="auto">
          <a:xfrm>
            <a:off x="5738813" y="1995488"/>
            <a:ext cx="3405187" cy="396875"/>
          </a:xfrm>
          <a:prstGeom prst="rect">
            <a:avLst/>
          </a:prstGeom>
          <a:solidFill>
            <a:srgbClr val="FFFF00"/>
          </a:solidFill>
          <a:ln w="9525">
            <a:noFill/>
            <a:miter lim="800000"/>
            <a:headEnd/>
            <a:tailEnd/>
          </a:ln>
          <a:effectLst/>
        </p:spPr>
        <p:txBody>
          <a:bodyPr>
            <a:spAutoFit/>
          </a:bodyPr>
          <a:lstStyle/>
          <a:p>
            <a:r>
              <a:rPr lang="es-ES" sz="2000">
                <a:solidFill>
                  <a:srgbClr val="003300"/>
                </a:solidFill>
              </a:rPr>
              <a:t>Fan-Out </a:t>
            </a:r>
            <a:r>
              <a:rPr lang="es-ES" sz="2000" baseline="-25000">
                <a:solidFill>
                  <a:srgbClr val="003300"/>
                </a:solidFill>
              </a:rPr>
              <a:t>Alto</a:t>
            </a:r>
            <a:r>
              <a:rPr lang="es-ES" sz="2000">
                <a:solidFill>
                  <a:srgbClr val="003300"/>
                </a:solidFill>
              </a:rPr>
              <a:t>= </a:t>
            </a:r>
            <a:r>
              <a:rPr lang="en-US" sz="2000">
                <a:solidFill>
                  <a:srgbClr val="003300"/>
                </a:solidFill>
                <a:cs typeface="Arial" charset="0"/>
              </a:rPr>
              <a:t>|</a:t>
            </a:r>
            <a:r>
              <a:rPr lang="es-ES" sz="2000">
                <a:solidFill>
                  <a:srgbClr val="003300"/>
                </a:solidFill>
              </a:rPr>
              <a:t> I</a:t>
            </a:r>
            <a:r>
              <a:rPr lang="es-ES" sz="2000" baseline="-25000">
                <a:solidFill>
                  <a:srgbClr val="003300"/>
                </a:solidFill>
              </a:rPr>
              <a:t>OHmáx </a:t>
            </a:r>
            <a:r>
              <a:rPr lang="es-ES" sz="2000">
                <a:solidFill>
                  <a:srgbClr val="003300"/>
                </a:solidFill>
              </a:rPr>
              <a:t>/ I</a:t>
            </a:r>
            <a:r>
              <a:rPr lang="es-ES" sz="2000" baseline="-25000">
                <a:solidFill>
                  <a:srgbClr val="003300"/>
                </a:solidFill>
              </a:rPr>
              <a:t>IHmáx </a:t>
            </a:r>
            <a:r>
              <a:rPr lang="en-US" sz="2000">
                <a:solidFill>
                  <a:srgbClr val="003300"/>
                </a:solidFill>
              </a:rPr>
              <a:t>| </a:t>
            </a:r>
            <a:endParaRPr lang="es-ES" sz="2000">
              <a:solidFill>
                <a:srgbClr val="003300"/>
              </a:solidFill>
            </a:endParaRPr>
          </a:p>
        </p:txBody>
      </p:sp>
      <p:sp>
        <p:nvSpPr>
          <p:cNvPr id="22538" name="Freeform 10"/>
          <p:cNvSpPr>
            <a:spLocks/>
          </p:cNvSpPr>
          <p:nvPr/>
        </p:nvSpPr>
        <p:spPr bwMode="auto">
          <a:xfrm>
            <a:off x="666750" y="2409825"/>
            <a:ext cx="2965450" cy="1312863"/>
          </a:xfrm>
          <a:custGeom>
            <a:avLst/>
            <a:gdLst/>
            <a:ahLst/>
            <a:cxnLst>
              <a:cxn ang="0">
                <a:pos x="0" y="0"/>
              </a:cxn>
              <a:cxn ang="0">
                <a:pos x="2032" y="0"/>
              </a:cxn>
              <a:cxn ang="0">
                <a:pos x="2429" y="687"/>
              </a:cxn>
            </a:cxnLst>
            <a:rect l="0" t="0" r="r" b="b"/>
            <a:pathLst>
              <a:path w="2429" h="687">
                <a:moveTo>
                  <a:pt x="0" y="0"/>
                </a:moveTo>
                <a:lnTo>
                  <a:pt x="2032" y="0"/>
                </a:lnTo>
                <a:lnTo>
                  <a:pt x="2429" y="687"/>
                </a:lnTo>
              </a:path>
            </a:pathLst>
          </a:custGeom>
          <a:noFill/>
          <a:ln w="9525">
            <a:solidFill>
              <a:schemeClr val="tx1"/>
            </a:solidFill>
            <a:round/>
            <a:headEnd/>
            <a:tailEnd/>
          </a:ln>
          <a:effectLst/>
        </p:spPr>
        <p:txBody>
          <a:bodyPr/>
          <a:lstStyle/>
          <a:p>
            <a:endParaRPr lang="es-ES"/>
          </a:p>
        </p:txBody>
      </p:sp>
      <p:sp>
        <p:nvSpPr>
          <p:cNvPr id="22539" name="Freeform 11"/>
          <p:cNvSpPr>
            <a:spLocks/>
          </p:cNvSpPr>
          <p:nvPr/>
        </p:nvSpPr>
        <p:spPr bwMode="auto">
          <a:xfrm flipH="1">
            <a:off x="5686425" y="2454275"/>
            <a:ext cx="3146425" cy="1225550"/>
          </a:xfrm>
          <a:custGeom>
            <a:avLst/>
            <a:gdLst/>
            <a:ahLst/>
            <a:cxnLst>
              <a:cxn ang="0">
                <a:pos x="0" y="0"/>
              </a:cxn>
              <a:cxn ang="0">
                <a:pos x="2032" y="0"/>
              </a:cxn>
              <a:cxn ang="0">
                <a:pos x="2429" y="687"/>
              </a:cxn>
            </a:cxnLst>
            <a:rect l="0" t="0" r="r" b="b"/>
            <a:pathLst>
              <a:path w="2429" h="687">
                <a:moveTo>
                  <a:pt x="0" y="0"/>
                </a:moveTo>
                <a:lnTo>
                  <a:pt x="2032" y="0"/>
                </a:lnTo>
                <a:lnTo>
                  <a:pt x="2429" y="687"/>
                </a:lnTo>
              </a:path>
            </a:pathLst>
          </a:custGeom>
          <a:noFill/>
          <a:ln w="9525">
            <a:solidFill>
              <a:schemeClr val="tx1"/>
            </a:solidFill>
            <a:round/>
            <a:headEnd/>
            <a:tailEnd/>
          </a:ln>
          <a:effectLst/>
        </p:spPr>
        <p:txBody>
          <a:bodyPr/>
          <a:lstStyle/>
          <a:p>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0" y="274638"/>
            <a:ext cx="9144000" cy="1143000"/>
          </a:xfrm>
          <a:noFill/>
          <a:ln/>
        </p:spPr>
        <p:txBody>
          <a:bodyPr>
            <a:normAutofit fontScale="90000"/>
          </a:bodyPr>
          <a:lstStyle/>
          <a:p>
            <a:r>
              <a:rPr lang="es-ES" sz="4000"/>
              <a:t>Ejemplo del cálculo </a:t>
            </a:r>
            <a:br>
              <a:rPr lang="es-ES" sz="4000"/>
            </a:br>
            <a:r>
              <a:rPr lang="es-ES" sz="4000"/>
              <a:t>del Factor de carga de salida </a:t>
            </a:r>
            <a:br>
              <a:rPr lang="es-ES" sz="4000"/>
            </a:br>
            <a:r>
              <a:rPr lang="es-ES" sz="4000"/>
              <a:t>(Fan-Out)</a:t>
            </a:r>
          </a:p>
        </p:txBody>
      </p:sp>
      <p:sp>
        <p:nvSpPr>
          <p:cNvPr id="24584" name="Text Box 8"/>
          <p:cNvSpPr txBox="1">
            <a:spLocks noChangeArrowheads="1"/>
          </p:cNvSpPr>
          <p:nvPr/>
        </p:nvSpPr>
        <p:spPr bwMode="auto">
          <a:xfrm>
            <a:off x="490538" y="4919663"/>
            <a:ext cx="8447087" cy="579437"/>
          </a:xfrm>
          <a:prstGeom prst="rect">
            <a:avLst/>
          </a:prstGeom>
          <a:solidFill>
            <a:srgbClr val="FFCBFF"/>
          </a:solidFill>
          <a:ln w="9525">
            <a:noFill/>
            <a:miter lim="800000"/>
            <a:headEnd/>
            <a:tailEnd/>
          </a:ln>
          <a:effectLst/>
        </p:spPr>
        <p:txBody>
          <a:bodyPr>
            <a:spAutoFit/>
          </a:bodyPr>
          <a:lstStyle/>
          <a:p>
            <a:r>
              <a:rPr lang="es-ES" sz="3200">
                <a:solidFill>
                  <a:srgbClr val="003300"/>
                </a:solidFill>
              </a:rPr>
              <a:t>Fan-Out </a:t>
            </a:r>
            <a:r>
              <a:rPr lang="es-ES" sz="3200" baseline="-25000">
                <a:solidFill>
                  <a:srgbClr val="003300"/>
                </a:solidFill>
              </a:rPr>
              <a:t>Bajo</a:t>
            </a:r>
            <a:r>
              <a:rPr lang="es-ES" sz="3200">
                <a:solidFill>
                  <a:srgbClr val="003300"/>
                </a:solidFill>
              </a:rPr>
              <a:t>= </a:t>
            </a:r>
            <a:r>
              <a:rPr lang="en-US" sz="3200">
                <a:solidFill>
                  <a:srgbClr val="003300"/>
                </a:solidFill>
                <a:cs typeface="Arial" charset="0"/>
              </a:rPr>
              <a:t>|</a:t>
            </a:r>
            <a:r>
              <a:rPr lang="es-ES" sz="3200">
                <a:solidFill>
                  <a:srgbClr val="003300"/>
                </a:solidFill>
              </a:rPr>
              <a:t> I</a:t>
            </a:r>
            <a:r>
              <a:rPr lang="es-ES" sz="3200" baseline="-25000">
                <a:solidFill>
                  <a:srgbClr val="003300"/>
                </a:solidFill>
              </a:rPr>
              <a:t>OLmáx </a:t>
            </a:r>
            <a:r>
              <a:rPr lang="es-ES" sz="3200">
                <a:solidFill>
                  <a:srgbClr val="003300"/>
                </a:solidFill>
              </a:rPr>
              <a:t>/ I</a:t>
            </a:r>
            <a:r>
              <a:rPr lang="es-ES" sz="3200" baseline="-25000">
                <a:solidFill>
                  <a:srgbClr val="003300"/>
                </a:solidFill>
              </a:rPr>
              <a:t>ILmáx </a:t>
            </a:r>
            <a:r>
              <a:rPr lang="en-US" sz="3200">
                <a:solidFill>
                  <a:srgbClr val="003300"/>
                </a:solidFill>
              </a:rPr>
              <a:t>|</a:t>
            </a:r>
            <a:r>
              <a:rPr lang="en-US">
                <a:solidFill>
                  <a:srgbClr val="003300"/>
                </a:solidFill>
              </a:rPr>
              <a:t> </a:t>
            </a:r>
            <a:r>
              <a:rPr lang="en-US" sz="3200">
                <a:solidFill>
                  <a:srgbClr val="003300"/>
                </a:solidFill>
              </a:rPr>
              <a:t>= |</a:t>
            </a:r>
            <a:r>
              <a:rPr lang="en-US" sz="3200"/>
              <a:t> </a:t>
            </a:r>
            <a:r>
              <a:rPr lang="en-US" sz="3200">
                <a:solidFill>
                  <a:srgbClr val="003300"/>
                </a:solidFill>
              </a:rPr>
              <a:t>16/(-1,6) |=10</a:t>
            </a:r>
            <a:endParaRPr lang="es-ES" sz="3200">
              <a:solidFill>
                <a:srgbClr val="003300"/>
              </a:solidFill>
            </a:endParaRPr>
          </a:p>
        </p:txBody>
      </p:sp>
      <p:sp>
        <p:nvSpPr>
          <p:cNvPr id="24585" name="Text Box 9"/>
          <p:cNvSpPr txBox="1">
            <a:spLocks noChangeArrowheads="1"/>
          </p:cNvSpPr>
          <p:nvPr/>
        </p:nvSpPr>
        <p:spPr bwMode="auto">
          <a:xfrm>
            <a:off x="506413" y="4270375"/>
            <a:ext cx="8448675" cy="579438"/>
          </a:xfrm>
          <a:prstGeom prst="rect">
            <a:avLst/>
          </a:prstGeom>
          <a:solidFill>
            <a:srgbClr val="FFCBFF"/>
          </a:solidFill>
          <a:ln w="9525">
            <a:noFill/>
            <a:miter lim="800000"/>
            <a:headEnd/>
            <a:tailEnd/>
          </a:ln>
          <a:effectLst/>
        </p:spPr>
        <p:txBody>
          <a:bodyPr>
            <a:spAutoFit/>
          </a:bodyPr>
          <a:lstStyle/>
          <a:p>
            <a:r>
              <a:rPr lang="es-ES" sz="3200">
                <a:solidFill>
                  <a:srgbClr val="003300"/>
                </a:solidFill>
              </a:rPr>
              <a:t>Fan-Out </a:t>
            </a:r>
            <a:r>
              <a:rPr lang="es-ES" sz="3200" baseline="-25000">
                <a:solidFill>
                  <a:srgbClr val="003300"/>
                </a:solidFill>
              </a:rPr>
              <a:t>Alto</a:t>
            </a:r>
            <a:r>
              <a:rPr lang="es-ES" sz="3200">
                <a:solidFill>
                  <a:srgbClr val="003300"/>
                </a:solidFill>
              </a:rPr>
              <a:t>= </a:t>
            </a:r>
            <a:r>
              <a:rPr lang="en-US" sz="3200">
                <a:solidFill>
                  <a:srgbClr val="003300"/>
                </a:solidFill>
                <a:cs typeface="Arial" charset="0"/>
              </a:rPr>
              <a:t>|</a:t>
            </a:r>
            <a:r>
              <a:rPr lang="es-ES" sz="3200">
                <a:solidFill>
                  <a:srgbClr val="003300"/>
                </a:solidFill>
              </a:rPr>
              <a:t> I</a:t>
            </a:r>
            <a:r>
              <a:rPr lang="es-ES" sz="3200" baseline="-25000">
                <a:solidFill>
                  <a:srgbClr val="003300"/>
                </a:solidFill>
              </a:rPr>
              <a:t>OHmáx </a:t>
            </a:r>
            <a:r>
              <a:rPr lang="es-ES" sz="3200">
                <a:solidFill>
                  <a:srgbClr val="003300"/>
                </a:solidFill>
              </a:rPr>
              <a:t>/ I</a:t>
            </a:r>
            <a:r>
              <a:rPr lang="es-ES" sz="3200" baseline="-25000">
                <a:solidFill>
                  <a:srgbClr val="003300"/>
                </a:solidFill>
              </a:rPr>
              <a:t>IHmáx </a:t>
            </a:r>
            <a:r>
              <a:rPr lang="en-US" sz="3200">
                <a:solidFill>
                  <a:srgbClr val="003300"/>
                </a:solidFill>
              </a:rPr>
              <a:t>| = |</a:t>
            </a:r>
            <a:r>
              <a:rPr lang="es-ES"/>
              <a:t> </a:t>
            </a:r>
            <a:r>
              <a:rPr lang="en-US" sz="3200">
                <a:solidFill>
                  <a:srgbClr val="003300"/>
                </a:solidFill>
              </a:rPr>
              <a:t>400/40 |</a:t>
            </a:r>
            <a:r>
              <a:rPr lang="en-US"/>
              <a:t> </a:t>
            </a:r>
            <a:r>
              <a:rPr lang="en-US" sz="3200">
                <a:solidFill>
                  <a:srgbClr val="003300"/>
                </a:solidFill>
              </a:rPr>
              <a:t>= 10</a:t>
            </a:r>
            <a:r>
              <a:rPr lang="en-US">
                <a:solidFill>
                  <a:srgbClr val="003300"/>
                </a:solidFill>
              </a:rPr>
              <a:t> </a:t>
            </a:r>
            <a:endParaRPr lang="es-ES">
              <a:solidFill>
                <a:srgbClr val="003300"/>
              </a:solidFill>
            </a:endParaRPr>
          </a:p>
        </p:txBody>
      </p:sp>
      <p:sp>
        <p:nvSpPr>
          <p:cNvPr id="24586" name="Text Box 10"/>
          <p:cNvSpPr txBox="1">
            <a:spLocks noChangeArrowheads="1"/>
          </p:cNvSpPr>
          <p:nvPr/>
        </p:nvSpPr>
        <p:spPr bwMode="auto">
          <a:xfrm>
            <a:off x="3987800" y="3290888"/>
            <a:ext cx="3417888" cy="579437"/>
          </a:xfrm>
          <a:prstGeom prst="rect">
            <a:avLst/>
          </a:prstGeom>
          <a:solidFill>
            <a:srgbClr val="FFCBFF"/>
          </a:solidFill>
          <a:ln w="9525">
            <a:noFill/>
            <a:miter lim="800000"/>
            <a:headEnd/>
            <a:tailEnd/>
          </a:ln>
          <a:effectLst/>
        </p:spPr>
        <p:txBody>
          <a:bodyPr>
            <a:spAutoFit/>
          </a:bodyPr>
          <a:lstStyle/>
          <a:p>
            <a:r>
              <a:rPr lang="es-ES" sz="3200">
                <a:solidFill>
                  <a:srgbClr val="003300"/>
                </a:solidFill>
              </a:rPr>
              <a:t>I</a:t>
            </a:r>
            <a:r>
              <a:rPr lang="es-ES" sz="3200" baseline="-25000">
                <a:solidFill>
                  <a:srgbClr val="003300"/>
                </a:solidFill>
              </a:rPr>
              <a:t>ILmáx </a:t>
            </a:r>
            <a:r>
              <a:rPr lang="en-US" sz="3200">
                <a:solidFill>
                  <a:srgbClr val="003300"/>
                </a:solidFill>
              </a:rPr>
              <a:t>=</a:t>
            </a:r>
            <a:r>
              <a:rPr lang="en-US">
                <a:solidFill>
                  <a:srgbClr val="003300"/>
                </a:solidFill>
              </a:rPr>
              <a:t> </a:t>
            </a:r>
            <a:r>
              <a:rPr lang="en-US" sz="3200">
                <a:solidFill>
                  <a:srgbClr val="003300"/>
                </a:solidFill>
              </a:rPr>
              <a:t>-1,6 mA</a:t>
            </a:r>
            <a:endParaRPr lang="es-ES" sz="3200">
              <a:solidFill>
                <a:srgbClr val="003300"/>
              </a:solidFill>
            </a:endParaRPr>
          </a:p>
        </p:txBody>
      </p:sp>
      <p:sp>
        <p:nvSpPr>
          <p:cNvPr id="24587" name="Text Box 11"/>
          <p:cNvSpPr txBox="1">
            <a:spLocks noChangeArrowheads="1"/>
          </p:cNvSpPr>
          <p:nvPr/>
        </p:nvSpPr>
        <p:spPr bwMode="auto">
          <a:xfrm>
            <a:off x="514350" y="2649538"/>
            <a:ext cx="3405188" cy="579437"/>
          </a:xfrm>
          <a:prstGeom prst="rect">
            <a:avLst/>
          </a:prstGeom>
          <a:solidFill>
            <a:srgbClr val="FFCBFF"/>
          </a:solidFill>
          <a:ln w="9525">
            <a:noFill/>
            <a:miter lim="800000"/>
            <a:headEnd/>
            <a:tailEnd/>
          </a:ln>
          <a:effectLst/>
        </p:spPr>
        <p:txBody>
          <a:bodyPr>
            <a:spAutoFit/>
          </a:bodyPr>
          <a:lstStyle/>
          <a:p>
            <a:r>
              <a:rPr lang="es-ES" sz="3200">
                <a:solidFill>
                  <a:srgbClr val="003300"/>
                </a:solidFill>
              </a:rPr>
              <a:t>I</a:t>
            </a:r>
            <a:r>
              <a:rPr lang="es-ES" sz="3200" baseline="-25000">
                <a:solidFill>
                  <a:srgbClr val="003300"/>
                </a:solidFill>
              </a:rPr>
              <a:t>OHmáx </a:t>
            </a:r>
            <a:r>
              <a:rPr lang="es-ES" sz="3200">
                <a:solidFill>
                  <a:srgbClr val="003300"/>
                </a:solidFill>
              </a:rPr>
              <a:t>= - 400 </a:t>
            </a:r>
            <a:r>
              <a:rPr lang="el-GR" sz="3200">
                <a:solidFill>
                  <a:srgbClr val="003300"/>
                </a:solidFill>
                <a:cs typeface="Arial" charset="0"/>
              </a:rPr>
              <a:t>μ</a:t>
            </a:r>
            <a:r>
              <a:rPr lang="es-ES" sz="3200">
                <a:solidFill>
                  <a:srgbClr val="003300"/>
                </a:solidFill>
                <a:cs typeface="Arial" charset="0"/>
              </a:rPr>
              <a:t>A</a:t>
            </a:r>
            <a:endParaRPr lang="el-GR" sz="3200">
              <a:solidFill>
                <a:srgbClr val="003300"/>
              </a:solidFill>
              <a:cs typeface="Arial" charset="0"/>
            </a:endParaRPr>
          </a:p>
        </p:txBody>
      </p:sp>
      <p:sp>
        <p:nvSpPr>
          <p:cNvPr id="24588" name="Text Box 12"/>
          <p:cNvSpPr txBox="1">
            <a:spLocks noChangeArrowheads="1"/>
          </p:cNvSpPr>
          <p:nvPr/>
        </p:nvSpPr>
        <p:spPr bwMode="auto">
          <a:xfrm>
            <a:off x="454025" y="1931988"/>
            <a:ext cx="8620125" cy="641350"/>
          </a:xfrm>
          <a:prstGeom prst="rect">
            <a:avLst/>
          </a:prstGeom>
          <a:noFill/>
          <a:ln w="9525">
            <a:noFill/>
            <a:miter lim="800000"/>
            <a:headEnd/>
            <a:tailEnd/>
          </a:ln>
          <a:effectLst/>
        </p:spPr>
        <p:txBody>
          <a:bodyPr>
            <a:spAutoFit/>
          </a:bodyPr>
          <a:lstStyle/>
          <a:p>
            <a:r>
              <a:rPr lang="es-ES"/>
              <a:t>Usando lógica TTL estándar (serie 74), tenemos las siguientes especificaciones técnicas:</a:t>
            </a:r>
          </a:p>
        </p:txBody>
      </p:sp>
      <p:sp>
        <p:nvSpPr>
          <p:cNvPr id="24589" name="Text Box 13"/>
          <p:cNvSpPr txBox="1">
            <a:spLocks noChangeArrowheads="1"/>
          </p:cNvSpPr>
          <p:nvPr/>
        </p:nvSpPr>
        <p:spPr bwMode="auto">
          <a:xfrm>
            <a:off x="522288" y="3281363"/>
            <a:ext cx="3417887" cy="579437"/>
          </a:xfrm>
          <a:prstGeom prst="rect">
            <a:avLst/>
          </a:prstGeom>
          <a:solidFill>
            <a:srgbClr val="FFCBFF"/>
          </a:solidFill>
          <a:ln w="9525">
            <a:noFill/>
            <a:miter lim="800000"/>
            <a:headEnd/>
            <a:tailEnd/>
          </a:ln>
          <a:effectLst/>
        </p:spPr>
        <p:txBody>
          <a:bodyPr>
            <a:spAutoFit/>
          </a:bodyPr>
          <a:lstStyle/>
          <a:p>
            <a:r>
              <a:rPr lang="es-ES" sz="3200">
                <a:solidFill>
                  <a:srgbClr val="003300"/>
                </a:solidFill>
              </a:rPr>
              <a:t>I</a:t>
            </a:r>
            <a:r>
              <a:rPr lang="es-ES" sz="3200" baseline="-25000">
                <a:solidFill>
                  <a:srgbClr val="003300"/>
                </a:solidFill>
              </a:rPr>
              <a:t>OLmáx </a:t>
            </a:r>
            <a:r>
              <a:rPr lang="es-ES" sz="3200">
                <a:solidFill>
                  <a:srgbClr val="003300"/>
                </a:solidFill>
              </a:rPr>
              <a:t>= 16 mA</a:t>
            </a:r>
          </a:p>
        </p:txBody>
      </p:sp>
      <p:sp>
        <p:nvSpPr>
          <p:cNvPr id="24590" name="Text Box 14"/>
          <p:cNvSpPr txBox="1">
            <a:spLocks noChangeArrowheads="1"/>
          </p:cNvSpPr>
          <p:nvPr/>
        </p:nvSpPr>
        <p:spPr bwMode="auto">
          <a:xfrm>
            <a:off x="3990975" y="2646363"/>
            <a:ext cx="3405188" cy="579437"/>
          </a:xfrm>
          <a:prstGeom prst="rect">
            <a:avLst/>
          </a:prstGeom>
          <a:solidFill>
            <a:srgbClr val="FFCBFF"/>
          </a:solidFill>
          <a:ln w="9525">
            <a:noFill/>
            <a:miter lim="800000"/>
            <a:headEnd/>
            <a:tailEnd/>
          </a:ln>
          <a:effectLst/>
        </p:spPr>
        <p:txBody>
          <a:bodyPr>
            <a:spAutoFit/>
          </a:bodyPr>
          <a:lstStyle/>
          <a:p>
            <a:r>
              <a:rPr lang="es-ES" sz="3200">
                <a:solidFill>
                  <a:srgbClr val="003300"/>
                </a:solidFill>
              </a:rPr>
              <a:t>I</a:t>
            </a:r>
            <a:r>
              <a:rPr lang="es-ES" sz="3200" baseline="-25000">
                <a:solidFill>
                  <a:srgbClr val="003300"/>
                </a:solidFill>
              </a:rPr>
              <a:t>IHmáx </a:t>
            </a:r>
            <a:r>
              <a:rPr lang="en-US" sz="3200">
                <a:solidFill>
                  <a:srgbClr val="003300"/>
                </a:solidFill>
              </a:rPr>
              <a:t>=    40 </a:t>
            </a:r>
            <a:r>
              <a:rPr lang="el-GR" sz="3200">
                <a:solidFill>
                  <a:srgbClr val="003300"/>
                </a:solidFill>
              </a:rPr>
              <a:t>μ</a:t>
            </a:r>
            <a:r>
              <a:rPr lang="es-ES" sz="3200">
                <a:solidFill>
                  <a:srgbClr val="003300"/>
                </a:solidFill>
              </a:rPr>
              <a:t>A</a:t>
            </a:r>
          </a:p>
        </p:txBody>
      </p:sp>
      <p:sp>
        <p:nvSpPr>
          <p:cNvPr id="24591" name="Text Box 15"/>
          <p:cNvSpPr txBox="1">
            <a:spLocks noChangeArrowheads="1"/>
          </p:cNvSpPr>
          <p:nvPr/>
        </p:nvSpPr>
        <p:spPr bwMode="auto">
          <a:xfrm>
            <a:off x="439738" y="3833813"/>
            <a:ext cx="1123950" cy="366712"/>
          </a:xfrm>
          <a:prstGeom prst="rect">
            <a:avLst/>
          </a:prstGeom>
          <a:noFill/>
          <a:ln w="9525">
            <a:noFill/>
            <a:miter lim="800000"/>
            <a:headEnd/>
            <a:tailEnd/>
          </a:ln>
          <a:effectLst/>
        </p:spPr>
        <p:txBody>
          <a:bodyPr wrap="none">
            <a:spAutoFit/>
          </a:bodyPr>
          <a:lstStyle/>
          <a:p>
            <a:r>
              <a:rPr lang="es-ES"/>
              <a:t>Solución:</a:t>
            </a:r>
          </a:p>
        </p:txBody>
      </p:sp>
      <p:sp>
        <p:nvSpPr>
          <p:cNvPr id="24592" name="Text Box 16"/>
          <p:cNvSpPr txBox="1">
            <a:spLocks noChangeArrowheads="1"/>
          </p:cNvSpPr>
          <p:nvPr/>
        </p:nvSpPr>
        <p:spPr bwMode="auto">
          <a:xfrm>
            <a:off x="487363" y="5567363"/>
            <a:ext cx="8186737" cy="579437"/>
          </a:xfrm>
          <a:prstGeom prst="rect">
            <a:avLst/>
          </a:prstGeom>
          <a:solidFill>
            <a:srgbClr val="FFCBFF"/>
          </a:solidFill>
          <a:ln w="9525">
            <a:noFill/>
            <a:miter lim="800000"/>
            <a:headEnd/>
            <a:tailEnd/>
          </a:ln>
          <a:effectLst/>
        </p:spPr>
        <p:txBody>
          <a:bodyPr wrap="none">
            <a:spAutoFit/>
          </a:bodyPr>
          <a:lstStyle/>
          <a:p>
            <a:r>
              <a:rPr lang="es-ES" sz="3200" dirty="0">
                <a:solidFill>
                  <a:schemeClr val="bg1"/>
                </a:solidFill>
              </a:rPr>
              <a:t>Fan-</a:t>
            </a:r>
            <a:r>
              <a:rPr lang="es-ES" sz="3200" dirty="0" err="1">
                <a:solidFill>
                  <a:schemeClr val="bg1"/>
                </a:solidFill>
              </a:rPr>
              <a:t>Out</a:t>
            </a:r>
            <a:r>
              <a:rPr lang="es-ES" sz="3200" dirty="0">
                <a:solidFill>
                  <a:schemeClr val="bg1"/>
                </a:solidFill>
              </a:rPr>
              <a:t>=</a:t>
            </a:r>
            <a:r>
              <a:rPr lang="es-ES" sz="3200" dirty="0" err="1">
                <a:solidFill>
                  <a:schemeClr val="bg1"/>
                </a:solidFill>
              </a:rPr>
              <a:t>mín</a:t>
            </a:r>
            <a:r>
              <a:rPr lang="es-ES" sz="3200" dirty="0">
                <a:solidFill>
                  <a:schemeClr val="bg1"/>
                </a:solidFill>
              </a:rPr>
              <a:t>(</a:t>
            </a:r>
            <a:r>
              <a:rPr lang="es-ES" sz="3200" dirty="0">
                <a:solidFill>
                  <a:srgbClr val="003300"/>
                </a:solidFill>
              </a:rPr>
              <a:t>Fan-</a:t>
            </a:r>
            <a:r>
              <a:rPr lang="es-ES" sz="3200" dirty="0" err="1">
                <a:solidFill>
                  <a:srgbClr val="003300"/>
                </a:solidFill>
              </a:rPr>
              <a:t>Out</a:t>
            </a:r>
            <a:r>
              <a:rPr lang="es-ES" sz="3200" dirty="0">
                <a:solidFill>
                  <a:srgbClr val="003300"/>
                </a:solidFill>
              </a:rPr>
              <a:t> </a:t>
            </a:r>
            <a:r>
              <a:rPr lang="es-ES" sz="3200" baseline="-25000" dirty="0">
                <a:solidFill>
                  <a:srgbClr val="003300"/>
                </a:solidFill>
              </a:rPr>
              <a:t>Bajo</a:t>
            </a:r>
            <a:r>
              <a:rPr lang="es-ES" sz="3200" dirty="0">
                <a:solidFill>
                  <a:srgbClr val="003300"/>
                </a:solidFill>
              </a:rPr>
              <a:t>, Fan-</a:t>
            </a:r>
            <a:r>
              <a:rPr lang="es-ES" sz="3200" dirty="0" err="1">
                <a:solidFill>
                  <a:srgbClr val="003300"/>
                </a:solidFill>
              </a:rPr>
              <a:t>Out</a:t>
            </a:r>
            <a:r>
              <a:rPr lang="es-ES" sz="3200" dirty="0">
                <a:solidFill>
                  <a:srgbClr val="003300"/>
                </a:solidFill>
              </a:rPr>
              <a:t> </a:t>
            </a:r>
            <a:r>
              <a:rPr lang="es-ES" sz="3200" baseline="-25000" dirty="0">
                <a:solidFill>
                  <a:srgbClr val="003300"/>
                </a:solidFill>
              </a:rPr>
              <a:t>Alto</a:t>
            </a:r>
            <a:r>
              <a:rPr lang="es-ES" sz="3200" dirty="0">
                <a:solidFill>
                  <a:srgbClr val="003300"/>
                </a:solidFill>
              </a:rPr>
              <a:t>) = 10</a:t>
            </a:r>
          </a:p>
        </p:txBody>
      </p:sp>
      <p:sp>
        <p:nvSpPr>
          <p:cNvPr id="24593" name="Text Box 17"/>
          <p:cNvSpPr txBox="1">
            <a:spLocks noChangeArrowheads="1"/>
          </p:cNvSpPr>
          <p:nvPr/>
        </p:nvSpPr>
        <p:spPr bwMode="auto">
          <a:xfrm>
            <a:off x="266700" y="6194425"/>
            <a:ext cx="8489950" cy="366713"/>
          </a:xfrm>
          <a:prstGeom prst="rect">
            <a:avLst/>
          </a:prstGeom>
          <a:noFill/>
          <a:ln w="9525">
            <a:noFill/>
            <a:miter lim="800000"/>
            <a:headEnd/>
            <a:tailEnd/>
          </a:ln>
          <a:effectLst/>
        </p:spPr>
        <p:txBody>
          <a:bodyPr wrap="none">
            <a:spAutoFit/>
          </a:bodyPr>
          <a:lstStyle/>
          <a:p>
            <a:r>
              <a:rPr lang="es-ES"/>
              <a:t>Pueden colocarse como máximo 10 cargas de la serie 74 a una salida de serie 74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p:bldP spid="24585" grpId="0" animBg="1"/>
      <p:bldP spid="24592" grpId="0" animBg="1"/>
      <p:bldP spid="245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s-ES" sz="4000"/>
              <a:t>¿Qué sucede si carga una salida con más de su capacidad?</a:t>
            </a:r>
          </a:p>
        </p:txBody>
      </p:sp>
      <p:sp>
        <p:nvSpPr>
          <p:cNvPr id="23555" name="Rectangle 3"/>
          <p:cNvSpPr>
            <a:spLocks noGrp="1" noChangeArrowheads="1"/>
          </p:cNvSpPr>
          <p:nvPr>
            <p:ph type="body" sz="half" idx="1"/>
          </p:nvPr>
        </p:nvSpPr>
        <p:spPr>
          <a:xfrm>
            <a:off x="457200" y="1600200"/>
            <a:ext cx="8204200" cy="782638"/>
          </a:xfrm>
        </p:spPr>
        <p:txBody>
          <a:bodyPr/>
          <a:lstStyle/>
          <a:p>
            <a:pPr>
              <a:lnSpc>
                <a:spcPct val="90000"/>
              </a:lnSpc>
              <a:buFontTx/>
              <a:buNone/>
            </a:pPr>
            <a:r>
              <a:rPr lang="es-ES" sz="1600" dirty="0">
                <a:solidFill>
                  <a:schemeClr val="accent2"/>
                </a:solidFill>
              </a:rPr>
              <a:t>     1.</a:t>
            </a:r>
            <a:r>
              <a:rPr lang="es-ES" sz="1600" dirty="0"/>
              <a:t> </a:t>
            </a:r>
            <a:r>
              <a:rPr lang="es-ES" sz="1600" dirty="0">
                <a:solidFill>
                  <a:schemeClr val="accent2"/>
                </a:solidFill>
              </a:rPr>
              <a:t>En el estado BAJO, el voltaje de salida (V</a:t>
            </a:r>
            <a:r>
              <a:rPr lang="es-ES" sz="1600" baseline="-25000" dirty="0">
                <a:solidFill>
                  <a:schemeClr val="accent2"/>
                </a:solidFill>
              </a:rPr>
              <a:t>OL</a:t>
            </a:r>
            <a:r>
              <a:rPr lang="es-ES" sz="1600" dirty="0">
                <a:solidFill>
                  <a:schemeClr val="accent2"/>
                </a:solidFill>
              </a:rPr>
              <a:t>) puede incrementarse más allá de su valor máximo, pudiéndose reducir el margen de ruido DC, o inclusive llegarse a un valor lógico indefinido</a:t>
            </a:r>
            <a:r>
              <a:rPr lang="es-ES" sz="1600" dirty="0"/>
              <a:t>.</a:t>
            </a:r>
          </a:p>
          <a:p>
            <a:pPr>
              <a:lnSpc>
                <a:spcPct val="90000"/>
              </a:lnSpc>
              <a:buFontTx/>
              <a:buNone/>
            </a:pPr>
            <a:endParaRPr lang="es-ES" sz="1600" dirty="0"/>
          </a:p>
          <a:p>
            <a:pPr>
              <a:lnSpc>
                <a:spcPct val="90000"/>
              </a:lnSpc>
              <a:buFontTx/>
              <a:buNone/>
            </a:pPr>
            <a:endParaRPr lang="es-ES" sz="1600" dirty="0"/>
          </a:p>
        </p:txBody>
      </p:sp>
      <p:sp>
        <p:nvSpPr>
          <p:cNvPr id="33" name="Rectangle 3"/>
          <p:cNvSpPr txBox="1">
            <a:spLocks noChangeArrowheads="1"/>
          </p:cNvSpPr>
          <p:nvPr/>
        </p:nvSpPr>
        <p:spPr>
          <a:xfrm>
            <a:off x="482600" y="2540045"/>
            <a:ext cx="8204200" cy="782638"/>
          </a:xfrm>
          <a:prstGeom prst="rect">
            <a:avLst/>
          </a:prstGeom>
        </p:spPr>
        <p:txBody>
          <a:bodyPr vert="horz">
            <a:normAutofit/>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pPr>
              <a:lnSpc>
                <a:spcPct val="90000"/>
              </a:lnSpc>
              <a:buFontTx/>
              <a:buNone/>
            </a:pPr>
            <a:r>
              <a:rPr lang="es-ES" sz="1600" smtClean="0">
                <a:solidFill>
                  <a:schemeClr val="accent2"/>
                </a:solidFill>
              </a:rPr>
              <a:t>     2.</a:t>
            </a:r>
            <a:r>
              <a:rPr lang="es-ES" sz="1600" smtClean="0"/>
              <a:t> </a:t>
            </a:r>
            <a:r>
              <a:rPr lang="es-ES" sz="1600" smtClean="0">
                <a:solidFill>
                  <a:schemeClr val="accent2"/>
                </a:solidFill>
              </a:rPr>
              <a:t>En el estado ALTO, el voltaje de salida (V</a:t>
            </a:r>
            <a:r>
              <a:rPr lang="es-ES" sz="1600" baseline="-25000" smtClean="0">
                <a:solidFill>
                  <a:schemeClr val="accent2"/>
                </a:solidFill>
              </a:rPr>
              <a:t>OH</a:t>
            </a:r>
            <a:r>
              <a:rPr lang="es-ES" sz="1600" smtClean="0">
                <a:solidFill>
                  <a:schemeClr val="accent2"/>
                </a:solidFill>
              </a:rPr>
              <a:t>) puede caer por debajo de valor mínimo, pudiéndose reducir el margen de ruido DC, o inclusive llegarse a un valor lógico indefinido</a:t>
            </a:r>
            <a:r>
              <a:rPr lang="es-ES" sz="1600" smtClean="0"/>
              <a:t>.</a:t>
            </a:r>
          </a:p>
          <a:p>
            <a:pPr>
              <a:lnSpc>
                <a:spcPct val="90000"/>
              </a:lnSpc>
              <a:buFontTx/>
              <a:buNone/>
            </a:pPr>
            <a:endParaRPr lang="es-ES" sz="1600" dirty="0"/>
          </a:p>
        </p:txBody>
      </p:sp>
    </p:spTree>
    <p:extLst>
      <p:ext uri="{BB962C8B-B14F-4D97-AF65-F5344CB8AC3E}">
        <p14:creationId xmlns:p14="http://schemas.microsoft.com/office/powerpoint/2010/main" val="1061953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s-ES" sz="4000"/>
              <a:t>¿Qué sucede si carga una salida con más de su capacidad?</a:t>
            </a:r>
          </a:p>
        </p:txBody>
      </p:sp>
      <p:sp>
        <p:nvSpPr>
          <p:cNvPr id="23555" name="Rectangle 3"/>
          <p:cNvSpPr>
            <a:spLocks noGrp="1" noChangeArrowheads="1"/>
          </p:cNvSpPr>
          <p:nvPr>
            <p:ph type="body" sz="half" idx="1"/>
          </p:nvPr>
        </p:nvSpPr>
        <p:spPr>
          <a:xfrm>
            <a:off x="457200" y="1600200"/>
            <a:ext cx="8204200" cy="782638"/>
          </a:xfrm>
        </p:spPr>
        <p:txBody>
          <a:bodyPr/>
          <a:lstStyle/>
          <a:p>
            <a:pPr>
              <a:lnSpc>
                <a:spcPct val="90000"/>
              </a:lnSpc>
              <a:buFontTx/>
              <a:buNone/>
            </a:pPr>
            <a:r>
              <a:rPr lang="es-ES" sz="1600">
                <a:solidFill>
                  <a:schemeClr val="accent2"/>
                </a:solidFill>
              </a:rPr>
              <a:t>     1.</a:t>
            </a:r>
            <a:r>
              <a:rPr lang="es-ES" sz="1600"/>
              <a:t> </a:t>
            </a:r>
            <a:r>
              <a:rPr lang="es-ES" sz="1600">
                <a:solidFill>
                  <a:schemeClr val="accent2"/>
                </a:solidFill>
              </a:rPr>
              <a:t>En el estado BAJO, el voltaje de salida (V</a:t>
            </a:r>
            <a:r>
              <a:rPr lang="es-ES" sz="1600" baseline="-25000">
                <a:solidFill>
                  <a:schemeClr val="accent2"/>
                </a:solidFill>
              </a:rPr>
              <a:t>OL</a:t>
            </a:r>
            <a:r>
              <a:rPr lang="es-ES" sz="1600">
                <a:solidFill>
                  <a:schemeClr val="accent2"/>
                </a:solidFill>
              </a:rPr>
              <a:t>) puede incrementarse más allá de su valor máximo, pudiéndose reducir el margen de ruido DC, o inclusive llegarse a un valor lógico indefinido</a:t>
            </a:r>
            <a:r>
              <a:rPr lang="es-ES" sz="1600"/>
              <a:t>.</a:t>
            </a:r>
          </a:p>
          <a:p>
            <a:pPr>
              <a:lnSpc>
                <a:spcPct val="90000"/>
              </a:lnSpc>
              <a:buFontTx/>
              <a:buNone/>
            </a:pPr>
            <a:endParaRPr lang="es-ES" sz="1600"/>
          </a:p>
          <a:p>
            <a:pPr>
              <a:lnSpc>
                <a:spcPct val="90000"/>
              </a:lnSpc>
              <a:buFontTx/>
              <a:buNone/>
            </a:pPr>
            <a:endParaRPr lang="es-ES" sz="1600"/>
          </a:p>
        </p:txBody>
      </p:sp>
      <p:sp>
        <p:nvSpPr>
          <p:cNvPr id="23575" name="Text Box 23"/>
          <p:cNvSpPr txBox="1">
            <a:spLocks noChangeArrowheads="1"/>
          </p:cNvSpPr>
          <p:nvPr/>
        </p:nvSpPr>
        <p:spPr bwMode="auto">
          <a:xfrm>
            <a:off x="4654550" y="2874963"/>
            <a:ext cx="4489450" cy="1465262"/>
          </a:xfrm>
          <a:prstGeom prst="rect">
            <a:avLst/>
          </a:prstGeom>
          <a:noFill/>
          <a:ln w="9525">
            <a:noFill/>
            <a:miter lim="800000"/>
            <a:headEnd/>
            <a:tailEnd/>
          </a:ln>
          <a:effectLst/>
        </p:spPr>
        <p:txBody>
          <a:bodyPr>
            <a:spAutoFit/>
          </a:bodyPr>
          <a:lstStyle/>
          <a:p>
            <a:r>
              <a:rPr lang="es-ES" dirty="0"/>
              <a:t>Recuerde que existe una pequeña resistencia R</a:t>
            </a:r>
            <a:r>
              <a:rPr lang="es-ES" baseline="-25000" dirty="0"/>
              <a:t>CE(SAT)</a:t>
            </a:r>
            <a:r>
              <a:rPr lang="es-ES" dirty="0"/>
              <a:t>,donde </a:t>
            </a:r>
          </a:p>
          <a:p>
            <a:r>
              <a:rPr lang="es-ES" dirty="0"/>
              <a:t>tiene lugar una caída de tensión que hace crecer V</a:t>
            </a:r>
            <a:r>
              <a:rPr lang="es-ES" baseline="-25000" dirty="0"/>
              <a:t>OL</a:t>
            </a:r>
            <a:r>
              <a:rPr lang="es-ES" dirty="0"/>
              <a:t> a medida que se incrementa I</a:t>
            </a:r>
            <a:r>
              <a:rPr lang="es-ES" baseline="-25000" dirty="0"/>
              <a:t>OH</a:t>
            </a:r>
          </a:p>
        </p:txBody>
      </p:sp>
      <p:grpSp>
        <p:nvGrpSpPr>
          <p:cNvPr id="2" name="Group 32"/>
          <p:cNvGrpSpPr>
            <a:grpSpLocks/>
          </p:cNvGrpSpPr>
          <p:nvPr/>
        </p:nvGrpSpPr>
        <p:grpSpPr bwMode="auto">
          <a:xfrm>
            <a:off x="860425" y="2641600"/>
            <a:ext cx="3962400" cy="3648075"/>
            <a:chOff x="542" y="1664"/>
            <a:chExt cx="2496" cy="2298"/>
          </a:xfrm>
        </p:grpSpPr>
        <p:graphicFrame>
          <p:nvGraphicFramePr>
            <p:cNvPr id="23565" name="Object 13"/>
            <p:cNvGraphicFramePr>
              <a:graphicFrameLocks noChangeAspect="1"/>
            </p:cNvGraphicFramePr>
            <p:nvPr/>
          </p:nvGraphicFramePr>
          <p:xfrm>
            <a:off x="609" y="1664"/>
            <a:ext cx="2262" cy="2298"/>
          </p:xfrm>
          <a:graphic>
            <a:graphicData uri="http://schemas.openxmlformats.org/presentationml/2006/ole">
              <mc:AlternateContent xmlns:mc="http://schemas.openxmlformats.org/markup-compatibility/2006">
                <mc:Choice xmlns:v="urn:schemas-microsoft-com:vml" Requires="v">
                  <p:oleObj spid="_x0000_s30731" name="Imagen de mapa de bits" r:id="rId3" imgW="3591426" imgH="3648584" progId="Paint.Picture">
                    <p:embed/>
                  </p:oleObj>
                </mc:Choice>
                <mc:Fallback>
                  <p:oleObj name="Imagen de mapa de bits" r:id="rId3" imgW="3591426" imgH="3648584"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 y="1664"/>
                          <a:ext cx="2262" cy="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7" name="Text Box 15"/>
            <p:cNvSpPr txBox="1">
              <a:spLocks noChangeArrowheads="1"/>
            </p:cNvSpPr>
            <p:nvPr/>
          </p:nvSpPr>
          <p:spPr bwMode="auto">
            <a:xfrm>
              <a:off x="1136" y="2475"/>
              <a:ext cx="309" cy="173"/>
            </a:xfrm>
            <a:prstGeom prst="rect">
              <a:avLst/>
            </a:prstGeom>
            <a:noFill/>
            <a:ln w="9525">
              <a:noFill/>
              <a:miter lim="800000"/>
              <a:headEnd/>
              <a:tailEnd/>
            </a:ln>
            <a:effectLst/>
          </p:spPr>
          <p:txBody>
            <a:bodyPr wrap="none">
              <a:spAutoFit/>
            </a:bodyPr>
            <a:lstStyle/>
            <a:p>
              <a:r>
                <a:rPr lang="es-ES" sz="1200">
                  <a:solidFill>
                    <a:srgbClr val="FF0000"/>
                  </a:solidFill>
                </a:rPr>
                <a:t>OFF</a:t>
              </a:r>
            </a:p>
          </p:txBody>
        </p:sp>
        <p:sp>
          <p:nvSpPr>
            <p:cNvPr id="23568" name="Text Box 16"/>
            <p:cNvSpPr txBox="1">
              <a:spLocks noChangeArrowheads="1"/>
            </p:cNvSpPr>
            <p:nvPr/>
          </p:nvSpPr>
          <p:spPr bwMode="auto">
            <a:xfrm>
              <a:off x="1164" y="3307"/>
              <a:ext cx="260" cy="173"/>
            </a:xfrm>
            <a:prstGeom prst="rect">
              <a:avLst/>
            </a:prstGeom>
            <a:noFill/>
            <a:ln w="9525">
              <a:noFill/>
              <a:miter lim="800000"/>
              <a:headEnd/>
              <a:tailEnd/>
            </a:ln>
            <a:effectLst/>
          </p:spPr>
          <p:txBody>
            <a:bodyPr wrap="none">
              <a:spAutoFit/>
            </a:bodyPr>
            <a:lstStyle/>
            <a:p>
              <a:r>
                <a:rPr lang="es-ES" sz="1200">
                  <a:solidFill>
                    <a:srgbClr val="FF0000"/>
                  </a:solidFill>
                </a:rPr>
                <a:t>ON</a:t>
              </a:r>
            </a:p>
          </p:txBody>
        </p:sp>
        <p:sp>
          <p:nvSpPr>
            <p:cNvPr id="23569" name="Line 17"/>
            <p:cNvSpPr>
              <a:spLocks noChangeShapeType="1"/>
            </p:cNvSpPr>
            <p:nvPr/>
          </p:nvSpPr>
          <p:spPr bwMode="auto">
            <a:xfrm flipV="1">
              <a:off x="1518" y="3198"/>
              <a:ext cx="0" cy="438"/>
            </a:xfrm>
            <a:prstGeom prst="line">
              <a:avLst/>
            </a:prstGeom>
            <a:noFill/>
            <a:ln w="9525">
              <a:solidFill>
                <a:srgbClr val="FF0000"/>
              </a:solidFill>
              <a:round/>
              <a:headEnd/>
              <a:tailEnd type="triangle" w="med" len="med"/>
            </a:ln>
            <a:effectLst/>
          </p:spPr>
          <p:txBody>
            <a:bodyPr/>
            <a:lstStyle/>
            <a:p>
              <a:endParaRPr lang="es-ES"/>
            </a:p>
          </p:txBody>
        </p:sp>
        <p:sp>
          <p:nvSpPr>
            <p:cNvPr id="23570" name="Text Box 18"/>
            <p:cNvSpPr txBox="1">
              <a:spLocks noChangeArrowheads="1"/>
            </p:cNvSpPr>
            <p:nvPr/>
          </p:nvSpPr>
          <p:spPr bwMode="auto">
            <a:xfrm>
              <a:off x="1496" y="3287"/>
              <a:ext cx="851" cy="231"/>
            </a:xfrm>
            <a:prstGeom prst="rect">
              <a:avLst/>
            </a:prstGeom>
            <a:noFill/>
            <a:ln w="9525">
              <a:noFill/>
              <a:miter lim="800000"/>
              <a:headEnd/>
              <a:tailEnd/>
            </a:ln>
            <a:effectLst/>
          </p:spPr>
          <p:txBody>
            <a:bodyPr wrap="none">
              <a:spAutoFit/>
            </a:bodyPr>
            <a:lstStyle/>
            <a:p>
              <a:r>
                <a:rPr lang="es-ES" b="1">
                  <a:solidFill>
                    <a:srgbClr val="FF0000"/>
                  </a:solidFill>
                </a:rPr>
                <a:t>V</a:t>
              </a:r>
              <a:r>
                <a:rPr lang="es-ES" b="1" baseline="-25000">
                  <a:solidFill>
                    <a:srgbClr val="FF0000"/>
                  </a:solidFill>
                </a:rPr>
                <a:t>OL</a:t>
              </a:r>
              <a:r>
                <a:rPr lang="es-ES" b="1">
                  <a:solidFill>
                    <a:srgbClr val="FF0000"/>
                  </a:solidFill>
                </a:rPr>
                <a:t>&gt;V</a:t>
              </a:r>
              <a:r>
                <a:rPr lang="es-ES" b="1" baseline="-25000">
                  <a:solidFill>
                    <a:srgbClr val="FF0000"/>
                  </a:solidFill>
                </a:rPr>
                <a:t>OLmáx</a:t>
              </a:r>
            </a:p>
          </p:txBody>
        </p:sp>
        <p:sp>
          <p:nvSpPr>
            <p:cNvPr id="23571" name="Text Box 19"/>
            <p:cNvSpPr txBox="1">
              <a:spLocks noChangeArrowheads="1"/>
            </p:cNvSpPr>
            <p:nvPr/>
          </p:nvSpPr>
          <p:spPr bwMode="auto">
            <a:xfrm>
              <a:off x="1364" y="3131"/>
              <a:ext cx="200" cy="577"/>
            </a:xfrm>
            <a:prstGeom prst="rect">
              <a:avLst/>
            </a:prstGeom>
            <a:noFill/>
            <a:ln w="9525">
              <a:noFill/>
              <a:miter lim="800000"/>
              <a:headEnd/>
              <a:tailEnd/>
            </a:ln>
            <a:effectLst/>
          </p:spPr>
          <p:txBody>
            <a:bodyPr wrap="none">
              <a:spAutoFit/>
            </a:bodyPr>
            <a:lstStyle/>
            <a:p>
              <a:pPr algn="ctr"/>
              <a:r>
                <a:rPr lang="es-ES" b="1">
                  <a:solidFill>
                    <a:srgbClr val="FF0000"/>
                  </a:solidFill>
                </a:rPr>
                <a:t>+</a:t>
              </a:r>
            </a:p>
            <a:p>
              <a:pPr algn="ctr"/>
              <a:endParaRPr lang="es-ES" b="1">
                <a:solidFill>
                  <a:srgbClr val="FF0000"/>
                </a:solidFill>
              </a:endParaRPr>
            </a:p>
            <a:p>
              <a:pPr algn="ctr"/>
              <a:r>
                <a:rPr lang="es-ES" b="1">
                  <a:solidFill>
                    <a:srgbClr val="FF0000"/>
                  </a:solidFill>
                </a:rPr>
                <a:t>-</a:t>
              </a:r>
            </a:p>
          </p:txBody>
        </p:sp>
        <p:sp>
          <p:nvSpPr>
            <p:cNvPr id="23573" name="AutoShape 21"/>
            <p:cNvSpPr>
              <a:spLocks/>
            </p:cNvSpPr>
            <p:nvPr/>
          </p:nvSpPr>
          <p:spPr bwMode="auto">
            <a:xfrm rot="-5400000">
              <a:off x="2040" y="3372"/>
              <a:ext cx="72" cy="342"/>
            </a:xfrm>
            <a:prstGeom prst="leftBrace">
              <a:avLst>
                <a:gd name="adj1" fmla="val 39583"/>
                <a:gd name="adj2" fmla="val 50000"/>
              </a:avLst>
            </a:prstGeom>
            <a:noFill/>
            <a:ln w="9525">
              <a:solidFill>
                <a:srgbClr val="FF0000"/>
              </a:solidFill>
              <a:round/>
              <a:headEnd/>
              <a:tailEnd/>
            </a:ln>
            <a:effectLst/>
          </p:spPr>
          <p:txBody>
            <a:bodyPr wrap="none" anchor="ctr"/>
            <a:lstStyle/>
            <a:p>
              <a:endParaRPr lang="es-ES"/>
            </a:p>
          </p:txBody>
        </p:sp>
        <p:sp>
          <p:nvSpPr>
            <p:cNvPr id="23574" name="Text Box 22"/>
            <p:cNvSpPr txBox="1">
              <a:spLocks noChangeArrowheads="1"/>
            </p:cNvSpPr>
            <p:nvPr/>
          </p:nvSpPr>
          <p:spPr bwMode="auto">
            <a:xfrm>
              <a:off x="1862" y="3557"/>
              <a:ext cx="412" cy="231"/>
            </a:xfrm>
            <a:prstGeom prst="rect">
              <a:avLst/>
            </a:prstGeom>
            <a:noFill/>
            <a:ln w="9525">
              <a:noFill/>
              <a:miter lim="800000"/>
              <a:headEnd/>
              <a:tailEnd/>
            </a:ln>
            <a:effectLst/>
          </p:spPr>
          <p:txBody>
            <a:bodyPr wrap="none">
              <a:spAutoFit/>
            </a:bodyPr>
            <a:lstStyle/>
            <a:p>
              <a:r>
                <a:rPr lang="es-ES">
                  <a:solidFill>
                    <a:srgbClr val="FF0000"/>
                  </a:solidFill>
                </a:rPr>
                <a:t>0,4V</a:t>
              </a:r>
            </a:p>
          </p:txBody>
        </p:sp>
        <p:sp>
          <p:nvSpPr>
            <p:cNvPr id="23576" name="Text Box 24"/>
            <p:cNvSpPr txBox="1">
              <a:spLocks noChangeArrowheads="1"/>
            </p:cNvSpPr>
            <p:nvPr/>
          </p:nvSpPr>
          <p:spPr bwMode="auto">
            <a:xfrm>
              <a:off x="1136" y="2897"/>
              <a:ext cx="284" cy="231"/>
            </a:xfrm>
            <a:prstGeom prst="rect">
              <a:avLst/>
            </a:prstGeom>
            <a:noFill/>
            <a:ln w="9525">
              <a:noFill/>
              <a:miter lim="800000"/>
              <a:headEnd/>
              <a:tailEnd/>
            </a:ln>
            <a:effectLst/>
          </p:spPr>
          <p:txBody>
            <a:bodyPr wrap="none">
              <a:spAutoFit/>
            </a:bodyPr>
            <a:lstStyle/>
            <a:p>
              <a:r>
                <a:rPr lang="es-ES">
                  <a:solidFill>
                    <a:srgbClr val="FF0000"/>
                  </a:solidFill>
                </a:rPr>
                <a:t>I</a:t>
              </a:r>
              <a:r>
                <a:rPr lang="es-ES" baseline="-25000">
                  <a:solidFill>
                    <a:srgbClr val="FF0000"/>
                  </a:solidFill>
                </a:rPr>
                <a:t>OL</a:t>
              </a:r>
            </a:p>
          </p:txBody>
        </p:sp>
        <p:sp>
          <p:nvSpPr>
            <p:cNvPr id="23577" name="Rectangle 25"/>
            <p:cNvSpPr>
              <a:spLocks noChangeArrowheads="1"/>
            </p:cNvSpPr>
            <p:nvPr/>
          </p:nvSpPr>
          <p:spPr bwMode="auto">
            <a:xfrm>
              <a:off x="1434" y="1962"/>
              <a:ext cx="492" cy="948"/>
            </a:xfrm>
            <a:prstGeom prst="rect">
              <a:avLst/>
            </a:prstGeom>
            <a:noFill/>
            <a:ln w="9525">
              <a:solidFill>
                <a:schemeClr val="tx1"/>
              </a:solidFill>
              <a:prstDash val="dashDot"/>
              <a:miter lim="800000"/>
              <a:headEnd/>
              <a:tailEnd/>
            </a:ln>
            <a:effectLst/>
          </p:spPr>
          <p:txBody>
            <a:bodyPr wrap="none" anchor="ctr"/>
            <a:lstStyle/>
            <a:p>
              <a:endParaRPr lang="es-ES"/>
            </a:p>
          </p:txBody>
        </p:sp>
        <p:sp>
          <p:nvSpPr>
            <p:cNvPr id="23578" name="Rectangle 26"/>
            <p:cNvSpPr>
              <a:spLocks noChangeArrowheads="1"/>
            </p:cNvSpPr>
            <p:nvPr/>
          </p:nvSpPr>
          <p:spPr bwMode="auto">
            <a:xfrm>
              <a:off x="2008" y="1966"/>
              <a:ext cx="492" cy="948"/>
            </a:xfrm>
            <a:prstGeom prst="rect">
              <a:avLst/>
            </a:prstGeom>
            <a:noFill/>
            <a:ln w="9525">
              <a:solidFill>
                <a:schemeClr val="tx1"/>
              </a:solidFill>
              <a:prstDash val="dashDot"/>
              <a:miter lim="800000"/>
              <a:headEnd/>
              <a:tailEnd/>
            </a:ln>
            <a:effectLst/>
          </p:spPr>
          <p:txBody>
            <a:bodyPr wrap="none" anchor="ctr"/>
            <a:lstStyle/>
            <a:p>
              <a:endParaRPr lang="es-ES"/>
            </a:p>
          </p:txBody>
        </p:sp>
        <p:sp>
          <p:nvSpPr>
            <p:cNvPr id="23579" name="Rectangle 27"/>
            <p:cNvSpPr>
              <a:spLocks noChangeArrowheads="1"/>
            </p:cNvSpPr>
            <p:nvPr/>
          </p:nvSpPr>
          <p:spPr bwMode="auto">
            <a:xfrm>
              <a:off x="542" y="1964"/>
              <a:ext cx="852" cy="1614"/>
            </a:xfrm>
            <a:prstGeom prst="rect">
              <a:avLst/>
            </a:prstGeom>
            <a:noFill/>
            <a:ln w="9525">
              <a:solidFill>
                <a:schemeClr val="tx1"/>
              </a:solidFill>
              <a:prstDash val="dashDot"/>
              <a:miter lim="800000"/>
              <a:headEnd/>
              <a:tailEnd/>
            </a:ln>
            <a:effectLst/>
          </p:spPr>
          <p:txBody>
            <a:bodyPr wrap="none" anchor="ctr"/>
            <a:lstStyle/>
            <a:p>
              <a:endParaRPr lang="es-ES"/>
            </a:p>
          </p:txBody>
        </p:sp>
        <p:sp>
          <p:nvSpPr>
            <p:cNvPr id="23580" name="Text Box 28"/>
            <p:cNvSpPr txBox="1">
              <a:spLocks noChangeArrowheads="1"/>
            </p:cNvSpPr>
            <p:nvPr/>
          </p:nvSpPr>
          <p:spPr bwMode="auto">
            <a:xfrm>
              <a:off x="548" y="2773"/>
              <a:ext cx="532" cy="346"/>
            </a:xfrm>
            <a:prstGeom prst="rect">
              <a:avLst/>
            </a:prstGeom>
            <a:noFill/>
            <a:ln w="9525">
              <a:noFill/>
              <a:miter lim="800000"/>
              <a:headEnd/>
              <a:tailEnd/>
            </a:ln>
            <a:effectLst/>
          </p:spPr>
          <p:txBody>
            <a:bodyPr wrap="none">
              <a:spAutoFit/>
            </a:bodyPr>
            <a:lstStyle/>
            <a:p>
              <a:pPr algn="ctr"/>
              <a:r>
                <a:rPr lang="es-ES" sz="1000"/>
                <a:t>Salida</a:t>
              </a:r>
            </a:p>
            <a:p>
              <a:pPr algn="ctr"/>
              <a:r>
                <a:rPr lang="es-ES" sz="1000"/>
                <a:t>Compuerta </a:t>
              </a:r>
            </a:p>
            <a:p>
              <a:pPr algn="ctr"/>
              <a:r>
                <a:rPr lang="es-ES" sz="1000"/>
                <a:t>de Manejo</a:t>
              </a:r>
            </a:p>
          </p:txBody>
        </p:sp>
        <p:sp>
          <p:nvSpPr>
            <p:cNvPr id="23581" name="Text Box 29"/>
            <p:cNvSpPr txBox="1">
              <a:spLocks noChangeArrowheads="1"/>
            </p:cNvSpPr>
            <p:nvPr/>
          </p:nvSpPr>
          <p:spPr bwMode="auto">
            <a:xfrm>
              <a:off x="1448" y="2899"/>
              <a:ext cx="1590" cy="144"/>
            </a:xfrm>
            <a:prstGeom prst="rect">
              <a:avLst/>
            </a:prstGeom>
            <a:noFill/>
            <a:ln w="9525">
              <a:noFill/>
              <a:miter lim="800000"/>
              <a:headEnd/>
              <a:tailEnd/>
            </a:ln>
            <a:effectLst/>
          </p:spPr>
          <p:txBody>
            <a:bodyPr>
              <a:spAutoFit/>
            </a:bodyPr>
            <a:lstStyle/>
            <a:p>
              <a:pPr algn="ctr"/>
              <a:r>
                <a:rPr lang="es-ES" sz="900"/>
                <a:t>Entradas de       Compuerta  de Carga</a:t>
              </a:r>
            </a:p>
          </p:txBody>
        </p:sp>
        <p:sp>
          <p:nvSpPr>
            <p:cNvPr id="23582" name="Text Box 30"/>
            <p:cNvSpPr txBox="1">
              <a:spLocks noChangeArrowheads="1"/>
            </p:cNvSpPr>
            <p:nvPr/>
          </p:nvSpPr>
          <p:spPr bwMode="auto">
            <a:xfrm>
              <a:off x="1620" y="2603"/>
              <a:ext cx="381" cy="173"/>
            </a:xfrm>
            <a:prstGeom prst="rect">
              <a:avLst/>
            </a:prstGeom>
            <a:noFill/>
            <a:ln w="9525">
              <a:noFill/>
              <a:miter lim="800000"/>
              <a:headEnd/>
              <a:tailEnd/>
            </a:ln>
            <a:effectLst/>
          </p:spPr>
          <p:txBody>
            <a:bodyPr>
              <a:spAutoFit/>
            </a:bodyPr>
            <a:lstStyle/>
            <a:p>
              <a:r>
                <a:rPr lang="es-ES" sz="1200">
                  <a:solidFill>
                    <a:srgbClr val="FF0000"/>
                  </a:solidFill>
                </a:rPr>
                <a:t>-I</a:t>
              </a:r>
              <a:r>
                <a:rPr lang="es-ES" sz="1200" baseline="-25000">
                  <a:solidFill>
                    <a:srgbClr val="FF0000"/>
                  </a:solidFill>
                </a:rPr>
                <a:t>ILmáx</a:t>
              </a:r>
              <a:endParaRPr lang="es-ES" sz="1200">
                <a:solidFill>
                  <a:srgbClr val="FF0000"/>
                </a:solidFill>
              </a:endParaRPr>
            </a:p>
          </p:txBody>
        </p:sp>
        <p:sp>
          <p:nvSpPr>
            <p:cNvPr id="23583" name="Text Box 31"/>
            <p:cNvSpPr txBox="1">
              <a:spLocks noChangeArrowheads="1"/>
            </p:cNvSpPr>
            <p:nvPr/>
          </p:nvSpPr>
          <p:spPr bwMode="auto">
            <a:xfrm>
              <a:off x="2158" y="2607"/>
              <a:ext cx="381" cy="173"/>
            </a:xfrm>
            <a:prstGeom prst="rect">
              <a:avLst/>
            </a:prstGeom>
            <a:noFill/>
            <a:ln w="9525">
              <a:noFill/>
              <a:miter lim="800000"/>
              <a:headEnd/>
              <a:tailEnd/>
            </a:ln>
            <a:effectLst/>
          </p:spPr>
          <p:txBody>
            <a:bodyPr>
              <a:spAutoFit/>
            </a:bodyPr>
            <a:lstStyle/>
            <a:p>
              <a:r>
                <a:rPr lang="es-ES" sz="1200">
                  <a:solidFill>
                    <a:srgbClr val="FF0000"/>
                  </a:solidFill>
                </a:rPr>
                <a:t>-I</a:t>
              </a:r>
              <a:r>
                <a:rPr lang="es-ES" sz="1200" baseline="-25000">
                  <a:solidFill>
                    <a:srgbClr val="FF0000"/>
                  </a:solidFill>
                </a:rPr>
                <a:t>ILmáx</a:t>
              </a:r>
              <a:endParaRPr lang="es-ES" sz="1200">
                <a:solidFill>
                  <a:srgbClr val="FF0000"/>
                </a:solidFill>
              </a:endParaRPr>
            </a:p>
          </p:txBody>
        </p:sp>
      </p:grpSp>
      <p:sp>
        <p:nvSpPr>
          <p:cNvPr id="23585" name="Text Box 33"/>
          <p:cNvSpPr txBox="1">
            <a:spLocks noChangeArrowheads="1"/>
          </p:cNvSpPr>
          <p:nvPr/>
        </p:nvSpPr>
        <p:spPr bwMode="auto">
          <a:xfrm>
            <a:off x="4999038" y="4524375"/>
            <a:ext cx="2932112" cy="366713"/>
          </a:xfrm>
          <a:prstGeom prst="rect">
            <a:avLst/>
          </a:prstGeom>
          <a:noFill/>
          <a:ln w="9525">
            <a:noFill/>
            <a:miter lim="800000"/>
            <a:headEnd/>
            <a:tailEnd/>
          </a:ln>
          <a:effectLst/>
        </p:spPr>
        <p:txBody>
          <a:bodyPr wrap="none">
            <a:spAutoFit/>
          </a:bodyPr>
          <a:lstStyle/>
          <a:p>
            <a:r>
              <a:rPr lang="es-ES" dirty="0"/>
              <a:t>V</a:t>
            </a:r>
            <a:r>
              <a:rPr lang="es-ES" baseline="-25000" dirty="0"/>
              <a:t>OL</a:t>
            </a:r>
            <a:r>
              <a:rPr lang="es-ES" dirty="0"/>
              <a:t>= V</a:t>
            </a:r>
            <a:r>
              <a:rPr lang="es-ES" baseline="-25000" dirty="0"/>
              <a:t>CE (SAT)</a:t>
            </a:r>
            <a:r>
              <a:rPr lang="es-ES" dirty="0"/>
              <a:t> + I</a:t>
            </a:r>
            <a:r>
              <a:rPr lang="es-ES" baseline="-25000" dirty="0"/>
              <a:t>OL</a:t>
            </a:r>
            <a:r>
              <a:rPr lang="es-ES" dirty="0"/>
              <a:t>*R</a:t>
            </a:r>
            <a:r>
              <a:rPr lang="es-ES" baseline="-25000" dirty="0"/>
              <a:t>CE(SAT)</a:t>
            </a:r>
          </a:p>
        </p:txBody>
      </p:sp>
      <p:sp>
        <p:nvSpPr>
          <p:cNvPr id="23586" name="AutoShape 34"/>
          <p:cNvSpPr>
            <a:spLocks/>
          </p:cNvSpPr>
          <p:nvPr/>
        </p:nvSpPr>
        <p:spPr bwMode="auto">
          <a:xfrm rot="-5400000">
            <a:off x="7290594" y="4634707"/>
            <a:ext cx="196850" cy="741362"/>
          </a:xfrm>
          <a:prstGeom prst="leftBrace">
            <a:avLst>
              <a:gd name="adj1" fmla="val 31384"/>
              <a:gd name="adj2" fmla="val 50000"/>
            </a:avLst>
          </a:prstGeom>
          <a:noFill/>
          <a:ln w="9525">
            <a:solidFill>
              <a:schemeClr val="tx1"/>
            </a:solidFill>
            <a:round/>
            <a:headEnd/>
            <a:tailEnd/>
          </a:ln>
          <a:effectLst/>
        </p:spPr>
        <p:txBody>
          <a:bodyPr wrap="none" anchor="ctr"/>
          <a:lstStyle/>
          <a:p>
            <a:endParaRPr lang="es-ES"/>
          </a:p>
        </p:txBody>
      </p:sp>
      <p:sp>
        <p:nvSpPr>
          <p:cNvPr id="23587" name="Text Box 35"/>
          <p:cNvSpPr txBox="1">
            <a:spLocks noChangeArrowheads="1"/>
          </p:cNvSpPr>
          <p:nvPr/>
        </p:nvSpPr>
        <p:spPr bwMode="auto">
          <a:xfrm>
            <a:off x="6935788" y="5106988"/>
            <a:ext cx="866775" cy="366712"/>
          </a:xfrm>
          <a:prstGeom prst="rect">
            <a:avLst/>
          </a:prstGeom>
          <a:noFill/>
          <a:ln w="9525">
            <a:noFill/>
            <a:miter lim="800000"/>
            <a:headEnd/>
            <a:tailEnd/>
          </a:ln>
          <a:effectLst/>
        </p:spPr>
        <p:txBody>
          <a:bodyPr wrap="none">
            <a:spAutoFit/>
          </a:bodyPr>
          <a:lstStyle/>
          <a:p>
            <a:r>
              <a:rPr lang="es-ES"/>
              <a:t>≈ 50 Ω</a:t>
            </a:r>
          </a:p>
        </p:txBody>
      </p:sp>
      <p:sp>
        <p:nvSpPr>
          <p:cNvPr id="23588" name="AutoShape 36"/>
          <p:cNvSpPr>
            <a:spLocks/>
          </p:cNvSpPr>
          <p:nvPr/>
        </p:nvSpPr>
        <p:spPr bwMode="auto">
          <a:xfrm rot="-5400000">
            <a:off x="5906294" y="4634707"/>
            <a:ext cx="196850" cy="741362"/>
          </a:xfrm>
          <a:prstGeom prst="leftBrace">
            <a:avLst>
              <a:gd name="adj1" fmla="val 31384"/>
              <a:gd name="adj2" fmla="val 50000"/>
            </a:avLst>
          </a:prstGeom>
          <a:noFill/>
          <a:ln w="9525">
            <a:solidFill>
              <a:schemeClr val="tx1"/>
            </a:solidFill>
            <a:round/>
            <a:headEnd/>
            <a:tailEnd/>
          </a:ln>
          <a:effectLst/>
        </p:spPr>
        <p:txBody>
          <a:bodyPr wrap="none" anchor="ctr"/>
          <a:lstStyle/>
          <a:p>
            <a:endParaRPr lang="es-ES"/>
          </a:p>
        </p:txBody>
      </p:sp>
      <p:sp>
        <p:nvSpPr>
          <p:cNvPr id="23589" name="Text Box 37"/>
          <p:cNvSpPr txBox="1">
            <a:spLocks noChangeArrowheads="1"/>
          </p:cNvSpPr>
          <p:nvPr/>
        </p:nvSpPr>
        <p:spPr bwMode="auto">
          <a:xfrm>
            <a:off x="5640388" y="5094288"/>
            <a:ext cx="717550" cy="366712"/>
          </a:xfrm>
          <a:prstGeom prst="rect">
            <a:avLst/>
          </a:prstGeom>
          <a:noFill/>
          <a:ln w="9525">
            <a:noFill/>
            <a:miter lim="800000"/>
            <a:headEnd/>
            <a:tailEnd/>
          </a:ln>
          <a:effectLst/>
        </p:spPr>
        <p:txBody>
          <a:bodyPr wrap="none">
            <a:spAutoFit/>
          </a:bodyPr>
          <a:lstStyle/>
          <a:p>
            <a:r>
              <a:rPr lang="es-ES" dirty="0"/>
              <a:t>0,2 V</a:t>
            </a:r>
          </a:p>
        </p:txBody>
      </p:sp>
      <p:grpSp>
        <p:nvGrpSpPr>
          <p:cNvPr id="3" name="Group 43"/>
          <p:cNvGrpSpPr>
            <a:grpSpLocks/>
          </p:cNvGrpSpPr>
          <p:nvPr/>
        </p:nvGrpSpPr>
        <p:grpSpPr bwMode="auto">
          <a:xfrm>
            <a:off x="3841750" y="5349875"/>
            <a:ext cx="1100138" cy="1198563"/>
            <a:chOff x="2725" y="3214"/>
            <a:chExt cx="825" cy="927"/>
          </a:xfrm>
        </p:grpSpPr>
        <p:sp>
          <p:nvSpPr>
            <p:cNvPr id="23591" name="AutoShape 39"/>
            <p:cNvSpPr>
              <a:spLocks noChangeArrowheads="1"/>
            </p:cNvSpPr>
            <p:nvPr/>
          </p:nvSpPr>
          <p:spPr bwMode="auto">
            <a:xfrm rot="-5400000">
              <a:off x="2674" y="3265"/>
              <a:ext cx="927" cy="8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FF00"/>
                </a:gs>
              </a:gsLst>
              <a:lin ang="0" scaled="1"/>
            </a:gradFill>
            <a:ln w="9525">
              <a:solidFill>
                <a:schemeClr val="tx1"/>
              </a:solidFill>
              <a:miter lim="800000"/>
              <a:headEnd/>
              <a:tailEnd/>
            </a:ln>
            <a:effectLst/>
          </p:spPr>
          <p:txBody>
            <a:bodyPr wrap="none" anchor="ctr"/>
            <a:lstStyle/>
            <a:p>
              <a:endParaRPr lang="es-ES"/>
            </a:p>
          </p:txBody>
        </p:sp>
        <p:sp>
          <p:nvSpPr>
            <p:cNvPr id="23593" name="WordArt 41"/>
            <p:cNvSpPr>
              <a:spLocks noChangeArrowheads="1" noChangeShapeType="1" noTextEdit="1"/>
            </p:cNvSpPr>
            <p:nvPr/>
          </p:nvSpPr>
          <p:spPr bwMode="auto">
            <a:xfrm>
              <a:off x="3125" y="3695"/>
              <a:ext cx="193" cy="177"/>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OL</a:t>
              </a:r>
            </a:p>
          </p:txBody>
        </p:sp>
        <p:sp>
          <p:nvSpPr>
            <p:cNvPr id="23594" name="WordArt 42"/>
            <p:cNvSpPr>
              <a:spLocks noChangeArrowheads="1" noChangeShapeType="1" noTextEdit="1"/>
            </p:cNvSpPr>
            <p:nvPr/>
          </p:nvSpPr>
          <p:spPr bwMode="auto">
            <a:xfrm>
              <a:off x="2983" y="3481"/>
              <a:ext cx="197" cy="287"/>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V</a:t>
              </a:r>
            </a:p>
          </p:txBody>
        </p:sp>
      </p:grpSp>
      <p:sp>
        <p:nvSpPr>
          <p:cNvPr id="23596" name="Text Box 44"/>
          <p:cNvSpPr txBox="1">
            <a:spLocks noChangeArrowheads="1"/>
          </p:cNvSpPr>
          <p:nvPr/>
        </p:nvSpPr>
        <p:spPr bwMode="auto">
          <a:xfrm>
            <a:off x="0" y="5942013"/>
            <a:ext cx="1441450" cy="915987"/>
          </a:xfrm>
          <a:prstGeom prst="rect">
            <a:avLst/>
          </a:prstGeom>
          <a:solidFill>
            <a:schemeClr val="hlink"/>
          </a:solidFill>
          <a:ln w="9525">
            <a:noFill/>
            <a:miter lim="800000"/>
            <a:headEnd/>
            <a:tailEnd/>
          </a:ln>
          <a:effectLst/>
        </p:spPr>
        <p:txBody>
          <a:bodyPr wrap="none">
            <a:spAutoFit/>
          </a:bodyPr>
          <a:lstStyle/>
          <a:p>
            <a:pPr algn="ctr"/>
            <a:r>
              <a:rPr lang="es-ES"/>
              <a:t>Salida en</a:t>
            </a:r>
          </a:p>
          <a:p>
            <a:pPr algn="ctr"/>
            <a:r>
              <a:rPr lang="es-ES"/>
              <a:t>Drenaje </a:t>
            </a:r>
          </a:p>
          <a:p>
            <a:pPr algn="ctr"/>
            <a:r>
              <a:rPr lang="es-ES"/>
              <a:t>de Corriente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a:t>
            </a:r>
            <a:endParaRPr lang="es-ES" dirty="0"/>
          </a:p>
        </p:txBody>
      </p:sp>
      <p:graphicFrame>
        <p:nvGraphicFramePr>
          <p:cNvPr id="5" name="4 Diagrama"/>
          <p:cNvGraphicFramePr/>
          <p:nvPr/>
        </p:nvGraphicFramePr>
        <p:xfrm>
          <a:off x="251520" y="1484784"/>
          <a:ext cx="864096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s-ES" sz="4000"/>
              <a:t>¿Qué sucede si carga una salida con más de su capacidad?</a:t>
            </a:r>
          </a:p>
        </p:txBody>
      </p:sp>
      <p:sp>
        <p:nvSpPr>
          <p:cNvPr id="26627" name="Rectangle 3"/>
          <p:cNvSpPr>
            <a:spLocks noGrp="1" noChangeArrowheads="1"/>
          </p:cNvSpPr>
          <p:nvPr>
            <p:ph type="body" sz="half" idx="1"/>
          </p:nvPr>
        </p:nvSpPr>
        <p:spPr>
          <a:xfrm>
            <a:off x="457200" y="1600200"/>
            <a:ext cx="8204200" cy="782638"/>
          </a:xfrm>
        </p:spPr>
        <p:txBody>
          <a:bodyPr/>
          <a:lstStyle/>
          <a:p>
            <a:pPr>
              <a:lnSpc>
                <a:spcPct val="90000"/>
              </a:lnSpc>
              <a:buFontTx/>
              <a:buNone/>
            </a:pPr>
            <a:r>
              <a:rPr lang="es-ES" sz="1600" dirty="0">
                <a:solidFill>
                  <a:schemeClr val="accent2"/>
                </a:solidFill>
              </a:rPr>
              <a:t>     2.</a:t>
            </a:r>
            <a:r>
              <a:rPr lang="es-ES" sz="1600" dirty="0"/>
              <a:t> </a:t>
            </a:r>
            <a:r>
              <a:rPr lang="es-ES" sz="1600" dirty="0">
                <a:solidFill>
                  <a:schemeClr val="accent2"/>
                </a:solidFill>
              </a:rPr>
              <a:t>En el estado ALTO, el voltaje de salida (V</a:t>
            </a:r>
            <a:r>
              <a:rPr lang="es-ES" sz="1600" baseline="-25000" dirty="0">
                <a:solidFill>
                  <a:schemeClr val="accent2"/>
                </a:solidFill>
              </a:rPr>
              <a:t>OH</a:t>
            </a:r>
            <a:r>
              <a:rPr lang="es-ES" sz="1600" dirty="0">
                <a:solidFill>
                  <a:schemeClr val="accent2"/>
                </a:solidFill>
              </a:rPr>
              <a:t>) puede caer por debajo de valor mínimo, pudiéndose reducir el margen de ruido DC, o inclusive llegarse a un valor lógico indefinido</a:t>
            </a:r>
            <a:r>
              <a:rPr lang="es-ES" sz="1600" dirty="0"/>
              <a:t>.</a:t>
            </a:r>
          </a:p>
          <a:p>
            <a:pPr>
              <a:lnSpc>
                <a:spcPct val="90000"/>
              </a:lnSpc>
              <a:buFontTx/>
              <a:buNone/>
            </a:pPr>
            <a:endParaRPr lang="es-ES" sz="1600" dirty="0"/>
          </a:p>
        </p:txBody>
      </p:sp>
      <p:grpSp>
        <p:nvGrpSpPr>
          <p:cNvPr id="2" name="Group 30"/>
          <p:cNvGrpSpPr>
            <a:grpSpLocks/>
          </p:cNvGrpSpPr>
          <p:nvPr/>
        </p:nvGrpSpPr>
        <p:grpSpPr bwMode="auto">
          <a:xfrm>
            <a:off x="790575" y="2447925"/>
            <a:ext cx="4051300" cy="3629025"/>
            <a:chOff x="498" y="1542"/>
            <a:chExt cx="2552" cy="2286"/>
          </a:xfrm>
        </p:grpSpPr>
        <p:graphicFrame>
          <p:nvGraphicFramePr>
            <p:cNvPr id="26639" name="Object 15"/>
            <p:cNvGraphicFramePr>
              <a:graphicFrameLocks noChangeAspect="1"/>
            </p:cNvGraphicFramePr>
            <p:nvPr/>
          </p:nvGraphicFramePr>
          <p:xfrm>
            <a:off x="498" y="1542"/>
            <a:ext cx="2292" cy="2286"/>
          </p:xfrm>
          <a:graphic>
            <a:graphicData uri="http://schemas.openxmlformats.org/presentationml/2006/ole">
              <mc:AlternateContent xmlns:mc="http://schemas.openxmlformats.org/markup-compatibility/2006">
                <mc:Choice xmlns:v="urn:schemas-microsoft-com:vml" Requires="v">
                  <p:oleObj spid="_x0000_s31755" name="Imagen de mapa de bits" r:id="rId3" imgW="3638095" imgH="3629532" progId="Paint.Picture">
                    <p:embed/>
                  </p:oleObj>
                </mc:Choice>
                <mc:Fallback>
                  <p:oleObj name="Imagen de mapa de bits" r:id="rId3" imgW="3638095" imgH="3629532"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 y="1542"/>
                          <a:ext cx="2292" cy="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5" name="AutoShape 11"/>
            <p:cNvSpPr>
              <a:spLocks/>
            </p:cNvSpPr>
            <p:nvPr/>
          </p:nvSpPr>
          <p:spPr bwMode="auto">
            <a:xfrm rot="-5400000">
              <a:off x="2064" y="3306"/>
              <a:ext cx="72" cy="342"/>
            </a:xfrm>
            <a:prstGeom prst="leftBrace">
              <a:avLst>
                <a:gd name="adj1" fmla="val 39583"/>
                <a:gd name="adj2" fmla="val 50000"/>
              </a:avLst>
            </a:prstGeom>
            <a:noFill/>
            <a:ln w="9525">
              <a:solidFill>
                <a:srgbClr val="FF0000"/>
              </a:solidFill>
              <a:round/>
              <a:headEnd/>
              <a:tailEnd/>
            </a:ln>
            <a:effectLst/>
          </p:spPr>
          <p:txBody>
            <a:bodyPr wrap="none" anchor="ctr"/>
            <a:lstStyle/>
            <a:p>
              <a:endParaRPr lang="es-ES"/>
            </a:p>
          </p:txBody>
        </p:sp>
        <p:sp>
          <p:nvSpPr>
            <p:cNvPr id="26636" name="Text Box 12"/>
            <p:cNvSpPr txBox="1">
              <a:spLocks noChangeArrowheads="1"/>
            </p:cNvSpPr>
            <p:nvPr/>
          </p:nvSpPr>
          <p:spPr bwMode="auto">
            <a:xfrm>
              <a:off x="1892" y="3491"/>
              <a:ext cx="412" cy="231"/>
            </a:xfrm>
            <a:prstGeom prst="rect">
              <a:avLst/>
            </a:prstGeom>
            <a:noFill/>
            <a:ln w="9525">
              <a:noFill/>
              <a:miter lim="800000"/>
              <a:headEnd/>
              <a:tailEnd/>
            </a:ln>
            <a:effectLst/>
          </p:spPr>
          <p:txBody>
            <a:bodyPr wrap="none">
              <a:spAutoFit/>
            </a:bodyPr>
            <a:lstStyle/>
            <a:p>
              <a:r>
                <a:rPr lang="es-ES">
                  <a:solidFill>
                    <a:srgbClr val="FF0000"/>
                  </a:solidFill>
                </a:rPr>
                <a:t>2,4V</a:t>
              </a:r>
            </a:p>
          </p:txBody>
        </p:sp>
        <p:sp>
          <p:nvSpPr>
            <p:cNvPr id="26641" name="Text Box 17"/>
            <p:cNvSpPr txBox="1">
              <a:spLocks noChangeArrowheads="1"/>
            </p:cNvSpPr>
            <p:nvPr/>
          </p:nvSpPr>
          <p:spPr bwMode="auto">
            <a:xfrm>
              <a:off x="1106" y="2403"/>
              <a:ext cx="260" cy="173"/>
            </a:xfrm>
            <a:prstGeom prst="rect">
              <a:avLst/>
            </a:prstGeom>
            <a:noFill/>
            <a:ln w="9525">
              <a:noFill/>
              <a:miter lim="800000"/>
              <a:headEnd/>
              <a:tailEnd/>
            </a:ln>
            <a:effectLst/>
          </p:spPr>
          <p:txBody>
            <a:bodyPr wrap="none">
              <a:spAutoFit/>
            </a:bodyPr>
            <a:lstStyle/>
            <a:p>
              <a:r>
                <a:rPr lang="es-ES" sz="1200">
                  <a:solidFill>
                    <a:srgbClr val="FF0000"/>
                  </a:solidFill>
                </a:rPr>
                <a:t>ON</a:t>
              </a:r>
            </a:p>
          </p:txBody>
        </p:sp>
        <p:sp>
          <p:nvSpPr>
            <p:cNvPr id="26642" name="Text Box 18"/>
            <p:cNvSpPr txBox="1">
              <a:spLocks noChangeArrowheads="1"/>
            </p:cNvSpPr>
            <p:nvPr/>
          </p:nvSpPr>
          <p:spPr bwMode="auto">
            <a:xfrm>
              <a:off x="1104" y="3235"/>
              <a:ext cx="309" cy="173"/>
            </a:xfrm>
            <a:prstGeom prst="rect">
              <a:avLst/>
            </a:prstGeom>
            <a:noFill/>
            <a:ln w="9525">
              <a:noFill/>
              <a:miter lim="800000"/>
              <a:headEnd/>
              <a:tailEnd/>
            </a:ln>
            <a:effectLst/>
          </p:spPr>
          <p:txBody>
            <a:bodyPr wrap="none">
              <a:spAutoFit/>
            </a:bodyPr>
            <a:lstStyle/>
            <a:p>
              <a:r>
                <a:rPr lang="es-ES" sz="1200">
                  <a:solidFill>
                    <a:srgbClr val="FF0000"/>
                  </a:solidFill>
                </a:rPr>
                <a:t>OFF</a:t>
              </a:r>
            </a:p>
          </p:txBody>
        </p:sp>
        <p:sp>
          <p:nvSpPr>
            <p:cNvPr id="26643" name="Text Box 19"/>
            <p:cNvSpPr txBox="1">
              <a:spLocks noChangeArrowheads="1"/>
            </p:cNvSpPr>
            <p:nvPr/>
          </p:nvSpPr>
          <p:spPr bwMode="auto">
            <a:xfrm>
              <a:off x="1466" y="3215"/>
              <a:ext cx="891" cy="231"/>
            </a:xfrm>
            <a:prstGeom prst="rect">
              <a:avLst/>
            </a:prstGeom>
            <a:noFill/>
            <a:ln w="9525">
              <a:noFill/>
              <a:miter lim="800000"/>
              <a:headEnd/>
              <a:tailEnd/>
            </a:ln>
            <a:effectLst/>
          </p:spPr>
          <p:txBody>
            <a:bodyPr wrap="none">
              <a:spAutoFit/>
            </a:bodyPr>
            <a:lstStyle/>
            <a:p>
              <a:r>
                <a:rPr lang="es-ES" b="1">
                  <a:solidFill>
                    <a:srgbClr val="FF0000"/>
                  </a:solidFill>
                </a:rPr>
                <a:t>V</a:t>
              </a:r>
              <a:r>
                <a:rPr lang="es-ES" b="1" baseline="-25000">
                  <a:solidFill>
                    <a:srgbClr val="FF0000"/>
                  </a:solidFill>
                </a:rPr>
                <a:t>OH</a:t>
              </a:r>
              <a:r>
                <a:rPr lang="es-ES" b="1">
                  <a:solidFill>
                    <a:srgbClr val="FF0000"/>
                  </a:solidFill>
                </a:rPr>
                <a:t>&lt; V</a:t>
              </a:r>
              <a:r>
                <a:rPr lang="es-ES" b="1" baseline="-25000">
                  <a:solidFill>
                    <a:srgbClr val="FF0000"/>
                  </a:solidFill>
                </a:rPr>
                <a:t>OHmín</a:t>
              </a:r>
            </a:p>
          </p:txBody>
        </p:sp>
        <p:sp>
          <p:nvSpPr>
            <p:cNvPr id="26644" name="Text Box 20"/>
            <p:cNvSpPr txBox="1">
              <a:spLocks noChangeArrowheads="1"/>
            </p:cNvSpPr>
            <p:nvPr/>
          </p:nvSpPr>
          <p:spPr bwMode="auto">
            <a:xfrm>
              <a:off x="1334" y="3059"/>
              <a:ext cx="200" cy="577"/>
            </a:xfrm>
            <a:prstGeom prst="rect">
              <a:avLst/>
            </a:prstGeom>
            <a:noFill/>
            <a:ln w="9525">
              <a:noFill/>
              <a:miter lim="800000"/>
              <a:headEnd/>
              <a:tailEnd/>
            </a:ln>
            <a:effectLst/>
          </p:spPr>
          <p:txBody>
            <a:bodyPr wrap="none">
              <a:spAutoFit/>
            </a:bodyPr>
            <a:lstStyle/>
            <a:p>
              <a:pPr algn="ctr"/>
              <a:r>
                <a:rPr lang="es-ES" b="1">
                  <a:solidFill>
                    <a:srgbClr val="FF0000"/>
                  </a:solidFill>
                </a:rPr>
                <a:t>+</a:t>
              </a:r>
            </a:p>
            <a:p>
              <a:pPr algn="ctr"/>
              <a:endParaRPr lang="es-ES" b="1">
                <a:solidFill>
                  <a:srgbClr val="FF0000"/>
                </a:solidFill>
              </a:endParaRPr>
            </a:p>
            <a:p>
              <a:pPr algn="ctr"/>
              <a:r>
                <a:rPr lang="es-ES" b="1">
                  <a:solidFill>
                    <a:srgbClr val="FF0000"/>
                  </a:solidFill>
                </a:rPr>
                <a:t>-</a:t>
              </a:r>
            </a:p>
          </p:txBody>
        </p:sp>
        <p:sp>
          <p:nvSpPr>
            <p:cNvPr id="26646" name="Text Box 22"/>
            <p:cNvSpPr txBox="1">
              <a:spLocks noChangeArrowheads="1"/>
            </p:cNvSpPr>
            <p:nvPr/>
          </p:nvSpPr>
          <p:spPr bwMode="auto">
            <a:xfrm>
              <a:off x="1100" y="2798"/>
              <a:ext cx="327" cy="212"/>
            </a:xfrm>
            <a:prstGeom prst="rect">
              <a:avLst/>
            </a:prstGeom>
            <a:noFill/>
            <a:ln w="9525">
              <a:noFill/>
              <a:miter lim="800000"/>
              <a:headEnd/>
              <a:tailEnd/>
            </a:ln>
            <a:effectLst/>
          </p:spPr>
          <p:txBody>
            <a:bodyPr wrap="none">
              <a:spAutoFit/>
            </a:bodyPr>
            <a:lstStyle/>
            <a:p>
              <a:r>
                <a:rPr lang="es-ES" sz="1600">
                  <a:solidFill>
                    <a:srgbClr val="FF0000"/>
                  </a:solidFill>
                </a:rPr>
                <a:t>-I</a:t>
              </a:r>
              <a:r>
                <a:rPr lang="es-ES" sz="1600" baseline="-25000">
                  <a:solidFill>
                    <a:srgbClr val="FF0000"/>
                  </a:solidFill>
                </a:rPr>
                <a:t>OH</a:t>
              </a:r>
            </a:p>
          </p:txBody>
        </p:sp>
        <p:sp>
          <p:nvSpPr>
            <p:cNvPr id="26647" name="Rectangle 23"/>
            <p:cNvSpPr>
              <a:spLocks noChangeArrowheads="1"/>
            </p:cNvSpPr>
            <p:nvPr/>
          </p:nvSpPr>
          <p:spPr bwMode="auto">
            <a:xfrm>
              <a:off x="1404" y="1890"/>
              <a:ext cx="492" cy="948"/>
            </a:xfrm>
            <a:prstGeom prst="rect">
              <a:avLst/>
            </a:prstGeom>
            <a:noFill/>
            <a:ln w="9525">
              <a:solidFill>
                <a:schemeClr val="tx1"/>
              </a:solidFill>
              <a:prstDash val="dashDot"/>
              <a:miter lim="800000"/>
              <a:headEnd/>
              <a:tailEnd/>
            </a:ln>
            <a:effectLst/>
          </p:spPr>
          <p:txBody>
            <a:bodyPr wrap="none" anchor="ctr"/>
            <a:lstStyle/>
            <a:p>
              <a:endParaRPr lang="es-ES"/>
            </a:p>
          </p:txBody>
        </p:sp>
        <p:sp>
          <p:nvSpPr>
            <p:cNvPr id="26648" name="Rectangle 24"/>
            <p:cNvSpPr>
              <a:spLocks noChangeArrowheads="1"/>
            </p:cNvSpPr>
            <p:nvPr/>
          </p:nvSpPr>
          <p:spPr bwMode="auto">
            <a:xfrm>
              <a:off x="1978" y="1894"/>
              <a:ext cx="492" cy="948"/>
            </a:xfrm>
            <a:prstGeom prst="rect">
              <a:avLst/>
            </a:prstGeom>
            <a:noFill/>
            <a:ln w="9525">
              <a:solidFill>
                <a:schemeClr val="tx1"/>
              </a:solidFill>
              <a:prstDash val="dashDot"/>
              <a:miter lim="800000"/>
              <a:headEnd/>
              <a:tailEnd/>
            </a:ln>
            <a:effectLst/>
          </p:spPr>
          <p:txBody>
            <a:bodyPr wrap="none" anchor="ctr"/>
            <a:lstStyle/>
            <a:p>
              <a:endParaRPr lang="es-ES"/>
            </a:p>
          </p:txBody>
        </p:sp>
        <p:sp>
          <p:nvSpPr>
            <p:cNvPr id="26649" name="Rectangle 25"/>
            <p:cNvSpPr>
              <a:spLocks noChangeArrowheads="1"/>
            </p:cNvSpPr>
            <p:nvPr/>
          </p:nvSpPr>
          <p:spPr bwMode="auto">
            <a:xfrm>
              <a:off x="512" y="1892"/>
              <a:ext cx="840" cy="1614"/>
            </a:xfrm>
            <a:prstGeom prst="rect">
              <a:avLst/>
            </a:prstGeom>
            <a:noFill/>
            <a:ln w="9525">
              <a:solidFill>
                <a:schemeClr val="tx1"/>
              </a:solidFill>
              <a:prstDash val="dashDot"/>
              <a:miter lim="800000"/>
              <a:headEnd/>
              <a:tailEnd/>
            </a:ln>
            <a:effectLst/>
          </p:spPr>
          <p:txBody>
            <a:bodyPr wrap="none" anchor="ctr"/>
            <a:lstStyle/>
            <a:p>
              <a:endParaRPr lang="es-ES"/>
            </a:p>
          </p:txBody>
        </p:sp>
        <p:sp>
          <p:nvSpPr>
            <p:cNvPr id="26650" name="Text Box 26"/>
            <p:cNvSpPr txBox="1">
              <a:spLocks noChangeArrowheads="1"/>
            </p:cNvSpPr>
            <p:nvPr/>
          </p:nvSpPr>
          <p:spPr bwMode="auto">
            <a:xfrm>
              <a:off x="518" y="2701"/>
              <a:ext cx="532" cy="346"/>
            </a:xfrm>
            <a:prstGeom prst="rect">
              <a:avLst/>
            </a:prstGeom>
            <a:noFill/>
            <a:ln w="9525">
              <a:noFill/>
              <a:miter lim="800000"/>
              <a:headEnd/>
              <a:tailEnd/>
            </a:ln>
            <a:effectLst/>
          </p:spPr>
          <p:txBody>
            <a:bodyPr wrap="none">
              <a:spAutoFit/>
            </a:bodyPr>
            <a:lstStyle/>
            <a:p>
              <a:pPr algn="ctr"/>
              <a:r>
                <a:rPr lang="es-ES" sz="1000"/>
                <a:t>Salida</a:t>
              </a:r>
            </a:p>
            <a:p>
              <a:pPr algn="ctr"/>
              <a:r>
                <a:rPr lang="es-ES" sz="1000"/>
                <a:t>Compuerta </a:t>
              </a:r>
            </a:p>
            <a:p>
              <a:pPr algn="ctr"/>
              <a:r>
                <a:rPr lang="es-ES" sz="1000"/>
                <a:t>de Manejo</a:t>
              </a:r>
            </a:p>
          </p:txBody>
        </p:sp>
        <p:sp>
          <p:nvSpPr>
            <p:cNvPr id="26651" name="Text Box 27"/>
            <p:cNvSpPr txBox="1">
              <a:spLocks noChangeArrowheads="1"/>
            </p:cNvSpPr>
            <p:nvPr/>
          </p:nvSpPr>
          <p:spPr bwMode="auto">
            <a:xfrm>
              <a:off x="1460" y="2827"/>
              <a:ext cx="1590" cy="144"/>
            </a:xfrm>
            <a:prstGeom prst="rect">
              <a:avLst/>
            </a:prstGeom>
            <a:noFill/>
            <a:ln w="9525">
              <a:noFill/>
              <a:miter lim="800000"/>
              <a:headEnd/>
              <a:tailEnd/>
            </a:ln>
            <a:effectLst/>
          </p:spPr>
          <p:txBody>
            <a:bodyPr>
              <a:spAutoFit/>
            </a:bodyPr>
            <a:lstStyle/>
            <a:p>
              <a:pPr algn="ctr"/>
              <a:r>
                <a:rPr lang="es-ES" sz="900"/>
                <a:t>Entradas de           Compuerta  de Carga</a:t>
              </a:r>
            </a:p>
          </p:txBody>
        </p:sp>
        <p:sp>
          <p:nvSpPr>
            <p:cNvPr id="26652" name="Text Box 28"/>
            <p:cNvSpPr txBox="1">
              <a:spLocks noChangeArrowheads="1"/>
            </p:cNvSpPr>
            <p:nvPr/>
          </p:nvSpPr>
          <p:spPr bwMode="auto">
            <a:xfrm>
              <a:off x="1596" y="2579"/>
              <a:ext cx="339" cy="173"/>
            </a:xfrm>
            <a:prstGeom prst="rect">
              <a:avLst/>
            </a:prstGeom>
            <a:noFill/>
            <a:ln w="9525">
              <a:noFill/>
              <a:miter lim="800000"/>
              <a:headEnd/>
              <a:tailEnd/>
            </a:ln>
            <a:effectLst/>
          </p:spPr>
          <p:txBody>
            <a:bodyPr>
              <a:spAutoFit/>
            </a:bodyPr>
            <a:lstStyle/>
            <a:p>
              <a:r>
                <a:rPr lang="es-ES" sz="1200">
                  <a:solidFill>
                    <a:srgbClr val="FF0000"/>
                  </a:solidFill>
                </a:rPr>
                <a:t>I</a:t>
              </a:r>
              <a:r>
                <a:rPr lang="es-ES" sz="1200" baseline="-25000">
                  <a:solidFill>
                    <a:srgbClr val="FF0000"/>
                  </a:solidFill>
                </a:rPr>
                <a:t>ILmáx</a:t>
              </a:r>
              <a:endParaRPr lang="es-ES" sz="1200">
                <a:solidFill>
                  <a:srgbClr val="FF0000"/>
                </a:solidFill>
              </a:endParaRPr>
            </a:p>
          </p:txBody>
        </p:sp>
        <p:sp>
          <p:nvSpPr>
            <p:cNvPr id="26653" name="Text Box 29"/>
            <p:cNvSpPr txBox="1">
              <a:spLocks noChangeArrowheads="1"/>
            </p:cNvSpPr>
            <p:nvPr/>
          </p:nvSpPr>
          <p:spPr bwMode="auto">
            <a:xfrm>
              <a:off x="2134" y="2583"/>
              <a:ext cx="339" cy="173"/>
            </a:xfrm>
            <a:prstGeom prst="rect">
              <a:avLst/>
            </a:prstGeom>
            <a:noFill/>
            <a:ln w="9525">
              <a:noFill/>
              <a:miter lim="800000"/>
              <a:headEnd/>
              <a:tailEnd/>
            </a:ln>
            <a:effectLst/>
          </p:spPr>
          <p:txBody>
            <a:bodyPr>
              <a:spAutoFit/>
            </a:bodyPr>
            <a:lstStyle/>
            <a:p>
              <a:r>
                <a:rPr lang="es-ES" sz="1200">
                  <a:solidFill>
                    <a:srgbClr val="FF0000"/>
                  </a:solidFill>
                </a:rPr>
                <a:t>I</a:t>
              </a:r>
              <a:r>
                <a:rPr lang="es-ES" sz="1200" baseline="-25000">
                  <a:solidFill>
                    <a:srgbClr val="FF0000"/>
                  </a:solidFill>
                </a:rPr>
                <a:t>ILmáx</a:t>
              </a:r>
              <a:endParaRPr lang="es-ES" sz="1200">
                <a:solidFill>
                  <a:srgbClr val="FF0000"/>
                </a:solidFill>
              </a:endParaRPr>
            </a:p>
          </p:txBody>
        </p:sp>
      </p:grpSp>
      <p:grpSp>
        <p:nvGrpSpPr>
          <p:cNvPr id="3" name="Group 35"/>
          <p:cNvGrpSpPr>
            <a:grpSpLocks/>
          </p:cNvGrpSpPr>
          <p:nvPr/>
        </p:nvGrpSpPr>
        <p:grpSpPr bwMode="auto">
          <a:xfrm>
            <a:off x="3841750" y="5349875"/>
            <a:ext cx="1100138" cy="1198563"/>
            <a:chOff x="2420" y="3370"/>
            <a:chExt cx="693" cy="755"/>
          </a:xfrm>
        </p:grpSpPr>
        <p:sp>
          <p:nvSpPr>
            <p:cNvPr id="26656" name="AutoShape 32"/>
            <p:cNvSpPr>
              <a:spLocks noChangeArrowheads="1"/>
            </p:cNvSpPr>
            <p:nvPr/>
          </p:nvSpPr>
          <p:spPr bwMode="auto">
            <a:xfrm rot="5400000" flipV="1">
              <a:off x="2389" y="3401"/>
              <a:ext cx="755" cy="69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FF00"/>
                </a:gs>
              </a:gsLst>
              <a:lin ang="0" scaled="1"/>
            </a:gradFill>
            <a:ln w="9525">
              <a:solidFill>
                <a:schemeClr val="tx1"/>
              </a:solidFill>
              <a:miter lim="800000"/>
              <a:headEnd/>
              <a:tailEnd/>
            </a:ln>
            <a:effectLst/>
          </p:spPr>
          <p:txBody>
            <a:bodyPr wrap="none" anchor="ctr"/>
            <a:lstStyle/>
            <a:p>
              <a:endParaRPr lang="es-ES"/>
            </a:p>
          </p:txBody>
        </p:sp>
        <p:sp>
          <p:nvSpPr>
            <p:cNvPr id="26657" name="WordArt 33"/>
            <p:cNvSpPr>
              <a:spLocks noChangeArrowheads="1" noChangeShapeType="1" noTextEdit="1"/>
            </p:cNvSpPr>
            <p:nvPr/>
          </p:nvSpPr>
          <p:spPr bwMode="auto">
            <a:xfrm>
              <a:off x="2756" y="3762"/>
              <a:ext cx="162" cy="144"/>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OH</a:t>
              </a:r>
            </a:p>
          </p:txBody>
        </p:sp>
        <p:sp>
          <p:nvSpPr>
            <p:cNvPr id="26658" name="WordArt 34"/>
            <p:cNvSpPr>
              <a:spLocks noChangeArrowheads="1" noChangeShapeType="1" noTextEdit="1"/>
            </p:cNvSpPr>
            <p:nvPr/>
          </p:nvSpPr>
          <p:spPr bwMode="auto">
            <a:xfrm>
              <a:off x="2637" y="3587"/>
              <a:ext cx="165" cy="234"/>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V</a:t>
              </a:r>
            </a:p>
          </p:txBody>
        </p:sp>
      </p:grpSp>
      <p:sp>
        <p:nvSpPr>
          <p:cNvPr id="26660" name="Text Box 36"/>
          <p:cNvSpPr txBox="1">
            <a:spLocks noChangeArrowheads="1"/>
          </p:cNvSpPr>
          <p:nvPr/>
        </p:nvSpPr>
        <p:spPr bwMode="auto">
          <a:xfrm>
            <a:off x="0" y="5942013"/>
            <a:ext cx="1441450" cy="915987"/>
          </a:xfrm>
          <a:prstGeom prst="rect">
            <a:avLst/>
          </a:prstGeom>
          <a:solidFill>
            <a:schemeClr val="hlink"/>
          </a:solidFill>
          <a:ln w="9525">
            <a:noFill/>
            <a:miter lim="800000"/>
            <a:headEnd/>
            <a:tailEnd/>
          </a:ln>
          <a:effectLst/>
        </p:spPr>
        <p:txBody>
          <a:bodyPr wrap="none">
            <a:spAutoFit/>
          </a:bodyPr>
          <a:lstStyle/>
          <a:p>
            <a:pPr algn="ctr"/>
            <a:r>
              <a:rPr lang="es-ES"/>
              <a:t>Salida como</a:t>
            </a:r>
          </a:p>
          <a:p>
            <a:pPr algn="ctr"/>
            <a:r>
              <a:rPr lang="es-ES"/>
              <a:t>Fuente</a:t>
            </a:r>
          </a:p>
          <a:p>
            <a:pPr algn="ctr"/>
            <a:r>
              <a:rPr lang="es-ES"/>
              <a:t>de Corriente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s-ES" sz="4000"/>
              <a:t>¿Qué sucede si carga una salida con más de su capacidad?</a:t>
            </a:r>
          </a:p>
        </p:txBody>
      </p:sp>
      <p:sp>
        <p:nvSpPr>
          <p:cNvPr id="28675" name="Rectangle 3"/>
          <p:cNvSpPr>
            <a:spLocks noGrp="1" noChangeArrowheads="1"/>
          </p:cNvSpPr>
          <p:nvPr>
            <p:ph type="body" sz="half" idx="1"/>
          </p:nvPr>
        </p:nvSpPr>
        <p:spPr>
          <a:xfrm>
            <a:off x="457200" y="1600200"/>
            <a:ext cx="8153400" cy="4525963"/>
          </a:xfrm>
        </p:spPr>
        <p:txBody>
          <a:bodyPr/>
          <a:lstStyle/>
          <a:p>
            <a:pPr>
              <a:lnSpc>
                <a:spcPct val="80000"/>
              </a:lnSpc>
              <a:buFontTx/>
              <a:buNone/>
            </a:pPr>
            <a:r>
              <a:rPr lang="es-ES" sz="1400" dirty="0">
                <a:solidFill>
                  <a:schemeClr val="accent2"/>
                </a:solidFill>
              </a:rPr>
              <a:t>3. El tiempo de propagación de la entrada a la salida puede incrementarse más allá de su valor máximo.</a:t>
            </a: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r>
              <a:rPr lang="es-ES" sz="1400" dirty="0">
                <a:solidFill>
                  <a:schemeClr val="accent2"/>
                </a:solidFill>
              </a:rPr>
              <a:t>4. Los tiempos de ascenso y descenso de las transiciones de BAJO  a ALTO y de ALTO a BAJO, pueden incrementarse más allá de sus valores máximos.</a:t>
            </a: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r>
              <a:rPr lang="es-ES" sz="1400" dirty="0" smtClean="0">
                <a:solidFill>
                  <a:schemeClr val="accent2"/>
                </a:solidFill>
              </a:rPr>
              <a:t>5</a:t>
            </a:r>
            <a:r>
              <a:rPr lang="es-ES" sz="1400" dirty="0">
                <a:solidFill>
                  <a:schemeClr val="accent2"/>
                </a:solidFill>
              </a:rPr>
              <a:t>. La temperatura de operación del dispositivo puede incrementarse, con lo que se reduce la confiabilidad del dispositivo y a la larga ocasionar su falla.</a:t>
            </a: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p:txBody>
      </p:sp>
      <p:grpSp>
        <p:nvGrpSpPr>
          <p:cNvPr id="2" name="Group 46"/>
          <p:cNvGrpSpPr>
            <a:grpSpLocks/>
          </p:cNvGrpSpPr>
          <p:nvPr/>
        </p:nvGrpSpPr>
        <p:grpSpPr bwMode="auto">
          <a:xfrm>
            <a:off x="4067175" y="5484813"/>
            <a:ext cx="1185863" cy="1144587"/>
            <a:chOff x="2378" y="3436"/>
            <a:chExt cx="848" cy="884"/>
          </a:xfrm>
        </p:grpSpPr>
        <p:sp>
          <p:nvSpPr>
            <p:cNvPr id="28714" name="AutoShape 42"/>
            <p:cNvSpPr>
              <a:spLocks noChangeArrowheads="1"/>
            </p:cNvSpPr>
            <p:nvPr/>
          </p:nvSpPr>
          <p:spPr bwMode="auto">
            <a:xfrm rot="-5400000">
              <a:off x="2360" y="3454"/>
              <a:ext cx="884" cy="84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FF00"/>
                </a:gs>
              </a:gsLst>
              <a:lin ang="0" scaled="1"/>
            </a:gradFill>
            <a:ln w="9525">
              <a:solidFill>
                <a:schemeClr val="tx1"/>
              </a:solidFill>
              <a:miter lim="800000"/>
              <a:headEnd/>
              <a:tailEnd/>
            </a:ln>
            <a:effectLst/>
          </p:spPr>
          <p:txBody>
            <a:bodyPr wrap="none" anchor="ctr"/>
            <a:lstStyle/>
            <a:p>
              <a:endParaRPr lang="es-ES"/>
            </a:p>
          </p:txBody>
        </p:sp>
        <p:pic>
          <p:nvPicPr>
            <p:cNvPr id="28707" name="Picture 35" descr="termometro_corjesu"/>
            <p:cNvPicPr>
              <a:picLocks noChangeAspect="1" noChangeArrowheads="1"/>
            </p:cNvPicPr>
            <p:nvPr/>
          </p:nvPicPr>
          <p:blipFill>
            <a:blip r:embed="rId2" cstate="print"/>
            <a:srcRect/>
            <a:stretch>
              <a:fillRect/>
            </a:stretch>
          </p:blipFill>
          <p:spPr bwMode="auto">
            <a:xfrm>
              <a:off x="2621" y="3543"/>
              <a:ext cx="340" cy="629"/>
            </a:xfrm>
            <a:prstGeom prst="rect">
              <a:avLst/>
            </a:prstGeom>
            <a:noFill/>
            <a:ln/>
            <a:effectLst/>
          </p:spPr>
        </p:pic>
      </p:grpSp>
      <p:grpSp>
        <p:nvGrpSpPr>
          <p:cNvPr id="3" name="Group 24"/>
          <p:cNvGrpSpPr>
            <a:grpSpLocks/>
          </p:cNvGrpSpPr>
          <p:nvPr/>
        </p:nvGrpSpPr>
        <p:grpSpPr bwMode="auto">
          <a:xfrm>
            <a:off x="3856038" y="1952625"/>
            <a:ext cx="889000" cy="1185863"/>
            <a:chOff x="1969" y="3058"/>
            <a:chExt cx="825" cy="927"/>
          </a:xfrm>
        </p:grpSpPr>
        <p:sp>
          <p:nvSpPr>
            <p:cNvPr id="28694" name="AutoShape 22"/>
            <p:cNvSpPr>
              <a:spLocks noChangeArrowheads="1"/>
            </p:cNvSpPr>
            <p:nvPr/>
          </p:nvSpPr>
          <p:spPr bwMode="auto">
            <a:xfrm rot="-5400000">
              <a:off x="1918" y="3109"/>
              <a:ext cx="927" cy="8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FF00"/>
                </a:gs>
              </a:gsLst>
              <a:lin ang="0" scaled="1"/>
            </a:gradFill>
            <a:ln w="9525">
              <a:solidFill>
                <a:schemeClr val="tx1"/>
              </a:solidFill>
              <a:miter lim="800000"/>
              <a:headEnd/>
              <a:tailEnd/>
            </a:ln>
            <a:effectLst/>
          </p:spPr>
          <p:txBody>
            <a:bodyPr wrap="none" anchor="ctr"/>
            <a:lstStyle/>
            <a:p>
              <a:endParaRPr lang="es-ES"/>
            </a:p>
          </p:txBody>
        </p:sp>
        <p:grpSp>
          <p:nvGrpSpPr>
            <p:cNvPr id="4" name="Group 23"/>
            <p:cNvGrpSpPr>
              <a:grpSpLocks/>
            </p:cNvGrpSpPr>
            <p:nvPr/>
          </p:nvGrpSpPr>
          <p:grpSpPr bwMode="auto">
            <a:xfrm>
              <a:off x="2251" y="3325"/>
              <a:ext cx="305" cy="391"/>
              <a:chOff x="3271" y="3379"/>
              <a:chExt cx="492" cy="547"/>
            </a:xfrm>
          </p:grpSpPr>
          <p:sp>
            <p:nvSpPr>
              <p:cNvPr id="28692" name="WordArt 20"/>
              <p:cNvSpPr>
                <a:spLocks noChangeArrowheads="1" noChangeShapeType="1" noTextEdit="1"/>
              </p:cNvSpPr>
              <p:nvPr/>
            </p:nvSpPr>
            <p:spPr bwMode="auto">
              <a:xfrm>
                <a:off x="3578" y="3678"/>
                <a:ext cx="185" cy="248"/>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p</a:t>
                </a:r>
              </a:p>
            </p:txBody>
          </p:sp>
          <p:sp>
            <p:nvSpPr>
              <p:cNvPr id="28693" name="WordArt 21"/>
              <p:cNvSpPr>
                <a:spLocks noChangeArrowheads="1" noChangeShapeType="1" noTextEdit="1"/>
              </p:cNvSpPr>
              <p:nvPr/>
            </p:nvSpPr>
            <p:spPr bwMode="auto">
              <a:xfrm>
                <a:off x="3271" y="3379"/>
                <a:ext cx="318" cy="402"/>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t</a:t>
                </a:r>
              </a:p>
            </p:txBody>
          </p:sp>
        </p:grpSp>
      </p:grpSp>
      <p:grpSp>
        <p:nvGrpSpPr>
          <p:cNvPr id="5" name="Group 33"/>
          <p:cNvGrpSpPr>
            <a:grpSpLocks/>
          </p:cNvGrpSpPr>
          <p:nvPr/>
        </p:nvGrpSpPr>
        <p:grpSpPr bwMode="auto">
          <a:xfrm>
            <a:off x="3265488" y="3749675"/>
            <a:ext cx="1906587" cy="1001713"/>
            <a:chOff x="1826" y="2416"/>
            <a:chExt cx="1201" cy="631"/>
          </a:xfrm>
        </p:grpSpPr>
        <p:sp>
          <p:nvSpPr>
            <p:cNvPr id="28698" name="AutoShape 26"/>
            <p:cNvSpPr>
              <a:spLocks noChangeArrowheads="1"/>
            </p:cNvSpPr>
            <p:nvPr/>
          </p:nvSpPr>
          <p:spPr bwMode="auto">
            <a:xfrm rot="-5400000">
              <a:off x="1783" y="2459"/>
              <a:ext cx="623" cy="5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FF00"/>
                </a:gs>
              </a:gsLst>
              <a:lin ang="0" scaled="1"/>
            </a:gradFill>
            <a:ln w="9525">
              <a:solidFill>
                <a:schemeClr val="tx1"/>
              </a:solidFill>
              <a:miter lim="800000"/>
              <a:headEnd/>
              <a:tailEnd/>
            </a:ln>
            <a:effectLst/>
          </p:spPr>
          <p:txBody>
            <a:bodyPr wrap="none" anchor="ctr"/>
            <a:lstStyle/>
            <a:p>
              <a:endParaRPr lang="es-ES"/>
            </a:p>
          </p:txBody>
        </p:sp>
        <p:sp>
          <p:nvSpPr>
            <p:cNvPr id="28700" name="WordArt 28"/>
            <p:cNvSpPr>
              <a:spLocks noChangeArrowheads="1" noChangeShapeType="1" noTextEdit="1"/>
            </p:cNvSpPr>
            <p:nvPr/>
          </p:nvSpPr>
          <p:spPr bwMode="auto">
            <a:xfrm>
              <a:off x="2134" y="2739"/>
              <a:ext cx="74" cy="119"/>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r</a:t>
              </a:r>
            </a:p>
          </p:txBody>
        </p:sp>
        <p:sp>
          <p:nvSpPr>
            <p:cNvPr id="28701" name="WordArt 29"/>
            <p:cNvSpPr>
              <a:spLocks noChangeArrowheads="1" noChangeShapeType="1" noTextEdit="1"/>
            </p:cNvSpPr>
            <p:nvPr/>
          </p:nvSpPr>
          <p:spPr bwMode="auto">
            <a:xfrm>
              <a:off x="2010" y="2595"/>
              <a:ext cx="128" cy="193"/>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t</a:t>
              </a:r>
            </a:p>
          </p:txBody>
        </p:sp>
        <p:sp>
          <p:nvSpPr>
            <p:cNvPr id="28702" name="AutoShape 30"/>
            <p:cNvSpPr>
              <a:spLocks noChangeArrowheads="1"/>
            </p:cNvSpPr>
            <p:nvPr/>
          </p:nvSpPr>
          <p:spPr bwMode="auto">
            <a:xfrm rot="-5400000">
              <a:off x="2447" y="2467"/>
              <a:ext cx="623" cy="5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FF00"/>
                </a:gs>
              </a:gsLst>
              <a:lin ang="0" scaled="1"/>
            </a:gradFill>
            <a:ln w="9525">
              <a:solidFill>
                <a:schemeClr val="tx1"/>
              </a:solidFill>
              <a:miter lim="800000"/>
              <a:headEnd/>
              <a:tailEnd/>
            </a:ln>
            <a:effectLst/>
          </p:spPr>
          <p:txBody>
            <a:bodyPr wrap="none" anchor="ctr"/>
            <a:lstStyle/>
            <a:p>
              <a:endParaRPr lang="es-ES"/>
            </a:p>
          </p:txBody>
        </p:sp>
        <p:sp>
          <p:nvSpPr>
            <p:cNvPr id="28703" name="WordArt 31"/>
            <p:cNvSpPr>
              <a:spLocks noChangeArrowheads="1" noChangeShapeType="1" noTextEdit="1"/>
            </p:cNvSpPr>
            <p:nvPr/>
          </p:nvSpPr>
          <p:spPr bwMode="auto">
            <a:xfrm>
              <a:off x="2798" y="2747"/>
              <a:ext cx="74" cy="119"/>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f</a:t>
              </a:r>
            </a:p>
          </p:txBody>
        </p:sp>
        <p:sp>
          <p:nvSpPr>
            <p:cNvPr id="28704" name="WordArt 32"/>
            <p:cNvSpPr>
              <a:spLocks noChangeArrowheads="1" noChangeShapeType="1" noTextEdit="1"/>
            </p:cNvSpPr>
            <p:nvPr/>
          </p:nvSpPr>
          <p:spPr bwMode="auto">
            <a:xfrm>
              <a:off x="2674" y="2603"/>
              <a:ext cx="128" cy="193"/>
            </a:xfrm>
            <a:prstGeom prst="rect">
              <a:avLst/>
            </a:prstGeom>
          </p:spPr>
          <p:txBody>
            <a:bodyPr wrap="none" fromWordArt="1">
              <a:prstTxWarp prst="textPlain">
                <a:avLst>
                  <a:gd name="adj" fmla="val 50000"/>
                </a:avLst>
              </a:prstTxWarp>
            </a:bodyPr>
            <a:lstStyle/>
            <a:p>
              <a:pPr algn="ctr"/>
              <a:r>
                <a:rPr lang="es-E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t</a:t>
              </a:r>
            </a:p>
          </p:txBody>
        </p:sp>
      </p:grpSp>
      <p:pic>
        <p:nvPicPr>
          <p:cNvPr id="28710" name="Picture 38" descr="cronometro"/>
          <p:cNvPicPr>
            <a:picLocks noGrp="1" noChangeAspect="1" noChangeArrowheads="1"/>
          </p:cNvPicPr>
          <p:nvPr>
            <p:ph sz="quarter" idx="3"/>
          </p:nvPr>
        </p:nvPicPr>
        <p:blipFill>
          <a:blip r:embed="rId3" cstate="print"/>
          <a:srcRect/>
          <a:stretch>
            <a:fillRect/>
          </a:stretch>
        </p:blipFill>
        <p:spPr>
          <a:xfrm>
            <a:off x="2946400" y="2127250"/>
            <a:ext cx="744538" cy="987425"/>
          </a:xfrm>
          <a:noFill/>
          <a:ln/>
        </p:spPr>
      </p:pic>
      <p:pic>
        <p:nvPicPr>
          <p:cNvPr id="28712" name="Picture 40" descr="cronometro"/>
          <p:cNvPicPr>
            <a:picLocks noChangeAspect="1" noChangeArrowheads="1"/>
          </p:cNvPicPr>
          <p:nvPr/>
        </p:nvPicPr>
        <p:blipFill>
          <a:blip r:embed="rId3" cstate="print"/>
          <a:srcRect/>
          <a:stretch>
            <a:fillRect/>
          </a:stretch>
        </p:blipFill>
        <p:spPr bwMode="auto">
          <a:xfrm>
            <a:off x="2457450" y="3702050"/>
            <a:ext cx="744538" cy="987425"/>
          </a:xfrm>
          <a:prstGeom prst="rect">
            <a:avLst/>
          </a:prstGeom>
          <a:noFill/>
          <a:ln w="9525">
            <a:noFill/>
            <a:miter lim="800000"/>
            <a:headEnd/>
            <a:tailEnd/>
          </a:ln>
        </p:spPr>
      </p:pic>
      <p:pic>
        <p:nvPicPr>
          <p:cNvPr id="28722" name="Picture 50" descr="SNAD0341"/>
          <p:cNvPicPr>
            <a:picLocks noChangeAspect="1" noChangeArrowheads="1"/>
          </p:cNvPicPr>
          <p:nvPr/>
        </p:nvPicPr>
        <p:blipFill>
          <a:blip r:embed="rId4" cstate="print"/>
          <a:srcRect/>
          <a:stretch>
            <a:fillRect/>
          </a:stretch>
        </p:blipFill>
        <p:spPr bwMode="auto">
          <a:xfrm>
            <a:off x="2860675" y="5464175"/>
            <a:ext cx="984250" cy="139382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WordArt 4"/>
          <p:cNvSpPr>
            <a:spLocks noChangeArrowheads="1" noChangeShapeType="1" noTextEdit="1"/>
          </p:cNvSpPr>
          <p:nvPr/>
        </p:nvSpPr>
        <p:spPr bwMode="auto">
          <a:xfrm>
            <a:off x="400050" y="2241550"/>
            <a:ext cx="3216275" cy="1152525"/>
          </a:xfrm>
          <a:prstGeom prst="rect">
            <a:avLst/>
          </a:prstGeom>
        </p:spPr>
        <p:txBody>
          <a:bodyPr wrap="none" fromWordArt="1">
            <a:prstTxWarp prst="textPlain">
              <a:avLst>
                <a:gd name="adj" fmla="val 50000"/>
              </a:avLst>
            </a:prstTxWarp>
          </a:bodyPr>
          <a:lstStyle/>
          <a:p>
            <a:pPr algn="ctr"/>
            <a:r>
              <a:rPr lang="es-ES" sz="3600" kern="10">
                <a:ln w="9525">
                  <a:solidFill>
                    <a:schemeClr val="tx1"/>
                  </a:solidFill>
                  <a:round/>
                  <a:headEnd/>
                  <a:tailEnd/>
                </a:ln>
                <a:gradFill rotWithShape="0">
                  <a:gsLst>
                    <a:gs pos="0">
                      <a:srgbClr val="FFFF00"/>
                    </a:gs>
                    <a:gs pos="100000">
                      <a:srgbClr val="FF9933"/>
                    </a:gs>
                  </a:gsLst>
                  <a:path path="rect">
                    <a:fillToRect l="50000" t="50000" r="50000" b="50000"/>
                  </a:path>
                </a:gradFill>
                <a:effectLst>
                  <a:outerShdw dist="107763" dir="2700000" algn="ctr" rotWithShape="0">
                    <a:srgbClr val="C0C0C0">
                      <a:alpha val="50000"/>
                    </a:srgbClr>
                  </a:outerShdw>
                </a:effectLst>
                <a:latin typeface="Impact"/>
              </a:rPr>
              <a:t>Disipación </a:t>
            </a:r>
          </a:p>
          <a:p>
            <a:pPr algn="ctr"/>
            <a:r>
              <a:rPr lang="es-ES" sz="3600" kern="10">
                <a:ln w="9525">
                  <a:solidFill>
                    <a:schemeClr val="tx1"/>
                  </a:solidFill>
                  <a:round/>
                  <a:headEnd/>
                  <a:tailEnd/>
                </a:ln>
                <a:gradFill rotWithShape="0">
                  <a:gsLst>
                    <a:gs pos="0">
                      <a:srgbClr val="FFFF00"/>
                    </a:gs>
                    <a:gs pos="100000">
                      <a:srgbClr val="FF9933"/>
                    </a:gs>
                  </a:gsLst>
                  <a:path path="rect">
                    <a:fillToRect l="50000" t="50000" r="50000" b="50000"/>
                  </a:path>
                </a:gradFill>
                <a:effectLst>
                  <a:outerShdw dist="107763" dir="2700000" algn="ctr" rotWithShape="0">
                    <a:srgbClr val="C0C0C0">
                      <a:alpha val="50000"/>
                    </a:srgbClr>
                  </a:outerShdw>
                </a:effectLst>
                <a:latin typeface="Impact"/>
              </a:rPr>
              <a:t>de Potencia</a:t>
            </a:r>
          </a:p>
        </p:txBody>
      </p:sp>
      <p:sp>
        <p:nvSpPr>
          <p:cNvPr id="75781" name="WordArt 5"/>
          <p:cNvSpPr>
            <a:spLocks noChangeArrowheads="1" noChangeShapeType="1" noTextEdit="1"/>
          </p:cNvSpPr>
          <p:nvPr/>
        </p:nvSpPr>
        <p:spPr bwMode="auto">
          <a:xfrm>
            <a:off x="4206875" y="457200"/>
            <a:ext cx="3436938" cy="374650"/>
          </a:xfrm>
          <a:prstGeom prst="rect">
            <a:avLst/>
          </a:prstGeom>
        </p:spPr>
        <p:txBody>
          <a:bodyPr wrap="none" fromWordArt="1">
            <a:prstTxWarp prst="textPlain">
              <a:avLst>
                <a:gd name="adj" fmla="val 50000"/>
              </a:avLst>
            </a:prstTxWarp>
          </a:bodyPr>
          <a:lstStyle/>
          <a:p>
            <a:pPr algn="ctr"/>
            <a:r>
              <a:rPr lang="es-ES" sz="3600" kern="10">
                <a:ln w="9525">
                  <a:solidFill>
                    <a:schemeClr val="tx1"/>
                  </a:solidFill>
                  <a:round/>
                  <a:headEnd/>
                  <a:tailEnd/>
                </a:ln>
                <a:gradFill rotWithShape="0">
                  <a:gsLst>
                    <a:gs pos="0">
                      <a:srgbClr val="FFFF00"/>
                    </a:gs>
                    <a:gs pos="100000">
                      <a:srgbClr val="FF9933"/>
                    </a:gs>
                  </a:gsLst>
                  <a:path path="rect">
                    <a:fillToRect l="50000" t="50000" r="50000" b="50000"/>
                  </a:path>
                </a:gradFill>
                <a:effectLst>
                  <a:outerShdw dist="107763" dir="2700000" algn="ctr" rotWithShape="0">
                    <a:srgbClr val="C0C0C0">
                      <a:alpha val="50000"/>
                    </a:srgbClr>
                  </a:outerShdw>
                </a:effectLst>
                <a:latin typeface="Impact"/>
              </a:rPr>
              <a:t>Estática</a:t>
            </a:r>
          </a:p>
        </p:txBody>
      </p:sp>
      <p:sp>
        <p:nvSpPr>
          <p:cNvPr id="75782" name="WordArt 6"/>
          <p:cNvSpPr>
            <a:spLocks noChangeArrowheads="1" noChangeShapeType="1" noTextEdit="1"/>
          </p:cNvSpPr>
          <p:nvPr/>
        </p:nvSpPr>
        <p:spPr bwMode="auto">
          <a:xfrm>
            <a:off x="4189413" y="3433763"/>
            <a:ext cx="3436937" cy="374650"/>
          </a:xfrm>
          <a:prstGeom prst="rect">
            <a:avLst/>
          </a:prstGeom>
        </p:spPr>
        <p:txBody>
          <a:bodyPr wrap="none" fromWordArt="1">
            <a:prstTxWarp prst="textPlain">
              <a:avLst>
                <a:gd name="adj" fmla="val 50000"/>
              </a:avLst>
            </a:prstTxWarp>
          </a:bodyPr>
          <a:lstStyle/>
          <a:p>
            <a:pPr algn="ctr"/>
            <a:r>
              <a:rPr lang="es-ES" sz="3600" kern="10">
                <a:ln w="9525">
                  <a:solidFill>
                    <a:schemeClr val="tx1"/>
                  </a:solidFill>
                  <a:round/>
                  <a:headEnd/>
                  <a:tailEnd/>
                </a:ln>
                <a:gradFill rotWithShape="0">
                  <a:gsLst>
                    <a:gs pos="0">
                      <a:srgbClr val="FFFF00"/>
                    </a:gs>
                    <a:gs pos="100000">
                      <a:srgbClr val="FF9933"/>
                    </a:gs>
                  </a:gsLst>
                  <a:path path="rect">
                    <a:fillToRect l="50000" t="50000" r="50000" b="50000"/>
                  </a:path>
                </a:gradFill>
                <a:effectLst>
                  <a:outerShdw dist="107763" dir="2700000" algn="ctr" rotWithShape="0">
                    <a:srgbClr val="C0C0C0">
                      <a:alpha val="50000"/>
                    </a:srgbClr>
                  </a:outerShdw>
                </a:effectLst>
                <a:latin typeface="Impact"/>
              </a:rPr>
              <a:t>Dinámica</a:t>
            </a:r>
          </a:p>
        </p:txBody>
      </p:sp>
      <p:sp>
        <p:nvSpPr>
          <p:cNvPr id="75783" name="AutoShape 7"/>
          <p:cNvSpPr>
            <a:spLocks/>
          </p:cNvSpPr>
          <p:nvPr/>
        </p:nvSpPr>
        <p:spPr bwMode="auto">
          <a:xfrm>
            <a:off x="3840163" y="344488"/>
            <a:ext cx="296862" cy="6267450"/>
          </a:xfrm>
          <a:prstGeom prst="leftBrace">
            <a:avLst>
              <a:gd name="adj1" fmla="val 175936"/>
              <a:gd name="adj2" fmla="val 40931"/>
            </a:avLst>
          </a:prstGeom>
          <a:noFill/>
          <a:ln w="38100">
            <a:solidFill>
              <a:srgbClr val="CC9900"/>
            </a:solidFill>
            <a:round/>
            <a:headEnd/>
            <a:tailEnd/>
          </a:ln>
          <a:effectLst/>
        </p:spPr>
        <p:txBody>
          <a:bodyPr wrap="none" anchor="ctr"/>
          <a:lstStyle/>
          <a:p>
            <a:endParaRPr lang="es-ES"/>
          </a:p>
        </p:txBody>
      </p:sp>
      <p:sp>
        <p:nvSpPr>
          <p:cNvPr id="75787" name="Text Box 11"/>
          <p:cNvSpPr txBox="1">
            <a:spLocks noChangeArrowheads="1"/>
          </p:cNvSpPr>
          <p:nvPr/>
        </p:nvSpPr>
        <p:spPr bwMode="auto">
          <a:xfrm>
            <a:off x="4222750" y="3881438"/>
            <a:ext cx="3892550" cy="2976562"/>
          </a:xfrm>
          <a:prstGeom prst="rect">
            <a:avLst/>
          </a:prstGeom>
          <a:noFill/>
          <a:ln w="9525">
            <a:noFill/>
            <a:miter lim="800000"/>
            <a:headEnd/>
            <a:tailEnd/>
          </a:ln>
          <a:effectLst/>
        </p:spPr>
        <p:txBody>
          <a:bodyPr>
            <a:spAutoFit/>
          </a:bodyPr>
          <a:lstStyle/>
          <a:p>
            <a:r>
              <a:rPr lang="es-ES" b="1"/>
              <a:t>Durante las transiciones.</a:t>
            </a:r>
            <a:r>
              <a:rPr lang="es-ES"/>
              <a:t> </a:t>
            </a:r>
          </a:p>
          <a:p>
            <a:r>
              <a:rPr lang="es-ES"/>
              <a:t>Depende de:</a:t>
            </a:r>
          </a:p>
          <a:p>
            <a:pPr>
              <a:buFontTx/>
              <a:buChar char="•"/>
            </a:pPr>
            <a:r>
              <a:rPr lang="es-ES"/>
              <a:t>Actividad de conmutación (frecuencia de operación) </a:t>
            </a:r>
          </a:p>
          <a:p>
            <a:pPr>
              <a:buFontTx/>
              <a:buChar char="•"/>
            </a:pPr>
            <a:endParaRPr lang="es-ES"/>
          </a:p>
          <a:p>
            <a:pPr>
              <a:buFontTx/>
              <a:buChar char="•"/>
            </a:pPr>
            <a:r>
              <a:rPr lang="es-ES"/>
              <a:t>Capacitancia parásita en cada nodo que conmuta</a:t>
            </a:r>
          </a:p>
          <a:p>
            <a:pPr>
              <a:buFontTx/>
              <a:buChar char="•"/>
            </a:pPr>
            <a:endParaRPr lang="es-ES"/>
          </a:p>
          <a:p>
            <a:pPr>
              <a:buFontTx/>
              <a:buChar char="•"/>
            </a:pPr>
            <a:r>
              <a:rPr lang="es-ES"/>
              <a:t>Voltaje de alimentación.</a:t>
            </a:r>
          </a:p>
          <a:p>
            <a:pPr>
              <a:spcBef>
                <a:spcPct val="50000"/>
              </a:spcBef>
            </a:pPr>
            <a:endParaRPr lang="es-ES"/>
          </a:p>
        </p:txBody>
      </p:sp>
      <p:sp>
        <p:nvSpPr>
          <p:cNvPr id="75788" name="Text Box 12"/>
          <p:cNvSpPr txBox="1">
            <a:spLocks noChangeArrowheads="1"/>
          </p:cNvSpPr>
          <p:nvPr/>
        </p:nvSpPr>
        <p:spPr bwMode="auto">
          <a:xfrm>
            <a:off x="4248150" y="950913"/>
            <a:ext cx="3533775" cy="1879600"/>
          </a:xfrm>
          <a:prstGeom prst="rect">
            <a:avLst/>
          </a:prstGeom>
          <a:noFill/>
          <a:ln w="9525">
            <a:noFill/>
            <a:miter lim="800000"/>
            <a:headEnd/>
            <a:tailEnd/>
          </a:ln>
          <a:effectLst/>
        </p:spPr>
        <p:txBody>
          <a:bodyPr>
            <a:spAutoFit/>
          </a:bodyPr>
          <a:lstStyle/>
          <a:p>
            <a:pPr>
              <a:spcBef>
                <a:spcPct val="50000"/>
              </a:spcBef>
            </a:pPr>
            <a:r>
              <a:rPr lang="es-ES" b="1"/>
              <a:t>Mientras la salida esta estable.</a:t>
            </a:r>
          </a:p>
          <a:p>
            <a:pPr>
              <a:spcBef>
                <a:spcPct val="50000"/>
              </a:spcBef>
            </a:pPr>
            <a:r>
              <a:rPr lang="es-ES"/>
              <a:t>Depende de:</a:t>
            </a:r>
          </a:p>
          <a:p>
            <a:pPr>
              <a:spcBef>
                <a:spcPct val="50000"/>
              </a:spcBef>
              <a:buFontTx/>
              <a:buChar char="•"/>
            </a:pPr>
            <a:r>
              <a:rPr lang="es-ES"/>
              <a:t>Corriente que consume el circuito en condiciones estáticas</a:t>
            </a:r>
          </a:p>
          <a:p>
            <a:pPr>
              <a:spcBef>
                <a:spcPct val="50000"/>
              </a:spcBef>
              <a:buFontTx/>
              <a:buChar char="•"/>
            </a:pPr>
            <a:r>
              <a:rPr lang="es-ES"/>
              <a:t>Voltaje de alimentación</a:t>
            </a:r>
          </a:p>
        </p:txBody>
      </p:sp>
      <p:sp>
        <p:nvSpPr>
          <p:cNvPr id="75791" name="Text Box 15"/>
          <p:cNvSpPr txBox="1">
            <a:spLocks noChangeArrowheads="1"/>
          </p:cNvSpPr>
          <p:nvPr/>
        </p:nvSpPr>
        <p:spPr bwMode="auto">
          <a:xfrm>
            <a:off x="8186738" y="1201738"/>
            <a:ext cx="184150" cy="366712"/>
          </a:xfrm>
          <a:prstGeom prst="rect">
            <a:avLst/>
          </a:prstGeom>
          <a:noFill/>
          <a:ln w="9525">
            <a:noFill/>
            <a:miter lim="800000"/>
            <a:headEnd/>
            <a:tailEnd/>
          </a:ln>
          <a:effectLst/>
        </p:spPr>
        <p:txBody>
          <a:bodyPr wrap="none">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0" fill="hold" grpId="0" nodeType="clickEffect">
                                  <p:stCondLst>
                                    <p:cond delay="0"/>
                                  </p:stCondLst>
                                  <p:childTnLst>
                                    <p:set>
                                      <p:cBhvr>
                                        <p:cTn id="10" dur="1" fill="hold">
                                          <p:stCondLst>
                                            <p:cond delay="0"/>
                                          </p:stCondLst>
                                        </p:cTn>
                                        <p:tgtEl>
                                          <p:spTgt spid="75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0" fill="hold" grpId="0" nodeType="clickEffect">
                                  <p:stCondLst>
                                    <p:cond delay="0"/>
                                  </p:stCondLst>
                                  <p:childTnLst>
                                    <p:set>
                                      <p:cBhvr>
                                        <p:cTn id="18" dur="1" fill="hold">
                                          <p:stCondLst>
                                            <p:cond delay="0"/>
                                          </p:stCondLst>
                                        </p:cTn>
                                        <p:tgtEl>
                                          <p:spTgt spid="757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P spid="75782" grpId="0" animBg="1"/>
      <p:bldP spid="75783" grpId="0" animBg="1"/>
      <p:bldP spid="75787" grpId="0"/>
      <p:bldP spid="7578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s-ES" sz="4000" b="1" dirty="0"/>
              <a:t>DISIPACIÓN DE POTENCIA</a:t>
            </a:r>
            <a:br>
              <a:rPr lang="es-ES" sz="4000" b="1" dirty="0"/>
            </a:br>
            <a:r>
              <a:rPr lang="es-ES" sz="2000" b="1" dirty="0">
                <a:solidFill>
                  <a:srgbClr val="CC9900"/>
                </a:solidFill>
              </a:rPr>
              <a:t/>
            </a:r>
            <a:br>
              <a:rPr lang="es-ES" sz="2000" b="1" dirty="0">
                <a:solidFill>
                  <a:srgbClr val="CC9900"/>
                </a:solidFill>
              </a:rPr>
            </a:br>
            <a:endParaRPr lang="es-ES" sz="2000" b="1" dirty="0">
              <a:solidFill>
                <a:srgbClr val="CC9900"/>
              </a:solidFill>
            </a:endParaRPr>
          </a:p>
        </p:txBody>
      </p:sp>
      <p:sp>
        <p:nvSpPr>
          <p:cNvPr id="36867" name="Rectangle 3"/>
          <p:cNvSpPr>
            <a:spLocks noGrp="1" noChangeArrowheads="1"/>
          </p:cNvSpPr>
          <p:nvPr>
            <p:ph type="body" idx="1"/>
          </p:nvPr>
        </p:nvSpPr>
        <p:spPr>
          <a:xfrm>
            <a:off x="457200" y="1512143"/>
            <a:ext cx="8229600" cy="5229225"/>
          </a:xfrm>
        </p:spPr>
        <p:txBody>
          <a:bodyPr/>
          <a:lstStyle/>
          <a:p>
            <a:pPr>
              <a:lnSpc>
                <a:spcPct val="80000"/>
              </a:lnSpc>
            </a:pPr>
            <a:r>
              <a:rPr lang="es-ES" sz="1800" dirty="0"/>
              <a:t>Teniendo presente que los niveles de tensión de entrada y salida de los circuitos digitales pueden adoptar dos valores perfectamente definidos (L o H) y la disipación de potencia para cada uno de estos dos estados es diferente, </a:t>
            </a:r>
            <a:r>
              <a:rPr lang="es-ES" sz="1800" b="1" dirty="0"/>
              <a:t>la disipación de potencia en circuitos digitales se define bajo las condiciones de un ciclo de trabajo del 50 %;</a:t>
            </a:r>
            <a:r>
              <a:rPr lang="es-ES" sz="1800" dirty="0"/>
              <a:t> es decir, trabajando en un régimen en que la mitad del tiempo hay niveles bajos y la otra mitad niveles altos. </a:t>
            </a:r>
          </a:p>
          <a:p>
            <a:pPr>
              <a:lnSpc>
                <a:spcPct val="80000"/>
              </a:lnSpc>
            </a:pPr>
            <a:endParaRPr lang="es-ES" sz="1800" dirty="0"/>
          </a:p>
          <a:p>
            <a:pPr>
              <a:lnSpc>
                <a:spcPct val="80000"/>
              </a:lnSpc>
            </a:pPr>
            <a:r>
              <a:rPr lang="es-ES" sz="1800" b="1" dirty="0"/>
              <a:t>Cuanto menor sea el consumo por puerta lógica, para una determinada tecnología de fabricación, mayor será el número de puertas que se podrán integrar sobre un mismo chip</a:t>
            </a:r>
            <a:r>
              <a:rPr lang="es-ES" sz="1800" dirty="0"/>
              <a:t> sin superar los límites de disipación del sustrato del mismo. De ahí la importancia, para altas densidades de integración, de que la disipación de potencia sea lo menor posible.</a:t>
            </a:r>
          </a:p>
          <a:p>
            <a:pPr>
              <a:lnSpc>
                <a:spcPct val="80000"/>
              </a:lnSpc>
            </a:pPr>
            <a:endParaRPr lang="es-ES" sz="1800" dirty="0"/>
          </a:p>
          <a:p>
            <a:pPr>
              <a:lnSpc>
                <a:spcPct val="80000"/>
              </a:lnSpc>
            </a:pPr>
            <a:r>
              <a:rPr lang="es-ES" sz="1800" dirty="0"/>
              <a:t>Desde el punto de vista global de un equipo digital, </a:t>
            </a:r>
            <a:r>
              <a:rPr lang="es-ES" sz="1800" b="1" dirty="0"/>
              <a:t>la potencia disipada es un parámetro importante</a:t>
            </a:r>
            <a:r>
              <a:rPr lang="es-ES" sz="1800" dirty="0"/>
              <a:t> (que depende del consumo de cada uno de los elementos que lo constituyen), </a:t>
            </a:r>
            <a:r>
              <a:rPr lang="es-ES" sz="1800" b="1" dirty="0"/>
              <a:t>que deberá reducirse en la medida de lo posible, ya que ello supone minimizar los costos de refrigeración, fuente de alimentación y líneas de distribución.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8" name="Picture 6"/>
          <p:cNvPicPr>
            <a:picLocks noGrp="1" noChangeAspect="1" noChangeArrowheads="1"/>
          </p:cNvPicPr>
          <p:nvPr>
            <p:ph sz="quarter" idx="3"/>
          </p:nvPr>
        </p:nvPicPr>
        <p:blipFill>
          <a:blip r:embed="rId2" cstate="print"/>
          <a:srcRect/>
          <a:stretch>
            <a:fillRect/>
          </a:stretch>
        </p:blipFill>
        <p:spPr>
          <a:xfrm>
            <a:off x="579438" y="3517900"/>
            <a:ext cx="8329612" cy="2489200"/>
          </a:xfrm>
          <a:noFill/>
          <a:ln/>
        </p:spPr>
      </p:pic>
      <p:sp>
        <p:nvSpPr>
          <p:cNvPr id="49154" name="Rectangle 2"/>
          <p:cNvSpPr>
            <a:spLocks noGrp="1" noChangeArrowheads="1"/>
          </p:cNvSpPr>
          <p:nvPr>
            <p:ph type="title"/>
          </p:nvPr>
        </p:nvSpPr>
        <p:spPr>
          <a:xfrm>
            <a:off x="457200" y="341784"/>
            <a:ext cx="8686800" cy="1143000"/>
          </a:xfrm>
        </p:spPr>
        <p:txBody>
          <a:bodyPr>
            <a:normAutofit fontScale="90000"/>
          </a:bodyPr>
          <a:lstStyle/>
          <a:p>
            <a:r>
              <a:rPr lang="es-ES" sz="3600" b="1" dirty="0"/>
              <a:t>DISIPACIÓN DE POTENCIA </a:t>
            </a:r>
            <a:br>
              <a:rPr lang="es-ES" sz="3600" b="1" dirty="0"/>
            </a:br>
            <a:r>
              <a:rPr lang="es-ES" sz="3600" b="1" dirty="0"/>
              <a:t>EN LOS CIRCUITOS TTL</a:t>
            </a:r>
            <a:br>
              <a:rPr lang="es-ES" sz="3600" b="1" dirty="0"/>
            </a:br>
            <a:endParaRPr lang="es-ES" sz="3600" b="1" dirty="0"/>
          </a:p>
        </p:txBody>
      </p:sp>
      <p:sp>
        <p:nvSpPr>
          <p:cNvPr id="49155" name="Rectangle 3"/>
          <p:cNvSpPr>
            <a:spLocks noGrp="1" noChangeArrowheads="1"/>
          </p:cNvSpPr>
          <p:nvPr>
            <p:ph type="body" sz="half" idx="1"/>
          </p:nvPr>
        </p:nvSpPr>
        <p:spPr>
          <a:xfrm>
            <a:off x="419100" y="1030288"/>
            <a:ext cx="4854575" cy="3289300"/>
          </a:xfrm>
        </p:spPr>
        <p:txBody>
          <a:bodyPr/>
          <a:lstStyle/>
          <a:p>
            <a:pPr>
              <a:buFontTx/>
              <a:buNone/>
            </a:pPr>
            <a:r>
              <a:rPr lang="es-ES" sz="2000"/>
              <a:t>     </a:t>
            </a:r>
            <a:r>
              <a:rPr lang="es-ES" sz="1800"/>
              <a:t>La disipación de potencia en un circuito TTL es esencialmente constante dentro de su rango de frecuencias de operación, a diferencia de la Lógica CMOS (que se estudiará más adelante).</a:t>
            </a:r>
          </a:p>
          <a:p>
            <a:pPr>
              <a:buFontTx/>
              <a:buNone/>
            </a:pPr>
            <a:endParaRPr lang="es-ES" sz="1800"/>
          </a:p>
          <a:p>
            <a:pPr>
              <a:buFontTx/>
              <a:buNone/>
            </a:pPr>
            <a:r>
              <a:rPr lang="es-ES" sz="1800"/>
              <a:t>     Por lo tanto, en la lógica TTL la Disipación de Potencia Dinámica es igual a la Disipación de Potencia Estática. </a:t>
            </a:r>
          </a:p>
          <a:p>
            <a:pPr>
              <a:buFontTx/>
              <a:buNone/>
            </a:pPr>
            <a:endParaRPr lang="es-ES" sz="1800"/>
          </a:p>
          <a:p>
            <a:pPr>
              <a:buFontTx/>
              <a:buNone/>
            </a:pPr>
            <a:endParaRPr lang="es-ES" sz="1800"/>
          </a:p>
        </p:txBody>
      </p:sp>
      <p:sp>
        <p:nvSpPr>
          <p:cNvPr id="49160" name="Text Box 8"/>
          <p:cNvSpPr txBox="1">
            <a:spLocks noChangeArrowheads="1"/>
          </p:cNvSpPr>
          <p:nvPr/>
        </p:nvSpPr>
        <p:spPr bwMode="auto">
          <a:xfrm>
            <a:off x="0" y="6107113"/>
            <a:ext cx="9144000" cy="822325"/>
          </a:xfrm>
          <a:prstGeom prst="rect">
            <a:avLst/>
          </a:prstGeom>
          <a:solidFill>
            <a:schemeClr val="accent2"/>
          </a:solidFill>
          <a:ln w="9525">
            <a:noFill/>
            <a:miter lim="800000"/>
            <a:headEnd/>
            <a:tailEnd/>
          </a:ln>
          <a:effectLst/>
        </p:spPr>
        <p:txBody>
          <a:bodyPr>
            <a:spAutoFit/>
          </a:bodyPr>
          <a:lstStyle/>
          <a:p>
            <a:r>
              <a:rPr lang="es-ES"/>
              <a:t>Se considera un ciclo de trabajo de 50% ⇒ </a:t>
            </a:r>
            <a:r>
              <a:rPr lang="es-ES" sz="2400" b="1"/>
              <a:t>I</a:t>
            </a:r>
            <a:r>
              <a:rPr lang="es-ES" sz="2400" b="1" baseline="-25000"/>
              <a:t>CC</a:t>
            </a:r>
            <a:r>
              <a:rPr lang="es-ES" sz="2400" b="1"/>
              <a:t> = (I</a:t>
            </a:r>
            <a:r>
              <a:rPr lang="es-ES" sz="2400" b="1" baseline="-25000"/>
              <a:t>CCH</a:t>
            </a:r>
            <a:r>
              <a:rPr lang="es-ES" sz="2400" b="1"/>
              <a:t> +I</a:t>
            </a:r>
            <a:r>
              <a:rPr lang="es-ES" sz="2400" b="1" baseline="-25000"/>
              <a:t>CCL</a:t>
            </a:r>
            <a:r>
              <a:rPr lang="es-ES" sz="2400" b="1"/>
              <a:t>)/2 </a:t>
            </a:r>
            <a:r>
              <a:rPr lang="es-ES" sz="2400" b="1">
                <a:latin typeface="Arial Unicode MS" pitchFamily="34" charset="-128"/>
                <a:ea typeface="Arial Unicode MS" pitchFamily="34" charset="-128"/>
                <a:cs typeface="Arial Unicode MS" pitchFamily="34" charset="-128"/>
              </a:rPr>
              <a:t>⇒ </a:t>
            </a:r>
            <a:r>
              <a:rPr lang="es-ES" sz="2400" b="1"/>
              <a:t>P</a:t>
            </a:r>
            <a:r>
              <a:rPr lang="es-ES" sz="2400" b="1" baseline="-25000"/>
              <a:t>D</a:t>
            </a:r>
            <a:r>
              <a:rPr lang="es-ES" sz="2400" b="1"/>
              <a:t>=V</a:t>
            </a:r>
            <a:r>
              <a:rPr lang="es-ES" sz="2400" b="1" baseline="-25000"/>
              <a:t>CC</a:t>
            </a:r>
            <a:r>
              <a:rPr lang="en-US" sz="2400" b="1">
                <a:cs typeface="Arial" charset="0"/>
              </a:rPr>
              <a:t>·</a:t>
            </a:r>
            <a:r>
              <a:rPr lang="es-ES" sz="2400" b="1"/>
              <a:t>I</a:t>
            </a:r>
            <a:r>
              <a:rPr lang="es-ES" sz="2400" b="1" baseline="-25000"/>
              <a:t>CC</a:t>
            </a:r>
          </a:p>
          <a:p>
            <a:endParaRPr lang="es-ES" sz="2400" b="1"/>
          </a:p>
        </p:txBody>
      </p:sp>
      <p:sp>
        <p:nvSpPr>
          <p:cNvPr id="49162" name="Rectangle 10"/>
          <p:cNvSpPr>
            <a:spLocks noChangeArrowheads="1"/>
          </p:cNvSpPr>
          <p:nvPr/>
        </p:nvSpPr>
        <p:spPr bwMode="auto">
          <a:xfrm>
            <a:off x="7340600" y="6129338"/>
            <a:ext cx="1581150" cy="506412"/>
          </a:xfrm>
          <a:prstGeom prst="rect">
            <a:avLst/>
          </a:prstGeom>
          <a:noFill/>
          <a:ln w="9525">
            <a:solidFill>
              <a:schemeClr val="tx1"/>
            </a:solidFill>
            <a:miter lim="800000"/>
            <a:headEnd/>
            <a:tailEnd/>
          </a:ln>
          <a:effectLst/>
        </p:spPr>
        <p:txBody>
          <a:bodyPr wrap="none" anchor="ctr"/>
          <a:lstStyle/>
          <a:p>
            <a:endParaRPr lang="es-ES"/>
          </a:p>
        </p:txBody>
      </p:sp>
      <p:sp>
        <p:nvSpPr>
          <p:cNvPr id="49163" name="Rectangle 11"/>
          <p:cNvSpPr>
            <a:spLocks noChangeArrowheads="1"/>
          </p:cNvSpPr>
          <p:nvPr/>
        </p:nvSpPr>
        <p:spPr bwMode="auto">
          <a:xfrm>
            <a:off x="4492625" y="6135688"/>
            <a:ext cx="2570163" cy="506412"/>
          </a:xfrm>
          <a:prstGeom prst="rect">
            <a:avLst/>
          </a:prstGeom>
          <a:noFill/>
          <a:ln w="9525">
            <a:solidFill>
              <a:schemeClr val="tx1"/>
            </a:solidFill>
            <a:miter lim="800000"/>
            <a:headEnd/>
            <a:tailEnd/>
          </a:ln>
          <a:effectLst/>
        </p:spPr>
        <p:txBody>
          <a:bodyPr wrap="none" anchor="ctr"/>
          <a:lstStyle/>
          <a:p>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302" name="Group 142"/>
          <p:cNvGraphicFramePr>
            <a:graphicFrameLocks noGrp="1"/>
          </p:cNvGraphicFramePr>
          <p:nvPr>
            <p:ph idx="1"/>
          </p:nvPr>
        </p:nvGraphicFramePr>
        <p:xfrm>
          <a:off x="457200" y="1600200"/>
          <a:ext cx="8229600" cy="4531045"/>
        </p:xfrm>
        <a:graphic>
          <a:graphicData uri="http://schemas.openxmlformats.org/drawingml/2006/table">
            <a:tbl>
              <a:tblPr/>
              <a:tblGrid>
                <a:gridCol w="3427413"/>
                <a:gridCol w="504825"/>
                <a:gridCol w="504825"/>
                <a:gridCol w="590550"/>
                <a:gridCol w="469900"/>
                <a:gridCol w="627062"/>
                <a:gridCol w="677863"/>
                <a:gridCol w="817562"/>
                <a:gridCol w="609600"/>
              </a:tblGrid>
              <a:tr h="5191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FAMILIA TTL</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74L</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74H</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74LS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74ALS</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74F</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gridSpan="9">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Parámetros de funcionamiento</a:t>
                      </a:r>
                      <a:endParaRPr kumimoji="0" lang="es-E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06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Retraso de propagación típico (ns)</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5</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bg1"/>
                          </a:solidFill>
                          <a:effectLst/>
                          <a:latin typeface="Arial" charset="0"/>
                          <a:cs typeface="Arial" charset="0"/>
                        </a:rPr>
                        <a:t>Disipación de potencia (</a:t>
                      </a:r>
                      <a:r>
                        <a:rPr kumimoji="0" lang="es-ES" sz="1200" b="0" i="0" u="none" strike="noStrike" cap="none" normalizeH="0" baseline="0" dirty="0" err="1" smtClean="0">
                          <a:ln>
                            <a:noFill/>
                          </a:ln>
                          <a:solidFill>
                            <a:schemeClr val="bg1"/>
                          </a:solidFill>
                          <a:effectLst/>
                          <a:latin typeface="Arial" charset="0"/>
                          <a:cs typeface="Arial" charset="0"/>
                        </a:rPr>
                        <a:t>mW</a:t>
                      </a:r>
                      <a:r>
                        <a:rPr kumimoji="0" lang="es-ES" sz="1200" b="0" i="0" u="none" strike="noStrike" cap="none" normalizeH="0" baseline="0" dirty="0" smtClean="0">
                          <a:ln>
                            <a:noFill/>
                          </a:ln>
                          <a:solidFill>
                            <a:schemeClr val="bg1"/>
                          </a:solidFill>
                          <a:effectLst/>
                          <a:latin typeface="Arial" charset="0"/>
                          <a:cs typeface="Arial" charset="0"/>
                        </a:rPr>
                        <a:t>)</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10</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1</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22</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20</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2</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20</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dirty="0" smtClean="0">
                          <a:ln>
                            <a:noFill/>
                          </a:ln>
                          <a:solidFill>
                            <a:schemeClr val="bg1"/>
                          </a:solidFill>
                          <a:effectLst/>
                          <a:latin typeface="Arial" charset="0"/>
                          <a:cs typeface="Arial" charset="0"/>
                        </a:rPr>
                        <a:t>1,3</a:t>
                      </a:r>
                      <a:endParaRPr kumimoji="0" lang="es-VE"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charset="0"/>
                          <a:cs typeface="Arial" charset="0"/>
                        </a:rPr>
                        <a:t>6</a:t>
                      </a:r>
                      <a:endParaRPr kumimoji="0" lang="es-ES" sz="1800" b="0" i="0" u="none" strike="noStrike" cap="none" normalizeH="0" baseline="0" dirty="0" smtClean="0">
                        <a:ln>
                          <a:noFill/>
                        </a:ln>
                        <a:solidFill>
                          <a:schemeClr val="bg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Producto velocidad-potencia (pJ)</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90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132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60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13.6</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6.5</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18</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Máxima frecuencia de reloj (MHz)</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50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125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45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70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Factor de carga de la salida </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10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40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20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33</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(para la misma serie)</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209550">
                <a:tc gridSpan="9">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Parámetros de Voltaje</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746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OHmín</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2.7</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IHmín </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2.0</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VE" sz="1200" b="1" i="0" u="none" strike="noStrike" cap="none" normalizeH="0" baseline="0" smtClean="0">
                          <a:ln>
                            <a:noFill/>
                          </a:ln>
                          <a:solidFill>
                            <a:schemeClr val="tx1"/>
                          </a:solidFill>
                          <a:effectLst/>
                          <a:latin typeface="Arial" charset="0"/>
                          <a:cs typeface="Arial" charset="0"/>
                        </a:rPr>
                        <a:t>2.0</a:t>
                      </a:r>
                      <a:endParaRPr kumimoji="0" lang="es-VE"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0.5</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cs typeface="Arial" charset="0"/>
                        </a:rPr>
                        <a:t>V</a:t>
                      </a:r>
                      <a:r>
                        <a:rPr kumimoji="0" lang="en-GB" sz="1200" b="0" i="0" u="none" strike="noStrike" cap="none" normalizeH="0" baseline="-30000" smtClean="0">
                          <a:ln>
                            <a:noFill/>
                          </a:ln>
                          <a:solidFill>
                            <a:schemeClr val="tx1"/>
                          </a:solidFill>
                          <a:effectLst/>
                          <a:latin typeface="Arial" charset="0"/>
                          <a:cs typeface="Arial" charset="0"/>
                        </a:rPr>
                        <a:t>OLmáx</a:t>
                      </a:r>
                      <a:r>
                        <a:rPr kumimoji="0" lang="en-GB" sz="1200" b="0" i="0" u="none" strike="noStrike" cap="none" normalizeH="0" baseline="0" smtClean="0">
                          <a:ln>
                            <a:noFill/>
                          </a:ln>
                          <a:solidFill>
                            <a:schemeClr val="tx1"/>
                          </a:solidFill>
                          <a:effectLst/>
                          <a:latin typeface="Arial" charset="0"/>
                          <a:cs typeface="Arial" charset="0"/>
                        </a:rPr>
                        <a:t> (V)</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0.5</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Arial" charset="0"/>
                          <a:cs typeface="Arial" charset="0"/>
                        </a:rPr>
                        <a:t>0.4</a:t>
                      </a:r>
                      <a:endParaRPr kumimoji="0" lang="en-GB"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2</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V</a:t>
                      </a:r>
                      <a:r>
                        <a:rPr kumimoji="0" lang="es-ES" sz="1200" b="0" i="0" u="none" strike="noStrike" cap="none" normalizeH="0" baseline="-30000" smtClean="0">
                          <a:ln>
                            <a:noFill/>
                          </a:ln>
                          <a:solidFill>
                            <a:schemeClr val="tx1"/>
                          </a:solidFill>
                          <a:effectLst/>
                          <a:latin typeface="Arial" charset="0"/>
                          <a:cs typeface="Arial" charset="0"/>
                        </a:rPr>
                        <a:t>ILmáx</a:t>
                      </a:r>
                      <a:r>
                        <a:rPr kumimoji="0" lang="es-ES" sz="1200" b="0" i="0" u="none" strike="noStrike" cap="none" normalizeH="0" baseline="0" smtClean="0">
                          <a:ln>
                            <a:noFill/>
                          </a:ln>
                          <a:solidFill>
                            <a:schemeClr val="tx1"/>
                          </a:solidFill>
                          <a:effectLst/>
                          <a:latin typeface="Arial" charset="0"/>
                          <a:cs typeface="Arial" charset="0"/>
                        </a:rPr>
                        <a:t>  (V)</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0.7</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0.8</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0.8</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2295" name="Oval 135"/>
          <p:cNvSpPr>
            <a:spLocks noChangeArrowheads="1"/>
          </p:cNvSpPr>
          <p:nvPr/>
        </p:nvSpPr>
        <p:spPr bwMode="auto">
          <a:xfrm>
            <a:off x="4381500" y="2776538"/>
            <a:ext cx="506413" cy="284162"/>
          </a:xfrm>
          <a:prstGeom prst="ellipse">
            <a:avLst/>
          </a:prstGeom>
          <a:noFill/>
          <a:ln w="28575">
            <a:solidFill>
              <a:srgbClr val="FF0000"/>
            </a:solidFill>
            <a:round/>
            <a:headEnd/>
            <a:tailEnd/>
          </a:ln>
          <a:effectLst/>
        </p:spPr>
        <p:txBody>
          <a:bodyPr wrap="none" anchor="ctr"/>
          <a:lstStyle/>
          <a:p>
            <a:endParaRPr lang="es-ES"/>
          </a:p>
        </p:txBody>
      </p:sp>
      <p:sp>
        <p:nvSpPr>
          <p:cNvPr id="92298" name="Text Box 138"/>
          <p:cNvSpPr txBox="1">
            <a:spLocks noChangeArrowheads="1"/>
          </p:cNvSpPr>
          <p:nvPr/>
        </p:nvSpPr>
        <p:spPr bwMode="auto">
          <a:xfrm>
            <a:off x="2490788" y="6318250"/>
            <a:ext cx="6191250" cy="366713"/>
          </a:xfrm>
          <a:prstGeom prst="rect">
            <a:avLst/>
          </a:prstGeom>
          <a:solidFill>
            <a:srgbClr val="57D418"/>
          </a:solidFill>
          <a:ln w="9525">
            <a:noFill/>
            <a:miter lim="800000"/>
            <a:headEnd/>
            <a:tailEnd/>
          </a:ln>
          <a:effectLst/>
        </p:spPr>
        <p:txBody>
          <a:bodyPr wrap="none">
            <a:spAutoFit/>
          </a:bodyPr>
          <a:lstStyle/>
          <a:p>
            <a:r>
              <a:rPr lang="es-ES"/>
              <a:t>¿Cuál es la familia TTL con menor disipación de potencia? </a:t>
            </a:r>
          </a:p>
        </p:txBody>
      </p:sp>
      <p:sp>
        <p:nvSpPr>
          <p:cNvPr id="92299" name="Rectangle 139"/>
          <p:cNvSpPr>
            <a:spLocks noChangeArrowheads="1"/>
          </p:cNvSpPr>
          <p:nvPr/>
        </p:nvSpPr>
        <p:spPr bwMode="auto">
          <a:xfrm>
            <a:off x="274638" y="407988"/>
            <a:ext cx="8869362" cy="822325"/>
          </a:xfrm>
          <a:prstGeom prst="rect">
            <a:avLst/>
          </a:prstGeom>
          <a:noFill/>
          <a:ln w="9525">
            <a:noFill/>
            <a:miter lim="800000"/>
            <a:headEnd/>
            <a:tailEnd/>
          </a:ln>
          <a:effectLst/>
        </p:spPr>
        <p:txBody>
          <a:bodyPr>
            <a:spAutoFit/>
          </a:bodyPr>
          <a:lstStyle/>
          <a:p>
            <a:pPr algn="ctr"/>
            <a:r>
              <a:rPr lang="es-ES" sz="2400" b="1">
                <a:solidFill>
                  <a:schemeClr val="tx2"/>
                </a:solidFill>
              </a:rPr>
              <a:t>DISIPACIÓN DE POTENCIA EN LOS CIRCUITOS TTL</a:t>
            </a:r>
            <a:br>
              <a:rPr lang="es-ES" sz="2400" b="1">
                <a:solidFill>
                  <a:schemeClr val="tx2"/>
                </a:solidFill>
              </a:rPr>
            </a:br>
            <a:endParaRPr lang="es-ES" sz="24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5" grpId="0" animBg="1"/>
      <p:bldP spid="922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s-ES" b="1"/>
              <a:t>Series TTL</a:t>
            </a:r>
          </a:p>
        </p:txBody>
      </p:sp>
      <p:sp>
        <p:nvSpPr>
          <p:cNvPr id="4099" name="Rectangle 3"/>
          <p:cNvSpPr>
            <a:spLocks noGrp="1" noChangeArrowheads="1"/>
          </p:cNvSpPr>
          <p:nvPr>
            <p:ph type="body" idx="1"/>
          </p:nvPr>
        </p:nvSpPr>
        <p:spPr>
          <a:xfrm>
            <a:off x="0" y="1600200"/>
            <a:ext cx="9144000" cy="4525963"/>
          </a:xfrm>
        </p:spPr>
        <p:txBody>
          <a:bodyPr/>
          <a:lstStyle/>
          <a:p>
            <a:r>
              <a:rPr lang="es-ES" b="1"/>
              <a:t>Serie 54:</a:t>
            </a:r>
            <a:r>
              <a:rPr lang="es-ES"/>
              <a:t> se refiere a dispositivos recomendados para uso militar, debido que poseen cierto rango de operación en lo que respecta al voltaje  de alimentación y la temperatura, de manera tal  que incrementan su confiabilidad ante ciertas condiciones.</a:t>
            </a:r>
          </a:p>
          <a:p>
            <a:r>
              <a:rPr lang="es-ES" b="1"/>
              <a:t>Serie 74:</a:t>
            </a:r>
            <a:r>
              <a:rPr lang="es-ES"/>
              <a:t> versión comercial de la serie 54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p:cNvPicPr>
            <a:picLocks noGrp="1" noChangeAspect="1" noChangeArrowheads="1"/>
          </p:cNvPicPr>
          <p:nvPr>
            <p:ph idx="1"/>
          </p:nvPr>
        </p:nvPicPr>
        <p:blipFill>
          <a:blip r:embed="rId2" cstate="print"/>
          <a:srcRect/>
          <a:stretch>
            <a:fillRect/>
          </a:stretch>
        </p:blipFill>
        <p:spPr>
          <a:xfrm>
            <a:off x="0" y="0"/>
            <a:ext cx="5803900" cy="6858000"/>
          </a:xfrm>
          <a:noFill/>
          <a:ln/>
        </p:spPr>
      </p:pic>
      <p:sp>
        <p:nvSpPr>
          <p:cNvPr id="84999" name="Rectangle 7"/>
          <p:cNvSpPr>
            <a:spLocks noChangeArrowheads="1"/>
          </p:cNvSpPr>
          <p:nvPr/>
        </p:nvSpPr>
        <p:spPr bwMode="auto">
          <a:xfrm>
            <a:off x="320675" y="5634038"/>
            <a:ext cx="5313363" cy="965200"/>
          </a:xfrm>
          <a:prstGeom prst="rect">
            <a:avLst/>
          </a:prstGeom>
          <a:noFill/>
          <a:ln w="9525">
            <a:solidFill>
              <a:srgbClr val="FF3300"/>
            </a:solidFill>
            <a:miter lim="800000"/>
            <a:headEnd/>
            <a:tailEnd/>
          </a:ln>
          <a:effectLst/>
        </p:spPr>
        <p:txBody>
          <a:bodyPr wrap="none" anchor="ctr"/>
          <a:lstStyle/>
          <a:p>
            <a:endParaRPr lang="es-ES"/>
          </a:p>
        </p:txBody>
      </p:sp>
      <p:grpSp>
        <p:nvGrpSpPr>
          <p:cNvPr id="2" name="Group 32"/>
          <p:cNvGrpSpPr>
            <a:grpSpLocks/>
          </p:cNvGrpSpPr>
          <p:nvPr/>
        </p:nvGrpSpPr>
        <p:grpSpPr bwMode="auto">
          <a:xfrm>
            <a:off x="5816600" y="1165225"/>
            <a:ext cx="3111500" cy="5035550"/>
            <a:chOff x="3664" y="734"/>
            <a:chExt cx="1960" cy="3172"/>
          </a:xfrm>
        </p:grpSpPr>
        <p:sp>
          <p:nvSpPr>
            <p:cNvPr id="85000" name="Line 8"/>
            <p:cNvSpPr>
              <a:spLocks noChangeShapeType="1"/>
            </p:cNvSpPr>
            <p:nvPr/>
          </p:nvSpPr>
          <p:spPr bwMode="auto">
            <a:xfrm>
              <a:off x="5036" y="926"/>
              <a:ext cx="132" cy="0"/>
            </a:xfrm>
            <a:prstGeom prst="line">
              <a:avLst/>
            </a:prstGeom>
            <a:noFill/>
            <a:ln w="9525">
              <a:solidFill>
                <a:schemeClr val="tx1"/>
              </a:solidFill>
              <a:round/>
              <a:headEnd/>
              <a:tailEnd/>
            </a:ln>
            <a:effectLst/>
          </p:spPr>
          <p:txBody>
            <a:bodyPr/>
            <a:lstStyle/>
            <a:p>
              <a:endParaRPr lang="es-ES"/>
            </a:p>
          </p:txBody>
        </p:sp>
        <p:sp>
          <p:nvSpPr>
            <p:cNvPr id="85001" name="Line 9"/>
            <p:cNvSpPr>
              <a:spLocks noChangeShapeType="1"/>
            </p:cNvSpPr>
            <p:nvPr/>
          </p:nvSpPr>
          <p:spPr bwMode="auto">
            <a:xfrm>
              <a:off x="5091" y="933"/>
              <a:ext cx="265" cy="1075"/>
            </a:xfrm>
            <a:prstGeom prst="line">
              <a:avLst/>
            </a:prstGeom>
            <a:noFill/>
            <a:ln w="9525">
              <a:solidFill>
                <a:schemeClr val="tx1"/>
              </a:solidFill>
              <a:round/>
              <a:headEnd/>
              <a:tailEnd/>
            </a:ln>
            <a:effectLst/>
          </p:spPr>
          <p:txBody>
            <a:bodyPr/>
            <a:lstStyle/>
            <a:p>
              <a:endParaRPr lang="es-ES"/>
            </a:p>
          </p:txBody>
        </p:sp>
        <p:sp>
          <p:nvSpPr>
            <p:cNvPr id="85002" name="Text Box 10"/>
            <p:cNvSpPr txBox="1">
              <a:spLocks noChangeArrowheads="1"/>
            </p:cNvSpPr>
            <p:nvPr/>
          </p:nvSpPr>
          <p:spPr bwMode="auto">
            <a:xfrm>
              <a:off x="5141" y="1971"/>
              <a:ext cx="483" cy="288"/>
            </a:xfrm>
            <a:prstGeom prst="rect">
              <a:avLst/>
            </a:prstGeom>
            <a:noFill/>
            <a:ln w="9525">
              <a:noFill/>
              <a:miter lim="800000"/>
              <a:headEnd/>
              <a:tailEnd/>
            </a:ln>
            <a:effectLst/>
          </p:spPr>
          <p:txBody>
            <a:bodyPr wrap="none">
              <a:spAutoFit/>
            </a:bodyPr>
            <a:lstStyle/>
            <a:p>
              <a:pPr algn="ctr"/>
              <a:r>
                <a:rPr lang="es-ES" sz="1200"/>
                <a:t>Función </a:t>
              </a:r>
            </a:p>
            <a:p>
              <a:pPr algn="ctr"/>
              <a:r>
                <a:rPr lang="es-ES" sz="1200"/>
                <a:t>Lógica</a:t>
              </a:r>
            </a:p>
          </p:txBody>
        </p:sp>
        <p:sp>
          <p:nvSpPr>
            <p:cNvPr id="85003" name="Text Box 11"/>
            <p:cNvSpPr txBox="1">
              <a:spLocks noChangeArrowheads="1"/>
            </p:cNvSpPr>
            <p:nvPr/>
          </p:nvSpPr>
          <p:spPr bwMode="auto">
            <a:xfrm>
              <a:off x="4425" y="734"/>
              <a:ext cx="812" cy="3172"/>
            </a:xfrm>
            <a:prstGeom prst="rect">
              <a:avLst/>
            </a:prstGeom>
            <a:noFill/>
            <a:ln w="9525">
              <a:noFill/>
              <a:miter lim="800000"/>
              <a:headEnd/>
              <a:tailEnd/>
            </a:ln>
            <a:effectLst/>
          </p:spPr>
          <p:txBody>
            <a:bodyPr wrap="none">
              <a:spAutoFit/>
            </a:bodyPr>
            <a:lstStyle/>
            <a:p>
              <a:r>
                <a:rPr lang="es-ES"/>
                <a:t>SN54LS00</a:t>
              </a:r>
            </a:p>
            <a:p>
              <a:endParaRPr lang="es-ES"/>
            </a:p>
            <a:p>
              <a:endParaRPr lang="es-ES"/>
            </a:p>
            <a:p>
              <a:endParaRPr lang="es-ES"/>
            </a:p>
            <a:p>
              <a:endParaRPr lang="es-ES"/>
            </a:p>
            <a:p>
              <a:endParaRPr lang="es-ES"/>
            </a:p>
            <a:p>
              <a:endParaRPr lang="es-ES"/>
            </a:p>
            <a:p>
              <a:endParaRPr lang="es-ES"/>
            </a:p>
            <a:p>
              <a:endParaRPr lang="es-ES"/>
            </a:p>
            <a:p>
              <a:endParaRPr lang="es-ES"/>
            </a:p>
            <a:p>
              <a:endParaRPr lang="es-ES"/>
            </a:p>
            <a:p>
              <a:endParaRPr lang="es-ES"/>
            </a:p>
            <a:p>
              <a:endParaRPr lang="es-ES"/>
            </a:p>
            <a:p>
              <a:endParaRPr lang="es-ES"/>
            </a:p>
            <a:p>
              <a:endParaRPr lang="es-ES"/>
            </a:p>
            <a:p>
              <a:endParaRPr lang="es-ES"/>
            </a:p>
            <a:p>
              <a:r>
                <a:rPr lang="es-ES"/>
                <a:t>SN74LS00</a:t>
              </a:r>
            </a:p>
            <a:p>
              <a:endParaRPr lang="es-ES"/>
            </a:p>
          </p:txBody>
        </p:sp>
        <p:sp>
          <p:nvSpPr>
            <p:cNvPr id="85004" name="Line 12"/>
            <p:cNvSpPr>
              <a:spLocks noChangeShapeType="1"/>
            </p:cNvSpPr>
            <p:nvPr/>
          </p:nvSpPr>
          <p:spPr bwMode="auto">
            <a:xfrm>
              <a:off x="5040" y="3537"/>
              <a:ext cx="132" cy="0"/>
            </a:xfrm>
            <a:prstGeom prst="line">
              <a:avLst/>
            </a:prstGeom>
            <a:noFill/>
            <a:ln w="9525">
              <a:solidFill>
                <a:schemeClr val="tx1"/>
              </a:solidFill>
              <a:round/>
              <a:headEnd/>
              <a:tailEnd/>
            </a:ln>
            <a:effectLst/>
          </p:spPr>
          <p:txBody>
            <a:bodyPr/>
            <a:lstStyle/>
            <a:p>
              <a:endParaRPr lang="es-ES"/>
            </a:p>
          </p:txBody>
        </p:sp>
        <p:sp>
          <p:nvSpPr>
            <p:cNvPr id="85005" name="Line 13"/>
            <p:cNvSpPr>
              <a:spLocks noChangeShapeType="1"/>
            </p:cNvSpPr>
            <p:nvPr/>
          </p:nvSpPr>
          <p:spPr bwMode="auto">
            <a:xfrm flipV="1">
              <a:off x="5098" y="2273"/>
              <a:ext cx="257" cy="1253"/>
            </a:xfrm>
            <a:prstGeom prst="line">
              <a:avLst/>
            </a:prstGeom>
            <a:noFill/>
            <a:ln w="9525">
              <a:solidFill>
                <a:schemeClr val="tx1"/>
              </a:solidFill>
              <a:round/>
              <a:headEnd/>
              <a:tailEnd/>
            </a:ln>
            <a:effectLst/>
          </p:spPr>
          <p:txBody>
            <a:bodyPr/>
            <a:lstStyle/>
            <a:p>
              <a:endParaRPr lang="es-ES"/>
            </a:p>
          </p:txBody>
        </p:sp>
        <p:sp>
          <p:nvSpPr>
            <p:cNvPr id="85006" name="Line 14"/>
            <p:cNvSpPr>
              <a:spLocks noChangeShapeType="1"/>
            </p:cNvSpPr>
            <p:nvPr/>
          </p:nvSpPr>
          <p:spPr bwMode="auto">
            <a:xfrm>
              <a:off x="4857" y="3534"/>
              <a:ext cx="163" cy="0"/>
            </a:xfrm>
            <a:prstGeom prst="line">
              <a:avLst/>
            </a:prstGeom>
            <a:noFill/>
            <a:ln w="9525">
              <a:solidFill>
                <a:schemeClr val="tx1"/>
              </a:solidFill>
              <a:round/>
              <a:headEnd/>
              <a:tailEnd/>
            </a:ln>
            <a:effectLst/>
          </p:spPr>
          <p:txBody>
            <a:bodyPr/>
            <a:lstStyle/>
            <a:p>
              <a:endParaRPr lang="es-ES"/>
            </a:p>
          </p:txBody>
        </p:sp>
        <p:sp>
          <p:nvSpPr>
            <p:cNvPr id="85007" name="Line 15"/>
            <p:cNvSpPr>
              <a:spLocks noChangeShapeType="1"/>
            </p:cNvSpPr>
            <p:nvPr/>
          </p:nvSpPr>
          <p:spPr bwMode="auto">
            <a:xfrm>
              <a:off x="4840" y="922"/>
              <a:ext cx="163" cy="0"/>
            </a:xfrm>
            <a:prstGeom prst="line">
              <a:avLst/>
            </a:prstGeom>
            <a:noFill/>
            <a:ln w="9525">
              <a:solidFill>
                <a:schemeClr val="tx1"/>
              </a:solidFill>
              <a:round/>
              <a:headEnd/>
              <a:tailEnd/>
            </a:ln>
            <a:effectLst/>
          </p:spPr>
          <p:txBody>
            <a:bodyPr/>
            <a:lstStyle/>
            <a:p>
              <a:endParaRPr lang="es-ES"/>
            </a:p>
          </p:txBody>
        </p:sp>
        <p:sp>
          <p:nvSpPr>
            <p:cNvPr id="85008" name="Line 16"/>
            <p:cNvSpPr>
              <a:spLocks noChangeShapeType="1"/>
            </p:cNvSpPr>
            <p:nvPr/>
          </p:nvSpPr>
          <p:spPr bwMode="auto">
            <a:xfrm>
              <a:off x="4912" y="918"/>
              <a:ext cx="53" cy="1056"/>
            </a:xfrm>
            <a:prstGeom prst="line">
              <a:avLst/>
            </a:prstGeom>
            <a:noFill/>
            <a:ln w="9525">
              <a:solidFill>
                <a:schemeClr val="tx1"/>
              </a:solidFill>
              <a:round/>
              <a:headEnd/>
              <a:tailEnd/>
            </a:ln>
            <a:effectLst/>
          </p:spPr>
          <p:txBody>
            <a:bodyPr/>
            <a:lstStyle/>
            <a:p>
              <a:endParaRPr lang="es-ES"/>
            </a:p>
          </p:txBody>
        </p:sp>
        <p:sp>
          <p:nvSpPr>
            <p:cNvPr id="85009" name="Text Box 17"/>
            <p:cNvSpPr txBox="1">
              <a:spLocks noChangeArrowheads="1"/>
            </p:cNvSpPr>
            <p:nvPr/>
          </p:nvSpPr>
          <p:spPr bwMode="auto">
            <a:xfrm>
              <a:off x="4726" y="1979"/>
              <a:ext cx="451" cy="288"/>
            </a:xfrm>
            <a:prstGeom prst="rect">
              <a:avLst/>
            </a:prstGeom>
            <a:noFill/>
            <a:ln w="9525">
              <a:noFill/>
              <a:miter lim="800000"/>
              <a:headEnd/>
              <a:tailEnd/>
            </a:ln>
            <a:effectLst/>
          </p:spPr>
          <p:txBody>
            <a:bodyPr wrap="none">
              <a:spAutoFit/>
            </a:bodyPr>
            <a:lstStyle/>
            <a:p>
              <a:pPr algn="ctr"/>
              <a:r>
                <a:rPr lang="es-ES" sz="1200"/>
                <a:t>Familia </a:t>
              </a:r>
            </a:p>
            <a:p>
              <a:pPr algn="ctr"/>
              <a:r>
                <a:rPr lang="es-ES" sz="1200"/>
                <a:t>Lógica</a:t>
              </a:r>
            </a:p>
          </p:txBody>
        </p:sp>
        <p:sp>
          <p:nvSpPr>
            <p:cNvPr id="85010" name="Line 18"/>
            <p:cNvSpPr>
              <a:spLocks noChangeShapeType="1"/>
            </p:cNvSpPr>
            <p:nvPr/>
          </p:nvSpPr>
          <p:spPr bwMode="auto">
            <a:xfrm flipV="1">
              <a:off x="4927" y="2258"/>
              <a:ext cx="48" cy="1268"/>
            </a:xfrm>
            <a:prstGeom prst="line">
              <a:avLst/>
            </a:prstGeom>
            <a:noFill/>
            <a:ln w="9525">
              <a:solidFill>
                <a:schemeClr val="tx1"/>
              </a:solidFill>
              <a:round/>
              <a:headEnd/>
              <a:tailEnd/>
            </a:ln>
            <a:effectLst/>
          </p:spPr>
          <p:txBody>
            <a:bodyPr/>
            <a:lstStyle/>
            <a:p>
              <a:endParaRPr lang="es-ES"/>
            </a:p>
          </p:txBody>
        </p:sp>
        <p:sp>
          <p:nvSpPr>
            <p:cNvPr id="85011" name="Text Box 19"/>
            <p:cNvSpPr txBox="1">
              <a:spLocks noChangeArrowheads="1"/>
            </p:cNvSpPr>
            <p:nvPr/>
          </p:nvSpPr>
          <p:spPr bwMode="auto">
            <a:xfrm>
              <a:off x="4243" y="1973"/>
              <a:ext cx="397" cy="288"/>
            </a:xfrm>
            <a:prstGeom prst="rect">
              <a:avLst/>
            </a:prstGeom>
            <a:noFill/>
            <a:ln w="9525">
              <a:noFill/>
              <a:miter lim="800000"/>
              <a:headEnd/>
              <a:tailEnd/>
            </a:ln>
            <a:effectLst/>
          </p:spPr>
          <p:txBody>
            <a:bodyPr wrap="none">
              <a:spAutoFit/>
            </a:bodyPr>
            <a:lstStyle/>
            <a:p>
              <a:pPr algn="ctr"/>
              <a:r>
                <a:rPr lang="es-ES" sz="1200"/>
                <a:t>Serie</a:t>
              </a:r>
            </a:p>
            <a:p>
              <a:pPr algn="ctr"/>
              <a:r>
                <a:rPr lang="es-ES" sz="1200"/>
                <a:t>Lógica</a:t>
              </a:r>
            </a:p>
          </p:txBody>
        </p:sp>
        <p:sp>
          <p:nvSpPr>
            <p:cNvPr id="85012" name="Line 20"/>
            <p:cNvSpPr>
              <a:spLocks noChangeShapeType="1"/>
            </p:cNvSpPr>
            <p:nvPr/>
          </p:nvSpPr>
          <p:spPr bwMode="auto">
            <a:xfrm>
              <a:off x="4701" y="926"/>
              <a:ext cx="117" cy="0"/>
            </a:xfrm>
            <a:prstGeom prst="line">
              <a:avLst/>
            </a:prstGeom>
            <a:noFill/>
            <a:ln w="9525">
              <a:solidFill>
                <a:schemeClr val="tx1"/>
              </a:solidFill>
              <a:round/>
              <a:headEnd/>
              <a:tailEnd/>
            </a:ln>
            <a:effectLst/>
          </p:spPr>
          <p:txBody>
            <a:bodyPr/>
            <a:lstStyle/>
            <a:p>
              <a:endParaRPr lang="es-ES"/>
            </a:p>
          </p:txBody>
        </p:sp>
        <p:sp>
          <p:nvSpPr>
            <p:cNvPr id="85014" name="Line 22"/>
            <p:cNvSpPr>
              <a:spLocks noChangeShapeType="1"/>
            </p:cNvSpPr>
            <p:nvPr/>
          </p:nvSpPr>
          <p:spPr bwMode="auto">
            <a:xfrm>
              <a:off x="4693" y="3534"/>
              <a:ext cx="117" cy="0"/>
            </a:xfrm>
            <a:prstGeom prst="line">
              <a:avLst/>
            </a:prstGeom>
            <a:noFill/>
            <a:ln w="9525">
              <a:solidFill>
                <a:schemeClr val="tx1"/>
              </a:solidFill>
              <a:round/>
              <a:headEnd/>
              <a:tailEnd/>
            </a:ln>
            <a:effectLst/>
          </p:spPr>
          <p:txBody>
            <a:bodyPr/>
            <a:lstStyle/>
            <a:p>
              <a:endParaRPr lang="es-ES"/>
            </a:p>
          </p:txBody>
        </p:sp>
        <p:sp>
          <p:nvSpPr>
            <p:cNvPr id="85015" name="Line 23"/>
            <p:cNvSpPr>
              <a:spLocks noChangeShapeType="1"/>
            </p:cNvSpPr>
            <p:nvPr/>
          </p:nvSpPr>
          <p:spPr bwMode="auto">
            <a:xfrm flipH="1">
              <a:off x="4429" y="918"/>
              <a:ext cx="319" cy="1090"/>
            </a:xfrm>
            <a:prstGeom prst="line">
              <a:avLst/>
            </a:prstGeom>
            <a:noFill/>
            <a:ln w="9525">
              <a:solidFill>
                <a:schemeClr val="tx1"/>
              </a:solidFill>
              <a:round/>
              <a:headEnd/>
              <a:tailEnd/>
            </a:ln>
            <a:effectLst/>
          </p:spPr>
          <p:txBody>
            <a:bodyPr/>
            <a:lstStyle/>
            <a:p>
              <a:endParaRPr lang="es-ES"/>
            </a:p>
          </p:txBody>
        </p:sp>
        <p:sp>
          <p:nvSpPr>
            <p:cNvPr id="85016" name="Line 24"/>
            <p:cNvSpPr>
              <a:spLocks noChangeShapeType="1"/>
            </p:cNvSpPr>
            <p:nvPr/>
          </p:nvSpPr>
          <p:spPr bwMode="auto">
            <a:xfrm>
              <a:off x="4406" y="2265"/>
              <a:ext cx="334" cy="1269"/>
            </a:xfrm>
            <a:prstGeom prst="line">
              <a:avLst/>
            </a:prstGeom>
            <a:noFill/>
            <a:ln w="9525">
              <a:solidFill>
                <a:schemeClr val="tx1"/>
              </a:solidFill>
              <a:round/>
              <a:headEnd/>
              <a:tailEnd/>
            </a:ln>
            <a:effectLst/>
          </p:spPr>
          <p:txBody>
            <a:bodyPr/>
            <a:lstStyle/>
            <a:p>
              <a:endParaRPr lang="es-ES"/>
            </a:p>
          </p:txBody>
        </p:sp>
        <p:sp>
          <p:nvSpPr>
            <p:cNvPr id="85019" name="Text Box 27"/>
            <p:cNvSpPr txBox="1">
              <a:spLocks noChangeArrowheads="1"/>
            </p:cNvSpPr>
            <p:nvPr/>
          </p:nvSpPr>
          <p:spPr bwMode="auto">
            <a:xfrm>
              <a:off x="3664" y="1965"/>
              <a:ext cx="568" cy="173"/>
            </a:xfrm>
            <a:prstGeom prst="rect">
              <a:avLst/>
            </a:prstGeom>
            <a:noFill/>
            <a:ln w="9525">
              <a:noFill/>
              <a:miter lim="800000"/>
              <a:headEnd/>
              <a:tailEnd/>
            </a:ln>
            <a:effectLst/>
          </p:spPr>
          <p:txBody>
            <a:bodyPr wrap="none">
              <a:spAutoFit/>
            </a:bodyPr>
            <a:lstStyle/>
            <a:p>
              <a:pPr algn="ctr"/>
              <a:r>
                <a:rPr lang="es-ES" sz="1200"/>
                <a:t>Fabricante</a:t>
              </a:r>
            </a:p>
          </p:txBody>
        </p:sp>
        <p:sp>
          <p:nvSpPr>
            <p:cNvPr id="85020" name="Line 28"/>
            <p:cNvSpPr>
              <a:spLocks noChangeShapeType="1"/>
            </p:cNvSpPr>
            <p:nvPr/>
          </p:nvSpPr>
          <p:spPr bwMode="auto">
            <a:xfrm>
              <a:off x="4499" y="926"/>
              <a:ext cx="163" cy="0"/>
            </a:xfrm>
            <a:prstGeom prst="line">
              <a:avLst/>
            </a:prstGeom>
            <a:noFill/>
            <a:ln w="9525">
              <a:solidFill>
                <a:schemeClr val="tx1"/>
              </a:solidFill>
              <a:round/>
              <a:headEnd/>
              <a:tailEnd/>
            </a:ln>
            <a:effectLst/>
          </p:spPr>
          <p:txBody>
            <a:bodyPr/>
            <a:lstStyle/>
            <a:p>
              <a:endParaRPr lang="es-ES"/>
            </a:p>
          </p:txBody>
        </p:sp>
        <p:sp>
          <p:nvSpPr>
            <p:cNvPr id="85021" name="Line 29"/>
            <p:cNvSpPr>
              <a:spLocks noChangeShapeType="1"/>
            </p:cNvSpPr>
            <p:nvPr/>
          </p:nvSpPr>
          <p:spPr bwMode="auto">
            <a:xfrm>
              <a:off x="4491" y="3534"/>
              <a:ext cx="163" cy="0"/>
            </a:xfrm>
            <a:prstGeom prst="line">
              <a:avLst/>
            </a:prstGeom>
            <a:noFill/>
            <a:ln w="9525">
              <a:solidFill>
                <a:schemeClr val="tx1"/>
              </a:solidFill>
              <a:round/>
              <a:headEnd/>
              <a:tailEnd/>
            </a:ln>
            <a:effectLst/>
          </p:spPr>
          <p:txBody>
            <a:bodyPr/>
            <a:lstStyle/>
            <a:p>
              <a:endParaRPr lang="es-ES"/>
            </a:p>
          </p:txBody>
        </p:sp>
        <p:sp>
          <p:nvSpPr>
            <p:cNvPr id="85022" name="Line 30"/>
            <p:cNvSpPr>
              <a:spLocks noChangeShapeType="1"/>
            </p:cNvSpPr>
            <p:nvPr/>
          </p:nvSpPr>
          <p:spPr bwMode="auto">
            <a:xfrm flipH="1">
              <a:off x="3931" y="918"/>
              <a:ext cx="638" cy="1036"/>
            </a:xfrm>
            <a:prstGeom prst="line">
              <a:avLst/>
            </a:prstGeom>
            <a:noFill/>
            <a:ln w="9525">
              <a:solidFill>
                <a:schemeClr val="tx1"/>
              </a:solidFill>
              <a:round/>
              <a:headEnd/>
              <a:tailEnd/>
            </a:ln>
            <a:effectLst/>
          </p:spPr>
          <p:txBody>
            <a:bodyPr/>
            <a:lstStyle/>
            <a:p>
              <a:endParaRPr lang="es-ES"/>
            </a:p>
          </p:txBody>
        </p:sp>
        <p:sp>
          <p:nvSpPr>
            <p:cNvPr id="85023" name="Line 31"/>
            <p:cNvSpPr>
              <a:spLocks noChangeShapeType="1"/>
            </p:cNvSpPr>
            <p:nvPr/>
          </p:nvSpPr>
          <p:spPr bwMode="auto">
            <a:xfrm>
              <a:off x="3931" y="2133"/>
              <a:ext cx="630" cy="1393"/>
            </a:xfrm>
            <a:prstGeom prst="line">
              <a:avLst/>
            </a:prstGeom>
            <a:noFill/>
            <a:ln w="9525">
              <a:solidFill>
                <a:schemeClr val="tx1"/>
              </a:solidFill>
              <a:round/>
              <a:headEnd/>
              <a:tailEnd/>
            </a:ln>
            <a:effectLst/>
          </p:spPr>
          <p:txBody>
            <a:bodyPr/>
            <a:lstStyle/>
            <a:p>
              <a:endParaRPr lang="es-E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chipdocs.com/pndecoder/datasheets/MOT/img/005506.gif"/>
          <p:cNvPicPr>
            <a:picLocks noChangeAspect="1" noChangeArrowheads="1"/>
          </p:cNvPicPr>
          <p:nvPr/>
        </p:nvPicPr>
        <p:blipFill>
          <a:blip r:embed="rId2" cstate="print"/>
          <a:srcRect/>
          <a:stretch>
            <a:fillRect/>
          </a:stretch>
        </p:blipFill>
        <p:spPr bwMode="auto">
          <a:xfrm>
            <a:off x="611560" y="1556792"/>
            <a:ext cx="3856288" cy="5013176"/>
          </a:xfrm>
          <a:prstGeom prst="rect">
            <a:avLst/>
          </a:prstGeom>
          <a:noFill/>
        </p:spPr>
      </p:pic>
      <p:cxnSp>
        <p:nvCxnSpPr>
          <p:cNvPr id="6" name="5 Conector recto de flecha"/>
          <p:cNvCxnSpPr/>
          <p:nvPr/>
        </p:nvCxnSpPr>
        <p:spPr>
          <a:xfrm flipH="1" flipV="1">
            <a:off x="4139952" y="2060848"/>
            <a:ext cx="1656184" cy="7200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868144" y="2276872"/>
            <a:ext cx="269644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Nombre de la Compuerta</a:t>
            </a:r>
            <a:endParaRPr lang="es-ES" dirty="0"/>
          </a:p>
        </p:txBody>
      </p:sp>
      <p:sp>
        <p:nvSpPr>
          <p:cNvPr id="8" name="7 CuadroTexto"/>
          <p:cNvSpPr txBox="1"/>
          <p:nvPr/>
        </p:nvSpPr>
        <p:spPr>
          <a:xfrm>
            <a:off x="2987824" y="620688"/>
            <a:ext cx="284994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Dual, Cuádruple, Séxtuple </a:t>
            </a:r>
            <a:endParaRPr lang="es-ES" dirty="0"/>
          </a:p>
        </p:txBody>
      </p:sp>
      <p:cxnSp>
        <p:nvCxnSpPr>
          <p:cNvPr id="9" name="8 Conector recto de flecha"/>
          <p:cNvCxnSpPr/>
          <p:nvPr/>
        </p:nvCxnSpPr>
        <p:spPr>
          <a:xfrm flipH="1">
            <a:off x="2051720" y="1124744"/>
            <a:ext cx="2232248" cy="93610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5796136" y="3645024"/>
            <a:ext cx="208146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Encapsulado Físico</a:t>
            </a:r>
            <a:endParaRPr lang="es-ES" dirty="0"/>
          </a:p>
        </p:txBody>
      </p:sp>
      <p:cxnSp>
        <p:nvCxnSpPr>
          <p:cNvPr id="12" name="11 Conector recto de flecha"/>
          <p:cNvCxnSpPr/>
          <p:nvPr/>
        </p:nvCxnSpPr>
        <p:spPr>
          <a:xfrm flipH="1" flipV="1">
            <a:off x="3851920" y="3573016"/>
            <a:ext cx="1656184" cy="7200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H="1" flipV="1">
            <a:off x="4139952" y="5373216"/>
            <a:ext cx="1656184" cy="7200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5940152" y="5229200"/>
            <a:ext cx="2340769"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Parámetros Eléctricos</a:t>
            </a:r>
            <a:endParaRPr lang="es-E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2987824" y="620688"/>
            <a:ext cx="1934760"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Estructura Lógica</a:t>
            </a:r>
            <a:endParaRPr lang="es-ES" dirty="0"/>
          </a:p>
        </p:txBody>
      </p:sp>
      <p:cxnSp>
        <p:nvCxnSpPr>
          <p:cNvPr id="9" name="8 Conector recto de flecha"/>
          <p:cNvCxnSpPr/>
          <p:nvPr/>
        </p:nvCxnSpPr>
        <p:spPr>
          <a:xfrm flipH="1">
            <a:off x="2051720" y="1124744"/>
            <a:ext cx="2232248" cy="93610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14" idx="1"/>
          </p:cNvCxnSpPr>
          <p:nvPr/>
        </p:nvCxnSpPr>
        <p:spPr>
          <a:xfrm flipH="1" flipV="1">
            <a:off x="2771800" y="5445224"/>
            <a:ext cx="432048" cy="61119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203848" y="5733256"/>
            <a:ext cx="1512167"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ES" dirty="0" smtClean="0"/>
              <a:t>Descripción de Pines</a:t>
            </a:r>
            <a:endParaRPr lang="es-ES" dirty="0"/>
          </a:p>
        </p:txBody>
      </p:sp>
      <p:pic>
        <p:nvPicPr>
          <p:cNvPr id="25602" name="Picture 2" descr="http://www.dzsc.com/icstock/uploadfile/200942512456885.jpg"/>
          <p:cNvPicPr>
            <a:picLocks noChangeAspect="1" noChangeArrowheads="1"/>
          </p:cNvPicPr>
          <p:nvPr/>
        </p:nvPicPr>
        <p:blipFill>
          <a:blip r:embed="rId2" cstate="print"/>
          <a:srcRect/>
          <a:stretch>
            <a:fillRect/>
          </a:stretch>
        </p:blipFill>
        <p:spPr bwMode="auto">
          <a:xfrm>
            <a:off x="539552" y="2348880"/>
            <a:ext cx="3096344" cy="1897104"/>
          </a:xfrm>
          <a:prstGeom prst="rect">
            <a:avLst/>
          </a:prstGeom>
          <a:noFill/>
        </p:spPr>
      </p:pic>
      <p:pic>
        <p:nvPicPr>
          <p:cNvPr id="25604" name="Picture 4" descr="http://www.voltagecurrent.info/wp-content/uploads/2010/01/7400-pin-assignment.jpg"/>
          <p:cNvPicPr>
            <a:picLocks noChangeAspect="1" noChangeArrowheads="1"/>
          </p:cNvPicPr>
          <p:nvPr/>
        </p:nvPicPr>
        <p:blipFill>
          <a:blip r:embed="rId3" cstate="print"/>
          <a:srcRect/>
          <a:stretch>
            <a:fillRect/>
          </a:stretch>
        </p:blipFill>
        <p:spPr bwMode="auto">
          <a:xfrm>
            <a:off x="539552" y="4365104"/>
            <a:ext cx="2152650" cy="2038350"/>
          </a:xfrm>
          <a:prstGeom prst="rect">
            <a:avLst/>
          </a:prstGeom>
          <a:noFill/>
        </p:spPr>
      </p:pic>
      <p:pic>
        <p:nvPicPr>
          <p:cNvPr id="25606" name="Picture 6" descr="http://electronics-diy.com/schematics/74LS198_table.jpg"/>
          <p:cNvPicPr>
            <a:picLocks noChangeAspect="1" noChangeArrowheads="1"/>
          </p:cNvPicPr>
          <p:nvPr/>
        </p:nvPicPr>
        <p:blipFill>
          <a:blip r:embed="rId4" cstate="print"/>
          <a:srcRect/>
          <a:stretch>
            <a:fillRect/>
          </a:stretch>
        </p:blipFill>
        <p:spPr bwMode="auto">
          <a:xfrm>
            <a:off x="4067944" y="1844824"/>
            <a:ext cx="2654843" cy="1603564"/>
          </a:xfrm>
          <a:prstGeom prst="rect">
            <a:avLst/>
          </a:prstGeom>
          <a:noFill/>
        </p:spPr>
      </p:pic>
      <p:cxnSp>
        <p:nvCxnSpPr>
          <p:cNvPr id="15" name="14 Conector recto de flecha"/>
          <p:cNvCxnSpPr/>
          <p:nvPr/>
        </p:nvCxnSpPr>
        <p:spPr>
          <a:xfrm flipH="1">
            <a:off x="5004048" y="764704"/>
            <a:ext cx="2232248" cy="93610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6381519" y="260648"/>
            <a:ext cx="143084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Tabla Lógica</a:t>
            </a:r>
            <a:endParaRPr lang="es-ES" dirty="0"/>
          </a:p>
        </p:txBody>
      </p:sp>
      <p:pic>
        <p:nvPicPr>
          <p:cNvPr id="25608" name="Picture 8" descr="http://www.obelisk.demon.co.uk/6502/MOS-Single-Step.jpg"/>
          <p:cNvPicPr>
            <a:picLocks noChangeAspect="1" noChangeArrowheads="1"/>
          </p:cNvPicPr>
          <p:nvPr/>
        </p:nvPicPr>
        <p:blipFill>
          <a:blip r:embed="rId5" cstate="print"/>
          <a:srcRect/>
          <a:stretch>
            <a:fillRect/>
          </a:stretch>
        </p:blipFill>
        <p:spPr bwMode="auto">
          <a:xfrm>
            <a:off x="5292080" y="4598899"/>
            <a:ext cx="2448272" cy="1926445"/>
          </a:xfrm>
          <a:prstGeom prst="rect">
            <a:avLst/>
          </a:prstGeom>
          <a:noFill/>
        </p:spPr>
      </p:pic>
      <p:sp>
        <p:nvSpPr>
          <p:cNvPr id="18" name="17 CuadroTexto"/>
          <p:cNvSpPr txBox="1"/>
          <p:nvPr/>
        </p:nvSpPr>
        <p:spPr>
          <a:xfrm>
            <a:off x="6634975" y="3590787"/>
            <a:ext cx="222099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dirty="0" smtClean="0"/>
              <a:t>Circuito Equivalente</a:t>
            </a:r>
            <a:endParaRPr lang="es-ES" dirty="0"/>
          </a:p>
        </p:txBody>
      </p:sp>
      <p:cxnSp>
        <p:nvCxnSpPr>
          <p:cNvPr id="19" name="18 Conector recto de flecha"/>
          <p:cNvCxnSpPr/>
          <p:nvPr/>
        </p:nvCxnSpPr>
        <p:spPr>
          <a:xfrm flipH="1">
            <a:off x="7020272" y="4094843"/>
            <a:ext cx="720080" cy="43204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1143000"/>
          </a:xfrm>
        </p:spPr>
        <p:txBody>
          <a:bodyPr/>
          <a:lstStyle/>
          <a:p>
            <a:r>
              <a:rPr lang="es-ES" b="1"/>
              <a:t>Lógica TTL</a:t>
            </a:r>
          </a:p>
        </p:txBody>
      </p:sp>
      <p:sp>
        <p:nvSpPr>
          <p:cNvPr id="3075" name="Rectangle 3"/>
          <p:cNvSpPr>
            <a:spLocks noGrp="1" noChangeArrowheads="1"/>
          </p:cNvSpPr>
          <p:nvPr>
            <p:ph type="body" idx="1"/>
          </p:nvPr>
        </p:nvSpPr>
        <p:spPr>
          <a:xfrm>
            <a:off x="431800" y="1484784"/>
            <a:ext cx="8229600" cy="4525962"/>
          </a:xfrm>
        </p:spPr>
        <p:txBody>
          <a:bodyPr/>
          <a:lstStyle/>
          <a:p>
            <a:pPr>
              <a:buFontTx/>
              <a:buNone/>
            </a:pPr>
            <a:r>
              <a:rPr lang="es-ES" sz="2000" dirty="0"/>
              <a:t>        Acrónimo ingles de </a:t>
            </a:r>
          </a:p>
          <a:p>
            <a:pPr algn="ctr">
              <a:buFontTx/>
              <a:buNone/>
            </a:pPr>
            <a:r>
              <a:rPr lang="es-ES" sz="2000" dirty="0"/>
              <a:t>“Transistor-Transistor </a:t>
            </a:r>
            <a:r>
              <a:rPr lang="es-ES" sz="2000" dirty="0" err="1"/>
              <a:t>Logic</a:t>
            </a:r>
            <a:r>
              <a:rPr lang="es-ES" sz="2000" dirty="0"/>
              <a:t>” </a:t>
            </a:r>
          </a:p>
          <a:p>
            <a:pPr algn="ctr">
              <a:buFontTx/>
              <a:buNone/>
            </a:pPr>
            <a:r>
              <a:rPr lang="es-ES" sz="2000" dirty="0"/>
              <a:t>(Lógica Transistor-Transistor)</a:t>
            </a:r>
          </a:p>
          <a:p>
            <a:pPr algn="ctr">
              <a:buFontTx/>
              <a:buNone/>
            </a:pPr>
            <a:endParaRPr lang="es-ES" sz="2000" dirty="0"/>
          </a:p>
          <a:p>
            <a:pPr algn="ctr">
              <a:buFontTx/>
              <a:buNone/>
            </a:pPr>
            <a:r>
              <a:rPr lang="es-ES" sz="2000" dirty="0">
                <a:solidFill>
                  <a:schemeClr val="tx2"/>
                </a:solidFill>
              </a:rPr>
              <a:t>	La Lógica TTL es una de las tecnologías de circuitos integrados más extendidas hasta el momento desde principios de los años sesenta.</a:t>
            </a:r>
          </a:p>
          <a:p>
            <a:pPr algn="ctr">
              <a:buFontTx/>
              <a:buNone/>
            </a:pPr>
            <a:endParaRPr lang="es-ES" sz="2000" dirty="0">
              <a:solidFill>
                <a:schemeClr val="tx2"/>
              </a:solidFill>
            </a:endParaRPr>
          </a:p>
          <a:p>
            <a:pPr>
              <a:buFontTx/>
              <a:buNone/>
            </a:pPr>
            <a:r>
              <a:rPr lang="es-ES" sz="2000" dirty="0"/>
              <a:t>     La tecnología TTL es de tipo bipolar, se basa en los transistores bipolares (NPN, PNP), aunque la tecnología sea bastante antigua, se puede decir que es la más popular (introducida por Texas Instruments en 1964).</a:t>
            </a:r>
            <a:r>
              <a:rPr lang="es-ES" sz="2000" dirty="0">
                <a:solidFill>
                  <a:schemeClr val="tx2"/>
                </a:solidFill>
              </a:rPr>
              <a:t> </a:t>
            </a:r>
          </a:p>
        </p:txBody>
      </p:sp>
      <p:sp>
        <p:nvSpPr>
          <p:cNvPr id="4" name="subTitle 1"/>
          <p:cNvSpPr txBox="1">
            <a:spLocks/>
          </p:cNvSpPr>
          <p:nvPr/>
        </p:nvSpPr>
        <p:spPr>
          <a:xfrm>
            <a:off x="0" y="5589240"/>
            <a:ext cx="9144000" cy="1268760"/>
          </a:xfrm>
          <a:prstGeom prst="rect">
            <a:avLst/>
          </a:prstGeom>
        </p:spPr>
        <p:style>
          <a:lnRef idx="0">
            <a:schemeClr val="accent5"/>
          </a:lnRef>
          <a:fillRef idx="3">
            <a:schemeClr val="accent5"/>
          </a:fillRef>
          <a:effectRef idx="3">
            <a:schemeClr val="accent5"/>
          </a:effectRef>
          <a:fontRef idx="minor">
            <a:schemeClr val="lt1"/>
          </a:fontRef>
        </p:style>
        <p:txBody>
          <a:bodyPr vert="horz" wrap="square" lIns="0" tIns="0" rIns="0" bIns="0">
            <a:normAutofit fontScale="55000" lnSpcReduction="20000"/>
          </a:bodyPr>
          <a:lstStyle/>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endParaRPr kumimoji="0" lang="es-ES" sz="2800" b="0" i="0" u="none" strike="noStrike" kern="1200" cap="none" spc="0" normalizeH="0" baseline="0" noProof="0" smtClean="0">
              <a:ln>
                <a:noFill/>
              </a:ln>
              <a:solidFill>
                <a:schemeClr val="lt1"/>
              </a:solidFill>
              <a:effectLst/>
              <a:uLnTx/>
              <a:uFillTx/>
              <a:latin typeface="+mn-lt"/>
              <a:ea typeface="+mn-ea"/>
              <a:cs typeface="+mn-cs"/>
            </a:endParaRPr>
          </a:p>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r>
              <a:rPr kumimoji="0" lang="es-ES" sz="3200" b="0" i="0" u="none" strike="noStrike" kern="1200" cap="none" spc="0" normalizeH="0" baseline="0" noProof="0" smtClean="0">
                <a:ln>
                  <a:noFill/>
                </a:ln>
                <a:solidFill>
                  <a:sysClr val="windowText" lastClr="000000"/>
                </a:solidFill>
                <a:effectLst/>
                <a:uLnTx/>
                <a:uFillTx/>
                <a:latin typeface="Arial" charset="0"/>
                <a:ea typeface="+mn-ea"/>
                <a:cs typeface="+mn-cs"/>
              </a:rPr>
              <a:t>La familia de los circuitos integrados digitales TTL tienen las siguientes características:</a:t>
            </a:r>
          </a:p>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endParaRPr kumimoji="0" lang="es-ES" sz="2800" b="0" i="0" u="none" strike="noStrike" kern="1200" cap="none" spc="0" normalizeH="0" baseline="0" noProof="0" smtClean="0">
              <a:ln>
                <a:noFill/>
              </a:ln>
              <a:solidFill>
                <a:schemeClr val="lt1"/>
              </a:solidFill>
              <a:effectLst/>
              <a:uLnTx/>
              <a:uFillTx/>
              <a:latin typeface="+mn-lt"/>
              <a:ea typeface="+mn-ea"/>
              <a:cs typeface="+mn-cs"/>
            </a:endParaRPr>
          </a:p>
          <a:p>
            <a:pPr marL="0" marR="0" lvl="0" indent="0" algn="just" defTabSz="914400" rtl="0" eaLnBrk="1" fontAlgn="auto" latinLnBrk="0" hangingPunct="1">
              <a:lnSpc>
                <a:spcPct val="100000"/>
              </a:lnSpc>
              <a:spcBef>
                <a:spcPts val="700"/>
              </a:spcBef>
              <a:spcAft>
                <a:spcPts val="0"/>
              </a:spcAft>
              <a:buClr>
                <a:sysClr val="windowText" lastClr="000000"/>
              </a:buClr>
              <a:buSzPct val="45000"/>
              <a:buFont typeface="StarSymbol"/>
              <a:buChar char="●"/>
              <a:tabLst/>
              <a:defRPr/>
            </a:pPr>
            <a:r>
              <a:rPr kumimoji="0" lang="es-ES" sz="3200" b="0" i="0" u="none" strike="noStrike" kern="1200" cap="none" spc="0" normalizeH="0" baseline="0" noProof="0" smtClean="0">
                <a:ln>
                  <a:noFill/>
                </a:ln>
                <a:solidFill>
                  <a:sysClr val="windowText" lastClr="000000"/>
                </a:solidFill>
                <a:effectLst/>
                <a:uLnTx/>
                <a:uFillTx/>
                <a:latin typeface="Arial" charset="0"/>
                <a:ea typeface="+mn-ea"/>
                <a:cs typeface="+mn-cs"/>
              </a:rPr>
              <a:t>La tensión de alimentación es de + 5 Volt, con Vmín = 4.75 Volt y Vmáx = 5.25 Volt.</a:t>
            </a:r>
            <a:endParaRPr kumimoji="0" lang="es-ES" sz="3200" b="0" i="0" u="none" strike="noStrike" kern="1200" cap="none" spc="0" normalizeH="0" baseline="0" noProof="0" dirty="0" smtClean="0">
              <a:ln>
                <a:noFill/>
              </a:ln>
              <a:solidFill>
                <a:sysClr val="windowText" lastClr="000000"/>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27650" name="Picture 2" descr="http://3.bp.blogspot.com/_4W_JRbA-QYc/SyusmQBkUFI/AAAAAAAAIHU/IPvr1dWyib4/s320/puertalogica02.jpg"/>
          <p:cNvPicPr>
            <a:picLocks noChangeAspect="1" noChangeArrowheads="1"/>
          </p:cNvPicPr>
          <p:nvPr/>
        </p:nvPicPr>
        <p:blipFill>
          <a:blip r:embed="rId2" cstate="print"/>
          <a:srcRect/>
          <a:stretch>
            <a:fillRect/>
          </a:stretch>
        </p:blipFill>
        <p:spPr bwMode="auto">
          <a:xfrm>
            <a:off x="251520" y="332655"/>
            <a:ext cx="8424936" cy="6198989"/>
          </a:xfrm>
          <a:prstGeom prst="rect">
            <a:avLst/>
          </a:prstGeom>
          <a:noFill/>
        </p:spPr>
      </p:pic>
      <p:sp>
        <p:nvSpPr>
          <p:cNvPr id="5" name="4 CuadroTexto"/>
          <p:cNvSpPr txBox="1"/>
          <p:nvPr/>
        </p:nvSpPr>
        <p:spPr>
          <a:xfrm>
            <a:off x="5364088" y="3068960"/>
            <a:ext cx="548548" cy="307777"/>
          </a:xfrm>
          <a:prstGeom prst="rect">
            <a:avLst/>
          </a:prstGeom>
          <a:noFill/>
        </p:spPr>
        <p:txBody>
          <a:bodyPr wrap="none" rtlCol="0">
            <a:spAutoFit/>
          </a:bodyPr>
          <a:lstStyle/>
          <a:p>
            <a:r>
              <a:rPr lang="es-ES" sz="1400" b="1" dirty="0" smtClean="0">
                <a:solidFill>
                  <a:srgbClr val="FF0000"/>
                </a:solidFill>
                <a:effectLst>
                  <a:outerShdw blurRad="38100" dist="38100" dir="2700000" algn="tl">
                    <a:srgbClr val="000000">
                      <a:alpha val="43137"/>
                    </a:srgbClr>
                  </a:outerShdw>
                </a:effectLst>
              </a:rPr>
              <a:t>OJO</a:t>
            </a:r>
            <a:endParaRPr lang="es-ES" sz="1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s-ES" sz="3600"/>
              <a:t>ESCALAS DE INTEGRACION        </a:t>
            </a:r>
            <a:br>
              <a:rPr lang="es-ES" sz="3600"/>
            </a:br>
            <a:r>
              <a:rPr lang="es-ES" sz="3600"/>
              <a:t>(SSI, MSI, LSI, VLSI, WLSI )</a:t>
            </a:r>
          </a:p>
        </p:txBody>
      </p:sp>
      <p:sp>
        <p:nvSpPr>
          <p:cNvPr id="96259" name="Rectangle 3"/>
          <p:cNvSpPr>
            <a:spLocks noGrp="1" noChangeArrowheads="1"/>
          </p:cNvSpPr>
          <p:nvPr>
            <p:ph type="body" idx="1"/>
          </p:nvPr>
        </p:nvSpPr>
        <p:spPr/>
        <p:txBody>
          <a:bodyPr/>
          <a:lstStyle/>
          <a:p>
            <a:pPr>
              <a:buFontTx/>
              <a:buNone/>
            </a:pPr>
            <a:r>
              <a:rPr lang="es-ES" dirty="0"/>
              <a:t>	</a:t>
            </a:r>
            <a:endParaRPr lang="es-ES" dirty="0" smtClean="0"/>
          </a:p>
          <a:p>
            <a:pPr>
              <a:buFontTx/>
              <a:buNone/>
            </a:pPr>
            <a:r>
              <a:rPr lang="es-ES" dirty="0" smtClean="0"/>
              <a:t>Dependiendo </a:t>
            </a:r>
            <a:r>
              <a:rPr lang="es-ES" dirty="0"/>
              <a:t>del número de compuertas que se encuentren integrados en un chip se dice que ese circuito está dentro de una determinada escala de integración.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s-ES" sz="3600"/>
              <a:t>ESCALAS DE INTEGRACION        </a:t>
            </a:r>
            <a:br>
              <a:rPr lang="es-ES" sz="3600"/>
            </a:br>
            <a:r>
              <a:rPr lang="es-ES" sz="3600"/>
              <a:t>(SSI, MSI, LSI, VLSI, WLSI )</a:t>
            </a:r>
          </a:p>
        </p:txBody>
      </p:sp>
      <p:sp>
        <p:nvSpPr>
          <p:cNvPr id="98307" name="Rectangle 3"/>
          <p:cNvSpPr>
            <a:spLocks noGrp="1" noChangeArrowheads="1"/>
          </p:cNvSpPr>
          <p:nvPr>
            <p:ph type="body" idx="1"/>
          </p:nvPr>
        </p:nvSpPr>
        <p:spPr>
          <a:xfrm>
            <a:off x="258763" y="1789113"/>
            <a:ext cx="8389937" cy="4525962"/>
          </a:xfrm>
        </p:spPr>
        <p:txBody>
          <a:bodyPr>
            <a:normAutofit fontScale="92500" lnSpcReduction="10000"/>
          </a:bodyPr>
          <a:lstStyle/>
          <a:p>
            <a:pPr>
              <a:lnSpc>
                <a:spcPct val="80000"/>
              </a:lnSpc>
              <a:buFontTx/>
              <a:buNone/>
            </a:pPr>
            <a:r>
              <a:rPr lang="es-ES" sz="1800" dirty="0"/>
              <a:t>	</a:t>
            </a:r>
            <a:r>
              <a:rPr lang="es-ES" sz="1800" b="1" dirty="0"/>
              <a:t>SSI (Short </a:t>
            </a:r>
            <a:r>
              <a:rPr lang="es-ES" sz="1800" b="1" dirty="0" err="1"/>
              <a:t>Scale</a:t>
            </a:r>
            <a:r>
              <a:rPr lang="es-ES" sz="1800" b="1" dirty="0"/>
              <a:t> </a:t>
            </a:r>
            <a:r>
              <a:rPr lang="es-ES" sz="1800" b="1" dirty="0" err="1"/>
              <a:t>Integration</a:t>
            </a:r>
            <a:r>
              <a:rPr lang="es-ES" sz="1800" b="1" dirty="0"/>
              <a:t>):</a:t>
            </a:r>
            <a:r>
              <a:rPr lang="es-ES" sz="1800" dirty="0"/>
              <a:t> Es la escala de integración mas pequeña de todas, y comprende a todos aquellos integrados compuestos </a:t>
            </a:r>
            <a:r>
              <a:rPr lang="es-ES" sz="1800" b="1" dirty="0"/>
              <a:t>por menos de 20 compuertas </a:t>
            </a:r>
            <a:endParaRPr lang="es-ES" sz="1800" b="1" dirty="0" smtClean="0"/>
          </a:p>
          <a:p>
            <a:pPr>
              <a:lnSpc>
                <a:spcPct val="80000"/>
              </a:lnSpc>
              <a:buFontTx/>
              <a:buNone/>
            </a:pPr>
            <a:endParaRPr lang="es-ES" sz="1800" b="1" dirty="0"/>
          </a:p>
          <a:p>
            <a:pPr>
              <a:lnSpc>
                <a:spcPct val="80000"/>
              </a:lnSpc>
            </a:pPr>
            <a:r>
              <a:rPr lang="es-ES" sz="1800" b="1" dirty="0"/>
              <a:t>MSI (Médium </a:t>
            </a:r>
            <a:r>
              <a:rPr lang="es-ES" sz="1800" b="1" dirty="0" err="1"/>
              <a:t>Scale</a:t>
            </a:r>
            <a:r>
              <a:rPr lang="es-ES" sz="1800" b="1" dirty="0"/>
              <a:t> </a:t>
            </a:r>
            <a:r>
              <a:rPr lang="es-ES" sz="1800" b="1" dirty="0" err="1"/>
              <a:t>Integration</a:t>
            </a:r>
            <a:r>
              <a:rPr lang="es-ES" sz="1800" b="1" dirty="0"/>
              <a:t>):</a:t>
            </a:r>
            <a:r>
              <a:rPr lang="es-ES" sz="1800" dirty="0"/>
              <a:t> Esta escala comprende todos aquellos circuitos integrados cuyo número de compuertas oscila </a:t>
            </a:r>
            <a:r>
              <a:rPr lang="es-ES" sz="1800" b="1" dirty="0"/>
              <a:t>ente 20 y 200 compuertas</a:t>
            </a:r>
            <a:r>
              <a:rPr lang="es-ES" sz="1800" dirty="0"/>
              <a:t>. Es común en sumadores, multiplexores,... Estos integrados son los que se usaban en los primeros ordenadores aparecidos hacia 1970</a:t>
            </a:r>
            <a:r>
              <a:rPr lang="es-ES" sz="1600" dirty="0"/>
              <a:t>. </a:t>
            </a:r>
            <a:endParaRPr lang="es-ES" sz="1600" dirty="0" smtClean="0"/>
          </a:p>
          <a:p>
            <a:pPr>
              <a:lnSpc>
                <a:spcPct val="80000"/>
              </a:lnSpc>
            </a:pPr>
            <a:endParaRPr lang="es-ES" sz="1600" dirty="0"/>
          </a:p>
          <a:p>
            <a:pPr>
              <a:lnSpc>
                <a:spcPct val="80000"/>
              </a:lnSpc>
            </a:pPr>
            <a:r>
              <a:rPr lang="es-ES" sz="1800" b="1" dirty="0"/>
              <a:t>LSI (</a:t>
            </a:r>
            <a:r>
              <a:rPr lang="es-ES" sz="1800" b="1" dirty="0" err="1"/>
              <a:t>Large</a:t>
            </a:r>
            <a:r>
              <a:rPr lang="es-ES" sz="1800" b="1" dirty="0"/>
              <a:t> </a:t>
            </a:r>
            <a:r>
              <a:rPr lang="es-ES" sz="1800" b="1" dirty="0" err="1"/>
              <a:t>Scale</a:t>
            </a:r>
            <a:r>
              <a:rPr lang="es-ES" sz="1800" b="1" dirty="0"/>
              <a:t> </a:t>
            </a:r>
            <a:r>
              <a:rPr lang="es-ES" sz="1800" b="1" dirty="0" err="1"/>
              <a:t>Integration</a:t>
            </a:r>
            <a:r>
              <a:rPr lang="es-ES" sz="1800" b="1" dirty="0"/>
              <a:t>):</a:t>
            </a:r>
            <a:r>
              <a:rPr lang="es-ES" sz="1800" dirty="0"/>
              <a:t> A esta escala pertenecen todos aquellos integrados que </a:t>
            </a:r>
            <a:r>
              <a:rPr lang="es-ES" sz="1800" b="1" dirty="0"/>
              <a:t>contienen más de 200 compuertas lógicas</a:t>
            </a:r>
            <a:r>
              <a:rPr lang="es-ES" sz="1800" dirty="0"/>
              <a:t> (lo cual conlleva unos 1000 componentes integrados individualmente), </a:t>
            </a:r>
            <a:r>
              <a:rPr lang="es-ES" sz="1800" b="1" dirty="0"/>
              <a:t>hasta 20.000 compuertas</a:t>
            </a:r>
            <a:r>
              <a:rPr lang="es-ES" sz="1800" dirty="0"/>
              <a:t>. Estos integrados realizan una función completa, como es el caso de las operaciones esenciales de una calculadora o el almacenamiento</a:t>
            </a:r>
            <a:r>
              <a:rPr lang="es-ES" sz="2000" dirty="0"/>
              <a:t> de una gran cantidad de bits. </a:t>
            </a:r>
            <a:endParaRPr lang="es-ES" sz="2000" dirty="0" smtClean="0"/>
          </a:p>
          <a:p>
            <a:pPr>
              <a:lnSpc>
                <a:spcPct val="80000"/>
              </a:lnSpc>
            </a:pPr>
            <a:endParaRPr lang="es-ES" sz="2000" dirty="0"/>
          </a:p>
          <a:p>
            <a:pPr>
              <a:lnSpc>
                <a:spcPct val="80000"/>
              </a:lnSpc>
              <a:buFont typeface="Symbol" pitchFamily="18" charset="2"/>
              <a:buChar char=""/>
            </a:pPr>
            <a:r>
              <a:rPr lang="es-ES" sz="1800" dirty="0"/>
              <a:t>La aparición de los circuitos integrados a gran escala, dio paso a la construcción del microprocesador . Los primeros funcionaban con 4 bits (1971) e integraban unos 2.300 transistores; rápidamente se pasó a los de 8 bits (1974) y se integraban hasta 8.000 transistores. Posteriormente aparecieron los microprocesadores de circuitos integrados</a:t>
            </a:r>
            <a:r>
              <a:rPr lang="es-ES" sz="1800" b="1" dirty="0"/>
              <a:t> VLSI</a:t>
            </a:r>
            <a:r>
              <a:rPr lang="es-ES" sz="1800" dirty="0"/>
              <a:t> </a:t>
            </a:r>
            <a:r>
              <a:rPr lang="es-ES" sz="1800" b="1" dirty="0"/>
              <a:t>(</a:t>
            </a:r>
            <a:r>
              <a:rPr lang="es-ES" sz="1800" b="1" dirty="0" err="1"/>
              <a:t>Very</a:t>
            </a:r>
            <a:r>
              <a:rPr lang="es-ES" sz="1800" b="1" dirty="0"/>
              <a:t> </a:t>
            </a:r>
            <a:r>
              <a:rPr lang="es-ES" sz="1800" b="1" dirty="0" err="1"/>
              <a:t>Large</a:t>
            </a:r>
            <a:r>
              <a:rPr lang="es-ES" sz="1800" b="1" dirty="0"/>
              <a:t> </a:t>
            </a:r>
            <a:r>
              <a:rPr lang="es-ES" sz="1800" b="1" dirty="0" err="1"/>
              <a:t>Scale</a:t>
            </a:r>
            <a:r>
              <a:rPr lang="es-ES" sz="1800" b="1" dirty="0"/>
              <a:t> </a:t>
            </a:r>
            <a:r>
              <a:rPr lang="es-ES" sz="1800" b="1" dirty="0" err="1"/>
              <a:t>Integration</a:t>
            </a:r>
            <a:r>
              <a:rPr lang="es-ES" sz="1800" b="1" dirty="0"/>
              <a:t>)</a:t>
            </a:r>
            <a:endParaRPr lang="es-ES" sz="1800" dirty="0"/>
          </a:p>
          <a:p>
            <a:pPr>
              <a:lnSpc>
                <a:spcPct val="80000"/>
              </a:lnSpc>
              <a:buFontTx/>
              <a:buNone/>
            </a:pPr>
            <a:endParaRPr lang="es-E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dirty="0" smtClean="0"/>
          </a:p>
          <a:p>
            <a:endParaRPr lang="es-ES" dirty="0"/>
          </a:p>
          <a:p>
            <a:endParaRPr lang="es-ES" dirty="0" smtClean="0"/>
          </a:p>
          <a:p>
            <a:pPr marL="0" indent="0">
              <a:buNone/>
            </a:pPr>
            <a:r>
              <a:rPr lang="es-ES" dirty="0" smtClean="0"/>
              <a:t>			       Gracias </a:t>
            </a:r>
          </a:p>
          <a:p>
            <a:pPr marL="0" indent="0">
              <a:buNone/>
            </a:pPr>
            <a:r>
              <a:rPr lang="es-ES" dirty="0"/>
              <a:t>	</a:t>
            </a:r>
            <a:r>
              <a:rPr lang="es-ES" dirty="0" smtClean="0"/>
              <a:t>		por su atención …</a:t>
            </a:r>
          </a:p>
          <a:p>
            <a:pPr>
              <a:buNone/>
            </a:pPr>
            <a:endParaRPr lang="es-ES" dirty="0" smtClean="0"/>
          </a:p>
        </p:txBody>
      </p:sp>
      <p:pic>
        <p:nvPicPr>
          <p:cNvPr id="4" name="Imagen 3"/>
          <p:cNvPicPr>
            <a:picLocks noChangeAspect="1"/>
          </p:cNvPicPr>
          <p:nvPr/>
        </p:nvPicPr>
        <p:blipFill>
          <a:blip r:embed="rId2"/>
          <a:stretch>
            <a:fillRect/>
          </a:stretch>
        </p:blipFill>
        <p:spPr>
          <a:xfrm>
            <a:off x="6372200" y="1772816"/>
            <a:ext cx="2674242" cy="4855419"/>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smtClean="0"/>
              <a:t>Investigar configuraciones:</a:t>
            </a:r>
          </a:p>
          <a:p>
            <a:pPr>
              <a:buNone/>
            </a:pPr>
            <a:endParaRPr lang="es-ES" dirty="0" smtClean="0"/>
          </a:p>
          <a:p>
            <a:r>
              <a:rPr lang="es-ES" dirty="0" smtClean="0"/>
              <a:t>TOTEM POLE</a:t>
            </a:r>
          </a:p>
          <a:p>
            <a:r>
              <a:rPr lang="es-ES" dirty="0" smtClean="0"/>
              <a:t>COLECTOR ABIERTO</a:t>
            </a:r>
          </a:p>
          <a:p>
            <a:r>
              <a:rPr lang="es-ES" dirty="0" smtClean="0"/>
              <a:t>HI - Z</a:t>
            </a:r>
            <a:endParaRPr lang="es-ES" dirty="0"/>
          </a:p>
        </p:txBody>
      </p:sp>
    </p:spTree>
    <p:extLst>
      <p:ext uri="{BB962C8B-B14F-4D97-AF65-F5344CB8AC3E}">
        <p14:creationId xmlns:p14="http://schemas.microsoft.com/office/powerpoint/2010/main" val="519643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type="title"/>
          </p:nvPr>
        </p:nvSpPr>
        <p:spPr/>
        <p:txBody>
          <a:bodyPr/>
          <a:lstStyle/>
          <a:p>
            <a:r>
              <a:rPr lang="es-ES" sz="2800"/>
              <a:t>La Lógica TTL se apoya en los estados de corte y saturación de los transistores bipolares</a:t>
            </a:r>
          </a:p>
        </p:txBody>
      </p:sp>
      <p:pic>
        <p:nvPicPr>
          <p:cNvPr id="66564" name="Picture 4"/>
          <p:cNvPicPr>
            <a:picLocks noGrp="1" noChangeAspect="1" noChangeArrowheads="1"/>
          </p:cNvPicPr>
          <p:nvPr>
            <p:ph idx="1"/>
          </p:nvPr>
        </p:nvPicPr>
        <p:blipFill>
          <a:blip r:embed="rId2" cstate="print"/>
          <a:srcRect/>
          <a:stretch>
            <a:fillRect/>
          </a:stretch>
        </p:blipFill>
        <p:spPr>
          <a:xfrm>
            <a:off x="307975" y="2151063"/>
            <a:ext cx="8229600" cy="4017962"/>
          </a:xfrm>
          <a:noFill/>
          <a:ln/>
        </p:spPr>
      </p:pic>
      <p:sp>
        <p:nvSpPr>
          <p:cNvPr id="66567" name="Text Box 7"/>
          <p:cNvSpPr txBox="1">
            <a:spLocks noChangeArrowheads="1"/>
          </p:cNvSpPr>
          <p:nvPr/>
        </p:nvSpPr>
        <p:spPr bwMode="auto">
          <a:xfrm>
            <a:off x="2219325" y="4660900"/>
            <a:ext cx="1198563" cy="274638"/>
          </a:xfrm>
          <a:prstGeom prst="rect">
            <a:avLst/>
          </a:prstGeom>
          <a:solidFill>
            <a:srgbClr val="FFFF00"/>
          </a:solidFill>
          <a:ln w="9525">
            <a:noFill/>
            <a:miter lim="800000"/>
            <a:headEnd/>
            <a:tailEnd/>
          </a:ln>
          <a:effectLst/>
        </p:spPr>
        <p:txBody>
          <a:bodyPr wrap="none">
            <a:spAutoFit/>
          </a:bodyPr>
          <a:lstStyle/>
          <a:p>
            <a:r>
              <a:rPr lang="es-ES" sz="1200" b="1">
                <a:solidFill>
                  <a:srgbClr val="FF0000"/>
                </a:solidFill>
              </a:rPr>
              <a:t>SATURACIÓN</a:t>
            </a:r>
          </a:p>
        </p:txBody>
      </p:sp>
      <p:sp>
        <p:nvSpPr>
          <p:cNvPr id="66568" name="Text Box 8"/>
          <p:cNvSpPr txBox="1">
            <a:spLocks noChangeArrowheads="1"/>
          </p:cNvSpPr>
          <p:nvPr/>
        </p:nvSpPr>
        <p:spPr bwMode="auto">
          <a:xfrm>
            <a:off x="6808788" y="4678363"/>
            <a:ext cx="717550" cy="274637"/>
          </a:xfrm>
          <a:prstGeom prst="rect">
            <a:avLst/>
          </a:prstGeom>
          <a:solidFill>
            <a:srgbClr val="FFFF00"/>
          </a:solidFill>
          <a:ln w="9525">
            <a:noFill/>
            <a:miter lim="800000"/>
            <a:headEnd/>
            <a:tailEnd/>
          </a:ln>
          <a:effectLst/>
        </p:spPr>
        <p:txBody>
          <a:bodyPr wrap="none">
            <a:spAutoFit/>
          </a:bodyPr>
          <a:lstStyle/>
          <a:p>
            <a:r>
              <a:rPr lang="es-ES" sz="1200" b="1">
                <a:solidFill>
                  <a:srgbClr val="FF0000"/>
                </a:solidFill>
              </a:rPr>
              <a:t>CORTE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n-US" dirty="0" smtClean="0"/>
              <a:t>FAMILIA TTL</a:t>
            </a:r>
            <a:endParaRPr lang="es-ES" dirty="0"/>
          </a:p>
        </p:txBody>
      </p:sp>
      <p:sp>
        <p:nvSpPr>
          <p:cNvPr id="4" name="Title 1"/>
          <p:cNvSpPr txBox="1">
            <a:spLocks/>
          </p:cNvSpPr>
          <p:nvPr/>
        </p:nvSpPr>
        <p:spPr>
          <a:xfrm>
            <a:off x="504000" y="346320"/>
            <a:ext cx="9071640" cy="1172160"/>
          </a:xfrm>
          <a:prstGeom prst="rect">
            <a:avLst/>
          </a:prstGeom>
          <a:noFill/>
          <a:ln w="0">
            <a:noFill/>
          </a:ln>
        </p:spPr>
        <p:txBody>
          <a:bodyPr vert="horz" wrap="square" lIns="0" tIns="0" rIns="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800" b="0" i="0" u="none" strike="noStrike" kern="1200" cap="none" spc="-100" normalizeH="0" baseline="0" noProof="0" dirty="0" smtClean="0">
              <a:ln>
                <a:noFill/>
              </a:ln>
              <a:solidFill>
                <a:schemeClr val="tx2"/>
              </a:solidFill>
              <a:effectLst/>
              <a:uLnTx/>
              <a:uFillTx/>
              <a:latin typeface="+mj-lt"/>
              <a:ea typeface="+mj-ea"/>
              <a:cs typeface="+mj-cs"/>
            </a:endParaRPr>
          </a:p>
        </p:txBody>
      </p:sp>
      <p:sp>
        <p:nvSpPr>
          <p:cNvPr id="5" name="subTitle 1"/>
          <p:cNvSpPr txBox="1">
            <a:spLocks/>
          </p:cNvSpPr>
          <p:nvPr/>
        </p:nvSpPr>
        <p:spPr>
          <a:xfrm>
            <a:off x="971600" y="1700808"/>
            <a:ext cx="7380368" cy="3816424"/>
          </a:xfrm>
          <a:prstGeom prst="rect">
            <a:avLst/>
          </a:prstGeom>
          <a:ln/>
        </p:spPr>
        <p:style>
          <a:lnRef idx="0">
            <a:schemeClr val="accent5"/>
          </a:lnRef>
          <a:fillRef idx="3">
            <a:schemeClr val="accent5"/>
          </a:fillRef>
          <a:effectRef idx="3">
            <a:schemeClr val="accent5"/>
          </a:effectRef>
          <a:fontRef idx="minor">
            <a:schemeClr val="lt1"/>
          </a:fontRef>
        </p:style>
        <p:txBody>
          <a:bodyPr vert="horz" wrap="square" lIns="0" tIns="0" rIns="0" bIns="0">
            <a:noAutofit/>
          </a:bodyPr>
          <a:lstStyle/>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r>
              <a:rPr kumimoji="0" lang="es-ES" sz="3200" b="0" i="0" u="none" strike="noStrike" kern="1200" cap="none" spc="0" normalizeH="0" baseline="0" noProof="0" dirty="0" smtClean="0">
                <a:ln>
                  <a:noFill/>
                </a:ln>
                <a:solidFill>
                  <a:sysClr val="windowText" lastClr="000000"/>
                </a:solidFill>
                <a:effectLst/>
                <a:uLnTx/>
                <a:uFillTx/>
                <a:latin typeface="Arial" charset="0"/>
                <a:ea typeface="+mn-ea"/>
                <a:cs typeface="+mn-cs"/>
              </a:rPr>
              <a:t>Por encima del voltaje máximo el circuito integrado se puede dañar y por debajo del voltaje mínimo el circuito integrado no funcionaría adecuadamente.</a:t>
            </a:r>
          </a:p>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700"/>
              </a:spcBef>
              <a:spcAft>
                <a:spcPts val="0"/>
              </a:spcAft>
              <a:buClr>
                <a:sysClr val="windowText" lastClr="000000"/>
              </a:buClr>
              <a:buSzPct val="45000"/>
              <a:buFont typeface="Wingdings 2"/>
              <a:buChar char=""/>
              <a:tabLst/>
              <a:defRPr/>
            </a:pPr>
            <a:r>
              <a:rPr kumimoji="0" lang="es-ES" sz="3200" b="0" i="0" u="none" strike="noStrike" kern="1200" cap="none" spc="0" normalizeH="0" baseline="0" noProof="0" dirty="0" smtClean="0">
                <a:ln>
                  <a:noFill/>
                </a:ln>
                <a:solidFill>
                  <a:sysClr val="windowText" lastClr="000000"/>
                </a:solidFill>
                <a:effectLst/>
                <a:uLnTx/>
                <a:uFillTx/>
                <a:latin typeface="Arial" charset="0"/>
                <a:ea typeface="+mn-ea"/>
                <a:cs typeface="+mn-cs"/>
              </a:rPr>
              <a:t>Su realización (fabricación) es con transistores bipolares </a:t>
            </a:r>
            <a:r>
              <a:rPr kumimoji="0" lang="es-ES" sz="3200" b="0" i="0" u="none" strike="noStrike" kern="1200" cap="none" spc="0" normalizeH="0" baseline="0" noProof="0" dirty="0" err="1" smtClean="0">
                <a:ln>
                  <a:noFill/>
                </a:ln>
                <a:solidFill>
                  <a:sysClr val="windowText" lastClr="000000"/>
                </a:solidFill>
                <a:effectLst/>
                <a:uLnTx/>
                <a:uFillTx/>
                <a:latin typeface="Arial" charset="0"/>
                <a:ea typeface="+mn-ea"/>
                <a:cs typeface="+mn-cs"/>
              </a:rPr>
              <a:t>multiemisores</a:t>
            </a:r>
            <a:r>
              <a:rPr kumimoji="0" lang="es-ES" sz="3200" b="0" i="0" u="none" strike="noStrike" kern="1200" cap="none" spc="0" normalizeH="0" baseline="0" noProof="0" dirty="0" smtClean="0">
                <a:ln>
                  <a:noFill/>
                </a:ln>
                <a:solidFill>
                  <a:sysClr val="windowText" lastClr="000000"/>
                </a:solidFill>
                <a:effectLst/>
                <a:uLnTx/>
                <a:uFillTx/>
                <a:latin typeface="Arial" charset="0"/>
                <a:ea typeface="+mn-ea"/>
                <a:cs typeface="+mn-cs"/>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pic>
        <p:nvPicPr>
          <p:cNvPr id="2" name="Imagen 1"/>
          <p:cNvPicPr>
            <a:picLocks noChangeAspect="1"/>
          </p:cNvPicPr>
          <p:nvPr/>
        </p:nvPicPr>
        <p:blipFill>
          <a:blip r:embed="rId2"/>
          <a:stretch>
            <a:fillRect/>
          </a:stretch>
        </p:blipFill>
        <p:spPr>
          <a:xfrm>
            <a:off x="285750" y="585787"/>
            <a:ext cx="8572500" cy="56864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sz="quarter" idx="1"/>
          </p:nvPr>
        </p:nvSpPr>
        <p:spPr>
          <a:xfrm>
            <a:off x="889248" y="1524000"/>
            <a:ext cx="7355160" cy="4572000"/>
          </a:xfrm>
          <a:prstGeom prst="rect">
            <a:avLst/>
          </a:prstGeom>
          <a:ln/>
        </p:spPr>
        <p:style>
          <a:lnRef idx="1">
            <a:schemeClr val="accent5"/>
          </a:lnRef>
          <a:fillRef idx="3">
            <a:schemeClr val="accent5"/>
          </a:fillRef>
          <a:effectRef idx="2">
            <a:schemeClr val="accent5"/>
          </a:effectRef>
          <a:fontRef idx="minor">
            <a:schemeClr val="lt1"/>
          </a:fontRef>
        </p:style>
        <p:txBody>
          <a:bodyPr wrap="square" lIns="0" tIns="0" rIns="0" bIns="0">
            <a:normAutofit lnSpcReduction="10000"/>
          </a:bodyPr>
          <a:lstStyle/>
          <a:p>
            <a:pPr marL="0" indent="0" algn="just">
              <a:buClr>
                <a:sysClr val="windowText" lastClr="000000"/>
              </a:buClr>
              <a:buSzPct val="45000"/>
              <a:buFont typeface="StarSymbol"/>
              <a:buChar char="●"/>
              <a:tabLst/>
            </a:pPr>
            <a:r>
              <a:rPr lang="en-US" sz="3200" b="0" i="0" kern="1200" dirty="0" smtClean="0">
                <a:solidFill>
                  <a:sysClr val="windowText" lastClr="000000"/>
                </a:solidFill>
                <a:latin typeface="Arial" charset="0"/>
              </a:rPr>
              <a:t>Con la </a:t>
            </a:r>
            <a:r>
              <a:rPr lang="en-US" sz="3200" b="0" i="0" kern="1200" dirty="0" err="1" smtClean="0">
                <a:solidFill>
                  <a:sysClr val="windowText" lastClr="000000"/>
                </a:solidFill>
                <a:latin typeface="Arial" charset="0"/>
              </a:rPr>
              <a:t>señal</a:t>
            </a:r>
            <a:r>
              <a:rPr lang="en-US" sz="3200" b="0" i="0" kern="1200" dirty="0" smtClean="0">
                <a:solidFill>
                  <a:sysClr val="windowText" lastClr="000000"/>
                </a:solidFill>
                <a:latin typeface="Arial" charset="0"/>
              </a:rPr>
              <a:t> de </a:t>
            </a:r>
            <a:r>
              <a:rPr lang="en-US" sz="3200" b="0" i="0" kern="1200" dirty="0" err="1" smtClean="0">
                <a:solidFill>
                  <a:sysClr val="windowText" lastClr="000000"/>
                </a:solidFill>
                <a:latin typeface="Arial" charset="0"/>
              </a:rPr>
              <a:t>entrada</a:t>
            </a:r>
            <a:r>
              <a:rPr lang="en-US" sz="3200" b="0" i="0" kern="1200" dirty="0" smtClean="0">
                <a:solidFill>
                  <a:sysClr val="windowText" lastClr="000000"/>
                </a:solidFill>
                <a:latin typeface="Arial" charset="0"/>
              </a:rPr>
              <a:t> en </a:t>
            </a:r>
            <a:r>
              <a:rPr lang="en-US" sz="3200" b="0" i="0" kern="1200" dirty="0" err="1" smtClean="0">
                <a:solidFill>
                  <a:sysClr val="windowText" lastClr="000000"/>
                </a:solidFill>
                <a:latin typeface="Arial" charset="0"/>
              </a:rPr>
              <a:t>nivel</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bajo</a:t>
            </a:r>
            <a:r>
              <a:rPr lang="en-US" sz="3200" b="0" i="0" kern="1200" dirty="0" smtClean="0">
                <a:solidFill>
                  <a:sysClr val="windowText" lastClr="000000"/>
                </a:solidFill>
                <a:latin typeface="Arial" charset="0"/>
              </a:rPr>
              <a:t> (LOW = 0), la </a:t>
            </a:r>
            <a:r>
              <a:rPr lang="en-US" sz="3200" b="0" i="0" kern="1200" dirty="0" err="1" smtClean="0">
                <a:solidFill>
                  <a:sysClr val="windowText" lastClr="000000"/>
                </a:solidFill>
                <a:latin typeface="Arial" charset="0"/>
              </a:rPr>
              <a:t>entrada</a:t>
            </a:r>
            <a:r>
              <a:rPr lang="en-US" sz="3200" b="0" i="0" kern="1200" dirty="0" smtClean="0">
                <a:solidFill>
                  <a:sysClr val="windowText" lastClr="000000"/>
                </a:solidFill>
                <a:latin typeface="Arial" charset="0"/>
              </a:rPr>
              <a:t> de la </a:t>
            </a:r>
            <a:r>
              <a:rPr lang="en-US" sz="3200" b="0" i="0" kern="1200" dirty="0" err="1" smtClean="0">
                <a:solidFill>
                  <a:sysClr val="windowText" lastClr="000000"/>
                </a:solidFill>
                <a:latin typeface="Arial" charset="0"/>
              </a:rPr>
              <a:t>compuerta</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entrega</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corriente</a:t>
            </a:r>
            <a:r>
              <a:rPr lang="en-US" sz="3200" b="0" i="0" kern="1200" dirty="0" smtClean="0">
                <a:solidFill>
                  <a:sysClr val="windowText" lastClr="000000"/>
                </a:solidFill>
                <a:latin typeface="Arial" charset="0"/>
              </a:rPr>
              <a:t> a la </a:t>
            </a:r>
            <a:r>
              <a:rPr lang="en-US" sz="3200" b="0" i="0" kern="1200" dirty="0" err="1" smtClean="0">
                <a:solidFill>
                  <a:sysClr val="windowText" lastClr="000000"/>
                </a:solidFill>
                <a:latin typeface="Arial" charset="0"/>
              </a:rPr>
              <a:t>fuente</a:t>
            </a:r>
            <a:r>
              <a:rPr lang="en-US" sz="3200" b="0" i="0" kern="1200" dirty="0" smtClean="0">
                <a:solidFill>
                  <a:sysClr val="windowText" lastClr="000000"/>
                </a:solidFill>
                <a:latin typeface="Arial" charset="0"/>
              </a:rPr>
              <a:t> de </a:t>
            </a:r>
            <a:r>
              <a:rPr lang="en-US" sz="3200" b="0" i="0" kern="1200" dirty="0" err="1" smtClean="0">
                <a:solidFill>
                  <a:sysClr val="windowText" lastClr="000000"/>
                </a:solidFill>
                <a:latin typeface="Arial" charset="0"/>
              </a:rPr>
              <a:t>señal</a:t>
            </a:r>
            <a:r>
              <a:rPr lang="en-US" sz="3200" b="0" i="0" kern="1200" dirty="0" smtClean="0">
                <a:solidFill>
                  <a:sysClr val="windowText" lastClr="000000"/>
                </a:solidFill>
                <a:latin typeface="Arial" charset="0"/>
              </a:rPr>
              <a:t> de </a:t>
            </a:r>
            <a:r>
              <a:rPr lang="en-US" sz="3200" b="0" i="0" kern="1200" dirty="0" err="1" smtClean="0">
                <a:solidFill>
                  <a:sysClr val="windowText" lastClr="000000"/>
                </a:solidFill>
                <a:latin typeface="Arial" charset="0"/>
              </a:rPr>
              <a:t>aproximadamente</a:t>
            </a:r>
            <a:r>
              <a:rPr lang="en-US" sz="3200" b="0" i="0" kern="1200" dirty="0" smtClean="0">
                <a:solidFill>
                  <a:sysClr val="windowText" lastClr="000000"/>
                </a:solidFill>
                <a:latin typeface="Arial" charset="0"/>
              </a:rPr>
              <a:t> 10 </a:t>
            </a:r>
            <a:r>
              <a:rPr lang="en-US" sz="3200" b="0" i="0" kern="1200" dirty="0" err="1" smtClean="0">
                <a:solidFill>
                  <a:sysClr val="windowText" lastClr="000000"/>
                </a:solidFill>
                <a:latin typeface="Arial" charset="0"/>
              </a:rPr>
              <a:t>mA</a:t>
            </a:r>
            <a:r>
              <a:rPr lang="en-US" sz="3200" b="0" i="0" kern="1200" dirty="0" smtClean="0">
                <a:solidFill>
                  <a:sysClr val="windowText" lastClr="000000"/>
                </a:solidFill>
                <a:latin typeface="Arial" charset="0"/>
              </a:rPr>
              <a:t>.</a:t>
            </a:r>
          </a:p>
          <a:p>
            <a:pPr marL="0" indent="0" algn="just">
              <a:buNone/>
              <a:tabLst/>
            </a:pPr>
            <a:endParaRPr dirty="0"/>
          </a:p>
          <a:p>
            <a:pPr marL="0" indent="0" algn="just">
              <a:buClr>
                <a:sysClr val="windowText" lastClr="000000"/>
              </a:buClr>
              <a:buSzPct val="45000"/>
              <a:buFont typeface="StarSymbol"/>
              <a:buChar char="●"/>
              <a:tabLst/>
            </a:pPr>
            <a:r>
              <a:rPr lang="en-US" sz="3200" b="0" i="0" kern="1200" dirty="0" smtClean="0">
                <a:solidFill>
                  <a:sysClr val="windowText" lastClr="000000"/>
                </a:solidFill>
                <a:latin typeface="Arial" charset="0"/>
              </a:rPr>
              <a:t>Con la </a:t>
            </a:r>
            <a:r>
              <a:rPr lang="en-US" sz="3200" b="0" i="0" kern="1200" dirty="0" err="1" smtClean="0">
                <a:solidFill>
                  <a:sysClr val="windowText" lastClr="000000"/>
                </a:solidFill>
                <a:latin typeface="Arial" charset="0"/>
              </a:rPr>
              <a:t>señal</a:t>
            </a:r>
            <a:r>
              <a:rPr lang="en-US" sz="3200" b="0" i="0" kern="1200" dirty="0" smtClean="0">
                <a:solidFill>
                  <a:sysClr val="windowText" lastClr="000000"/>
                </a:solidFill>
                <a:latin typeface="Arial" charset="0"/>
              </a:rPr>
              <a:t> de </a:t>
            </a:r>
            <a:r>
              <a:rPr lang="en-US" sz="3200" b="0" i="0" kern="1200" dirty="0" err="1" smtClean="0">
                <a:solidFill>
                  <a:sysClr val="windowText" lastClr="000000"/>
                </a:solidFill>
                <a:latin typeface="Arial" charset="0"/>
              </a:rPr>
              <a:t>entrada</a:t>
            </a:r>
            <a:r>
              <a:rPr lang="en-US" sz="3200" b="0" i="0" kern="1200" dirty="0" smtClean="0">
                <a:solidFill>
                  <a:sysClr val="windowText" lastClr="000000"/>
                </a:solidFill>
                <a:latin typeface="Arial" charset="0"/>
              </a:rPr>
              <a:t> en </a:t>
            </a:r>
            <a:r>
              <a:rPr lang="en-US" sz="3200" b="0" i="0" kern="1200" dirty="0" err="1" smtClean="0">
                <a:solidFill>
                  <a:sysClr val="windowText" lastClr="000000"/>
                </a:solidFill>
                <a:latin typeface="Arial" charset="0"/>
              </a:rPr>
              <a:t>nivel</a:t>
            </a:r>
            <a:r>
              <a:rPr lang="en-US" sz="3200" b="0" i="0" kern="1200" dirty="0" smtClean="0">
                <a:solidFill>
                  <a:sysClr val="windowText" lastClr="000000"/>
                </a:solidFill>
                <a:latin typeface="Arial" charset="0"/>
              </a:rPr>
              <a:t> alto (HIGH = 1), la </a:t>
            </a:r>
            <a:r>
              <a:rPr lang="en-US" sz="3200" b="0" i="0" kern="1200" dirty="0" err="1" smtClean="0">
                <a:solidFill>
                  <a:sysClr val="windowText" lastClr="000000"/>
                </a:solidFill>
                <a:latin typeface="Arial" charset="0"/>
              </a:rPr>
              <a:t>entrada</a:t>
            </a:r>
            <a:r>
              <a:rPr lang="en-US" sz="3200" b="0" i="0" kern="1200" dirty="0" smtClean="0">
                <a:solidFill>
                  <a:sysClr val="windowText" lastClr="000000"/>
                </a:solidFill>
                <a:latin typeface="Arial" charset="0"/>
              </a:rPr>
              <a:t> de la </a:t>
            </a:r>
            <a:r>
              <a:rPr lang="en-US" sz="3200" b="0" i="0" kern="1200" dirty="0" err="1" smtClean="0">
                <a:solidFill>
                  <a:sysClr val="windowText" lastClr="000000"/>
                </a:solidFill>
                <a:latin typeface="Arial" charset="0"/>
              </a:rPr>
              <a:t>compuerta</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pide</a:t>
            </a:r>
            <a:r>
              <a:rPr lang="en-US" sz="3200" b="0" i="0" kern="1200" dirty="0" smtClean="0">
                <a:solidFill>
                  <a:sysClr val="windowText" lastClr="000000"/>
                </a:solidFill>
                <a:latin typeface="Arial" charset="0"/>
              </a:rPr>
              <a:t> a la </a:t>
            </a:r>
            <a:r>
              <a:rPr lang="en-US" sz="3200" b="0" i="0" kern="1200" dirty="0" err="1" smtClean="0">
                <a:solidFill>
                  <a:sysClr val="windowText" lastClr="000000"/>
                </a:solidFill>
                <a:latin typeface="Arial" charset="0"/>
              </a:rPr>
              <a:t>fuente</a:t>
            </a:r>
            <a:r>
              <a:rPr lang="en-US" sz="3200" b="0" i="0" kern="1200" dirty="0" smtClean="0">
                <a:solidFill>
                  <a:sysClr val="windowText" lastClr="000000"/>
                </a:solidFill>
                <a:latin typeface="Arial" charset="0"/>
              </a:rPr>
              <a:t> de la </a:t>
            </a:r>
            <a:r>
              <a:rPr lang="en-US" sz="3200" b="0" i="0" kern="1200" dirty="0" err="1" smtClean="0">
                <a:solidFill>
                  <a:sysClr val="windowText" lastClr="000000"/>
                </a:solidFill>
                <a:latin typeface="Arial" charset="0"/>
              </a:rPr>
              <a:t>señal</a:t>
            </a:r>
            <a:r>
              <a:rPr lang="en-US" sz="3200" b="0" i="0" kern="1200" dirty="0" smtClean="0">
                <a:solidFill>
                  <a:sysClr val="windowText" lastClr="000000"/>
                </a:solidFill>
                <a:latin typeface="Arial" charset="0"/>
              </a:rPr>
              <a:t> de </a:t>
            </a:r>
            <a:r>
              <a:rPr lang="en-US" sz="3200" b="0" i="0" kern="1200" dirty="0" err="1" smtClean="0">
                <a:solidFill>
                  <a:sysClr val="windowText" lastClr="000000"/>
                </a:solidFill>
                <a:latin typeface="Arial" charset="0"/>
              </a:rPr>
              <a:t>entrada</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una</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corriente</a:t>
            </a:r>
            <a:r>
              <a:rPr lang="en-US" sz="3200" b="0" i="0" kern="1200" dirty="0" smtClean="0">
                <a:solidFill>
                  <a:sysClr val="windowText" lastClr="000000"/>
                </a:solidFill>
                <a:latin typeface="Arial" charset="0"/>
              </a:rPr>
              <a:t> </a:t>
            </a:r>
            <a:r>
              <a:rPr lang="en-US" sz="3200" b="0" i="0" kern="1200" dirty="0" err="1" smtClean="0">
                <a:solidFill>
                  <a:sysClr val="windowText" lastClr="000000"/>
                </a:solidFill>
                <a:latin typeface="Arial" charset="0"/>
              </a:rPr>
              <a:t>aproximadamente</a:t>
            </a:r>
            <a:r>
              <a:rPr lang="en-US" sz="3200" b="0" i="0" kern="1200" dirty="0" smtClean="0">
                <a:solidFill>
                  <a:sysClr val="windowText" lastClr="000000"/>
                </a:solidFill>
                <a:latin typeface="Arial" charset="0"/>
              </a:rPr>
              <a:t> del </a:t>
            </a:r>
            <a:r>
              <a:rPr lang="en-US" sz="3200" b="0" i="0" kern="1200" dirty="0" err="1" smtClean="0">
                <a:solidFill>
                  <a:sysClr val="windowText" lastClr="000000"/>
                </a:solidFill>
                <a:latin typeface="Arial" charset="0"/>
              </a:rPr>
              <a:t>orden</a:t>
            </a:r>
            <a:r>
              <a:rPr lang="en-US" sz="3200" b="0" i="0" kern="1200" dirty="0" smtClean="0">
                <a:solidFill>
                  <a:sysClr val="windowText" lastClr="000000"/>
                </a:solidFill>
                <a:latin typeface="Arial" charset="0"/>
              </a:rPr>
              <a:t> de los </a:t>
            </a:r>
            <a:r>
              <a:rPr lang="en-US" sz="3200" b="0" i="0" kern="1200" dirty="0" err="1" smtClean="0">
                <a:solidFill>
                  <a:sysClr val="windowText" lastClr="000000"/>
                </a:solidFill>
                <a:latin typeface="Symbol" charset="0"/>
              </a:rPr>
              <a:t>m</a:t>
            </a:r>
            <a:r>
              <a:rPr lang="en-US" sz="3200" b="0" i="0" kern="1200" dirty="0" err="1" smtClean="0">
                <a:solidFill>
                  <a:sysClr val="windowText" lastClr="000000"/>
                </a:solidFill>
                <a:latin typeface="Arial" charset="0"/>
              </a:rPr>
              <a:t>A</a:t>
            </a:r>
            <a:r>
              <a:rPr lang="en-US" sz="3200" b="0" i="0" kern="1200" dirty="0" smtClean="0">
                <a:solidFill>
                  <a:sysClr val="windowText" lastClr="000000"/>
                </a:solidFill>
                <a:latin typeface="Arial"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sp>
        <p:nvSpPr>
          <p:cNvPr id="5" name="subTitle 1"/>
          <p:cNvSpPr txBox="1">
            <a:spLocks/>
          </p:cNvSpPr>
          <p:nvPr/>
        </p:nvSpPr>
        <p:spPr>
          <a:xfrm>
            <a:off x="323528" y="836712"/>
            <a:ext cx="8424936" cy="5469480"/>
          </a:xfrm>
          <a:prstGeom prst="rect">
            <a:avLst/>
          </a:prstGeom>
          <a:ln/>
        </p:spPr>
        <p:style>
          <a:lnRef idx="0">
            <a:schemeClr val="accent5"/>
          </a:lnRef>
          <a:fillRef idx="3">
            <a:schemeClr val="accent5"/>
          </a:fillRef>
          <a:effectRef idx="3">
            <a:schemeClr val="accent5"/>
          </a:effectRef>
          <a:fontRef idx="minor">
            <a:schemeClr val="lt1"/>
          </a:fontRef>
        </p:style>
        <p:txBody>
          <a:bodyPr vert="horz" wrap="square" lIns="0" tIns="0" rIns="0" bIns="0">
            <a:normAutofit fontScale="92500" lnSpcReduction="10000"/>
          </a:bodyPr>
          <a:lstStyle/>
          <a:p>
            <a:pPr marL="0" marR="0" lvl="0" indent="0" algn="just" defTabSz="914400" rtl="0" eaLnBrk="1" fontAlgn="auto" latinLnBrk="0" hangingPunct="1">
              <a:lnSpc>
                <a:spcPct val="100000"/>
              </a:lnSpc>
              <a:spcBef>
                <a:spcPts val="700"/>
              </a:spcBef>
              <a:spcAft>
                <a:spcPts val="0"/>
              </a:spcAft>
              <a:buClr>
                <a:sysClr val="windowText" lastClr="000000"/>
              </a:buClr>
              <a:buSzPct val="45000"/>
              <a:buFont typeface="StarSymbol"/>
              <a:buChar char="●"/>
              <a:tabLst/>
              <a:defRPr/>
            </a:pPr>
            <a:r>
              <a:rPr kumimoji="0" lang="es-ES" sz="3200" b="0" i="0" u="none" strike="noStrike" kern="1200" cap="none" spc="0" normalizeH="0" baseline="0" noProof="0" smtClean="0">
                <a:ln>
                  <a:noFill/>
                </a:ln>
                <a:solidFill>
                  <a:sysClr val="windowText" lastClr="000000"/>
                </a:solidFill>
                <a:effectLst/>
                <a:uLnTx/>
                <a:uFillTx/>
                <a:latin typeface="Arial" charset="0"/>
                <a:ea typeface="+mn-ea"/>
                <a:cs typeface="+mn-cs"/>
              </a:rPr>
              <a:t>La entrada no conectada actúa como una señal de nivel alto (HIGH)</a:t>
            </a:r>
          </a:p>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endParaRPr kumimoji="0" lang="es-ES" sz="28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700"/>
              </a:spcBef>
              <a:spcAft>
                <a:spcPts val="0"/>
              </a:spcAft>
              <a:buClr>
                <a:sysClr val="windowText" lastClr="000000"/>
              </a:buClr>
              <a:buSzPct val="45000"/>
              <a:buFont typeface="StarSymbol"/>
              <a:buChar char="●"/>
              <a:tabLst/>
              <a:defRPr/>
            </a:pPr>
            <a:r>
              <a:rPr kumimoji="0" lang="es-ES" sz="3200" b="0" i="0" u="none" strike="noStrike" kern="1200" cap="none" spc="0" normalizeH="0" baseline="0" noProof="0" smtClean="0">
                <a:ln>
                  <a:noFill/>
                </a:ln>
                <a:solidFill>
                  <a:sysClr val="windowText" lastClr="000000"/>
                </a:solidFill>
                <a:effectLst/>
                <a:uLnTx/>
                <a:uFillTx/>
                <a:latin typeface="Arial" charset="0"/>
                <a:ea typeface="+mn-ea"/>
                <a:cs typeface="+mn-cs"/>
              </a:rPr>
              <a:t>La carga mayor ocurre cuando la señal de entrada es de nivel bajo (LOW). En este momento el transistor de salida tiene que aguantar la mayor corriente.</a:t>
            </a:r>
          </a:p>
          <a:p>
            <a:pPr marL="0" marR="0" lvl="0" indent="0" algn="just" defTabSz="914400" rtl="0" eaLnBrk="1" fontAlgn="auto" latinLnBrk="0" hangingPunct="1">
              <a:lnSpc>
                <a:spcPct val="100000"/>
              </a:lnSpc>
              <a:spcBef>
                <a:spcPts val="700"/>
              </a:spcBef>
              <a:spcAft>
                <a:spcPts val="0"/>
              </a:spcAft>
              <a:buClr>
                <a:schemeClr val="accent2"/>
              </a:buClr>
              <a:buSzPct val="85000"/>
              <a:buFont typeface="Wingdings 2"/>
              <a:buNone/>
              <a:tabLst/>
              <a:defRPr/>
            </a:pPr>
            <a:endParaRPr kumimoji="0" lang="es-ES" sz="28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700"/>
              </a:spcBef>
              <a:spcAft>
                <a:spcPts val="0"/>
              </a:spcAft>
              <a:buClr>
                <a:sysClr val="windowText" lastClr="000000"/>
              </a:buClr>
              <a:buSzPct val="45000"/>
              <a:buFont typeface="StarSymbol"/>
              <a:buChar char="●"/>
              <a:tabLst/>
              <a:defRPr/>
            </a:pPr>
            <a:r>
              <a:rPr kumimoji="0" lang="es-ES" sz="3200" b="0" i="0" u="none" strike="noStrike" kern="1200" cap="none" spc="0" normalizeH="0" baseline="0" noProof="0" smtClean="0">
                <a:ln>
                  <a:noFill/>
                </a:ln>
                <a:solidFill>
                  <a:sysClr val="windowText" lastClr="000000"/>
                </a:solidFill>
                <a:effectLst/>
                <a:uLnTx/>
                <a:uFillTx/>
                <a:latin typeface="Arial" charset="0"/>
                <a:ea typeface="+mn-ea"/>
                <a:cs typeface="+mn-cs"/>
              </a:rPr>
              <a:t>Generalmente los transistores de esta serie aguantan hasta 100 mA. Entonces solo se pueden conectar 10 entradas en paralelo (FAN IN = 10)</a:t>
            </a:r>
            <a:endParaRPr kumimoji="0" lang="es-ES" sz="3200" b="0" i="0" u="none" strike="noStrike" kern="1200" cap="none" spc="0" normalizeH="0" baseline="0" noProof="0" dirty="0" smtClean="0">
              <a:ln>
                <a:noFill/>
              </a:ln>
              <a:solidFill>
                <a:sysClr val="windowText" lastClr="000000"/>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Currency_theme_TP10216971">
  <a:themeElements>
    <a:clrScheme name="Currency">
      <a:dk1>
        <a:sysClr val="windowText" lastClr="000000"/>
      </a:dk1>
      <a:lt1>
        <a:sysClr val="window" lastClr="FFFFFF"/>
      </a:lt1>
      <a:dk2>
        <a:srgbClr val="4A606E"/>
      </a:dk2>
      <a:lt2>
        <a:srgbClr val="D1E1E3"/>
      </a:lt2>
      <a:accent1>
        <a:srgbClr val="79B5B0"/>
      </a:accent1>
      <a:accent2>
        <a:srgbClr val="B4BC4C"/>
      </a:accent2>
      <a:accent3>
        <a:srgbClr val="B77851"/>
      </a:accent3>
      <a:accent4>
        <a:srgbClr val="776A5B"/>
      </a:accent4>
      <a:accent5>
        <a:srgbClr val="B6AD76"/>
      </a:accent5>
      <a:accent6>
        <a:srgbClr val="95AEB1"/>
      </a:accent6>
      <a:hlink>
        <a:srgbClr val="3ECCED"/>
      </a:hlink>
      <a:folHlink>
        <a:srgbClr val="2C6C93"/>
      </a:folHlink>
    </a:clrScheme>
    <a:fontScheme name="Currency">
      <a:maj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rrency">
      <a:fillStyleLst>
        <a:solidFill>
          <a:schemeClr val="phClr"/>
        </a:solidFill>
        <a:gradFill rotWithShape="1">
          <a:gsLst>
            <a:gs pos="0">
              <a:schemeClr val="phClr">
                <a:tint val="80000"/>
                <a:satMod val="110000"/>
              </a:schemeClr>
            </a:gs>
            <a:gs pos="47500">
              <a:schemeClr val="phClr">
                <a:tint val="35000"/>
                <a:satMod val="110000"/>
              </a:schemeClr>
            </a:gs>
            <a:gs pos="58500">
              <a:schemeClr val="phClr">
                <a:tint val="35000"/>
                <a:satMod val="110000"/>
              </a:schemeClr>
            </a:gs>
            <a:gs pos="100000">
              <a:schemeClr val="phClr">
                <a:tint val="80000"/>
                <a:satMod val="110000"/>
              </a:schemeClr>
            </a:gs>
          </a:gsLst>
          <a:lin ang="3600000" scaled="1"/>
        </a:gradFill>
        <a:gradFill rotWithShape="1">
          <a:gsLst>
            <a:gs pos="0">
              <a:schemeClr val="phClr">
                <a:shade val="52000"/>
                <a:satMod val="105000"/>
              </a:schemeClr>
            </a:gs>
            <a:gs pos="47500">
              <a:schemeClr val="phClr">
                <a:shade val="89000"/>
                <a:satMod val="105000"/>
              </a:schemeClr>
            </a:gs>
            <a:gs pos="58500">
              <a:schemeClr val="phClr">
                <a:shade val="89000"/>
                <a:satMod val="105000"/>
              </a:schemeClr>
            </a:gs>
            <a:gs pos="100000">
              <a:schemeClr val="phClr">
                <a:shade val="52000"/>
                <a:satMod val="105000"/>
              </a:schemeClr>
            </a:gs>
          </a:gsLst>
          <a:lin ang="3600000" scaled="1"/>
        </a:gradFill>
      </a:fillStyleLst>
      <a:lnStyleLst>
        <a:ln w="10000" cap="flat" cmpd="sng" algn="ctr">
          <a:solidFill>
            <a:schemeClr val="phClr"/>
          </a:solidFill>
          <a:prstDash val="solid"/>
        </a:ln>
        <a:ln w="60000" cap="flat" cmpd="thickThin" algn="ctr">
          <a:solidFill>
            <a:schemeClr val="phClr"/>
          </a:solidFill>
          <a:prstDash val="solid"/>
        </a:ln>
        <a:ln w="25400" cap="flat" cmpd="sng" algn="ctr">
          <a:solidFill>
            <a:schemeClr val="phClr"/>
          </a:solidFill>
          <a:prstDash val="solid"/>
        </a:ln>
      </a:lnStyleLst>
      <a:effectStyleLst>
        <a:effectStyle>
          <a:effectLst>
            <a:outerShdw blurRad="38100" dist="38100" dir="5400000" algn="r" rotWithShape="0">
              <a:srgbClr val="000000">
                <a:alpha val="60000"/>
              </a:srgbClr>
            </a:outerShdw>
          </a:effectLst>
        </a:effectStyle>
        <a:effectStyle>
          <a:effectLst>
            <a:outerShdw blurRad="38100" dist="38100" dir="5400000" algn="r" rotWithShape="0">
              <a:srgbClr val="000000">
                <a:alpha val="60000"/>
              </a:srgbClr>
            </a:outerShdw>
          </a:effectLst>
          <a:scene3d>
            <a:camera prst="isometricLeftDown" fov="0">
              <a:rot lat="0" lon="0" rev="0"/>
            </a:camera>
            <a:lightRig rig="harsh" dir="tl">
              <a:rot lat="0" lon="0" rev="8400000"/>
            </a:lightRig>
          </a:scene3d>
          <a:sp3d prstMaterial="flat">
            <a:bevelT w="38100" h="50800" prst="softRound"/>
          </a:sp3d>
        </a:effectStyle>
        <a:effectStyle>
          <a:effectLst>
            <a:outerShdw blurRad="50800" dist="63500" dir="5400000" algn="r" rotWithShape="0">
              <a:srgbClr val="000000">
                <a:alpha val="65000"/>
              </a:srgbClr>
            </a:outerShdw>
          </a:effectLst>
          <a:scene3d>
            <a:camera prst="isometricLeftDown" fov="0">
              <a:rot lat="0" lon="0" rev="0"/>
            </a:camera>
            <a:lightRig rig="harsh" dir="tl">
              <a:rot lat="0" lon="0" rev="840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80000"/>
                <a:satMod val="300000"/>
              </a:schemeClr>
            </a:gs>
            <a:gs pos="100000">
              <a:schemeClr val="phClr">
                <a:shade val="20000"/>
                <a:satMod val="350000"/>
              </a:schemeClr>
            </a:gs>
          </a:gsLst>
          <a:path path="circle">
            <a:fillToRect l="50000" t="50000" r="50000" b="50000"/>
          </a:path>
        </a:gradFill>
        <a:blipFill>
          <a:blip xmlns:r="http://schemas.openxmlformats.org/officeDocument/2006/relationships" r:embed="rId1">
            <a:duotone>
              <a:schemeClr val="phClr">
                <a:tint val="98000"/>
                <a:shade val="98000"/>
                <a:satMod val="120000"/>
              </a:schemeClr>
              <a:schemeClr val="phClr">
                <a:tint val="86000"/>
                <a:shade val="92000"/>
                <a:satMod val="150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Theme_Currency_theme_TP10216971</Template>
  <TotalTime>194</TotalTime>
  <Words>2759</Words>
  <Application>Microsoft Office PowerPoint</Application>
  <PresentationFormat>Presentación en pantalla (4:3)</PresentationFormat>
  <Paragraphs>738</Paragraphs>
  <Slides>44</Slides>
  <Notes>0</Notes>
  <HiddenSlides>5</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3</vt:i4>
      </vt:variant>
      <vt:variant>
        <vt:lpstr>Títulos de diapositiva</vt:lpstr>
      </vt:variant>
      <vt:variant>
        <vt:i4>44</vt:i4>
      </vt:variant>
    </vt:vector>
  </HeadingPairs>
  <TitlesOfParts>
    <vt:vector size="57" baseType="lpstr">
      <vt:lpstr>Arial Unicode MS</vt:lpstr>
      <vt:lpstr>Arial</vt:lpstr>
      <vt:lpstr>Arial Black</vt:lpstr>
      <vt:lpstr>Constantia</vt:lpstr>
      <vt:lpstr>Impact</vt:lpstr>
      <vt:lpstr>StarSymbol</vt:lpstr>
      <vt:lpstr>Symbol</vt:lpstr>
      <vt:lpstr>Wingdings</vt:lpstr>
      <vt:lpstr>Wingdings 2</vt:lpstr>
      <vt:lpstr>Theme_Currency_theme_TP10216971</vt:lpstr>
      <vt:lpstr>Documento</vt:lpstr>
      <vt:lpstr>Visio</vt:lpstr>
      <vt:lpstr>Imagen de mapa de bits</vt:lpstr>
      <vt:lpstr>Familias lógicas digitales</vt:lpstr>
      <vt:lpstr>¿Qué es una Familia Lógica?</vt:lpstr>
      <vt:lpstr>Características:</vt:lpstr>
      <vt:lpstr>Lógica TTL</vt:lpstr>
      <vt:lpstr>La Lógica TTL se apoya en los estados de corte y saturación de los transistores bipolares</vt:lpstr>
      <vt:lpstr>FAMILIA TTL</vt:lpstr>
      <vt:lpstr>Presentación de PowerPoint</vt:lpstr>
      <vt:lpstr>Presentación de PowerPoint</vt:lpstr>
      <vt:lpstr>Presentación de PowerPoint</vt:lpstr>
      <vt:lpstr>Subfamilas: </vt:lpstr>
      <vt:lpstr>Resumen Familias TTL:</vt:lpstr>
      <vt:lpstr>Parámetros Eléctricos:</vt:lpstr>
      <vt:lpstr>Niveles Lógicos TTL (Estándar)</vt:lpstr>
      <vt:lpstr>Presentación de PowerPoint</vt:lpstr>
      <vt:lpstr>Niveles Lógicos TTL (Estándar)</vt:lpstr>
      <vt:lpstr>¿Qué es el ruido en los circuitos digitales?</vt:lpstr>
      <vt:lpstr>Margen de ruido DC </vt:lpstr>
      <vt:lpstr>Margenes de Ruido DC  TTL Estándar</vt:lpstr>
      <vt:lpstr>Tiempo de transición</vt:lpstr>
      <vt:lpstr>Retraso de propagación (tp )</vt:lpstr>
      <vt:lpstr>Presentación de PowerPoint</vt:lpstr>
      <vt:lpstr>Factor de carga de salida  (Fan-Out)</vt:lpstr>
      <vt:lpstr>Factor de carga de salida  (Fan-Out)</vt:lpstr>
      <vt:lpstr>Factor de carga de salida de nivel bajo  (Fan-Out Bajo)</vt:lpstr>
      <vt:lpstr>Factor de carga de salida de nivel alto  (Fan-Out Alto)</vt:lpstr>
      <vt:lpstr>Cálculo del Factor de carga de salida  (Fan-Out)</vt:lpstr>
      <vt:lpstr>Ejemplo del cálculo  del Factor de carga de salida  (Fan-Out)</vt:lpstr>
      <vt:lpstr>¿Qué sucede si carga una salida con más de su capacidad?</vt:lpstr>
      <vt:lpstr>¿Qué sucede si carga una salida con más de su capacidad?</vt:lpstr>
      <vt:lpstr>¿Qué sucede si carga una salida con más de su capacidad?</vt:lpstr>
      <vt:lpstr>¿Qué sucede si carga una salida con más de su capacidad?</vt:lpstr>
      <vt:lpstr>Presentación de PowerPoint</vt:lpstr>
      <vt:lpstr>DISIPACIÓN DE POTENCIA  </vt:lpstr>
      <vt:lpstr>DISIPACIÓN DE POTENCIA  EN LOS CIRCUITOS TTL </vt:lpstr>
      <vt:lpstr>Presentación de PowerPoint</vt:lpstr>
      <vt:lpstr>Series TTL</vt:lpstr>
      <vt:lpstr>Presentación de PowerPoint</vt:lpstr>
      <vt:lpstr>Presentación de PowerPoint</vt:lpstr>
      <vt:lpstr>Presentación de PowerPoint</vt:lpstr>
      <vt:lpstr>Presentación de PowerPoint</vt:lpstr>
      <vt:lpstr>ESCALAS DE INTEGRACION         (SSI, MSI, LSI, VLSI, WLSI )</vt:lpstr>
      <vt:lpstr>ESCALAS DE INTEGRACION         (SSI, MSI, LSI, VLSI, WLSI )</vt:lpstr>
      <vt:lpstr>Presentación de PowerPoint</vt:lpstr>
      <vt:lpstr>Presentación de PowerPoint</vt:lpstr>
    </vt:vector>
  </TitlesOfParts>
  <Company>uft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Familias lógicas digitales</dc:title>
  <dc:creator>juan.molina</dc:creator>
  <cp:lastModifiedBy>Carlos Pastrana</cp:lastModifiedBy>
  <cp:revision>14</cp:revision>
  <dcterms:created xsi:type="dcterms:W3CDTF">2012-06-11T17:20:45Z</dcterms:created>
  <dcterms:modified xsi:type="dcterms:W3CDTF">2017-03-08T17:28:01Z</dcterms:modified>
</cp:coreProperties>
</file>