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8" r:id="rId13"/>
    <p:sldId id="267" r:id="rId14"/>
    <p:sldId id="269" r:id="rId15"/>
    <p:sldId id="270" r:id="rId16"/>
    <p:sldId id="271" r:id="rId17"/>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0" autoAdjust="0"/>
    <p:restoredTop sz="94660"/>
  </p:normalViewPr>
  <p:slideViewPr>
    <p:cSldViewPr snapToGrid="0">
      <p:cViewPr varScale="1">
        <p:scale>
          <a:sx n="95" d="100"/>
          <a:sy n="95" d="100"/>
        </p:scale>
        <p:origin x="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E957ED-B02A-41E7-3CFF-947EBE84CE5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R"/>
          </a:p>
        </p:txBody>
      </p:sp>
      <p:sp>
        <p:nvSpPr>
          <p:cNvPr id="3" name="Subtítulo 2">
            <a:extLst>
              <a:ext uri="{FF2B5EF4-FFF2-40B4-BE49-F238E27FC236}">
                <a16:creationId xmlns:a16="http://schemas.microsoft.com/office/drawing/2014/main" id="{AE077C92-CC69-941C-DAEA-792C87EA02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R"/>
          </a:p>
        </p:txBody>
      </p:sp>
      <p:sp>
        <p:nvSpPr>
          <p:cNvPr id="4" name="Marcador de fecha 3">
            <a:extLst>
              <a:ext uri="{FF2B5EF4-FFF2-40B4-BE49-F238E27FC236}">
                <a16:creationId xmlns:a16="http://schemas.microsoft.com/office/drawing/2014/main" id="{1FBC1484-D79C-61B4-6AB4-E6D384842722}"/>
              </a:ext>
            </a:extLst>
          </p:cNvPr>
          <p:cNvSpPr>
            <a:spLocks noGrp="1"/>
          </p:cNvSpPr>
          <p:nvPr>
            <p:ph type="dt" sz="half" idx="10"/>
          </p:nvPr>
        </p:nvSpPr>
        <p:spPr/>
        <p:txBody>
          <a:bodyPr/>
          <a:lstStyle/>
          <a:p>
            <a:fld id="{E3369FB5-6B30-45E5-8B40-440588E289C6}" type="datetimeFigureOut">
              <a:rPr lang="es-CR" smtClean="0"/>
              <a:t>30/12/2024</a:t>
            </a:fld>
            <a:endParaRPr lang="es-CR"/>
          </a:p>
        </p:txBody>
      </p:sp>
      <p:sp>
        <p:nvSpPr>
          <p:cNvPr id="5" name="Marcador de pie de página 4">
            <a:extLst>
              <a:ext uri="{FF2B5EF4-FFF2-40B4-BE49-F238E27FC236}">
                <a16:creationId xmlns:a16="http://schemas.microsoft.com/office/drawing/2014/main" id="{50D8B125-CBD6-B828-8E94-B7EEB2BE2820}"/>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584A2D15-93AF-D93A-F7F2-C67CF3A0096D}"/>
              </a:ext>
            </a:extLst>
          </p:cNvPr>
          <p:cNvSpPr>
            <a:spLocks noGrp="1"/>
          </p:cNvSpPr>
          <p:nvPr>
            <p:ph type="sldNum" sz="quarter" idx="12"/>
          </p:nvPr>
        </p:nvSpPr>
        <p:spPr/>
        <p:txBody>
          <a:bodyPr/>
          <a:lstStyle/>
          <a:p>
            <a:fld id="{4437814B-5B9A-4B9E-BEA9-F4E18A2D9BAD}" type="slidenum">
              <a:rPr lang="es-CR" smtClean="0"/>
              <a:t>‹Nº›</a:t>
            </a:fld>
            <a:endParaRPr lang="es-CR"/>
          </a:p>
        </p:txBody>
      </p:sp>
    </p:spTree>
    <p:extLst>
      <p:ext uri="{BB962C8B-B14F-4D97-AF65-F5344CB8AC3E}">
        <p14:creationId xmlns:p14="http://schemas.microsoft.com/office/powerpoint/2010/main" val="1324484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28213-FEDC-2EB6-8050-045084E0C649}"/>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texto vertical 2">
            <a:extLst>
              <a:ext uri="{FF2B5EF4-FFF2-40B4-BE49-F238E27FC236}">
                <a16:creationId xmlns:a16="http://schemas.microsoft.com/office/drawing/2014/main" id="{7D903D09-31AE-4DCB-48E5-9F4EF7415A0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7836A9E8-4CFA-4D3A-77F2-2278D970067E}"/>
              </a:ext>
            </a:extLst>
          </p:cNvPr>
          <p:cNvSpPr>
            <a:spLocks noGrp="1"/>
          </p:cNvSpPr>
          <p:nvPr>
            <p:ph type="dt" sz="half" idx="10"/>
          </p:nvPr>
        </p:nvSpPr>
        <p:spPr/>
        <p:txBody>
          <a:bodyPr/>
          <a:lstStyle/>
          <a:p>
            <a:fld id="{E3369FB5-6B30-45E5-8B40-440588E289C6}" type="datetimeFigureOut">
              <a:rPr lang="es-CR" smtClean="0"/>
              <a:t>30/12/2024</a:t>
            </a:fld>
            <a:endParaRPr lang="es-CR"/>
          </a:p>
        </p:txBody>
      </p:sp>
      <p:sp>
        <p:nvSpPr>
          <p:cNvPr id="5" name="Marcador de pie de página 4">
            <a:extLst>
              <a:ext uri="{FF2B5EF4-FFF2-40B4-BE49-F238E27FC236}">
                <a16:creationId xmlns:a16="http://schemas.microsoft.com/office/drawing/2014/main" id="{F29B1289-D9D1-5843-45E8-56729E199267}"/>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B55FE6C1-6CCF-5957-0F01-2A1FC45FF092}"/>
              </a:ext>
            </a:extLst>
          </p:cNvPr>
          <p:cNvSpPr>
            <a:spLocks noGrp="1"/>
          </p:cNvSpPr>
          <p:nvPr>
            <p:ph type="sldNum" sz="quarter" idx="12"/>
          </p:nvPr>
        </p:nvSpPr>
        <p:spPr/>
        <p:txBody>
          <a:bodyPr/>
          <a:lstStyle/>
          <a:p>
            <a:fld id="{4437814B-5B9A-4B9E-BEA9-F4E18A2D9BAD}" type="slidenum">
              <a:rPr lang="es-CR" smtClean="0"/>
              <a:t>‹Nº›</a:t>
            </a:fld>
            <a:endParaRPr lang="es-CR"/>
          </a:p>
        </p:txBody>
      </p:sp>
    </p:spTree>
    <p:extLst>
      <p:ext uri="{BB962C8B-B14F-4D97-AF65-F5344CB8AC3E}">
        <p14:creationId xmlns:p14="http://schemas.microsoft.com/office/powerpoint/2010/main" val="3032011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62EC8A5-F446-C536-C010-543B9540175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R"/>
          </a:p>
        </p:txBody>
      </p:sp>
      <p:sp>
        <p:nvSpPr>
          <p:cNvPr id="3" name="Marcador de texto vertical 2">
            <a:extLst>
              <a:ext uri="{FF2B5EF4-FFF2-40B4-BE49-F238E27FC236}">
                <a16:creationId xmlns:a16="http://schemas.microsoft.com/office/drawing/2014/main" id="{80CF9D9F-5042-7192-4744-8599F5869B6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A267CA57-E33D-F802-A307-74BB449E2513}"/>
              </a:ext>
            </a:extLst>
          </p:cNvPr>
          <p:cNvSpPr>
            <a:spLocks noGrp="1"/>
          </p:cNvSpPr>
          <p:nvPr>
            <p:ph type="dt" sz="half" idx="10"/>
          </p:nvPr>
        </p:nvSpPr>
        <p:spPr/>
        <p:txBody>
          <a:bodyPr/>
          <a:lstStyle/>
          <a:p>
            <a:fld id="{E3369FB5-6B30-45E5-8B40-440588E289C6}" type="datetimeFigureOut">
              <a:rPr lang="es-CR" smtClean="0"/>
              <a:t>30/12/2024</a:t>
            </a:fld>
            <a:endParaRPr lang="es-CR"/>
          </a:p>
        </p:txBody>
      </p:sp>
      <p:sp>
        <p:nvSpPr>
          <p:cNvPr id="5" name="Marcador de pie de página 4">
            <a:extLst>
              <a:ext uri="{FF2B5EF4-FFF2-40B4-BE49-F238E27FC236}">
                <a16:creationId xmlns:a16="http://schemas.microsoft.com/office/drawing/2014/main" id="{79A0DA8D-0BD1-4B52-25F9-B441E21DFE5E}"/>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50CFBA70-67D1-662D-AF07-2F42A88C9700}"/>
              </a:ext>
            </a:extLst>
          </p:cNvPr>
          <p:cNvSpPr>
            <a:spLocks noGrp="1"/>
          </p:cNvSpPr>
          <p:nvPr>
            <p:ph type="sldNum" sz="quarter" idx="12"/>
          </p:nvPr>
        </p:nvSpPr>
        <p:spPr/>
        <p:txBody>
          <a:bodyPr/>
          <a:lstStyle/>
          <a:p>
            <a:fld id="{4437814B-5B9A-4B9E-BEA9-F4E18A2D9BAD}" type="slidenum">
              <a:rPr lang="es-CR" smtClean="0"/>
              <a:t>‹Nº›</a:t>
            </a:fld>
            <a:endParaRPr lang="es-CR"/>
          </a:p>
        </p:txBody>
      </p:sp>
    </p:spTree>
    <p:extLst>
      <p:ext uri="{BB962C8B-B14F-4D97-AF65-F5344CB8AC3E}">
        <p14:creationId xmlns:p14="http://schemas.microsoft.com/office/powerpoint/2010/main" val="79000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5AD44F-1157-0C6D-3028-BD95263D7D61}"/>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274B0B65-50BF-58DC-70D2-05AA0BB62EB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D0B919B8-732D-C755-3CC9-ADEEA894C56C}"/>
              </a:ext>
            </a:extLst>
          </p:cNvPr>
          <p:cNvSpPr>
            <a:spLocks noGrp="1"/>
          </p:cNvSpPr>
          <p:nvPr>
            <p:ph type="dt" sz="half" idx="10"/>
          </p:nvPr>
        </p:nvSpPr>
        <p:spPr/>
        <p:txBody>
          <a:bodyPr/>
          <a:lstStyle/>
          <a:p>
            <a:fld id="{E3369FB5-6B30-45E5-8B40-440588E289C6}" type="datetimeFigureOut">
              <a:rPr lang="es-CR" smtClean="0"/>
              <a:t>30/12/2024</a:t>
            </a:fld>
            <a:endParaRPr lang="es-CR"/>
          </a:p>
        </p:txBody>
      </p:sp>
      <p:sp>
        <p:nvSpPr>
          <p:cNvPr id="5" name="Marcador de pie de página 4">
            <a:extLst>
              <a:ext uri="{FF2B5EF4-FFF2-40B4-BE49-F238E27FC236}">
                <a16:creationId xmlns:a16="http://schemas.microsoft.com/office/drawing/2014/main" id="{B8AD8D0A-69AA-8D41-8B85-3FBEBA00B7BB}"/>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387A8CDB-614D-3DD6-A24B-E2B20B8BAF60}"/>
              </a:ext>
            </a:extLst>
          </p:cNvPr>
          <p:cNvSpPr>
            <a:spLocks noGrp="1"/>
          </p:cNvSpPr>
          <p:nvPr>
            <p:ph type="sldNum" sz="quarter" idx="12"/>
          </p:nvPr>
        </p:nvSpPr>
        <p:spPr/>
        <p:txBody>
          <a:bodyPr/>
          <a:lstStyle/>
          <a:p>
            <a:fld id="{4437814B-5B9A-4B9E-BEA9-F4E18A2D9BAD}" type="slidenum">
              <a:rPr lang="es-CR" smtClean="0"/>
              <a:t>‹Nº›</a:t>
            </a:fld>
            <a:endParaRPr lang="es-CR"/>
          </a:p>
        </p:txBody>
      </p:sp>
    </p:spTree>
    <p:extLst>
      <p:ext uri="{BB962C8B-B14F-4D97-AF65-F5344CB8AC3E}">
        <p14:creationId xmlns:p14="http://schemas.microsoft.com/office/powerpoint/2010/main" val="2472149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24C469-58F9-7803-2733-C824F94C9F4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E95B16F1-C02B-29EE-D085-7E8411DFE18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B4ED064-449D-36E3-55AC-E3BD372DD9DE}"/>
              </a:ext>
            </a:extLst>
          </p:cNvPr>
          <p:cNvSpPr>
            <a:spLocks noGrp="1"/>
          </p:cNvSpPr>
          <p:nvPr>
            <p:ph type="dt" sz="half" idx="10"/>
          </p:nvPr>
        </p:nvSpPr>
        <p:spPr/>
        <p:txBody>
          <a:bodyPr/>
          <a:lstStyle/>
          <a:p>
            <a:fld id="{E3369FB5-6B30-45E5-8B40-440588E289C6}" type="datetimeFigureOut">
              <a:rPr lang="es-CR" smtClean="0"/>
              <a:t>30/12/2024</a:t>
            </a:fld>
            <a:endParaRPr lang="es-CR"/>
          </a:p>
        </p:txBody>
      </p:sp>
      <p:sp>
        <p:nvSpPr>
          <p:cNvPr id="5" name="Marcador de pie de página 4">
            <a:extLst>
              <a:ext uri="{FF2B5EF4-FFF2-40B4-BE49-F238E27FC236}">
                <a16:creationId xmlns:a16="http://schemas.microsoft.com/office/drawing/2014/main" id="{AAA43A82-7644-4967-92C4-DDA5C4E93A90}"/>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E3E011CD-CE84-943D-9639-1B271B603F57}"/>
              </a:ext>
            </a:extLst>
          </p:cNvPr>
          <p:cNvSpPr>
            <a:spLocks noGrp="1"/>
          </p:cNvSpPr>
          <p:nvPr>
            <p:ph type="sldNum" sz="quarter" idx="12"/>
          </p:nvPr>
        </p:nvSpPr>
        <p:spPr/>
        <p:txBody>
          <a:bodyPr/>
          <a:lstStyle/>
          <a:p>
            <a:fld id="{4437814B-5B9A-4B9E-BEA9-F4E18A2D9BAD}" type="slidenum">
              <a:rPr lang="es-CR" smtClean="0"/>
              <a:t>‹Nº›</a:t>
            </a:fld>
            <a:endParaRPr lang="es-CR"/>
          </a:p>
        </p:txBody>
      </p:sp>
    </p:spTree>
    <p:extLst>
      <p:ext uri="{BB962C8B-B14F-4D97-AF65-F5344CB8AC3E}">
        <p14:creationId xmlns:p14="http://schemas.microsoft.com/office/powerpoint/2010/main" val="1060490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BDAAAC-EA87-EC1C-6773-F317076B3279}"/>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1DAAF048-CBAB-90C1-5AF8-9D4EF71283C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contenido 3">
            <a:extLst>
              <a:ext uri="{FF2B5EF4-FFF2-40B4-BE49-F238E27FC236}">
                <a16:creationId xmlns:a16="http://schemas.microsoft.com/office/drawing/2014/main" id="{69B38B40-09DB-C683-4A6F-D25074CEA83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fecha 4">
            <a:extLst>
              <a:ext uri="{FF2B5EF4-FFF2-40B4-BE49-F238E27FC236}">
                <a16:creationId xmlns:a16="http://schemas.microsoft.com/office/drawing/2014/main" id="{4E257F75-FAC4-2631-BB06-DB97A7715E2F}"/>
              </a:ext>
            </a:extLst>
          </p:cNvPr>
          <p:cNvSpPr>
            <a:spLocks noGrp="1"/>
          </p:cNvSpPr>
          <p:nvPr>
            <p:ph type="dt" sz="half" idx="10"/>
          </p:nvPr>
        </p:nvSpPr>
        <p:spPr/>
        <p:txBody>
          <a:bodyPr/>
          <a:lstStyle/>
          <a:p>
            <a:fld id="{E3369FB5-6B30-45E5-8B40-440588E289C6}" type="datetimeFigureOut">
              <a:rPr lang="es-CR" smtClean="0"/>
              <a:t>30/12/2024</a:t>
            </a:fld>
            <a:endParaRPr lang="es-CR"/>
          </a:p>
        </p:txBody>
      </p:sp>
      <p:sp>
        <p:nvSpPr>
          <p:cNvPr id="6" name="Marcador de pie de página 5">
            <a:extLst>
              <a:ext uri="{FF2B5EF4-FFF2-40B4-BE49-F238E27FC236}">
                <a16:creationId xmlns:a16="http://schemas.microsoft.com/office/drawing/2014/main" id="{2E135C08-16B5-8627-753B-3D3079126F69}"/>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3BA6B297-C596-77B9-CABF-D209A57FC556}"/>
              </a:ext>
            </a:extLst>
          </p:cNvPr>
          <p:cNvSpPr>
            <a:spLocks noGrp="1"/>
          </p:cNvSpPr>
          <p:nvPr>
            <p:ph type="sldNum" sz="quarter" idx="12"/>
          </p:nvPr>
        </p:nvSpPr>
        <p:spPr/>
        <p:txBody>
          <a:bodyPr/>
          <a:lstStyle/>
          <a:p>
            <a:fld id="{4437814B-5B9A-4B9E-BEA9-F4E18A2D9BAD}" type="slidenum">
              <a:rPr lang="es-CR" smtClean="0"/>
              <a:t>‹Nº›</a:t>
            </a:fld>
            <a:endParaRPr lang="es-CR"/>
          </a:p>
        </p:txBody>
      </p:sp>
    </p:spTree>
    <p:extLst>
      <p:ext uri="{BB962C8B-B14F-4D97-AF65-F5344CB8AC3E}">
        <p14:creationId xmlns:p14="http://schemas.microsoft.com/office/powerpoint/2010/main" val="1532724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540887-5572-8E04-3B16-8B39ADEE80E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0DDFDEEE-99DE-8B73-F70C-AC23FF42B2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2A6485A-5192-CDD1-DEE8-798F0ACC7F3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texto 4">
            <a:extLst>
              <a:ext uri="{FF2B5EF4-FFF2-40B4-BE49-F238E27FC236}">
                <a16:creationId xmlns:a16="http://schemas.microsoft.com/office/drawing/2014/main" id="{CB4445B9-9712-2DE9-1172-508F52DA2A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0873C2D-90D4-C682-E640-F923B259A85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7" name="Marcador de fecha 6">
            <a:extLst>
              <a:ext uri="{FF2B5EF4-FFF2-40B4-BE49-F238E27FC236}">
                <a16:creationId xmlns:a16="http://schemas.microsoft.com/office/drawing/2014/main" id="{21138C2D-312B-97A1-7970-E6AD1E669A11}"/>
              </a:ext>
            </a:extLst>
          </p:cNvPr>
          <p:cNvSpPr>
            <a:spLocks noGrp="1"/>
          </p:cNvSpPr>
          <p:nvPr>
            <p:ph type="dt" sz="half" idx="10"/>
          </p:nvPr>
        </p:nvSpPr>
        <p:spPr/>
        <p:txBody>
          <a:bodyPr/>
          <a:lstStyle/>
          <a:p>
            <a:fld id="{E3369FB5-6B30-45E5-8B40-440588E289C6}" type="datetimeFigureOut">
              <a:rPr lang="es-CR" smtClean="0"/>
              <a:t>30/12/2024</a:t>
            </a:fld>
            <a:endParaRPr lang="es-CR"/>
          </a:p>
        </p:txBody>
      </p:sp>
      <p:sp>
        <p:nvSpPr>
          <p:cNvPr id="8" name="Marcador de pie de página 7">
            <a:extLst>
              <a:ext uri="{FF2B5EF4-FFF2-40B4-BE49-F238E27FC236}">
                <a16:creationId xmlns:a16="http://schemas.microsoft.com/office/drawing/2014/main" id="{1662AF09-C429-8027-318D-39CA7B0CCB9D}"/>
              </a:ext>
            </a:extLst>
          </p:cNvPr>
          <p:cNvSpPr>
            <a:spLocks noGrp="1"/>
          </p:cNvSpPr>
          <p:nvPr>
            <p:ph type="ftr" sz="quarter" idx="11"/>
          </p:nvPr>
        </p:nvSpPr>
        <p:spPr/>
        <p:txBody>
          <a:bodyPr/>
          <a:lstStyle/>
          <a:p>
            <a:endParaRPr lang="es-CR"/>
          </a:p>
        </p:txBody>
      </p:sp>
      <p:sp>
        <p:nvSpPr>
          <p:cNvPr id="9" name="Marcador de número de diapositiva 8">
            <a:extLst>
              <a:ext uri="{FF2B5EF4-FFF2-40B4-BE49-F238E27FC236}">
                <a16:creationId xmlns:a16="http://schemas.microsoft.com/office/drawing/2014/main" id="{13724E24-435F-4127-FAF0-9DFA72710193}"/>
              </a:ext>
            </a:extLst>
          </p:cNvPr>
          <p:cNvSpPr>
            <a:spLocks noGrp="1"/>
          </p:cNvSpPr>
          <p:nvPr>
            <p:ph type="sldNum" sz="quarter" idx="12"/>
          </p:nvPr>
        </p:nvSpPr>
        <p:spPr/>
        <p:txBody>
          <a:bodyPr/>
          <a:lstStyle/>
          <a:p>
            <a:fld id="{4437814B-5B9A-4B9E-BEA9-F4E18A2D9BAD}" type="slidenum">
              <a:rPr lang="es-CR" smtClean="0"/>
              <a:t>‹Nº›</a:t>
            </a:fld>
            <a:endParaRPr lang="es-CR"/>
          </a:p>
        </p:txBody>
      </p:sp>
    </p:spTree>
    <p:extLst>
      <p:ext uri="{BB962C8B-B14F-4D97-AF65-F5344CB8AC3E}">
        <p14:creationId xmlns:p14="http://schemas.microsoft.com/office/powerpoint/2010/main" val="998563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04CAC3-2D74-162B-B90A-AF794F7E34AC}"/>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fecha 2">
            <a:extLst>
              <a:ext uri="{FF2B5EF4-FFF2-40B4-BE49-F238E27FC236}">
                <a16:creationId xmlns:a16="http://schemas.microsoft.com/office/drawing/2014/main" id="{A05904C1-0926-DB64-33E4-EE660527459A}"/>
              </a:ext>
            </a:extLst>
          </p:cNvPr>
          <p:cNvSpPr>
            <a:spLocks noGrp="1"/>
          </p:cNvSpPr>
          <p:nvPr>
            <p:ph type="dt" sz="half" idx="10"/>
          </p:nvPr>
        </p:nvSpPr>
        <p:spPr/>
        <p:txBody>
          <a:bodyPr/>
          <a:lstStyle/>
          <a:p>
            <a:fld id="{E3369FB5-6B30-45E5-8B40-440588E289C6}" type="datetimeFigureOut">
              <a:rPr lang="es-CR" smtClean="0"/>
              <a:t>30/12/2024</a:t>
            </a:fld>
            <a:endParaRPr lang="es-CR"/>
          </a:p>
        </p:txBody>
      </p:sp>
      <p:sp>
        <p:nvSpPr>
          <p:cNvPr id="4" name="Marcador de pie de página 3">
            <a:extLst>
              <a:ext uri="{FF2B5EF4-FFF2-40B4-BE49-F238E27FC236}">
                <a16:creationId xmlns:a16="http://schemas.microsoft.com/office/drawing/2014/main" id="{02F64790-F2A1-573D-2127-C4613AACC312}"/>
              </a:ext>
            </a:extLst>
          </p:cNvPr>
          <p:cNvSpPr>
            <a:spLocks noGrp="1"/>
          </p:cNvSpPr>
          <p:nvPr>
            <p:ph type="ftr" sz="quarter" idx="11"/>
          </p:nvPr>
        </p:nvSpPr>
        <p:spPr/>
        <p:txBody>
          <a:bodyPr/>
          <a:lstStyle/>
          <a:p>
            <a:endParaRPr lang="es-CR"/>
          </a:p>
        </p:txBody>
      </p:sp>
      <p:sp>
        <p:nvSpPr>
          <p:cNvPr id="5" name="Marcador de número de diapositiva 4">
            <a:extLst>
              <a:ext uri="{FF2B5EF4-FFF2-40B4-BE49-F238E27FC236}">
                <a16:creationId xmlns:a16="http://schemas.microsoft.com/office/drawing/2014/main" id="{67DE95AA-29D3-0FFC-885A-64861AAE26E1}"/>
              </a:ext>
            </a:extLst>
          </p:cNvPr>
          <p:cNvSpPr>
            <a:spLocks noGrp="1"/>
          </p:cNvSpPr>
          <p:nvPr>
            <p:ph type="sldNum" sz="quarter" idx="12"/>
          </p:nvPr>
        </p:nvSpPr>
        <p:spPr/>
        <p:txBody>
          <a:bodyPr/>
          <a:lstStyle/>
          <a:p>
            <a:fld id="{4437814B-5B9A-4B9E-BEA9-F4E18A2D9BAD}" type="slidenum">
              <a:rPr lang="es-CR" smtClean="0"/>
              <a:t>‹Nº›</a:t>
            </a:fld>
            <a:endParaRPr lang="es-CR"/>
          </a:p>
        </p:txBody>
      </p:sp>
    </p:spTree>
    <p:extLst>
      <p:ext uri="{BB962C8B-B14F-4D97-AF65-F5344CB8AC3E}">
        <p14:creationId xmlns:p14="http://schemas.microsoft.com/office/powerpoint/2010/main" val="99854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2065CCB-3C3F-09D1-EC72-B5B786C57014}"/>
              </a:ext>
            </a:extLst>
          </p:cNvPr>
          <p:cNvSpPr>
            <a:spLocks noGrp="1"/>
          </p:cNvSpPr>
          <p:nvPr>
            <p:ph type="dt" sz="half" idx="10"/>
          </p:nvPr>
        </p:nvSpPr>
        <p:spPr/>
        <p:txBody>
          <a:bodyPr/>
          <a:lstStyle/>
          <a:p>
            <a:fld id="{E3369FB5-6B30-45E5-8B40-440588E289C6}" type="datetimeFigureOut">
              <a:rPr lang="es-CR" smtClean="0"/>
              <a:t>30/12/2024</a:t>
            </a:fld>
            <a:endParaRPr lang="es-CR"/>
          </a:p>
        </p:txBody>
      </p:sp>
      <p:sp>
        <p:nvSpPr>
          <p:cNvPr id="3" name="Marcador de pie de página 2">
            <a:extLst>
              <a:ext uri="{FF2B5EF4-FFF2-40B4-BE49-F238E27FC236}">
                <a16:creationId xmlns:a16="http://schemas.microsoft.com/office/drawing/2014/main" id="{5E3EFD17-9F78-2F4A-7530-C713140830C3}"/>
              </a:ext>
            </a:extLst>
          </p:cNvPr>
          <p:cNvSpPr>
            <a:spLocks noGrp="1"/>
          </p:cNvSpPr>
          <p:nvPr>
            <p:ph type="ftr" sz="quarter" idx="11"/>
          </p:nvPr>
        </p:nvSpPr>
        <p:spPr/>
        <p:txBody>
          <a:bodyPr/>
          <a:lstStyle/>
          <a:p>
            <a:endParaRPr lang="es-CR"/>
          </a:p>
        </p:txBody>
      </p:sp>
      <p:sp>
        <p:nvSpPr>
          <p:cNvPr id="4" name="Marcador de número de diapositiva 3">
            <a:extLst>
              <a:ext uri="{FF2B5EF4-FFF2-40B4-BE49-F238E27FC236}">
                <a16:creationId xmlns:a16="http://schemas.microsoft.com/office/drawing/2014/main" id="{D4EE7648-E881-6EAB-544F-A2DB0FB8AFCB}"/>
              </a:ext>
            </a:extLst>
          </p:cNvPr>
          <p:cNvSpPr>
            <a:spLocks noGrp="1"/>
          </p:cNvSpPr>
          <p:nvPr>
            <p:ph type="sldNum" sz="quarter" idx="12"/>
          </p:nvPr>
        </p:nvSpPr>
        <p:spPr/>
        <p:txBody>
          <a:bodyPr/>
          <a:lstStyle/>
          <a:p>
            <a:fld id="{4437814B-5B9A-4B9E-BEA9-F4E18A2D9BAD}" type="slidenum">
              <a:rPr lang="es-CR" smtClean="0"/>
              <a:t>‹Nº›</a:t>
            </a:fld>
            <a:endParaRPr lang="es-CR"/>
          </a:p>
        </p:txBody>
      </p:sp>
    </p:spTree>
    <p:extLst>
      <p:ext uri="{BB962C8B-B14F-4D97-AF65-F5344CB8AC3E}">
        <p14:creationId xmlns:p14="http://schemas.microsoft.com/office/powerpoint/2010/main" val="2370552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A7E3B5-8D45-3A8D-49C4-3F0C75830F8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9AE41BB6-6A76-5B00-2C3B-39DCCFC5D8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texto 3">
            <a:extLst>
              <a:ext uri="{FF2B5EF4-FFF2-40B4-BE49-F238E27FC236}">
                <a16:creationId xmlns:a16="http://schemas.microsoft.com/office/drawing/2014/main" id="{EEF4ED44-BFFD-13A8-CA03-6B85994EA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5217CD-A803-F366-E1E3-23657CCBA254}"/>
              </a:ext>
            </a:extLst>
          </p:cNvPr>
          <p:cNvSpPr>
            <a:spLocks noGrp="1"/>
          </p:cNvSpPr>
          <p:nvPr>
            <p:ph type="dt" sz="half" idx="10"/>
          </p:nvPr>
        </p:nvSpPr>
        <p:spPr/>
        <p:txBody>
          <a:bodyPr/>
          <a:lstStyle/>
          <a:p>
            <a:fld id="{E3369FB5-6B30-45E5-8B40-440588E289C6}" type="datetimeFigureOut">
              <a:rPr lang="es-CR" smtClean="0"/>
              <a:t>30/12/2024</a:t>
            </a:fld>
            <a:endParaRPr lang="es-CR"/>
          </a:p>
        </p:txBody>
      </p:sp>
      <p:sp>
        <p:nvSpPr>
          <p:cNvPr id="6" name="Marcador de pie de página 5">
            <a:extLst>
              <a:ext uri="{FF2B5EF4-FFF2-40B4-BE49-F238E27FC236}">
                <a16:creationId xmlns:a16="http://schemas.microsoft.com/office/drawing/2014/main" id="{D228F1FB-5784-9CDC-D5D9-84D8BA2E2A3F}"/>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4C08B5E3-BC95-0CBA-4AF4-E22B53DBF54E}"/>
              </a:ext>
            </a:extLst>
          </p:cNvPr>
          <p:cNvSpPr>
            <a:spLocks noGrp="1"/>
          </p:cNvSpPr>
          <p:nvPr>
            <p:ph type="sldNum" sz="quarter" idx="12"/>
          </p:nvPr>
        </p:nvSpPr>
        <p:spPr/>
        <p:txBody>
          <a:bodyPr/>
          <a:lstStyle/>
          <a:p>
            <a:fld id="{4437814B-5B9A-4B9E-BEA9-F4E18A2D9BAD}" type="slidenum">
              <a:rPr lang="es-CR" smtClean="0"/>
              <a:t>‹Nº›</a:t>
            </a:fld>
            <a:endParaRPr lang="es-CR"/>
          </a:p>
        </p:txBody>
      </p:sp>
    </p:spTree>
    <p:extLst>
      <p:ext uri="{BB962C8B-B14F-4D97-AF65-F5344CB8AC3E}">
        <p14:creationId xmlns:p14="http://schemas.microsoft.com/office/powerpoint/2010/main" val="358764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0A517B-6138-7F15-A547-E8A7F519B1B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posición de imagen 2">
            <a:extLst>
              <a:ext uri="{FF2B5EF4-FFF2-40B4-BE49-F238E27FC236}">
                <a16:creationId xmlns:a16="http://schemas.microsoft.com/office/drawing/2014/main" id="{75BFA215-B566-E7A4-6BB3-34A13B5D3A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R"/>
          </a:p>
        </p:txBody>
      </p:sp>
      <p:sp>
        <p:nvSpPr>
          <p:cNvPr id="4" name="Marcador de texto 3">
            <a:extLst>
              <a:ext uri="{FF2B5EF4-FFF2-40B4-BE49-F238E27FC236}">
                <a16:creationId xmlns:a16="http://schemas.microsoft.com/office/drawing/2014/main" id="{063B6C97-7DC7-9F4C-F6A6-CF0B50D705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770B247-FE98-0DCC-2469-26585707E579}"/>
              </a:ext>
            </a:extLst>
          </p:cNvPr>
          <p:cNvSpPr>
            <a:spLocks noGrp="1"/>
          </p:cNvSpPr>
          <p:nvPr>
            <p:ph type="dt" sz="half" idx="10"/>
          </p:nvPr>
        </p:nvSpPr>
        <p:spPr/>
        <p:txBody>
          <a:bodyPr/>
          <a:lstStyle/>
          <a:p>
            <a:fld id="{E3369FB5-6B30-45E5-8B40-440588E289C6}" type="datetimeFigureOut">
              <a:rPr lang="es-CR" smtClean="0"/>
              <a:t>30/12/2024</a:t>
            </a:fld>
            <a:endParaRPr lang="es-CR"/>
          </a:p>
        </p:txBody>
      </p:sp>
      <p:sp>
        <p:nvSpPr>
          <p:cNvPr id="6" name="Marcador de pie de página 5">
            <a:extLst>
              <a:ext uri="{FF2B5EF4-FFF2-40B4-BE49-F238E27FC236}">
                <a16:creationId xmlns:a16="http://schemas.microsoft.com/office/drawing/2014/main" id="{DCE9A143-87A7-2F8C-AB8F-D31364BD8331}"/>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D15C7348-913D-3BEF-F992-48A7F2AD5711}"/>
              </a:ext>
            </a:extLst>
          </p:cNvPr>
          <p:cNvSpPr>
            <a:spLocks noGrp="1"/>
          </p:cNvSpPr>
          <p:nvPr>
            <p:ph type="sldNum" sz="quarter" idx="12"/>
          </p:nvPr>
        </p:nvSpPr>
        <p:spPr/>
        <p:txBody>
          <a:bodyPr/>
          <a:lstStyle/>
          <a:p>
            <a:fld id="{4437814B-5B9A-4B9E-BEA9-F4E18A2D9BAD}" type="slidenum">
              <a:rPr lang="es-CR" smtClean="0"/>
              <a:t>‹Nº›</a:t>
            </a:fld>
            <a:endParaRPr lang="es-CR"/>
          </a:p>
        </p:txBody>
      </p:sp>
    </p:spTree>
    <p:extLst>
      <p:ext uri="{BB962C8B-B14F-4D97-AF65-F5344CB8AC3E}">
        <p14:creationId xmlns:p14="http://schemas.microsoft.com/office/powerpoint/2010/main" val="1087676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BAECB21-EAEA-28CC-08AD-D34B310D86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805BF745-477D-6CCB-EE7D-A43AA9F0CE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AA5B3D19-74E1-46A7-6C5B-7A8312051E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3369FB5-6B30-45E5-8B40-440588E289C6}" type="datetimeFigureOut">
              <a:rPr lang="es-CR" smtClean="0"/>
              <a:t>30/12/2024</a:t>
            </a:fld>
            <a:endParaRPr lang="es-CR"/>
          </a:p>
        </p:txBody>
      </p:sp>
      <p:sp>
        <p:nvSpPr>
          <p:cNvPr id="5" name="Marcador de pie de página 4">
            <a:extLst>
              <a:ext uri="{FF2B5EF4-FFF2-40B4-BE49-F238E27FC236}">
                <a16:creationId xmlns:a16="http://schemas.microsoft.com/office/drawing/2014/main" id="{BE2D9024-3413-3361-8D7C-A36958ABC7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R"/>
          </a:p>
        </p:txBody>
      </p:sp>
      <p:sp>
        <p:nvSpPr>
          <p:cNvPr id="6" name="Marcador de número de diapositiva 5">
            <a:extLst>
              <a:ext uri="{FF2B5EF4-FFF2-40B4-BE49-F238E27FC236}">
                <a16:creationId xmlns:a16="http://schemas.microsoft.com/office/drawing/2014/main" id="{723F45FA-2D9C-0653-254D-E5C1386D21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37814B-5B9A-4B9E-BEA9-F4E18A2D9BAD}" type="slidenum">
              <a:rPr lang="es-CR" smtClean="0"/>
              <a:t>‹Nº›</a:t>
            </a:fld>
            <a:endParaRPr lang="es-CR"/>
          </a:p>
        </p:txBody>
      </p:sp>
    </p:spTree>
    <p:extLst>
      <p:ext uri="{BB962C8B-B14F-4D97-AF65-F5344CB8AC3E}">
        <p14:creationId xmlns:p14="http://schemas.microsoft.com/office/powerpoint/2010/main" val="2250243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20B8F-8E87-D9A5-75D9-22F8C365F492}"/>
              </a:ext>
            </a:extLst>
          </p:cNvPr>
          <p:cNvSpPr>
            <a:spLocks noGrp="1"/>
          </p:cNvSpPr>
          <p:nvPr>
            <p:ph type="ctrTitle"/>
          </p:nvPr>
        </p:nvSpPr>
        <p:spPr>
          <a:xfrm>
            <a:off x="1664677" y="2087004"/>
            <a:ext cx="9144000" cy="2387600"/>
          </a:xfrm>
        </p:spPr>
        <p:txBody>
          <a:bodyPr>
            <a:normAutofit fontScale="90000"/>
          </a:bodyPr>
          <a:lstStyle/>
          <a:p>
            <a:r>
              <a:rPr lang="es-ES" dirty="0">
                <a:solidFill>
                  <a:schemeClr val="bg1"/>
                </a:solidFill>
              </a:rPr>
              <a:t>Optimización del Uso de Recursos en Máquinas Virtuales para Entornos Virtualizados</a:t>
            </a:r>
            <a:endParaRPr lang="es-CR" dirty="0">
              <a:solidFill>
                <a:schemeClr val="bg1"/>
              </a:solidFill>
            </a:endParaRPr>
          </a:p>
        </p:txBody>
      </p:sp>
    </p:spTree>
    <p:extLst>
      <p:ext uri="{BB962C8B-B14F-4D97-AF65-F5344CB8AC3E}">
        <p14:creationId xmlns:p14="http://schemas.microsoft.com/office/powerpoint/2010/main" val="2122603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7CDC114-4810-FCEF-CDD7-E70CE3BAF8E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184BF88-544F-5CD5-A1BB-6A5089674373}"/>
              </a:ext>
            </a:extLst>
          </p:cNvPr>
          <p:cNvSpPr>
            <a:spLocks noGrp="1"/>
          </p:cNvSpPr>
          <p:nvPr>
            <p:ph type="ctrTitle"/>
          </p:nvPr>
        </p:nvSpPr>
        <p:spPr>
          <a:xfrm>
            <a:off x="1674725" y="1926231"/>
            <a:ext cx="9144000" cy="2387600"/>
          </a:xfrm>
        </p:spPr>
        <p:txBody>
          <a:bodyPr>
            <a:normAutofit/>
          </a:bodyPr>
          <a:lstStyle/>
          <a:p>
            <a:r>
              <a:rPr lang="es-ES" dirty="0">
                <a:solidFill>
                  <a:schemeClr val="bg1"/>
                </a:solidFill>
              </a:rPr>
              <a:t>Técnicas de Optimización de Recursos</a:t>
            </a:r>
            <a:endParaRPr lang="es-CR" dirty="0">
              <a:solidFill>
                <a:schemeClr val="bg1"/>
              </a:solidFill>
            </a:endParaRPr>
          </a:p>
        </p:txBody>
      </p:sp>
    </p:spTree>
    <p:extLst>
      <p:ext uri="{BB962C8B-B14F-4D97-AF65-F5344CB8AC3E}">
        <p14:creationId xmlns:p14="http://schemas.microsoft.com/office/powerpoint/2010/main" val="3141903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A2DB87F-CA5D-167F-8D5B-B32F866D745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964601-6641-BCB3-C5B6-1D6F9B0B8345}"/>
              </a:ext>
            </a:extLst>
          </p:cNvPr>
          <p:cNvSpPr>
            <a:spLocks noGrp="1"/>
          </p:cNvSpPr>
          <p:nvPr>
            <p:ph type="title"/>
          </p:nvPr>
        </p:nvSpPr>
        <p:spPr/>
        <p:txBody>
          <a:bodyPr>
            <a:normAutofit/>
          </a:bodyPr>
          <a:lstStyle/>
          <a:p>
            <a:r>
              <a:rPr lang="es-ES" b="1" dirty="0">
                <a:solidFill>
                  <a:srgbClr val="F52F17"/>
                </a:solidFill>
                <a:effectLst/>
                <a:latin typeface="Arial" panose="020B0604020202020204" pitchFamily="34" charset="0"/>
              </a:rPr>
              <a:t>Configuración Eficiente de Máquinas Virtuales</a:t>
            </a:r>
            <a:endParaRPr lang="es-ES" dirty="0"/>
          </a:p>
        </p:txBody>
      </p:sp>
      <p:sp>
        <p:nvSpPr>
          <p:cNvPr id="3" name="Marcador de contenido 2">
            <a:extLst>
              <a:ext uri="{FF2B5EF4-FFF2-40B4-BE49-F238E27FC236}">
                <a16:creationId xmlns:a16="http://schemas.microsoft.com/office/drawing/2014/main" id="{AE0CC806-EB1F-0653-4D1D-FE2ABB68D8B9}"/>
              </a:ext>
            </a:extLst>
          </p:cNvPr>
          <p:cNvSpPr>
            <a:spLocks noGrp="1"/>
          </p:cNvSpPr>
          <p:nvPr>
            <p:ph idx="1"/>
          </p:nvPr>
        </p:nvSpPr>
        <p:spPr>
          <a:xfrm>
            <a:off x="1464502" y="1963411"/>
            <a:ext cx="8235462" cy="4086660"/>
          </a:xfrm>
        </p:spPr>
        <p:txBody>
          <a:bodyPr>
            <a:normAutofit/>
          </a:bodyPr>
          <a:lstStyle/>
          <a:p>
            <a:r>
              <a:rPr lang="es-CR" sz="1800" b="1" dirty="0">
                <a:solidFill>
                  <a:srgbClr val="47ACC5"/>
                </a:solidFill>
                <a:effectLst/>
                <a:latin typeface="Arial" panose="020B0604020202020204" pitchFamily="34" charset="0"/>
              </a:rPr>
              <a:t>Uso Limitado de Recursos Físicos</a:t>
            </a:r>
            <a:endParaRPr lang="es-CR" sz="1800" dirty="0"/>
          </a:p>
          <a:p>
            <a:pPr marL="0" indent="0">
              <a:buNone/>
            </a:pPr>
            <a:r>
              <a:rPr lang="es-ES" sz="1400" dirty="0">
                <a:solidFill>
                  <a:schemeClr val="bg1"/>
                </a:solidFill>
                <a:effectLst/>
                <a:latin typeface="Arial" panose="020B0604020202020204" pitchFamily="34" charset="0"/>
              </a:rPr>
              <a:t>La optimización de recursos en la virtualización implica utilizar de manera eficiente los recursos físicos disponibles. Esto significa que se deben configurar las Máquinas Virtuales (MV) de tal forma que se maximice su rendimiento sin sobrecargar el hardware subyacente, garantizando así que cada MV funcione en su mejor capacidad.</a:t>
            </a:r>
            <a:endParaRPr lang="es-ES" sz="1400" dirty="0">
              <a:solidFill>
                <a:schemeClr val="bg1"/>
              </a:solidFill>
            </a:endParaRPr>
          </a:p>
          <a:p>
            <a:r>
              <a:rPr lang="es-ES" sz="1800" b="1" dirty="0">
                <a:solidFill>
                  <a:srgbClr val="F52F17"/>
                </a:solidFill>
                <a:effectLst/>
                <a:latin typeface="Arial" panose="020B0604020202020204" pitchFamily="34" charset="0"/>
              </a:rPr>
              <a:t>Rendimiento Crudo y Efectivo de la MV</a:t>
            </a:r>
            <a:endParaRPr lang="es-ES" sz="1800" dirty="0"/>
          </a:p>
          <a:p>
            <a:pPr marL="0" indent="0">
              <a:buNone/>
            </a:pPr>
            <a:r>
              <a:rPr lang="es-ES" sz="1400" dirty="0">
                <a:solidFill>
                  <a:schemeClr val="bg1"/>
                </a:solidFill>
                <a:effectLst/>
                <a:latin typeface="Arial" panose="020B0604020202020204" pitchFamily="34" charset="0"/>
              </a:rPr>
              <a:t>Es fundamental entender la diferencia entre el rendimiento crudo de una Máquina Virtual y el rendimiento efectivo que brinda al usuario final. La configuración adecuada de recursos, como CPU y memoria, es crucial para asegurar que la MV no solo se ejecute de manera óptima, sino que también proporcione un servicio eficiente.</a:t>
            </a:r>
            <a:endParaRPr lang="es-ES" sz="1400" dirty="0">
              <a:solidFill>
                <a:schemeClr val="bg1"/>
              </a:solidFill>
            </a:endParaRPr>
          </a:p>
          <a:p>
            <a:r>
              <a:rPr lang="es-CR" sz="1800" b="1" dirty="0">
                <a:solidFill>
                  <a:srgbClr val="47ACC5"/>
                </a:solidFill>
                <a:effectLst/>
                <a:latin typeface="Arial" panose="020B0604020202020204" pitchFamily="34" charset="0"/>
              </a:rPr>
              <a:t>Distribución de </a:t>
            </a:r>
            <a:r>
              <a:rPr lang="es-CR" sz="1800" b="1" dirty="0" err="1">
                <a:solidFill>
                  <a:srgbClr val="47ACC5"/>
                </a:solidFill>
                <a:effectLst/>
                <a:latin typeface="Arial" panose="020B0604020202020204" pitchFamily="34" charset="0"/>
              </a:rPr>
              <a:t>MVs</a:t>
            </a:r>
            <a:r>
              <a:rPr lang="es-CR" sz="1800" b="1" dirty="0">
                <a:solidFill>
                  <a:srgbClr val="47ACC5"/>
                </a:solidFill>
                <a:effectLst/>
                <a:latin typeface="Arial" panose="020B0604020202020204" pitchFamily="34" charset="0"/>
              </a:rPr>
              <a:t> Limitadas</a:t>
            </a:r>
            <a:endParaRPr lang="es-CR" sz="1800" dirty="0"/>
          </a:p>
          <a:p>
            <a:pPr marL="0" indent="0">
              <a:buNone/>
            </a:pPr>
            <a:r>
              <a:rPr lang="es-ES" sz="1400" dirty="0">
                <a:solidFill>
                  <a:schemeClr val="bg1"/>
                </a:solidFill>
                <a:effectLst/>
                <a:latin typeface="Arial" panose="020B0604020202020204" pitchFamily="34" charset="0"/>
              </a:rPr>
              <a:t>Para lograr un alto nivel de rendimiento, es esencial distribuir las Máquinas Virtuales de manera que cada una reciba los recursos necesarios sin competir excesivamente entre sí. Esto permite una mejor utilización de los recursos físicos y garantiza que cada MV opere en condiciones óptimas.</a:t>
            </a:r>
            <a:endParaRPr lang="es-ES" sz="1400" dirty="0">
              <a:solidFill>
                <a:schemeClr val="bg1"/>
              </a:solidFill>
            </a:endParaRPr>
          </a:p>
          <a:p>
            <a:pPr marL="0" indent="0">
              <a:buNone/>
            </a:pPr>
            <a:endParaRPr lang="es-CR" sz="1400" dirty="0">
              <a:solidFill>
                <a:schemeClr val="bg1"/>
              </a:solidFill>
            </a:endParaRPr>
          </a:p>
          <a:p>
            <a:endParaRPr lang="es-CR" sz="1400" dirty="0"/>
          </a:p>
        </p:txBody>
      </p:sp>
    </p:spTree>
    <p:extLst>
      <p:ext uri="{BB962C8B-B14F-4D97-AF65-F5344CB8AC3E}">
        <p14:creationId xmlns:p14="http://schemas.microsoft.com/office/powerpoint/2010/main" val="1544989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2ED6CFD-BC78-9BBC-E85B-5ECB41AAFFE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86AC629-CE46-0DB1-6756-197282F86E96}"/>
              </a:ext>
            </a:extLst>
          </p:cNvPr>
          <p:cNvSpPr>
            <a:spLocks noGrp="1"/>
          </p:cNvSpPr>
          <p:nvPr>
            <p:ph type="title"/>
          </p:nvPr>
        </p:nvSpPr>
        <p:spPr/>
        <p:txBody>
          <a:bodyPr>
            <a:normAutofit/>
          </a:bodyPr>
          <a:lstStyle/>
          <a:p>
            <a:r>
              <a:rPr lang="es-ES" b="1" dirty="0">
                <a:solidFill>
                  <a:srgbClr val="F52F17"/>
                </a:solidFill>
                <a:effectLst/>
                <a:latin typeface="Arial" panose="020B0604020202020204" pitchFamily="34" charset="0"/>
              </a:rPr>
              <a:t>Configuración Eficiente de Máquinas Virtuales</a:t>
            </a:r>
            <a:endParaRPr lang="es-ES" dirty="0"/>
          </a:p>
        </p:txBody>
      </p:sp>
      <p:sp>
        <p:nvSpPr>
          <p:cNvPr id="3" name="Marcador de contenido 2">
            <a:extLst>
              <a:ext uri="{FF2B5EF4-FFF2-40B4-BE49-F238E27FC236}">
                <a16:creationId xmlns:a16="http://schemas.microsoft.com/office/drawing/2014/main" id="{A4D4234B-CFEB-BC5E-5E55-524D3985DE2E}"/>
              </a:ext>
            </a:extLst>
          </p:cNvPr>
          <p:cNvSpPr>
            <a:spLocks noGrp="1"/>
          </p:cNvSpPr>
          <p:nvPr>
            <p:ph idx="1"/>
          </p:nvPr>
        </p:nvSpPr>
        <p:spPr>
          <a:xfrm>
            <a:off x="1464502" y="1963411"/>
            <a:ext cx="8235462" cy="4086660"/>
          </a:xfrm>
        </p:spPr>
        <p:txBody>
          <a:bodyPr>
            <a:normAutofit/>
          </a:bodyPr>
          <a:lstStyle/>
          <a:p>
            <a:r>
              <a:rPr lang="es-CR" sz="1800" b="1" dirty="0">
                <a:solidFill>
                  <a:srgbClr val="47ACC5"/>
                </a:solidFill>
                <a:effectLst/>
                <a:latin typeface="Arial" panose="020B0604020202020204" pitchFamily="34" charset="0"/>
              </a:rPr>
              <a:t>Uso Limitado de Recursos Físicos</a:t>
            </a:r>
            <a:endParaRPr lang="es-CR" sz="1800" dirty="0"/>
          </a:p>
          <a:p>
            <a:pPr marL="0" indent="0">
              <a:buNone/>
            </a:pPr>
            <a:r>
              <a:rPr lang="es-ES" sz="1400" dirty="0">
                <a:solidFill>
                  <a:schemeClr val="bg1"/>
                </a:solidFill>
                <a:effectLst/>
                <a:latin typeface="Arial" panose="020B0604020202020204" pitchFamily="34" charset="0"/>
              </a:rPr>
              <a:t>La optimización de recursos en la virtualización implica utilizar de manera eficiente los recursos físicos disponibles. Esto significa que se deben configurar las Máquinas Virtuales (MV) de tal forma que se maximice su rendimiento sin sobrecargar el hardware subyacente, garantizando así que cada MV funcione en su mejor capacidad.</a:t>
            </a:r>
            <a:endParaRPr lang="es-ES" sz="1400" dirty="0">
              <a:solidFill>
                <a:schemeClr val="bg1"/>
              </a:solidFill>
            </a:endParaRPr>
          </a:p>
          <a:p>
            <a:r>
              <a:rPr lang="es-ES" sz="1800" b="1" dirty="0">
                <a:solidFill>
                  <a:srgbClr val="F52F17"/>
                </a:solidFill>
                <a:effectLst/>
                <a:latin typeface="Arial" panose="020B0604020202020204" pitchFamily="34" charset="0"/>
              </a:rPr>
              <a:t>Rendimiento Crudo y Efectivo de la MV</a:t>
            </a:r>
            <a:endParaRPr lang="es-ES" sz="1800" dirty="0"/>
          </a:p>
          <a:p>
            <a:pPr marL="0" indent="0">
              <a:buNone/>
            </a:pPr>
            <a:r>
              <a:rPr lang="es-ES" sz="1400" dirty="0">
                <a:solidFill>
                  <a:schemeClr val="bg1"/>
                </a:solidFill>
                <a:effectLst/>
                <a:latin typeface="Arial" panose="020B0604020202020204" pitchFamily="34" charset="0"/>
              </a:rPr>
              <a:t>Es fundamental entender la diferencia entre el rendimiento crudo de una Máquina Virtual y el rendimiento efectivo que brinda al usuario final. La configuración adecuada de recursos, como CPU y memoria, es crucial para asegurar que la MV no solo se ejecute de manera óptima, sino que también proporcione un servicio eficiente.</a:t>
            </a:r>
            <a:endParaRPr lang="es-ES" sz="1400" dirty="0">
              <a:solidFill>
                <a:schemeClr val="bg1"/>
              </a:solidFill>
            </a:endParaRPr>
          </a:p>
          <a:p>
            <a:r>
              <a:rPr lang="es-CR" sz="1800" b="1" dirty="0">
                <a:solidFill>
                  <a:srgbClr val="47ACC5"/>
                </a:solidFill>
                <a:effectLst/>
                <a:latin typeface="Arial" panose="020B0604020202020204" pitchFamily="34" charset="0"/>
              </a:rPr>
              <a:t>Distribución de </a:t>
            </a:r>
            <a:r>
              <a:rPr lang="es-CR" sz="1800" b="1" dirty="0" err="1">
                <a:solidFill>
                  <a:srgbClr val="47ACC5"/>
                </a:solidFill>
                <a:effectLst/>
                <a:latin typeface="Arial" panose="020B0604020202020204" pitchFamily="34" charset="0"/>
              </a:rPr>
              <a:t>MVs</a:t>
            </a:r>
            <a:r>
              <a:rPr lang="es-CR" sz="1800" b="1" dirty="0">
                <a:solidFill>
                  <a:srgbClr val="47ACC5"/>
                </a:solidFill>
                <a:effectLst/>
                <a:latin typeface="Arial" panose="020B0604020202020204" pitchFamily="34" charset="0"/>
              </a:rPr>
              <a:t> Limitadas</a:t>
            </a:r>
            <a:endParaRPr lang="es-CR" sz="1800" dirty="0"/>
          </a:p>
          <a:p>
            <a:pPr marL="0" indent="0">
              <a:buNone/>
            </a:pPr>
            <a:r>
              <a:rPr lang="es-ES" sz="1400" dirty="0">
                <a:solidFill>
                  <a:schemeClr val="bg1"/>
                </a:solidFill>
                <a:effectLst/>
                <a:latin typeface="Arial" panose="020B0604020202020204" pitchFamily="34" charset="0"/>
              </a:rPr>
              <a:t>Para lograr un alto nivel de rendimiento, es esencial distribuir las Máquinas Virtuales de manera que cada una reciba los recursos necesarios sin competir excesivamente entre sí. Esto permite una mejor utilización de los recursos físicos y garantiza que cada MV opere en condiciones óptimas.</a:t>
            </a:r>
            <a:endParaRPr lang="es-ES" sz="1400" dirty="0">
              <a:solidFill>
                <a:schemeClr val="bg1"/>
              </a:solidFill>
            </a:endParaRPr>
          </a:p>
          <a:p>
            <a:pPr marL="0" indent="0">
              <a:buNone/>
            </a:pPr>
            <a:endParaRPr lang="es-CR" sz="1400" dirty="0">
              <a:solidFill>
                <a:schemeClr val="bg1"/>
              </a:solidFill>
            </a:endParaRPr>
          </a:p>
          <a:p>
            <a:endParaRPr lang="es-CR" sz="1400" dirty="0"/>
          </a:p>
        </p:txBody>
      </p:sp>
    </p:spTree>
    <p:extLst>
      <p:ext uri="{BB962C8B-B14F-4D97-AF65-F5344CB8AC3E}">
        <p14:creationId xmlns:p14="http://schemas.microsoft.com/office/powerpoint/2010/main" val="3224016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CADAF3D-AE55-351C-1350-A3FF96299D2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6801D12-B76E-25B8-D6D7-D68EB55F21EE}"/>
              </a:ext>
            </a:extLst>
          </p:cNvPr>
          <p:cNvSpPr>
            <a:spLocks noGrp="1"/>
          </p:cNvSpPr>
          <p:nvPr>
            <p:ph type="title"/>
          </p:nvPr>
        </p:nvSpPr>
        <p:spPr/>
        <p:txBody>
          <a:bodyPr/>
          <a:lstStyle/>
          <a:p>
            <a:r>
              <a:rPr lang="es-ES" b="1" dirty="0">
                <a:solidFill>
                  <a:srgbClr val="F52F17"/>
                </a:solidFill>
                <a:effectLst/>
                <a:latin typeface="Arial" panose="020B0604020202020204" pitchFamily="34" charset="0"/>
              </a:rPr>
              <a:t>Herramientas y Técnicas de Optimización</a:t>
            </a:r>
            <a:endParaRPr lang="es-ES" dirty="0"/>
          </a:p>
        </p:txBody>
      </p:sp>
      <p:sp>
        <p:nvSpPr>
          <p:cNvPr id="3" name="Marcador de contenido 2">
            <a:extLst>
              <a:ext uri="{FF2B5EF4-FFF2-40B4-BE49-F238E27FC236}">
                <a16:creationId xmlns:a16="http://schemas.microsoft.com/office/drawing/2014/main" id="{CF085789-45F9-D3AC-E0C4-369C221FC492}"/>
              </a:ext>
            </a:extLst>
          </p:cNvPr>
          <p:cNvSpPr>
            <a:spLocks noGrp="1"/>
          </p:cNvSpPr>
          <p:nvPr>
            <p:ph idx="1"/>
          </p:nvPr>
        </p:nvSpPr>
        <p:spPr>
          <a:xfrm>
            <a:off x="1179843" y="2003878"/>
            <a:ext cx="9632183" cy="3489954"/>
          </a:xfrm>
        </p:spPr>
        <p:txBody>
          <a:bodyPr/>
          <a:lstStyle/>
          <a:p>
            <a:r>
              <a:rPr lang="es-CR" sz="1800" b="1" dirty="0">
                <a:solidFill>
                  <a:srgbClr val="47ACC5"/>
                </a:solidFill>
                <a:effectLst/>
                <a:latin typeface="Arial" panose="020B0604020202020204" pitchFamily="34" charset="0"/>
              </a:rPr>
              <a:t>Virtualización de Recursos</a:t>
            </a:r>
            <a:endParaRPr lang="es-CR" sz="1800" dirty="0"/>
          </a:p>
          <a:p>
            <a:pPr marL="0" indent="0">
              <a:buNone/>
            </a:pPr>
            <a:r>
              <a:rPr lang="es-ES" sz="1400" dirty="0">
                <a:solidFill>
                  <a:schemeClr val="bg1"/>
                </a:solidFill>
                <a:effectLst/>
                <a:latin typeface="Arial" panose="020B0604020202020204" pitchFamily="34" charset="0"/>
              </a:rPr>
              <a:t>La virtualización de recursos permite a las organizaciones crear un entorno flexible donde los recursos físicos se pueden asignar y redistribuir según sea necesario. Esto es especialmente útil para adaptarse a cambios en la demanda de servicios.</a:t>
            </a:r>
            <a:endParaRPr lang="es-ES" sz="1400" dirty="0">
              <a:solidFill>
                <a:schemeClr val="bg1"/>
              </a:solidFill>
            </a:endParaRPr>
          </a:p>
          <a:p>
            <a:r>
              <a:rPr lang="es-CR" sz="1800" b="1" dirty="0">
                <a:solidFill>
                  <a:srgbClr val="F52F17"/>
                </a:solidFill>
                <a:effectLst/>
                <a:latin typeface="Arial" panose="020B0604020202020204" pitchFamily="34" charset="0"/>
              </a:rPr>
              <a:t>Uso de Plantillas</a:t>
            </a:r>
            <a:endParaRPr lang="es-CR" sz="1800" dirty="0"/>
          </a:p>
          <a:p>
            <a:pPr marL="0" indent="0">
              <a:buNone/>
            </a:pPr>
            <a:r>
              <a:rPr lang="es-ES" sz="1400" dirty="0">
                <a:solidFill>
                  <a:schemeClr val="bg1"/>
                </a:solidFill>
                <a:effectLst/>
                <a:latin typeface="Arial" panose="020B0604020202020204" pitchFamily="34" charset="0"/>
              </a:rPr>
              <a:t>Las plantillas predefinidas para la creación de Máquinas Virtuales pueden ahorrar tiempo y asegurar que todas las instancias se configuren de manera óptima desde el inicio. Esto incluye la configuración de recursos, sistemas operativos y software necesario.</a:t>
            </a:r>
            <a:endParaRPr lang="es-ES" sz="1400" dirty="0">
              <a:solidFill>
                <a:schemeClr val="bg1"/>
              </a:solidFill>
            </a:endParaRPr>
          </a:p>
          <a:p>
            <a:r>
              <a:rPr lang="es-CR" sz="1800" b="1" dirty="0">
                <a:solidFill>
                  <a:srgbClr val="47ACC5"/>
                </a:solidFill>
                <a:effectLst/>
                <a:latin typeface="Arial" panose="020B0604020202020204" pitchFamily="34" charset="0"/>
              </a:rPr>
              <a:t>Automatización de la Configuración</a:t>
            </a:r>
            <a:endParaRPr lang="es-CR" sz="1800" dirty="0"/>
          </a:p>
          <a:p>
            <a:pPr marL="0" indent="0">
              <a:buNone/>
            </a:pPr>
            <a:r>
              <a:rPr lang="es-ES" sz="1400" dirty="0">
                <a:solidFill>
                  <a:schemeClr val="bg1"/>
                </a:solidFill>
                <a:effectLst/>
                <a:latin typeface="Arial" panose="020B0604020202020204" pitchFamily="34" charset="0"/>
              </a:rPr>
              <a:t>La automatización de procesos de configuración y gestión de las </a:t>
            </a:r>
            <a:r>
              <a:rPr lang="es-ES" sz="1400" dirty="0" err="1">
                <a:solidFill>
                  <a:schemeClr val="bg1"/>
                </a:solidFill>
                <a:effectLst/>
                <a:latin typeface="Arial" panose="020B0604020202020204" pitchFamily="34" charset="0"/>
              </a:rPr>
              <a:t>MVs</a:t>
            </a:r>
            <a:r>
              <a:rPr lang="es-ES" sz="1400" dirty="0">
                <a:solidFill>
                  <a:schemeClr val="bg1"/>
                </a:solidFill>
                <a:effectLst/>
                <a:latin typeface="Arial" panose="020B0604020202020204" pitchFamily="34" charset="0"/>
              </a:rPr>
              <a:t> puede reducir errores humanos y mejorar la eficiencia operativa. Herramientas de gestión de virtualización pueden ayudar a implementar cambios en múltiples </a:t>
            </a:r>
            <a:r>
              <a:rPr lang="es-ES" sz="1400" dirty="0" err="1">
                <a:solidFill>
                  <a:schemeClr val="bg1"/>
                </a:solidFill>
                <a:effectLst/>
                <a:latin typeface="Arial" panose="020B0604020202020204" pitchFamily="34" charset="0"/>
              </a:rPr>
              <a:t>MVs</a:t>
            </a:r>
            <a:r>
              <a:rPr lang="es-ES" sz="1400" dirty="0">
                <a:solidFill>
                  <a:schemeClr val="bg1"/>
                </a:solidFill>
                <a:effectLst/>
                <a:latin typeface="Arial" panose="020B0604020202020204" pitchFamily="34" charset="0"/>
              </a:rPr>
              <a:t> simultáneamente, garantizando una optimización continua.</a:t>
            </a:r>
            <a:endParaRPr lang="es-ES" sz="1400" dirty="0">
              <a:solidFill>
                <a:schemeClr val="bg1"/>
              </a:solidFill>
            </a:endParaRPr>
          </a:p>
        </p:txBody>
      </p:sp>
    </p:spTree>
    <p:extLst>
      <p:ext uri="{BB962C8B-B14F-4D97-AF65-F5344CB8AC3E}">
        <p14:creationId xmlns:p14="http://schemas.microsoft.com/office/powerpoint/2010/main" val="3522152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981AD95-4872-4642-F2A7-C6DBF75DDCD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5AA953C-796B-A3CB-EADD-6CA7E0569B01}"/>
              </a:ext>
            </a:extLst>
          </p:cNvPr>
          <p:cNvSpPr>
            <a:spLocks noGrp="1"/>
          </p:cNvSpPr>
          <p:nvPr>
            <p:ph type="ctrTitle"/>
          </p:nvPr>
        </p:nvSpPr>
        <p:spPr>
          <a:xfrm>
            <a:off x="1524000" y="2408831"/>
            <a:ext cx="9144000" cy="2387600"/>
          </a:xfrm>
        </p:spPr>
        <p:txBody>
          <a:bodyPr>
            <a:normAutofit fontScale="90000"/>
          </a:bodyPr>
          <a:lstStyle/>
          <a:p>
            <a:r>
              <a:rPr lang="es-ES" b="1" dirty="0">
                <a:solidFill>
                  <a:srgbClr val="FFFFFF"/>
                </a:solidFill>
                <a:effectLst/>
                <a:latin typeface="Arial" panose="020B0604020202020204" pitchFamily="34" charset="0"/>
              </a:rPr>
              <a:t>Impacto de la Optimización en el Rendimiento y Eficiencia de Máquinas Virtuales</a:t>
            </a:r>
            <a:endParaRPr lang="es-ES" dirty="0"/>
          </a:p>
        </p:txBody>
      </p:sp>
    </p:spTree>
    <p:extLst>
      <p:ext uri="{BB962C8B-B14F-4D97-AF65-F5344CB8AC3E}">
        <p14:creationId xmlns:p14="http://schemas.microsoft.com/office/powerpoint/2010/main" val="2602763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CC01935-4F9A-6861-47BF-8658C310C84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E946D54-6B6D-F906-7463-576B27CB906E}"/>
              </a:ext>
            </a:extLst>
          </p:cNvPr>
          <p:cNvSpPr>
            <a:spLocks noGrp="1"/>
          </p:cNvSpPr>
          <p:nvPr>
            <p:ph type="title"/>
          </p:nvPr>
        </p:nvSpPr>
        <p:spPr/>
        <p:txBody>
          <a:bodyPr/>
          <a:lstStyle/>
          <a:p>
            <a:r>
              <a:rPr lang="es-ES" b="1" dirty="0">
                <a:solidFill>
                  <a:srgbClr val="F52F17"/>
                </a:solidFill>
                <a:effectLst/>
                <a:latin typeface="Arial" panose="020B0604020202020204" pitchFamily="34" charset="0"/>
              </a:rPr>
              <a:t>Estrategias de Optimización en Máquinas Virtuales</a:t>
            </a:r>
            <a:endParaRPr lang="es-ES" dirty="0"/>
          </a:p>
        </p:txBody>
      </p:sp>
      <p:sp>
        <p:nvSpPr>
          <p:cNvPr id="3" name="Marcador de contenido 2">
            <a:extLst>
              <a:ext uri="{FF2B5EF4-FFF2-40B4-BE49-F238E27FC236}">
                <a16:creationId xmlns:a16="http://schemas.microsoft.com/office/drawing/2014/main" id="{93A3BB99-5ACF-8FE9-F071-A44682A3AA20}"/>
              </a:ext>
            </a:extLst>
          </p:cNvPr>
          <p:cNvSpPr>
            <a:spLocks noGrp="1"/>
          </p:cNvSpPr>
          <p:nvPr>
            <p:ph idx="1"/>
          </p:nvPr>
        </p:nvSpPr>
        <p:spPr>
          <a:xfrm>
            <a:off x="1179843" y="2003878"/>
            <a:ext cx="9632183" cy="3489954"/>
          </a:xfrm>
        </p:spPr>
        <p:txBody>
          <a:bodyPr/>
          <a:lstStyle/>
          <a:p>
            <a:r>
              <a:rPr lang="es-CR" sz="1800" b="1" dirty="0">
                <a:solidFill>
                  <a:srgbClr val="47ACC5"/>
                </a:solidFill>
                <a:effectLst/>
                <a:latin typeface="Arial" panose="020B0604020202020204" pitchFamily="34" charset="0"/>
              </a:rPr>
              <a:t>Reducción de Servicios</a:t>
            </a:r>
            <a:endParaRPr lang="es-CR" sz="1800" dirty="0"/>
          </a:p>
          <a:p>
            <a:pPr marL="0" indent="0">
              <a:buNone/>
            </a:pPr>
            <a:r>
              <a:rPr lang="es-ES" sz="1400" dirty="0">
                <a:solidFill>
                  <a:schemeClr val="bg1"/>
                </a:solidFill>
                <a:effectLst/>
                <a:latin typeface="Arial" panose="020B0604020202020204" pitchFamily="34" charset="0"/>
              </a:rPr>
              <a:t>La reducción del número de servicios en un entorno de máquinas virtuales puede mejorar significativamente el rendimiento general del sistema. Al eliminar servicios innecesarios, se libera capacidad de procesamiento, memoria y recursos de I/O, lo que permite que las máquinas virtuales operen de manera más eficiente y sin interferencias.</a:t>
            </a:r>
            <a:endParaRPr lang="es-ES" sz="1400" dirty="0">
              <a:solidFill>
                <a:schemeClr val="bg1"/>
              </a:solidFill>
            </a:endParaRPr>
          </a:p>
          <a:p>
            <a:r>
              <a:rPr lang="es-CR" sz="1800" b="1" dirty="0">
                <a:solidFill>
                  <a:srgbClr val="F52F17"/>
                </a:solidFill>
                <a:effectLst/>
                <a:latin typeface="Arial" panose="020B0604020202020204" pitchFamily="34" charset="0"/>
              </a:rPr>
              <a:t>Densidad de Máquinas Virtuales</a:t>
            </a:r>
            <a:endParaRPr lang="es-CR" sz="1800" dirty="0"/>
          </a:p>
          <a:p>
            <a:pPr marL="0" indent="0">
              <a:buNone/>
            </a:pPr>
            <a:r>
              <a:rPr lang="es-ES" sz="1400" dirty="0">
                <a:solidFill>
                  <a:schemeClr val="bg1"/>
                </a:solidFill>
                <a:effectLst/>
                <a:latin typeface="Arial" panose="020B0604020202020204" pitchFamily="34" charset="0"/>
              </a:rPr>
              <a:t>La densidad de máquinas virtuales por servidor físico es un factor clave que impacta el rendimiento. Un diseño que considera la carga del host y evita la sobreventa de recursos asegura que cada máquina virtual tenga acceso a los recursos necesarios sin ser penalizada por el tráfico excesivo.</a:t>
            </a:r>
            <a:endParaRPr lang="es-ES" sz="1400" dirty="0">
              <a:solidFill>
                <a:schemeClr val="bg1"/>
              </a:solidFill>
            </a:endParaRPr>
          </a:p>
          <a:p>
            <a:r>
              <a:rPr lang="es-CR" sz="1800" b="1" dirty="0">
                <a:solidFill>
                  <a:srgbClr val="47ACC5"/>
                </a:solidFill>
                <a:effectLst/>
                <a:latin typeface="Arial" panose="020B0604020202020204" pitchFamily="34" charset="0"/>
              </a:rPr>
              <a:t>Optimización del Hardware</a:t>
            </a:r>
          </a:p>
          <a:p>
            <a:pPr marL="0" indent="0">
              <a:buNone/>
            </a:pPr>
            <a:r>
              <a:rPr lang="es-ES" sz="1400" dirty="0">
                <a:solidFill>
                  <a:schemeClr val="bg1"/>
                </a:solidFill>
                <a:effectLst/>
                <a:latin typeface="Arial" panose="020B0604020202020204" pitchFamily="34" charset="0"/>
              </a:rPr>
              <a:t>Forzar la eliminación del archivo de paginación en un servidor Windows es una técnica crucial en la optimización de máquinas virtuales. Al prescindir de la paginación por hardware, se puede reducir la latencia y mejorar la velocidad de acceso a los datos, lo que resulta en un rendimiento más fluido para las aplicaciones que corren en las máquinas virtuales.</a:t>
            </a:r>
            <a:endParaRPr lang="es-ES" sz="1400" dirty="0">
              <a:solidFill>
                <a:schemeClr val="bg1"/>
              </a:solidFill>
            </a:endParaRPr>
          </a:p>
        </p:txBody>
      </p:sp>
    </p:spTree>
    <p:extLst>
      <p:ext uri="{BB962C8B-B14F-4D97-AF65-F5344CB8AC3E}">
        <p14:creationId xmlns:p14="http://schemas.microsoft.com/office/powerpoint/2010/main" val="1233790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B3FE441-AA26-708E-26E8-968E27268DA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85969BD-50BE-32F4-6D08-0626A5E9FF68}"/>
              </a:ext>
            </a:extLst>
          </p:cNvPr>
          <p:cNvSpPr>
            <a:spLocks noGrp="1"/>
          </p:cNvSpPr>
          <p:nvPr>
            <p:ph type="ctrTitle"/>
          </p:nvPr>
        </p:nvSpPr>
        <p:spPr>
          <a:xfrm>
            <a:off x="1524000" y="1900831"/>
            <a:ext cx="9144000" cy="2387600"/>
          </a:xfrm>
        </p:spPr>
        <p:txBody>
          <a:bodyPr>
            <a:normAutofit/>
          </a:bodyPr>
          <a:lstStyle/>
          <a:p>
            <a:r>
              <a:rPr lang="es-ES" sz="9600" dirty="0">
                <a:solidFill>
                  <a:schemeClr val="bg1"/>
                </a:solidFill>
              </a:rPr>
              <a:t>MUCHAS GRCIAS</a:t>
            </a:r>
            <a:endParaRPr lang="es-CR" sz="9600" dirty="0">
              <a:solidFill>
                <a:schemeClr val="bg1"/>
              </a:solidFill>
            </a:endParaRPr>
          </a:p>
        </p:txBody>
      </p:sp>
    </p:spTree>
    <p:extLst>
      <p:ext uri="{BB962C8B-B14F-4D97-AF65-F5344CB8AC3E}">
        <p14:creationId xmlns:p14="http://schemas.microsoft.com/office/powerpoint/2010/main" val="2212560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6ADEAD5-5A38-5595-55A5-40BDA0DC532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5B7F242-33DA-1CA6-6196-2918F57BC095}"/>
              </a:ext>
            </a:extLst>
          </p:cNvPr>
          <p:cNvSpPr>
            <a:spLocks noGrp="1"/>
          </p:cNvSpPr>
          <p:nvPr>
            <p:ph type="ctrTitle"/>
          </p:nvPr>
        </p:nvSpPr>
        <p:spPr>
          <a:xfrm>
            <a:off x="1674725" y="1926231"/>
            <a:ext cx="9144000" cy="2387600"/>
          </a:xfrm>
        </p:spPr>
        <p:txBody>
          <a:bodyPr>
            <a:normAutofit/>
          </a:bodyPr>
          <a:lstStyle/>
          <a:p>
            <a:r>
              <a:rPr lang="es-ES" dirty="0">
                <a:solidFill>
                  <a:schemeClr val="bg1"/>
                </a:solidFill>
              </a:rPr>
              <a:t>Introducción a la Virtualización de Sistemas</a:t>
            </a:r>
            <a:endParaRPr lang="es-CR" dirty="0">
              <a:solidFill>
                <a:schemeClr val="bg1"/>
              </a:solidFill>
            </a:endParaRPr>
          </a:p>
        </p:txBody>
      </p:sp>
    </p:spTree>
    <p:extLst>
      <p:ext uri="{BB962C8B-B14F-4D97-AF65-F5344CB8AC3E}">
        <p14:creationId xmlns:p14="http://schemas.microsoft.com/office/powerpoint/2010/main" val="1310021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94395A-D32E-99DC-B1FF-88DB388327ED}"/>
              </a:ext>
            </a:extLst>
          </p:cNvPr>
          <p:cNvSpPr>
            <a:spLocks noGrp="1"/>
          </p:cNvSpPr>
          <p:nvPr>
            <p:ph type="title"/>
          </p:nvPr>
        </p:nvSpPr>
        <p:spPr/>
        <p:txBody>
          <a:bodyPr/>
          <a:lstStyle/>
          <a:p>
            <a:r>
              <a:rPr lang="es-ES" dirty="0">
                <a:solidFill>
                  <a:srgbClr val="FF0000"/>
                </a:solidFill>
              </a:rPr>
              <a:t>Conceptos Básicos de la Virtualización</a:t>
            </a:r>
            <a:endParaRPr lang="es-CR" dirty="0">
              <a:solidFill>
                <a:srgbClr val="FF0000"/>
              </a:solidFill>
            </a:endParaRPr>
          </a:p>
        </p:txBody>
      </p:sp>
      <p:sp>
        <p:nvSpPr>
          <p:cNvPr id="3" name="Marcador de contenido 2">
            <a:extLst>
              <a:ext uri="{FF2B5EF4-FFF2-40B4-BE49-F238E27FC236}">
                <a16:creationId xmlns:a16="http://schemas.microsoft.com/office/drawing/2014/main" id="{B84E963C-D6A6-933F-38BD-61F8323DB601}"/>
              </a:ext>
            </a:extLst>
          </p:cNvPr>
          <p:cNvSpPr>
            <a:spLocks noGrp="1"/>
          </p:cNvSpPr>
          <p:nvPr>
            <p:ph idx="1"/>
          </p:nvPr>
        </p:nvSpPr>
        <p:spPr>
          <a:xfrm>
            <a:off x="838200" y="1825625"/>
            <a:ext cx="10235084" cy="3861742"/>
          </a:xfrm>
        </p:spPr>
        <p:txBody>
          <a:bodyPr>
            <a:normAutofit/>
          </a:bodyPr>
          <a:lstStyle/>
          <a:p>
            <a:r>
              <a:rPr lang="es-CR" sz="1800" b="1" dirty="0">
                <a:solidFill>
                  <a:srgbClr val="47ACC5"/>
                </a:solidFill>
                <a:effectLst/>
                <a:latin typeface="Arial" panose="020B0604020202020204" pitchFamily="34" charset="0"/>
              </a:rPr>
              <a:t>Definición de Virtualización</a:t>
            </a:r>
            <a:endParaRPr lang="es-CR" sz="1800" dirty="0"/>
          </a:p>
          <a:p>
            <a:pPr marL="0" indent="0">
              <a:buNone/>
            </a:pPr>
            <a:r>
              <a:rPr lang="es-ES" sz="1500" dirty="0">
                <a:solidFill>
                  <a:schemeClr val="bg1"/>
                </a:solidFill>
              </a:rPr>
              <a:t>La virtualización es una tecnología que permite crear versiones virtuales de recursos físicos, como servidores, sistemas operativos y almacenamiento, facilitando así un uso más eficiente de los mismos. Esta práctica se ha convertido en una norma en entornos empresariales, permitiendo a las organizaciones optimizar sus recursos y reducir costos operativos.</a:t>
            </a:r>
          </a:p>
          <a:p>
            <a:r>
              <a:rPr lang="es-CR" sz="1800" b="1" dirty="0">
                <a:solidFill>
                  <a:srgbClr val="F52F17"/>
                </a:solidFill>
                <a:effectLst/>
                <a:latin typeface="Arial" panose="020B0604020202020204" pitchFamily="34" charset="0"/>
              </a:rPr>
              <a:t>Historia de la Virtualización</a:t>
            </a:r>
          </a:p>
          <a:p>
            <a:pPr marL="0" indent="0">
              <a:buNone/>
            </a:pPr>
            <a:r>
              <a:rPr lang="es-ES" sz="1500" dirty="0">
                <a:solidFill>
                  <a:schemeClr val="bg1"/>
                </a:solidFill>
              </a:rPr>
              <a:t>Los orígenes de la virtualización se remontan a las décadas de 1960 y 1970, cuando se desarrollaron los primeros conceptos y tecnologías en este campo. Sin embargo, su adopción generalizada en las empresas no ocurrió hasta mucho más recientemente, cuando las necesidades de flexibilidad y eficiencia comenzaron a crecer en el mundo digital.</a:t>
            </a:r>
            <a:endParaRPr lang="es-CR" sz="1500" dirty="0">
              <a:solidFill>
                <a:schemeClr val="bg1"/>
              </a:solidFill>
            </a:endParaRPr>
          </a:p>
          <a:p>
            <a:r>
              <a:rPr lang="es-CR" sz="1800" b="1" dirty="0">
                <a:solidFill>
                  <a:srgbClr val="47ACC5"/>
                </a:solidFill>
                <a:effectLst/>
                <a:latin typeface="Arial" panose="020B0604020202020204" pitchFamily="34" charset="0"/>
              </a:rPr>
              <a:t>Beneficios de la Virtualización</a:t>
            </a:r>
            <a:endParaRPr lang="es-CR" sz="1800" dirty="0"/>
          </a:p>
          <a:p>
            <a:pPr marL="0" indent="0">
              <a:buNone/>
            </a:pPr>
            <a:r>
              <a:rPr lang="es-ES" sz="1500" dirty="0">
                <a:solidFill>
                  <a:schemeClr val="bg1"/>
                </a:solidFill>
              </a:rPr>
              <a:t>La virtualización permite a una máquina física ejecutar múltiples máquinas virtuales, lo que se traduce en una mejor utilización de los recursos hardware. Entre los beneficios se incluyen la posibilidad de realizar guardados instantáneos, migraciones de sistemas y la reducción del espacio físico necesario para servidores.</a:t>
            </a:r>
          </a:p>
        </p:txBody>
      </p:sp>
    </p:spTree>
    <p:extLst>
      <p:ext uri="{BB962C8B-B14F-4D97-AF65-F5344CB8AC3E}">
        <p14:creationId xmlns:p14="http://schemas.microsoft.com/office/powerpoint/2010/main" val="2269790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372090-7FA0-261D-8C92-AEA7A2AF6F66}"/>
              </a:ext>
            </a:extLst>
          </p:cNvPr>
          <p:cNvSpPr>
            <a:spLocks noGrp="1"/>
          </p:cNvSpPr>
          <p:nvPr>
            <p:ph type="title"/>
          </p:nvPr>
        </p:nvSpPr>
        <p:spPr/>
        <p:txBody>
          <a:bodyPr/>
          <a:lstStyle/>
          <a:p>
            <a:r>
              <a:rPr lang="es-CR" b="1" dirty="0">
                <a:solidFill>
                  <a:srgbClr val="47ACC5"/>
                </a:solidFill>
                <a:effectLst/>
                <a:latin typeface="Arial" panose="020B0604020202020204" pitchFamily="34" charset="0"/>
              </a:rPr>
              <a:t>Aplicaciones de la Virtualización</a:t>
            </a:r>
            <a:endParaRPr lang="es-CR" dirty="0"/>
          </a:p>
        </p:txBody>
      </p:sp>
      <p:sp>
        <p:nvSpPr>
          <p:cNvPr id="3" name="Marcador de contenido 2">
            <a:extLst>
              <a:ext uri="{FF2B5EF4-FFF2-40B4-BE49-F238E27FC236}">
                <a16:creationId xmlns:a16="http://schemas.microsoft.com/office/drawing/2014/main" id="{608F0F97-64C6-85B7-CF99-A29424EDD6E5}"/>
              </a:ext>
            </a:extLst>
          </p:cNvPr>
          <p:cNvSpPr>
            <a:spLocks noGrp="1"/>
          </p:cNvSpPr>
          <p:nvPr>
            <p:ph idx="1"/>
          </p:nvPr>
        </p:nvSpPr>
        <p:spPr>
          <a:xfrm>
            <a:off x="1179843" y="2003878"/>
            <a:ext cx="9632183" cy="3489954"/>
          </a:xfrm>
        </p:spPr>
        <p:txBody>
          <a:bodyPr/>
          <a:lstStyle/>
          <a:p>
            <a:r>
              <a:rPr lang="es-CR" sz="1800" b="1" dirty="0">
                <a:solidFill>
                  <a:srgbClr val="F52F17"/>
                </a:solidFill>
                <a:effectLst/>
                <a:latin typeface="Arial" panose="020B0604020202020204" pitchFamily="34" charset="0"/>
              </a:rPr>
              <a:t>Entornos Empresariales</a:t>
            </a:r>
            <a:endParaRPr lang="es-CR" sz="1800" dirty="0"/>
          </a:p>
          <a:p>
            <a:pPr marL="0" indent="0">
              <a:buNone/>
            </a:pPr>
            <a:r>
              <a:rPr lang="es-ES" sz="1400" dirty="0">
                <a:solidFill>
                  <a:schemeClr val="bg1"/>
                </a:solidFill>
                <a:latin typeface="Arial" panose="020B0604020202020204" pitchFamily="34" charset="0"/>
                <a:cs typeface="Arial" panose="020B0604020202020204" pitchFamily="34" charset="0"/>
              </a:rPr>
              <a:t>La virtualización se utiliza ampliamente en empresas para gestionar de manera efectiva la infraestructura de TI. Permite a las organizaciones implementar soluciones flexibles y escalables, optimizando tanto el rendimiento como la disponibilidad de los servicios.</a:t>
            </a:r>
          </a:p>
          <a:p>
            <a:r>
              <a:rPr lang="es-CR" sz="1800" b="1" dirty="0">
                <a:solidFill>
                  <a:srgbClr val="47ACC5"/>
                </a:solidFill>
                <a:effectLst/>
                <a:latin typeface="Arial" panose="020B0604020202020204" pitchFamily="34" charset="0"/>
              </a:rPr>
              <a:t>Soluciones de Virtualización</a:t>
            </a:r>
            <a:endParaRPr lang="es-CR" sz="1800" dirty="0"/>
          </a:p>
          <a:p>
            <a:pPr marL="0" indent="0">
              <a:buNone/>
            </a:pPr>
            <a:r>
              <a:rPr lang="es-ES" sz="1400" dirty="0">
                <a:solidFill>
                  <a:schemeClr val="bg1"/>
                </a:solidFill>
                <a:latin typeface="Aptos "/>
              </a:rPr>
              <a:t>Existen diversas soluciones de virtualización que permiten a las máquinas físicas albergar múltiples máquinas virtuales. Estas soluciones van desde software de virtualización de servidores hasta sistemas operativos que incluyen su propia solución de virtualización, adaptándose a diferentes necesidades empresariales.</a:t>
            </a:r>
          </a:p>
          <a:p>
            <a:r>
              <a:rPr lang="es-ES" sz="1800" b="1" dirty="0">
                <a:solidFill>
                  <a:srgbClr val="F52F17"/>
                </a:solidFill>
                <a:effectLst/>
                <a:latin typeface="Arial" panose="020B0604020202020204" pitchFamily="34" charset="0"/>
              </a:rPr>
              <a:t>Mejoras en la Gestión de Recursos</a:t>
            </a:r>
          </a:p>
          <a:p>
            <a:pPr marL="0" indent="0">
              <a:buNone/>
            </a:pPr>
            <a:r>
              <a:rPr lang="es-ES" sz="1400" dirty="0">
                <a:solidFill>
                  <a:schemeClr val="bg1"/>
                </a:solidFill>
              </a:rPr>
              <a:t>La virtualización ayuda a mejorar la gestión de recursos al permitir que varios sistemas operativos y aplicaciones se ejecuten simultáneamente en un solo servidor. Esto no solo optimiza el uso del hardware, sino que también facilita la administración y el mantenimiento de la infraestructura de TI.</a:t>
            </a:r>
          </a:p>
        </p:txBody>
      </p:sp>
    </p:spTree>
    <p:extLst>
      <p:ext uri="{BB962C8B-B14F-4D97-AF65-F5344CB8AC3E}">
        <p14:creationId xmlns:p14="http://schemas.microsoft.com/office/powerpoint/2010/main" val="4050678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D85F61-4A06-57D8-9DA2-F38C5DC17FB3}"/>
              </a:ext>
            </a:extLst>
          </p:cNvPr>
          <p:cNvSpPr>
            <a:spLocks noGrp="1"/>
          </p:cNvSpPr>
          <p:nvPr>
            <p:ph type="title"/>
          </p:nvPr>
        </p:nvSpPr>
        <p:spPr>
          <a:xfrm>
            <a:off x="838200" y="477706"/>
            <a:ext cx="10515600" cy="1325563"/>
          </a:xfrm>
        </p:spPr>
        <p:txBody>
          <a:bodyPr>
            <a:normAutofit/>
          </a:bodyPr>
          <a:lstStyle/>
          <a:p>
            <a:r>
              <a:rPr lang="es-ES" b="1" dirty="0">
                <a:solidFill>
                  <a:srgbClr val="F52F17"/>
                </a:solidFill>
                <a:effectLst/>
                <a:latin typeface="Arial" panose="020B0604020202020204" pitchFamily="34" charset="0"/>
              </a:rPr>
              <a:t>Tendencias Futuras en la Virtualización</a:t>
            </a:r>
            <a:endParaRPr lang="es-CR" dirty="0"/>
          </a:p>
        </p:txBody>
      </p:sp>
      <p:sp>
        <p:nvSpPr>
          <p:cNvPr id="3" name="Marcador de contenido 2">
            <a:extLst>
              <a:ext uri="{FF2B5EF4-FFF2-40B4-BE49-F238E27FC236}">
                <a16:creationId xmlns:a16="http://schemas.microsoft.com/office/drawing/2014/main" id="{00F6FDF0-D674-CB79-39D8-38BB29D9D62E}"/>
              </a:ext>
            </a:extLst>
          </p:cNvPr>
          <p:cNvSpPr>
            <a:spLocks noGrp="1"/>
          </p:cNvSpPr>
          <p:nvPr>
            <p:ph idx="1"/>
          </p:nvPr>
        </p:nvSpPr>
        <p:spPr>
          <a:xfrm>
            <a:off x="1812889" y="2117027"/>
            <a:ext cx="8345993" cy="3600485"/>
          </a:xfrm>
        </p:spPr>
        <p:txBody>
          <a:bodyPr/>
          <a:lstStyle/>
          <a:p>
            <a:r>
              <a:rPr lang="es-CR" sz="1800" b="1" dirty="0">
                <a:solidFill>
                  <a:srgbClr val="47ACC5"/>
                </a:solidFill>
                <a:effectLst/>
                <a:latin typeface="Arial" panose="020B0604020202020204" pitchFamily="34" charset="0"/>
              </a:rPr>
              <a:t>Evolución de la Tecnología</a:t>
            </a:r>
          </a:p>
          <a:p>
            <a:pPr marL="0" indent="0">
              <a:buNone/>
            </a:pPr>
            <a:r>
              <a:rPr lang="es-ES" sz="1400" dirty="0">
                <a:solidFill>
                  <a:schemeClr val="bg1"/>
                </a:solidFill>
              </a:rPr>
              <a:t>La virtualización continúa evolucionando, con nuevas tecnologías emergiendo que prometen mejorar aún más la eficiencia y la flexibilidad. La integración de la inteligencia artificial y la automatización en las soluciones de virtualización está en aumento.</a:t>
            </a:r>
          </a:p>
          <a:p>
            <a:r>
              <a:rPr lang="es-CR" sz="1800" b="1" dirty="0">
                <a:solidFill>
                  <a:srgbClr val="F52F17"/>
                </a:solidFill>
                <a:effectLst/>
                <a:latin typeface="Arial" panose="020B0604020202020204" pitchFamily="34" charset="0"/>
              </a:rPr>
              <a:t>Impacto en la Nube</a:t>
            </a:r>
          </a:p>
          <a:p>
            <a:pPr marL="0" indent="0">
              <a:buNone/>
            </a:pPr>
            <a:r>
              <a:rPr lang="es-ES" sz="1400" dirty="0">
                <a:solidFill>
                  <a:schemeClr val="bg1"/>
                </a:solidFill>
              </a:rPr>
              <a:t>La virtualización juega un papel fundamental en el desarrollo y la expansión de los servicios en la nube. Permite que los recursos se aprovisionen de manera dinámica y se gestionen de forma más eficiente, lo que resulta en una mayor agilidad empresarial.</a:t>
            </a:r>
            <a:endParaRPr lang="es-CR" sz="1400" dirty="0">
              <a:solidFill>
                <a:schemeClr val="bg1"/>
              </a:solidFill>
            </a:endParaRPr>
          </a:p>
          <a:p>
            <a:r>
              <a:rPr lang="es-CR" sz="1800" b="1" dirty="0">
                <a:solidFill>
                  <a:srgbClr val="47ACC5"/>
                </a:solidFill>
                <a:effectLst/>
                <a:latin typeface="Arial" panose="020B0604020202020204" pitchFamily="34" charset="0"/>
              </a:rPr>
              <a:t>Seguridad en la Virtualización</a:t>
            </a:r>
          </a:p>
          <a:p>
            <a:pPr marL="0" indent="0">
              <a:buNone/>
            </a:pPr>
            <a:r>
              <a:rPr lang="es-ES" sz="1400" dirty="0">
                <a:solidFill>
                  <a:schemeClr val="bg1"/>
                </a:solidFill>
              </a:rPr>
              <a:t>A medida que la virtualización se convierte en un componente crítico de la infraestructura de TI, la seguridad de las máquinas virtuales y de los datos que manejan se vuelve esencial. Las empresas deben adoptar medidas adecuadas para proteger sus entornos virtualizados frente a amenazas cibernéticas.</a:t>
            </a:r>
            <a:endParaRPr lang="es-CR" sz="1400" dirty="0">
              <a:solidFill>
                <a:schemeClr val="bg1"/>
              </a:solidFill>
            </a:endParaRPr>
          </a:p>
          <a:p>
            <a:pPr marL="0" indent="0">
              <a:buNone/>
            </a:pPr>
            <a:endParaRPr lang="es-CR" sz="1400" dirty="0"/>
          </a:p>
        </p:txBody>
      </p:sp>
    </p:spTree>
    <p:extLst>
      <p:ext uri="{BB962C8B-B14F-4D97-AF65-F5344CB8AC3E}">
        <p14:creationId xmlns:p14="http://schemas.microsoft.com/office/powerpoint/2010/main" val="178897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48BA421-A971-37EB-29AD-8321B14EA54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3AC3126-2503-003A-71CA-B994A237D0A1}"/>
              </a:ext>
            </a:extLst>
          </p:cNvPr>
          <p:cNvSpPr>
            <a:spLocks noGrp="1"/>
          </p:cNvSpPr>
          <p:nvPr>
            <p:ph type="ctrTitle"/>
          </p:nvPr>
        </p:nvSpPr>
        <p:spPr>
          <a:xfrm>
            <a:off x="1674725" y="1926231"/>
            <a:ext cx="9144000" cy="2387600"/>
          </a:xfrm>
        </p:spPr>
        <p:txBody>
          <a:bodyPr>
            <a:normAutofit/>
          </a:bodyPr>
          <a:lstStyle/>
          <a:p>
            <a:r>
              <a:rPr lang="es-ES" dirty="0">
                <a:solidFill>
                  <a:schemeClr val="bg1"/>
                </a:solidFill>
              </a:rPr>
              <a:t>Beneficios y Desafíos de la Virtualización</a:t>
            </a:r>
            <a:endParaRPr lang="es-CR" dirty="0">
              <a:solidFill>
                <a:schemeClr val="bg1"/>
              </a:solidFill>
            </a:endParaRPr>
          </a:p>
        </p:txBody>
      </p:sp>
    </p:spTree>
    <p:extLst>
      <p:ext uri="{BB962C8B-B14F-4D97-AF65-F5344CB8AC3E}">
        <p14:creationId xmlns:p14="http://schemas.microsoft.com/office/powerpoint/2010/main" val="265771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FB4C98-E299-C244-40B6-F5DCFC9200EE}"/>
              </a:ext>
            </a:extLst>
          </p:cNvPr>
          <p:cNvSpPr>
            <a:spLocks noGrp="1"/>
          </p:cNvSpPr>
          <p:nvPr>
            <p:ph type="title"/>
          </p:nvPr>
        </p:nvSpPr>
        <p:spPr/>
        <p:txBody>
          <a:bodyPr>
            <a:normAutofit/>
          </a:bodyPr>
          <a:lstStyle/>
          <a:p>
            <a:r>
              <a:rPr lang="es-ES" b="1" dirty="0">
                <a:solidFill>
                  <a:srgbClr val="F52F17"/>
                </a:solidFill>
                <a:effectLst/>
                <a:latin typeface="Arial" panose="020B0604020202020204" pitchFamily="34" charset="0"/>
              </a:rPr>
              <a:t>Ventajas de la Virtualización en la Consolidación de Servidores</a:t>
            </a:r>
            <a:endParaRPr lang="es-CR" dirty="0"/>
          </a:p>
        </p:txBody>
      </p:sp>
      <p:sp>
        <p:nvSpPr>
          <p:cNvPr id="3" name="Marcador de contenido 2">
            <a:extLst>
              <a:ext uri="{FF2B5EF4-FFF2-40B4-BE49-F238E27FC236}">
                <a16:creationId xmlns:a16="http://schemas.microsoft.com/office/drawing/2014/main" id="{BDDC4350-5E6A-408E-006C-970DBD7CF89F}"/>
              </a:ext>
            </a:extLst>
          </p:cNvPr>
          <p:cNvSpPr>
            <a:spLocks noGrp="1"/>
          </p:cNvSpPr>
          <p:nvPr>
            <p:ph idx="1"/>
          </p:nvPr>
        </p:nvSpPr>
        <p:spPr>
          <a:xfrm>
            <a:off x="838201" y="1825625"/>
            <a:ext cx="8235462" cy="4351338"/>
          </a:xfrm>
        </p:spPr>
        <p:txBody>
          <a:bodyPr/>
          <a:lstStyle/>
          <a:p>
            <a:r>
              <a:rPr lang="es-CR" sz="1800" b="1" dirty="0">
                <a:solidFill>
                  <a:srgbClr val="47ACC5"/>
                </a:solidFill>
                <a:effectLst/>
                <a:latin typeface="Arial" panose="020B0604020202020204" pitchFamily="34" charset="0"/>
              </a:rPr>
              <a:t>Reducción de Recursos Desperdiciados</a:t>
            </a:r>
            <a:endParaRPr lang="es-CR" sz="1800" dirty="0"/>
          </a:p>
          <a:p>
            <a:pPr marL="0" indent="0">
              <a:buNone/>
            </a:pPr>
            <a:r>
              <a:rPr lang="es-ES" sz="1400" dirty="0">
                <a:solidFill>
                  <a:schemeClr val="bg1"/>
                </a:solidFill>
              </a:rPr>
              <a:t>La virtualización permite consolidar servidores físicos en instancias virtuales, lo que reduce significativamente el desperdicio de recursos computacionales. A medida que las organizaciones crecen, la capacidad adicional de procesamiento se vuelve esencial, y la virtualización asegura que los recursos se utilicen de manera más eficiente.</a:t>
            </a:r>
          </a:p>
          <a:p>
            <a:r>
              <a:rPr lang="es-CR" sz="1400" b="1" dirty="0">
                <a:solidFill>
                  <a:srgbClr val="F52F17"/>
                </a:solidFill>
                <a:effectLst/>
                <a:latin typeface="Arial" panose="020B0604020202020204" pitchFamily="34" charset="0"/>
              </a:rPr>
              <a:t>Mayor Flexibilidad y Escalabilidad</a:t>
            </a:r>
          </a:p>
          <a:p>
            <a:pPr marL="0" indent="0">
              <a:buNone/>
            </a:pPr>
            <a:r>
              <a:rPr lang="es-ES" sz="1400" dirty="0">
                <a:solidFill>
                  <a:schemeClr val="bg1"/>
                </a:solidFill>
              </a:rPr>
              <a:t>Las tecnologías de máquina virtual ofrecen una flexibilidad sin precedentes, permitiendo a las organizaciones adaptar sus recursos informáticos a las necesidades cambiantes del negocio. Esto facilita la escalabilidad y la implementación de nuevas aplicaciones sin necesidad de adquirir hardware adicional.</a:t>
            </a:r>
          </a:p>
          <a:p>
            <a:r>
              <a:rPr lang="es-CR" sz="1800" b="1" dirty="0">
                <a:solidFill>
                  <a:srgbClr val="47ACC5"/>
                </a:solidFill>
                <a:effectLst/>
                <a:latin typeface="Arial" panose="020B0604020202020204" pitchFamily="34" charset="0"/>
              </a:rPr>
              <a:t>Mejor Gestión de Recursos</a:t>
            </a:r>
          </a:p>
          <a:p>
            <a:pPr marL="0" indent="0">
              <a:buNone/>
            </a:pPr>
            <a:r>
              <a:rPr lang="es-ES" sz="1400" dirty="0">
                <a:solidFill>
                  <a:schemeClr val="bg1"/>
                </a:solidFill>
              </a:rPr>
              <a:t>Con la virtualización, las organizaciones pueden gestionar de forma más efectiva sus recursos de hardware. La capacidad de monitorizar y asignar recursos de manera dinámica ayuda a optimizar el rendimiento de las aplicaciones y los servidores, mejorando la eficiencia operativa.</a:t>
            </a:r>
            <a:endParaRPr lang="es-CR" sz="1400" dirty="0">
              <a:solidFill>
                <a:schemeClr val="bg1"/>
              </a:solidFill>
            </a:endParaRPr>
          </a:p>
          <a:p>
            <a:endParaRPr lang="es-CR" sz="1400" dirty="0">
              <a:solidFill>
                <a:schemeClr val="bg1"/>
              </a:solidFill>
            </a:endParaRPr>
          </a:p>
          <a:p>
            <a:endParaRPr lang="es-CR" sz="1400" dirty="0"/>
          </a:p>
        </p:txBody>
      </p:sp>
    </p:spTree>
    <p:extLst>
      <p:ext uri="{BB962C8B-B14F-4D97-AF65-F5344CB8AC3E}">
        <p14:creationId xmlns:p14="http://schemas.microsoft.com/office/powerpoint/2010/main" val="2130380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04889BD-0976-7D50-5260-4BB47C5B991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48137F8-5BAC-43C9-5488-BC0DCE759633}"/>
              </a:ext>
            </a:extLst>
          </p:cNvPr>
          <p:cNvSpPr>
            <a:spLocks noGrp="1"/>
          </p:cNvSpPr>
          <p:nvPr>
            <p:ph type="title"/>
          </p:nvPr>
        </p:nvSpPr>
        <p:spPr/>
        <p:txBody>
          <a:bodyPr>
            <a:normAutofit/>
          </a:bodyPr>
          <a:lstStyle/>
          <a:p>
            <a:r>
              <a:rPr lang="es-CR" b="1" dirty="0">
                <a:solidFill>
                  <a:srgbClr val="47ACC5"/>
                </a:solidFill>
                <a:effectLst/>
                <a:latin typeface="Arial" panose="020B0604020202020204" pitchFamily="34" charset="0"/>
              </a:rPr>
              <a:t>Desafíos de la Virtualización</a:t>
            </a:r>
            <a:endParaRPr lang="es-CR" dirty="0"/>
          </a:p>
        </p:txBody>
      </p:sp>
      <p:sp>
        <p:nvSpPr>
          <p:cNvPr id="3" name="Marcador de contenido 2">
            <a:extLst>
              <a:ext uri="{FF2B5EF4-FFF2-40B4-BE49-F238E27FC236}">
                <a16:creationId xmlns:a16="http://schemas.microsoft.com/office/drawing/2014/main" id="{DED58B96-F706-F2CD-2A8D-0416C4620811}"/>
              </a:ext>
            </a:extLst>
          </p:cNvPr>
          <p:cNvSpPr>
            <a:spLocks noGrp="1"/>
          </p:cNvSpPr>
          <p:nvPr>
            <p:ph idx="1"/>
          </p:nvPr>
        </p:nvSpPr>
        <p:spPr>
          <a:xfrm>
            <a:off x="1464502" y="1963411"/>
            <a:ext cx="8235462" cy="4086660"/>
          </a:xfrm>
        </p:spPr>
        <p:txBody>
          <a:bodyPr/>
          <a:lstStyle/>
          <a:p>
            <a:r>
              <a:rPr lang="es-CR" sz="1800" b="1" dirty="0">
                <a:solidFill>
                  <a:srgbClr val="F52F17"/>
                </a:solidFill>
                <a:effectLst/>
                <a:latin typeface="Arial" panose="020B0604020202020204" pitchFamily="34" charset="0"/>
              </a:rPr>
              <a:t>Complejidad en la Gestión</a:t>
            </a:r>
            <a:endParaRPr lang="es-CR" sz="1800" dirty="0"/>
          </a:p>
          <a:p>
            <a:pPr marL="0" indent="0">
              <a:buNone/>
            </a:pPr>
            <a:r>
              <a:rPr lang="es-ES" sz="1400" dirty="0">
                <a:solidFill>
                  <a:schemeClr val="bg1"/>
                </a:solidFill>
                <a:effectLst/>
                <a:latin typeface="Arial" panose="020B0604020202020204" pitchFamily="34" charset="0"/>
              </a:rPr>
              <a:t>A pesar de sus beneficios, la virtualización introduce una nueva capa de complejidad en la gestión de TI. Los administradores deben ser competentes en la configuración y mantenimiento de entornos virtuales, lo que puede requerir formación adicional y un mayor conocimiento técnico.</a:t>
            </a:r>
            <a:endParaRPr lang="es-ES" sz="1400" dirty="0">
              <a:solidFill>
                <a:schemeClr val="bg1"/>
              </a:solidFill>
            </a:endParaRPr>
          </a:p>
          <a:p>
            <a:r>
              <a:rPr lang="es-CR" sz="1800" b="1" dirty="0">
                <a:solidFill>
                  <a:srgbClr val="47ACC5"/>
                </a:solidFill>
                <a:effectLst/>
                <a:latin typeface="Arial" panose="020B0604020202020204" pitchFamily="34" charset="0"/>
              </a:rPr>
              <a:t>Riesgos de Seguridad</a:t>
            </a:r>
            <a:endParaRPr lang="es-CR" sz="1800" dirty="0"/>
          </a:p>
          <a:p>
            <a:pPr marL="0" indent="0">
              <a:buNone/>
            </a:pPr>
            <a:r>
              <a:rPr lang="es-ES" sz="1400" dirty="0">
                <a:solidFill>
                  <a:schemeClr val="bg1"/>
                </a:solidFill>
                <a:effectLst/>
                <a:latin typeface="Arial" panose="020B0604020202020204" pitchFamily="34" charset="0"/>
              </a:rPr>
              <a:t>La virtualización puede presentar riesgos de seguridad, ya que múltiples máquinas virtuales comparten el mismo hardware. Esto implica que una vulnerabilidad en una máquina virtual puede potencialmente comprometer a otras, lo que requiere estrategias de seguridad robustas para proteger el entorno virtualizado.</a:t>
            </a:r>
            <a:endParaRPr lang="es-ES" sz="1400" dirty="0">
              <a:solidFill>
                <a:schemeClr val="bg1"/>
              </a:solidFill>
            </a:endParaRPr>
          </a:p>
          <a:p>
            <a:r>
              <a:rPr lang="es-CR" sz="1800" b="1" dirty="0">
                <a:solidFill>
                  <a:srgbClr val="F52F17"/>
                </a:solidFill>
                <a:effectLst/>
                <a:latin typeface="Arial" panose="020B0604020202020204" pitchFamily="34" charset="0"/>
              </a:rPr>
              <a:t>Costos Iniciales de Implementación</a:t>
            </a:r>
            <a:endParaRPr lang="es-CR" sz="1800" dirty="0"/>
          </a:p>
          <a:p>
            <a:pPr marL="0" indent="0">
              <a:buNone/>
            </a:pPr>
            <a:r>
              <a:rPr lang="es-ES" sz="1400" dirty="0">
                <a:solidFill>
                  <a:schemeClr val="bg1"/>
                </a:solidFill>
                <a:effectLst/>
                <a:latin typeface="Arial" panose="020B0604020202020204" pitchFamily="34" charset="0"/>
              </a:rPr>
              <a:t>La adopción de la virtualización puede implicar costos iniciales significativos. Las organizaciones deben invertir en software de virtualización y, posiblemente, en hardware compatible, lo que puede ser un desafío para algunas empresas, especialmente aquellas con recursos limitados.</a:t>
            </a:r>
            <a:endParaRPr lang="es-ES" sz="1400" dirty="0">
              <a:solidFill>
                <a:schemeClr val="bg1"/>
              </a:solidFill>
            </a:endParaRPr>
          </a:p>
          <a:p>
            <a:endParaRPr lang="es-CR" sz="1400" dirty="0">
              <a:solidFill>
                <a:schemeClr val="bg1"/>
              </a:solidFill>
            </a:endParaRPr>
          </a:p>
          <a:p>
            <a:endParaRPr lang="es-CR" sz="1400" dirty="0"/>
          </a:p>
        </p:txBody>
      </p:sp>
    </p:spTree>
    <p:extLst>
      <p:ext uri="{BB962C8B-B14F-4D97-AF65-F5344CB8AC3E}">
        <p14:creationId xmlns:p14="http://schemas.microsoft.com/office/powerpoint/2010/main" val="1433443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4A08CD5-8EDE-2D7D-C95B-83CA052EB50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3071A5-7F6B-004F-BDF6-7120E5BD1022}"/>
              </a:ext>
            </a:extLst>
          </p:cNvPr>
          <p:cNvSpPr>
            <a:spLocks noGrp="1"/>
          </p:cNvSpPr>
          <p:nvPr>
            <p:ph type="title"/>
          </p:nvPr>
        </p:nvSpPr>
        <p:spPr/>
        <p:txBody>
          <a:bodyPr>
            <a:normAutofit/>
          </a:bodyPr>
          <a:lstStyle/>
          <a:p>
            <a:r>
              <a:rPr lang="es-ES" b="1" dirty="0">
                <a:solidFill>
                  <a:srgbClr val="F52F17"/>
                </a:solidFill>
                <a:effectLst/>
                <a:latin typeface="Arial" panose="020B0604020202020204" pitchFamily="34" charset="0"/>
              </a:rPr>
              <a:t>Impacto en la Eficiencia Operativa</a:t>
            </a:r>
            <a:endParaRPr lang="es-ES" dirty="0"/>
          </a:p>
        </p:txBody>
      </p:sp>
      <p:sp>
        <p:nvSpPr>
          <p:cNvPr id="3" name="Marcador de contenido 2">
            <a:extLst>
              <a:ext uri="{FF2B5EF4-FFF2-40B4-BE49-F238E27FC236}">
                <a16:creationId xmlns:a16="http://schemas.microsoft.com/office/drawing/2014/main" id="{3D5D01E6-F158-C2C7-7496-90C7565B5490}"/>
              </a:ext>
            </a:extLst>
          </p:cNvPr>
          <p:cNvSpPr>
            <a:spLocks noGrp="1"/>
          </p:cNvSpPr>
          <p:nvPr>
            <p:ph idx="1"/>
          </p:nvPr>
        </p:nvSpPr>
        <p:spPr>
          <a:xfrm>
            <a:off x="1464502" y="1963411"/>
            <a:ext cx="8235462" cy="4086660"/>
          </a:xfrm>
        </p:spPr>
        <p:txBody>
          <a:bodyPr>
            <a:normAutofit/>
          </a:bodyPr>
          <a:lstStyle/>
          <a:p>
            <a:r>
              <a:rPr lang="es-CR" sz="1800" b="1" dirty="0">
                <a:solidFill>
                  <a:srgbClr val="47ACC5"/>
                </a:solidFill>
                <a:effectLst/>
                <a:latin typeface="Arial" panose="020B0604020202020204" pitchFamily="34" charset="0"/>
              </a:rPr>
              <a:t>Optimización del Rendimiento</a:t>
            </a:r>
            <a:endParaRPr lang="es-CR" sz="1800" dirty="0"/>
          </a:p>
          <a:p>
            <a:pPr marL="0" indent="0">
              <a:buNone/>
            </a:pPr>
            <a:r>
              <a:rPr lang="es-ES" sz="1400" dirty="0">
                <a:solidFill>
                  <a:schemeClr val="bg1"/>
                </a:solidFill>
                <a:effectLst/>
                <a:latin typeface="Arial" panose="020B0604020202020204" pitchFamily="34" charset="0"/>
              </a:rPr>
              <a:t>La virtualización permite a las organizaciones optimizar el rendimiento de sus sistemas de computación al distribuir de manera más equitativa la carga de trabajo entre diferentes máquinas virtuales. Esto resulta en una utilización más eficiente de los recursos disponibles.</a:t>
            </a:r>
            <a:endParaRPr lang="es-ES" sz="1400" dirty="0">
              <a:solidFill>
                <a:schemeClr val="bg1"/>
              </a:solidFill>
            </a:endParaRPr>
          </a:p>
          <a:p>
            <a:r>
              <a:rPr lang="es-CR" sz="1800" b="1" dirty="0">
                <a:solidFill>
                  <a:srgbClr val="F52F17"/>
                </a:solidFill>
                <a:effectLst/>
                <a:latin typeface="Arial" panose="020B0604020202020204" pitchFamily="34" charset="0"/>
              </a:rPr>
              <a:t>Reducción de Costos Operativos</a:t>
            </a:r>
            <a:endParaRPr lang="es-CR" sz="1800" dirty="0"/>
          </a:p>
          <a:p>
            <a:pPr marL="0" indent="0">
              <a:buNone/>
            </a:pPr>
            <a:r>
              <a:rPr lang="es-ES" sz="1400" dirty="0">
                <a:solidFill>
                  <a:schemeClr val="bg1"/>
                </a:solidFill>
                <a:effectLst/>
                <a:latin typeface="Arial" panose="020B0604020202020204" pitchFamily="34" charset="0"/>
              </a:rPr>
              <a:t>Al consolidar servidores y reducir la necesidad de hardware físico, las organizaciones pueden disminuir sus costos operativos. Esto incluye ahorros en consumo energético, espacio físico y costos de mantenimiento, lo que contribuye a una operación más sostenible.</a:t>
            </a:r>
            <a:endParaRPr lang="es-ES" sz="1400" dirty="0">
              <a:solidFill>
                <a:schemeClr val="bg1"/>
              </a:solidFill>
            </a:endParaRPr>
          </a:p>
          <a:p>
            <a:r>
              <a:rPr lang="es-ES" sz="1800" b="1" dirty="0">
                <a:solidFill>
                  <a:srgbClr val="47ACC5"/>
                </a:solidFill>
                <a:effectLst/>
                <a:latin typeface="Arial" panose="020B0604020202020204" pitchFamily="34" charset="0"/>
              </a:rPr>
              <a:t>Facilidad de Recuperación ante Desastres</a:t>
            </a:r>
            <a:endParaRPr lang="es-ES" sz="1800" dirty="0"/>
          </a:p>
          <a:p>
            <a:pPr marL="0" indent="0">
              <a:buNone/>
            </a:pPr>
            <a:r>
              <a:rPr lang="es-ES" sz="1400" dirty="0">
                <a:solidFill>
                  <a:schemeClr val="bg1"/>
                </a:solidFill>
                <a:effectLst/>
                <a:latin typeface="Arial" panose="020B0604020202020204" pitchFamily="34" charset="0"/>
              </a:rPr>
              <a:t>La virtualización ofrece soluciones avanzadas para la recuperación ante desastres, facilitando la creación de copias de seguridad de entornos virtuales. Esto asegura que las organizaciones puedan restaurar rápidamente sus operaciones en caso de fallos o desastres, minimizando el tiempo de inactividad.</a:t>
            </a:r>
            <a:endParaRPr lang="es-ES" sz="1400" dirty="0">
              <a:solidFill>
                <a:schemeClr val="bg1"/>
              </a:solidFill>
            </a:endParaRPr>
          </a:p>
          <a:p>
            <a:endParaRPr lang="es-CR" sz="1400" dirty="0">
              <a:solidFill>
                <a:schemeClr val="bg1"/>
              </a:solidFill>
            </a:endParaRPr>
          </a:p>
          <a:p>
            <a:endParaRPr lang="es-CR" sz="1400" dirty="0"/>
          </a:p>
        </p:txBody>
      </p:sp>
    </p:spTree>
    <p:extLst>
      <p:ext uri="{BB962C8B-B14F-4D97-AF65-F5344CB8AC3E}">
        <p14:creationId xmlns:p14="http://schemas.microsoft.com/office/powerpoint/2010/main" val="345315319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TotalTime>
  <Words>1648</Words>
  <Application>Microsoft Office PowerPoint</Application>
  <PresentationFormat>Panorámica</PresentationFormat>
  <Paragraphs>76</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Aptos</vt:lpstr>
      <vt:lpstr>Aptos </vt:lpstr>
      <vt:lpstr>Aptos Display</vt:lpstr>
      <vt:lpstr>Arial</vt:lpstr>
      <vt:lpstr>Tema de Office</vt:lpstr>
      <vt:lpstr>Optimización del Uso de Recursos en Máquinas Virtuales para Entornos Virtualizados</vt:lpstr>
      <vt:lpstr>Introducción a la Virtualización de Sistemas</vt:lpstr>
      <vt:lpstr>Conceptos Básicos de la Virtualización</vt:lpstr>
      <vt:lpstr>Aplicaciones de la Virtualización</vt:lpstr>
      <vt:lpstr>Tendencias Futuras en la Virtualización</vt:lpstr>
      <vt:lpstr>Beneficios y Desafíos de la Virtualización</vt:lpstr>
      <vt:lpstr>Ventajas de la Virtualización en la Consolidación de Servidores</vt:lpstr>
      <vt:lpstr>Desafíos de la Virtualización</vt:lpstr>
      <vt:lpstr>Impacto en la Eficiencia Operativa</vt:lpstr>
      <vt:lpstr>Técnicas de Optimización de Recursos</vt:lpstr>
      <vt:lpstr>Configuración Eficiente de Máquinas Virtuales</vt:lpstr>
      <vt:lpstr>Configuración Eficiente de Máquinas Virtuales</vt:lpstr>
      <vt:lpstr>Herramientas y Técnicas de Optimización</vt:lpstr>
      <vt:lpstr>Impacto de la Optimización en el Rendimiento y Eficiencia de Máquinas Virtuales</vt:lpstr>
      <vt:lpstr>Estrategias de Optimización en Máquinas Virtuales</vt:lpstr>
      <vt:lpstr>MUCHAS GRCIAS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Emilio Jose Zuñiga Venegas</dc:creator>
  <cp:lastModifiedBy>Emilio Jose Zuñiga Venegas</cp:lastModifiedBy>
  <cp:revision>8</cp:revision>
  <dcterms:created xsi:type="dcterms:W3CDTF">2024-12-30T18:10:49Z</dcterms:created>
  <dcterms:modified xsi:type="dcterms:W3CDTF">2024-12-30T18:52:49Z</dcterms:modified>
</cp:coreProperties>
</file>