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7" r:id="rId2"/>
    <p:sldId id="258" r:id="rId3"/>
    <p:sldId id="260"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0E5426-FF70-4813-93F7-9BCBAF9DF5B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70151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26-FF70-4813-93F7-9BCBAF9DF5B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3516734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26-FF70-4813-93F7-9BCBAF9DF5B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FDCC9-A80F-44ED-A77D-73122D8985D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66731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26-FF70-4813-93F7-9BCBAF9DF5B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1524711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26-FF70-4813-93F7-9BCBAF9DF5B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FDCC9-A80F-44ED-A77D-73122D8985D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1800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26-FF70-4813-93F7-9BCBAF9DF5B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1459278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E5426-FF70-4813-93F7-9BCBAF9DF5B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1763854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E5426-FF70-4813-93F7-9BCBAF9DF5B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36165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E5426-FF70-4813-93F7-9BCBAF9DF5B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3194005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26-FF70-4813-93F7-9BCBAF9DF5B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1484120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0E5426-FF70-4813-93F7-9BCBAF9DF5B6}"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2406671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0E5426-FF70-4813-93F7-9BCBAF9DF5B6}"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253104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0E5426-FF70-4813-93F7-9BCBAF9DF5B6}"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434799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E5426-FF70-4813-93F7-9BCBAF9DF5B6}" type="datetimeFigureOut">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3274784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0E5426-FF70-4813-93F7-9BCBAF9DF5B6}"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FDCC9-A80F-44ED-A77D-73122D8985D2}" type="slidenum">
              <a:rPr lang="en-US" smtClean="0"/>
              <a:t>‹#›</a:t>
            </a:fld>
            <a:endParaRPr lang="en-US"/>
          </a:p>
        </p:txBody>
      </p:sp>
    </p:spTree>
    <p:extLst>
      <p:ext uri="{BB962C8B-B14F-4D97-AF65-F5344CB8AC3E}">
        <p14:creationId xmlns:p14="http://schemas.microsoft.com/office/powerpoint/2010/main" val="137546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FDCC9-A80F-44ED-A77D-73122D8985D2}" type="slidenum">
              <a:rPr lang="en-US" smtClean="0"/>
              <a:t>‹#›</a:t>
            </a:fld>
            <a:endParaRPr lang="en-US"/>
          </a:p>
        </p:txBody>
      </p:sp>
      <p:sp>
        <p:nvSpPr>
          <p:cNvPr id="5" name="Date Placeholder 4"/>
          <p:cNvSpPr>
            <a:spLocks noGrp="1"/>
          </p:cNvSpPr>
          <p:nvPr>
            <p:ph type="dt" sz="half" idx="10"/>
          </p:nvPr>
        </p:nvSpPr>
        <p:spPr/>
        <p:txBody>
          <a:bodyPr/>
          <a:lstStyle/>
          <a:p>
            <a:fld id="{320E5426-FF70-4813-93F7-9BCBAF9DF5B6}" type="datetimeFigureOut">
              <a:rPr lang="en-US" smtClean="0"/>
              <a:t>12/1/2023</a:t>
            </a:fld>
            <a:endParaRPr lang="en-US"/>
          </a:p>
        </p:txBody>
      </p:sp>
    </p:spTree>
    <p:extLst>
      <p:ext uri="{BB962C8B-B14F-4D97-AF65-F5344CB8AC3E}">
        <p14:creationId xmlns:p14="http://schemas.microsoft.com/office/powerpoint/2010/main" val="854471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0E5426-FF70-4813-93F7-9BCBAF9DF5B6}" type="datetimeFigureOut">
              <a:rPr lang="en-US" smtClean="0"/>
              <a:t>12/1/2023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2FDCC9-A80F-44ED-A77D-73122D8985D2}" type="slidenum">
              <a:rPr lang="en-US" smtClean="0"/>
              <a:t>‹#›</a:t>
            </a:fld>
            <a:endParaRPr lang="en-US"/>
          </a:p>
        </p:txBody>
      </p:sp>
    </p:spTree>
    <p:extLst>
      <p:ext uri="{BB962C8B-B14F-4D97-AF65-F5344CB8AC3E}">
        <p14:creationId xmlns:p14="http://schemas.microsoft.com/office/powerpoint/2010/main" val="41705126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378DE-E5DE-A0A1-F458-380398C3FE3C}"/>
              </a:ext>
            </a:extLst>
          </p:cNvPr>
          <p:cNvSpPr>
            <a:spLocks noGrp="1"/>
          </p:cNvSpPr>
          <p:nvPr>
            <p:ph type="title"/>
          </p:nvPr>
        </p:nvSpPr>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3E924179-40C1-4B77-B62B-5BFF1047990C}"/>
              </a:ext>
            </a:extLst>
          </p:cNvPr>
          <p:cNvSpPr>
            <a:spLocks noGrp="1"/>
          </p:cNvSpPr>
          <p:nvPr>
            <p:ph idx="1"/>
          </p:nvPr>
        </p:nvSpPr>
        <p:spPr/>
        <p:txBody>
          <a:bodyPr>
            <a:normAutofit lnSpcReduction="10000"/>
          </a:bodyPr>
          <a:lstStyle/>
          <a:p>
            <a:pPr marL="0" indent="0" algn="just">
              <a:buNone/>
            </a:pPr>
            <a:r>
              <a:rPr lang="en-ZA" sz="2000" b="1" i="0" dirty="0">
                <a:effectLst/>
                <a:latin typeface="Arial" panose="020B0604020202020204" pitchFamily="34" charset="0"/>
                <a:cs typeface="Arial" panose="020B0604020202020204" pitchFamily="34" charset="0"/>
              </a:rPr>
              <a:t>The research aims to address the challenges hindering the growth and penetration of the insurance industry in Africa despite its significant population size. Specifically, the study intends to investigate the low market share of insurance premiums, which only accounts for &gt;1% of insured catastrophe losses worldwide, despite Africa being home to 17% of the global population. The research seeks to explore and understand the underlying issues affecting insurance affordability, consumer perception regarding the value of insurance, and the targeting of potential clients within a context of high unemployment rates. Additionally, the study aims to identify strategies and develop a viable tool that can effectively increase insurance penetration in Africa, considering factors such as affordability, consumer knowledge, and target market optimization</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2107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CCE9D-162A-DB55-68B9-B9115A138D5C}"/>
              </a:ext>
            </a:extLst>
          </p:cNvPr>
          <p:cNvSpPr>
            <a:spLocks noGrp="1"/>
          </p:cNvSpPr>
          <p:nvPr>
            <p:ph type="title"/>
          </p:nvPr>
        </p:nvSpPr>
        <p:spPr/>
        <p:txBody>
          <a:bodyPr/>
          <a:lstStyle/>
          <a:p>
            <a:pPr algn="ctr"/>
            <a:r>
              <a:rPr lang="en-US" b="1" dirty="0"/>
              <a:t>Project Landscape</a:t>
            </a:r>
          </a:p>
        </p:txBody>
      </p:sp>
      <p:graphicFrame>
        <p:nvGraphicFramePr>
          <p:cNvPr id="4" name="Content Placeholder 3">
            <a:extLst>
              <a:ext uri="{FF2B5EF4-FFF2-40B4-BE49-F238E27FC236}">
                <a16:creationId xmlns:a16="http://schemas.microsoft.com/office/drawing/2014/main" id="{B27DDD93-7BA6-2F8C-DF1E-E7C7A5D035B2}"/>
              </a:ext>
            </a:extLst>
          </p:cNvPr>
          <p:cNvGraphicFramePr>
            <a:graphicFrameLocks noGrp="1"/>
          </p:cNvGraphicFramePr>
          <p:nvPr>
            <p:ph idx="1"/>
            <p:extLst>
              <p:ext uri="{D42A27DB-BD31-4B8C-83A1-F6EECF244321}">
                <p14:modId xmlns:p14="http://schemas.microsoft.com/office/powerpoint/2010/main" val="3109519409"/>
              </p:ext>
            </p:extLst>
          </p:nvPr>
        </p:nvGraphicFramePr>
        <p:xfrm>
          <a:off x="838199" y="1808306"/>
          <a:ext cx="10515600" cy="4354486"/>
        </p:xfrm>
        <a:graphic>
          <a:graphicData uri="http://schemas.openxmlformats.org/drawingml/2006/table">
            <a:tbl>
              <a:tblPr/>
              <a:tblGrid>
                <a:gridCol w="3505200">
                  <a:extLst>
                    <a:ext uri="{9D8B030D-6E8A-4147-A177-3AD203B41FA5}">
                      <a16:colId xmlns:a16="http://schemas.microsoft.com/office/drawing/2014/main" val="1251118217"/>
                    </a:ext>
                  </a:extLst>
                </a:gridCol>
                <a:gridCol w="3505200">
                  <a:extLst>
                    <a:ext uri="{9D8B030D-6E8A-4147-A177-3AD203B41FA5}">
                      <a16:colId xmlns:a16="http://schemas.microsoft.com/office/drawing/2014/main" val="3181836559"/>
                    </a:ext>
                  </a:extLst>
                </a:gridCol>
                <a:gridCol w="3505200">
                  <a:extLst>
                    <a:ext uri="{9D8B030D-6E8A-4147-A177-3AD203B41FA5}">
                      <a16:colId xmlns:a16="http://schemas.microsoft.com/office/drawing/2014/main" val="415044594"/>
                    </a:ext>
                  </a:extLst>
                </a:gridCol>
              </a:tblGrid>
              <a:tr h="423047">
                <a:tc>
                  <a:txBody>
                    <a:bodyPr/>
                    <a:lstStyle/>
                    <a:p>
                      <a:pPr algn="ctr" fontAlgn="b"/>
                      <a:r>
                        <a:rPr lang="en-US" sz="2400" b="1" dirty="0">
                          <a:solidFill>
                            <a:schemeClr val="bg1"/>
                          </a:solidFill>
                          <a:effectLst/>
                          <a:latin typeface="Arial" panose="020B0604020202020204" pitchFamily="34" charset="0"/>
                          <a:cs typeface="Arial" panose="020B0604020202020204" pitchFamily="34" charset="0"/>
                        </a:rPr>
                        <a:t>Data</a:t>
                      </a:r>
                    </a:p>
                  </a:txBody>
                  <a:tcPr marL="60435" marR="60435" marT="30218" marB="3021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algn="ctr" fontAlgn="b"/>
                      <a:r>
                        <a:rPr lang="en-US" sz="2400" b="1" dirty="0">
                          <a:solidFill>
                            <a:schemeClr val="bg1"/>
                          </a:solidFill>
                          <a:effectLst/>
                          <a:latin typeface="Arial" panose="020B0604020202020204" pitchFamily="34" charset="0"/>
                          <a:cs typeface="Arial" panose="020B0604020202020204" pitchFamily="34" charset="0"/>
                        </a:rPr>
                        <a:t>Information</a:t>
                      </a:r>
                    </a:p>
                  </a:txBody>
                  <a:tcPr marL="60435" marR="60435" marT="30218" marB="3021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algn="ctr" fontAlgn="b"/>
                      <a:r>
                        <a:rPr lang="en-US" sz="2400" b="1" dirty="0">
                          <a:solidFill>
                            <a:schemeClr val="bg1"/>
                          </a:solidFill>
                          <a:effectLst/>
                          <a:latin typeface="Arial" panose="020B0604020202020204" pitchFamily="34" charset="0"/>
                          <a:cs typeface="Arial" panose="020B0604020202020204" pitchFamily="34" charset="0"/>
                        </a:rPr>
                        <a:t>Knowledge</a:t>
                      </a:r>
                    </a:p>
                  </a:txBody>
                  <a:tcPr marL="60435" marR="60435" marT="30218" marB="3021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106538414"/>
                  </a:ext>
                </a:extLst>
              </a:tr>
              <a:tr h="966964">
                <a:tc>
                  <a:txBody>
                    <a:bodyPr/>
                    <a:lstStyle/>
                    <a:p>
                      <a:pPr fontAlgn="base"/>
                      <a:r>
                        <a:rPr lang="en-US" sz="1200" dirty="0">
                          <a:effectLst/>
                          <a:latin typeface="Arial" panose="020B0604020202020204" pitchFamily="34" charset="0"/>
                          <a:cs typeface="Arial" panose="020B0604020202020204" pitchFamily="34" charset="0"/>
                        </a:rPr>
                        <a:t>Insurance Premium Data</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sz="1200" dirty="0">
                          <a:effectLst/>
                          <a:latin typeface="Arial" panose="020B0604020202020204" pitchFamily="34" charset="0"/>
                          <a:cs typeface="Arial" panose="020B0604020202020204" pitchFamily="34" charset="0"/>
                        </a:rPr>
                        <a:t>Analysis of Affordability</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sz="1200" dirty="0">
                          <a:effectLst/>
                          <a:latin typeface="Arial" panose="020B0604020202020204" pitchFamily="34" charset="0"/>
                          <a:cs typeface="Arial" panose="020B0604020202020204" pitchFamily="34" charset="0"/>
                        </a:rPr>
                        <a:t>Insights into Affordability Challenges</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3992843"/>
                  </a:ext>
                </a:extLst>
              </a:tr>
              <a:tr h="604352">
                <a:tc>
                  <a:txBody>
                    <a:bodyPr/>
                    <a:lstStyle/>
                    <a:p>
                      <a:pPr fontAlgn="base"/>
                      <a:r>
                        <a:rPr lang="en-US" sz="1200">
                          <a:effectLst/>
                          <a:latin typeface="Arial" panose="020B0604020202020204" pitchFamily="34" charset="0"/>
                          <a:cs typeface="Arial" panose="020B0604020202020204" pitchFamily="34" charset="0"/>
                        </a:rPr>
                        <a:t>Economic Data</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sz="1200">
                          <a:effectLst/>
                          <a:latin typeface="Arial" panose="020B0604020202020204" pitchFamily="34" charset="0"/>
                          <a:cs typeface="Arial" panose="020B0604020202020204" pitchFamily="34" charset="0"/>
                        </a:rPr>
                        <a:t>Consumer Behavior Patterns</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sz="1200" dirty="0">
                          <a:effectLst/>
                          <a:latin typeface="Arial" panose="020B0604020202020204" pitchFamily="34" charset="0"/>
                          <a:cs typeface="Arial" panose="020B0604020202020204" pitchFamily="34" charset="0"/>
                        </a:rPr>
                        <a:t>Consumer Perception Analysis</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1480038"/>
                  </a:ext>
                </a:extLst>
              </a:tr>
              <a:tr h="785658">
                <a:tc>
                  <a:txBody>
                    <a:bodyPr/>
                    <a:lstStyle/>
                    <a:p>
                      <a:pPr fontAlgn="base"/>
                      <a:r>
                        <a:rPr lang="en-US" sz="1200">
                          <a:effectLst/>
                          <a:latin typeface="Arial" panose="020B0604020202020204" pitchFamily="34" charset="0"/>
                          <a:cs typeface="Arial" panose="020B0604020202020204" pitchFamily="34" charset="0"/>
                        </a:rPr>
                        <a:t>Consumer Perception Surveys</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sz="1200">
                          <a:effectLst/>
                          <a:latin typeface="Arial" panose="020B0604020202020204" pitchFamily="34" charset="0"/>
                          <a:cs typeface="Arial" panose="020B0604020202020204" pitchFamily="34" charset="0"/>
                        </a:rPr>
                        <a:t>Market Segmentation</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sz="1200" dirty="0">
                          <a:effectLst/>
                          <a:latin typeface="Arial" panose="020B0604020202020204" pitchFamily="34" charset="0"/>
                          <a:cs typeface="Arial" panose="020B0604020202020204" pitchFamily="34" charset="0"/>
                        </a:rPr>
                        <a:t>Target Market Optimization Strategies</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8217024"/>
                  </a:ext>
                </a:extLst>
              </a:tr>
              <a:tr h="966964">
                <a:tc>
                  <a:txBody>
                    <a:bodyPr/>
                    <a:lstStyle/>
                    <a:p>
                      <a:pPr fontAlgn="base"/>
                      <a:r>
                        <a:rPr lang="en-US" sz="1200">
                          <a:effectLst/>
                          <a:latin typeface="Arial" panose="020B0604020202020204" pitchFamily="34" charset="0"/>
                          <a:cs typeface="Arial" panose="020B0604020202020204" pitchFamily="34" charset="0"/>
                        </a:rPr>
                        <a:t>Market Demographics</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sz="1200">
                          <a:effectLst/>
                          <a:latin typeface="Arial" panose="020B0604020202020204" pitchFamily="34" charset="0"/>
                          <a:cs typeface="Arial" panose="020B0604020202020204" pitchFamily="34" charset="0"/>
                        </a:rPr>
                        <a:t>Comparison Studies</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sz="1200" dirty="0">
                          <a:effectLst/>
                          <a:latin typeface="Arial" panose="020B0604020202020204" pitchFamily="34" charset="0"/>
                          <a:cs typeface="Arial" panose="020B0604020202020204" pitchFamily="34" charset="0"/>
                        </a:rPr>
                        <a:t>Best Practices and Interventions</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3859971"/>
                  </a:ext>
                </a:extLst>
              </a:tr>
              <a:tr h="604352">
                <a:tc>
                  <a:txBody>
                    <a:bodyPr/>
                    <a:lstStyle/>
                    <a:p>
                      <a:pPr fontAlgn="base"/>
                      <a:r>
                        <a:rPr lang="en-US" sz="1200">
                          <a:effectLst/>
                          <a:latin typeface="Arial" panose="020B0604020202020204" pitchFamily="34" charset="0"/>
                          <a:cs typeface="Arial" panose="020B0604020202020204" pitchFamily="34" charset="0"/>
                        </a:rPr>
                        <a:t>Insurance Claims Data</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sz="1200">
                          <a:effectLst/>
                          <a:latin typeface="Arial" panose="020B0604020202020204" pitchFamily="34" charset="0"/>
                          <a:cs typeface="Arial" panose="020B0604020202020204" pitchFamily="34" charset="0"/>
                        </a:rPr>
                        <a:t>Trends and Patterns</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sz="1200" dirty="0">
                          <a:effectLst/>
                          <a:latin typeface="Arial" panose="020B0604020202020204" pitchFamily="34" charset="0"/>
                          <a:cs typeface="Arial" panose="020B0604020202020204" pitchFamily="34" charset="0"/>
                        </a:rPr>
                        <a:t>Policy Recommendations</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9370687"/>
                  </a:ext>
                </a:extLst>
              </a:tr>
            </a:tbl>
          </a:graphicData>
        </a:graphic>
      </p:graphicFrame>
    </p:spTree>
    <p:extLst>
      <p:ext uri="{BB962C8B-B14F-4D97-AF65-F5344CB8AC3E}">
        <p14:creationId xmlns:p14="http://schemas.microsoft.com/office/powerpoint/2010/main" val="99981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D3CD971-04CA-FBFC-FAC8-88366743E39D}"/>
              </a:ext>
            </a:extLst>
          </p:cNvPr>
          <p:cNvGraphicFramePr>
            <a:graphicFrameLocks noGrp="1"/>
          </p:cNvGraphicFramePr>
          <p:nvPr>
            <p:ph idx="1"/>
            <p:extLst>
              <p:ext uri="{D42A27DB-BD31-4B8C-83A1-F6EECF244321}">
                <p14:modId xmlns:p14="http://schemas.microsoft.com/office/powerpoint/2010/main" val="3263711623"/>
              </p:ext>
            </p:extLst>
          </p:nvPr>
        </p:nvGraphicFramePr>
        <p:xfrm>
          <a:off x="838200" y="226143"/>
          <a:ext cx="10596717" cy="6233376"/>
        </p:xfrm>
        <a:graphic>
          <a:graphicData uri="http://schemas.openxmlformats.org/drawingml/2006/table">
            <a:tbl>
              <a:tblPr/>
              <a:tblGrid>
                <a:gridCol w="3532239">
                  <a:extLst>
                    <a:ext uri="{9D8B030D-6E8A-4147-A177-3AD203B41FA5}">
                      <a16:colId xmlns:a16="http://schemas.microsoft.com/office/drawing/2014/main" val="2325254405"/>
                    </a:ext>
                  </a:extLst>
                </a:gridCol>
                <a:gridCol w="3532239">
                  <a:extLst>
                    <a:ext uri="{9D8B030D-6E8A-4147-A177-3AD203B41FA5}">
                      <a16:colId xmlns:a16="http://schemas.microsoft.com/office/drawing/2014/main" val="3774077426"/>
                    </a:ext>
                  </a:extLst>
                </a:gridCol>
                <a:gridCol w="3532239">
                  <a:extLst>
                    <a:ext uri="{9D8B030D-6E8A-4147-A177-3AD203B41FA5}">
                      <a16:colId xmlns:a16="http://schemas.microsoft.com/office/drawing/2014/main" val="2238442547"/>
                    </a:ext>
                  </a:extLst>
                </a:gridCol>
              </a:tblGrid>
              <a:tr h="161457">
                <a:tc>
                  <a:txBody>
                    <a:bodyPr/>
                    <a:lstStyle/>
                    <a:p>
                      <a:pPr algn="ctr" fontAlgn="b"/>
                      <a:r>
                        <a:rPr lang="en-US" sz="2800" b="1" dirty="0">
                          <a:solidFill>
                            <a:schemeClr val="bg1"/>
                          </a:solidFill>
                          <a:effectLst/>
                          <a:latin typeface="Arial" panose="020B0604020202020204" pitchFamily="34" charset="0"/>
                          <a:cs typeface="Arial" panose="020B0604020202020204" pitchFamily="34" charset="0"/>
                        </a:rPr>
                        <a:t>Data</a:t>
                      </a:r>
                    </a:p>
                  </a:txBody>
                  <a:tcPr marL="16866" marR="16866" marT="8433" marB="84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algn="ctr" fontAlgn="b"/>
                      <a:r>
                        <a:rPr lang="en-US" sz="2800" b="1" dirty="0">
                          <a:solidFill>
                            <a:schemeClr val="bg1"/>
                          </a:solidFill>
                          <a:effectLst/>
                          <a:latin typeface="Arial" panose="020B0604020202020204" pitchFamily="34" charset="0"/>
                          <a:cs typeface="Arial" panose="020B0604020202020204" pitchFamily="34" charset="0"/>
                        </a:rPr>
                        <a:t>Information</a:t>
                      </a:r>
                    </a:p>
                  </a:txBody>
                  <a:tcPr marL="16866" marR="16866" marT="8433" marB="84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algn="ctr" fontAlgn="b"/>
                      <a:r>
                        <a:rPr lang="en-US" sz="2800" b="1" dirty="0">
                          <a:solidFill>
                            <a:schemeClr val="bg1"/>
                          </a:solidFill>
                          <a:effectLst/>
                          <a:latin typeface="Arial" panose="020B0604020202020204" pitchFamily="34" charset="0"/>
                          <a:cs typeface="Arial" panose="020B0604020202020204" pitchFamily="34" charset="0"/>
                        </a:rPr>
                        <a:t>Knowledge</a:t>
                      </a:r>
                    </a:p>
                  </a:txBody>
                  <a:tcPr marL="16866" marR="16866" marT="8433" marB="843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1960782465"/>
                  </a:ext>
                </a:extLst>
              </a:tr>
              <a:tr h="1337782">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600" dirty="0">
                          <a:effectLst/>
                          <a:latin typeface="Arial" panose="020B0604020202020204" pitchFamily="34" charset="0"/>
                          <a:cs typeface="Arial" panose="020B0604020202020204" pitchFamily="34" charset="0"/>
                        </a:rPr>
                        <a:t>Insurance Premium Data</a:t>
                      </a:r>
                      <a:r>
                        <a:rPr lang="en-US" sz="1600" dirty="0">
                          <a:solidFill>
                            <a:schemeClr val="tx1"/>
                          </a:solidFill>
                          <a:effectLst/>
                          <a:latin typeface="Arial" panose="020B0604020202020204" pitchFamily="34" charset="0"/>
                          <a:cs typeface="Arial" panose="020B0604020202020204" pitchFamily="34" charset="0"/>
                        </a:rPr>
                        <a:t>:</a:t>
                      </a:r>
                      <a:r>
                        <a:rPr lang="en-ZA" sz="1600" b="1" i="0" dirty="0">
                          <a:solidFill>
                            <a:schemeClr val="tx1"/>
                          </a:solidFill>
                          <a:effectLst/>
                          <a:latin typeface="Arial" panose="020B0604020202020204" pitchFamily="34" charset="0"/>
                          <a:cs typeface="Arial" panose="020B0604020202020204" pitchFamily="34" charset="0"/>
                        </a:rPr>
                        <a:t>:</a:t>
                      </a:r>
                      <a:r>
                        <a:rPr lang="en-ZA" sz="1600" b="0" i="0" dirty="0">
                          <a:solidFill>
                            <a:schemeClr val="tx1"/>
                          </a:solidFill>
                          <a:effectLst/>
                          <a:latin typeface="Arial" panose="020B0604020202020204" pitchFamily="34" charset="0"/>
                          <a:cs typeface="Arial" panose="020B0604020202020204" pitchFamily="34" charset="0"/>
                        </a:rPr>
                        <a:t> Raw data on the total value of insurance premiums in various African countries over the years.</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ZA" sz="1600" dirty="0">
                          <a:effectLst/>
                          <a:latin typeface="Arial" panose="020B0604020202020204" pitchFamily="34" charset="0"/>
                          <a:cs typeface="Arial" panose="020B0604020202020204" pitchFamily="34" charset="0"/>
                        </a:rPr>
                        <a:t>Raw data on the total value of insurance premiums in various African countries over the years.</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ZA" sz="1600" dirty="0">
                          <a:effectLst/>
                          <a:latin typeface="Arial" panose="020B0604020202020204" pitchFamily="34" charset="0"/>
                          <a:cs typeface="Arial" panose="020B0604020202020204" pitchFamily="34" charset="0"/>
                        </a:rPr>
                        <a:t>Analysis of Affordability: Processed data showing the disparity between insurance costs in Africa compared to global standards, highlighting affordability challenges.</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4976673"/>
                  </a:ext>
                </a:extLst>
              </a:tr>
              <a:tr h="1130195">
                <a:tc>
                  <a:txBody>
                    <a:bodyPr/>
                    <a:lstStyle/>
                    <a:p>
                      <a:pPr fontAlgn="base"/>
                      <a:r>
                        <a:rPr lang="en-US" sz="1600" dirty="0">
                          <a:effectLst/>
                          <a:latin typeface="Arial" panose="020B0604020202020204" pitchFamily="34" charset="0"/>
                          <a:cs typeface="Arial" panose="020B0604020202020204" pitchFamily="34" charset="0"/>
                        </a:rPr>
                        <a:t>Economic Data:</a:t>
                      </a:r>
                      <a:r>
                        <a:rPr lang="en-ZA" sz="1600" dirty="0">
                          <a:effectLst/>
                          <a:latin typeface="Arial" panose="020B0604020202020204" pitchFamily="34" charset="0"/>
                          <a:cs typeface="Arial" panose="020B0604020202020204" pitchFamily="34" charset="0"/>
                        </a:rPr>
                        <a:t>Information on average incomes, unemployment rates, and other socio-economic indicators in different regions of Africa</a:t>
                      </a:r>
                      <a:r>
                        <a:rPr lang="en-US" sz="1600" dirty="0">
                          <a:effectLst/>
                          <a:latin typeface="Arial" panose="020B0604020202020204" pitchFamily="34" charset="0"/>
                          <a:cs typeface="Arial" panose="020B0604020202020204" pitchFamily="34" charset="0"/>
                        </a:rPr>
                        <a:t> </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ZA" sz="1600" dirty="0">
                          <a:effectLst/>
                          <a:latin typeface="Arial" panose="020B0604020202020204" pitchFamily="34" charset="0"/>
                          <a:cs typeface="Arial" panose="020B0604020202020204" pitchFamily="34" charset="0"/>
                        </a:rPr>
                        <a:t>Information on average incomes, unemployment rates, and other socio-economic indicators in different regions of Africa.</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ZA" sz="1600" dirty="0">
                          <a:effectLst/>
                          <a:latin typeface="Arial" panose="020B0604020202020204" pitchFamily="34" charset="0"/>
                          <a:cs typeface="Arial" panose="020B0604020202020204" pitchFamily="34" charset="0"/>
                        </a:rPr>
                        <a:t>Consumer </a:t>
                      </a:r>
                      <a:r>
                        <a:rPr lang="en-ZA" sz="1600" dirty="0" err="1">
                          <a:effectLst/>
                          <a:latin typeface="Arial" panose="020B0604020202020204" pitchFamily="34" charset="0"/>
                          <a:cs typeface="Arial" panose="020B0604020202020204" pitchFamily="34" charset="0"/>
                        </a:rPr>
                        <a:t>Behavior</a:t>
                      </a:r>
                      <a:r>
                        <a:rPr lang="en-ZA" sz="1600" dirty="0">
                          <a:effectLst/>
                          <a:latin typeface="Arial" panose="020B0604020202020204" pitchFamily="34" charset="0"/>
                          <a:cs typeface="Arial" panose="020B0604020202020204" pitchFamily="34" charset="0"/>
                        </a:rPr>
                        <a:t> Patterns: Insights derived from consumer surveys indicating reasons behind reluctance or willingness to invest in insurance.</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4423105"/>
                  </a:ext>
                </a:extLst>
              </a:tr>
              <a:tr h="1268587">
                <a:tc>
                  <a:txBody>
                    <a:bodyPr/>
                    <a:lstStyle/>
                    <a:p>
                      <a:pPr fontAlgn="base"/>
                      <a:r>
                        <a:rPr lang="en-US" sz="1600" dirty="0">
                          <a:effectLst/>
                          <a:latin typeface="Arial" panose="020B0604020202020204" pitchFamily="34" charset="0"/>
                          <a:cs typeface="Arial" panose="020B0604020202020204" pitchFamily="34" charset="0"/>
                        </a:rPr>
                        <a:t>Consumer Perception Surveys:</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ZA" sz="1600" dirty="0">
                          <a:effectLst/>
                          <a:latin typeface="Arial" panose="020B0604020202020204" pitchFamily="34" charset="0"/>
                          <a:cs typeface="Arial" panose="020B0604020202020204" pitchFamily="34" charset="0"/>
                        </a:rPr>
                        <a:t>Data collected through surveys or interviews to understand consumer attitudes, knowledge, and concerns regarding insurance.</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ZA" sz="1600" dirty="0">
                          <a:effectLst/>
                          <a:latin typeface="Arial" panose="020B0604020202020204" pitchFamily="34" charset="0"/>
                          <a:cs typeface="Arial" panose="020B0604020202020204" pitchFamily="34" charset="0"/>
                        </a:rPr>
                        <a:t>Market Segmentation: Categorized data showing demographics and geographical areas suitable for targeted marketing strategies based on socio-economic indicators.</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267756"/>
                  </a:ext>
                </a:extLst>
              </a:tr>
              <a:tr h="1061000">
                <a:tc>
                  <a:txBody>
                    <a:bodyPr/>
                    <a:lstStyle/>
                    <a:p>
                      <a:pPr fontAlgn="base"/>
                      <a:r>
                        <a:rPr lang="en-US" sz="1600">
                          <a:effectLst/>
                          <a:latin typeface="Arial" panose="020B0604020202020204" pitchFamily="34" charset="0"/>
                          <a:cs typeface="Arial" panose="020B0604020202020204" pitchFamily="34" charset="0"/>
                        </a:rPr>
                        <a:t>Market Demographics</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ZA" sz="1600" dirty="0">
                          <a:effectLst/>
                          <a:latin typeface="Arial" panose="020B0604020202020204" pitchFamily="34" charset="0"/>
                          <a:cs typeface="Arial" panose="020B0604020202020204" pitchFamily="34" charset="0"/>
                        </a:rPr>
                        <a:t>Data regarding population segments, geographical distribution, age groups, and income levels to identify potential client pools.</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ZA" sz="1600" dirty="0">
                          <a:effectLst/>
                          <a:latin typeface="Arial" panose="020B0604020202020204" pitchFamily="34" charset="0"/>
                          <a:cs typeface="Arial" panose="020B0604020202020204" pitchFamily="34" charset="0"/>
                        </a:rPr>
                        <a:t>Comparison Studies: Information illustrating the differences between insurance penetration in Africa and other global regions.</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80572620"/>
                  </a:ext>
                </a:extLst>
              </a:tr>
              <a:tr h="991803">
                <a:tc>
                  <a:txBody>
                    <a:bodyPr/>
                    <a:lstStyle/>
                    <a:p>
                      <a:pPr fontAlgn="base"/>
                      <a:r>
                        <a:rPr lang="en-US" sz="1600">
                          <a:effectLst/>
                          <a:latin typeface="Arial" panose="020B0604020202020204" pitchFamily="34" charset="0"/>
                          <a:cs typeface="Arial" panose="020B0604020202020204" pitchFamily="34" charset="0"/>
                        </a:rPr>
                        <a:t>Insurance Claims Data</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ZA" sz="1600">
                          <a:effectLst/>
                          <a:latin typeface="Arial" panose="020B0604020202020204" pitchFamily="34" charset="0"/>
                          <a:cs typeface="Arial" panose="020B0604020202020204" pitchFamily="34" charset="0"/>
                        </a:rPr>
                        <a:t>Information on historical insurance claims and catastrophic losses in Africa and globally.</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ZA" sz="1600" dirty="0">
                          <a:effectLst/>
                          <a:latin typeface="Arial" panose="020B0604020202020204" pitchFamily="34" charset="0"/>
                          <a:cs typeface="Arial" panose="020B0604020202020204" pitchFamily="34" charset="0"/>
                        </a:rPr>
                        <a:t>Trends and Patterns: Identified from historical insurance claims data, indicating prevalent risks and patterns in different regions of Africa.</a:t>
                      </a:r>
                    </a:p>
                  </a:txBody>
                  <a:tcPr marL="16866" marR="16866" marT="8433" marB="8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548635"/>
                  </a:ext>
                </a:extLst>
              </a:tr>
            </a:tbl>
          </a:graphicData>
        </a:graphic>
      </p:graphicFrame>
    </p:spTree>
    <p:extLst>
      <p:ext uri="{BB962C8B-B14F-4D97-AF65-F5344CB8AC3E}">
        <p14:creationId xmlns:p14="http://schemas.microsoft.com/office/powerpoint/2010/main" val="32462032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TotalTime>
  <Words>427</Words>
  <Application>Microsoft Office PowerPoint</Application>
  <PresentationFormat>Widescreen</PresentationFormat>
  <Paragraphs>39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Trebuchet MS</vt:lpstr>
      <vt:lpstr>Wingdings 3</vt:lpstr>
      <vt:lpstr>Facet</vt:lpstr>
      <vt:lpstr>Problem Statement</vt:lpstr>
      <vt:lpstr>Project Landscape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Ismail, Saffia</dc:creator>
  <cp:lastModifiedBy>Ismail, Saffia</cp:lastModifiedBy>
  <cp:revision>1</cp:revision>
  <dcterms:created xsi:type="dcterms:W3CDTF">2023-12-02T13:35:58Z</dcterms:created>
  <dcterms:modified xsi:type="dcterms:W3CDTF">2023-12-02T13:38:25Z</dcterms:modified>
</cp:coreProperties>
</file>