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14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15"/>
          <a:stretch/>
        </p:blipFill>
        <p:spPr>
          <a:xfrm>
            <a:off x="360000" y="191160"/>
            <a:ext cx="4481640" cy="265320"/>
          </a:xfrm>
          <a:prstGeom prst="rect">
            <a:avLst/>
          </a:prstGeom>
          <a:ln>
            <a:noFill/>
          </a:ln>
        </p:spPr>
      </p:pic>
      <p:pic>
        <p:nvPicPr>
          <p:cNvPr id="2" name="图片 6"/>
          <p:cNvPicPr/>
          <p:nvPr/>
        </p:nvPicPr>
        <p:blipFill>
          <a:blip r:embed="rId16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pic>
        <p:nvPicPr>
          <p:cNvPr id="3" name="图片 7"/>
          <p:cNvPicPr/>
          <p:nvPr/>
        </p:nvPicPr>
        <p:blipFill>
          <a:blip r:embed="rId15"/>
          <a:stretch/>
        </p:blipFill>
        <p:spPr>
          <a:xfrm>
            <a:off x="3519720" y="191160"/>
            <a:ext cx="4481640" cy="265320"/>
          </a:xfrm>
          <a:prstGeom prst="rect">
            <a:avLst/>
          </a:prstGeom>
          <a:ln>
            <a:noFill/>
          </a:ln>
        </p:spPr>
      </p:pic>
      <p:sp>
        <p:nvSpPr>
          <p:cNvPr id="4" name="CustomShape 1"/>
          <p:cNvSpPr/>
          <p:nvPr/>
        </p:nvSpPr>
        <p:spPr>
          <a:xfrm>
            <a:off x="4208400" y="5809680"/>
            <a:ext cx="3773880" cy="44280"/>
          </a:xfrm>
          <a:prstGeom prst="rect">
            <a:avLst/>
          </a:prstGeom>
          <a:solidFill>
            <a:srgbClr val="509AFD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6"/>
          <p:cNvPicPr/>
          <p:nvPr/>
        </p:nvPicPr>
        <p:blipFill>
          <a:blip r:embed="rId14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pic>
        <p:nvPicPr>
          <p:cNvPr id="44" name="图片 7"/>
          <p:cNvPicPr/>
          <p:nvPr/>
        </p:nvPicPr>
        <p:blipFill>
          <a:blip r:embed="rId15"/>
          <a:stretch/>
        </p:blipFill>
        <p:spPr>
          <a:xfrm>
            <a:off x="360000" y="191160"/>
            <a:ext cx="4481640" cy="265320"/>
          </a:xfrm>
          <a:prstGeom prst="rect">
            <a:avLst/>
          </a:prstGeom>
          <a:ln>
            <a:noFill/>
          </a:ln>
        </p:spPr>
      </p:pic>
      <p:pic>
        <p:nvPicPr>
          <p:cNvPr id="45" name="图片 2"/>
          <p:cNvPicPr/>
          <p:nvPr/>
        </p:nvPicPr>
        <p:blipFill>
          <a:blip r:embed="rId16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pic>
        <p:nvPicPr>
          <p:cNvPr id="46" name="图片 3"/>
          <p:cNvPicPr/>
          <p:nvPr/>
        </p:nvPicPr>
        <p:blipFill>
          <a:blip r:embed="rId15"/>
          <a:stretch/>
        </p:blipFill>
        <p:spPr>
          <a:xfrm>
            <a:off x="3519720" y="191160"/>
            <a:ext cx="4481640" cy="2653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5213520" y="1161360"/>
            <a:ext cx="10944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Microsoft YaHei"/>
                <a:ea typeface="Microsoft YaHei"/>
              </a:rPr>
              <a:t>目录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5302440" y="996480"/>
            <a:ext cx="916200" cy="2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415FDB"/>
                </a:solidFill>
                <a:latin typeface="Arial"/>
                <a:ea typeface="DejaVu Sans"/>
              </a:rPr>
              <a:t>CONTENT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 6"/>
          <p:cNvPicPr/>
          <p:nvPr/>
        </p:nvPicPr>
        <p:blipFill>
          <a:blip r:embed="rId14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pic>
        <p:nvPicPr>
          <p:cNvPr id="88" name="图片 7"/>
          <p:cNvPicPr/>
          <p:nvPr/>
        </p:nvPicPr>
        <p:blipFill>
          <a:blip r:embed="rId15"/>
          <a:stretch/>
        </p:blipFill>
        <p:spPr>
          <a:xfrm>
            <a:off x="360000" y="191160"/>
            <a:ext cx="4481640" cy="265320"/>
          </a:xfrm>
          <a:prstGeom prst="rect">
            <a:avLst/>
          </a:prstGeom>
          <a:ln>
            <a:noFill/>
          </a:ln>
        </p:spPr>
      </p:pic>
      <p:pic>
        <p:nvPicPr>
          <p:cNvPr id="89" name="图片 2"/>
          <p:cNvPicPr/>
          <p:nvPr/>
        </p:nvPicPr>
        <p:blipFill>
          <a:blip r:embed="rId14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pic>
        <p:nvPicPr>
          <p:cNvPr id="90" name="图片 3"/>
          <p:cNvPicPr/>
          <p:nvPr/>
        </p:nvPicPr>
        <p:blipFill>
          <a:blip r:embed="rId15"/>
          <a:stretch/>
        </p:blipFill>
        <p:spPr>
          <a:xfrm>
            <a:off x="360000" y="191160"/>
            <a:ext cx="4481640" cy="265320"/>
          </a:xfrm>
          <a:prstGeom prst="rect">
            <a:avLst/>
          </a:prstGeom>
          <a:ln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 6"/>
          <p:cNvPicPr/>
          <p:nvPr/>
        </p:nvPicPr>
        <p:blipFill>
          <a:blip r:embed="rId14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pic>
        <p:nvPicPr>
          <p:cNvPr id="130" name="图片 7"/>
          <p:cNvPicPr/>
          <p:nvPr/>
        </p:nvPicPr>
        <p:blipFill>
          <a:blip r:embed="rId15"/>
          <a:stretch/>
        </p:blipFill>
        <p:spPr>
          <a:xfrm>
            <a:off x="360000" y="191160"/>
            <a:ext cx="4481640" cy="265320"/>
          </a:xfrm>
          <a:prstGeom prst="rect">
            <a:avLst/>
          </a:prstGeom>
          <a:ln>
            <a:noFill/>
          </a:ln>
        </p:spPr>
      </p:pic>
      <p:pic>
        <p:nvPicPr>
          <p:cNvPr id="131" name="图片 2"/>
          <p:cNvPicPr/>
          <p:nvPr/>
        </p:nvPicPr>
        <p:blipFill>
          <a:blip r:embed="rId16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pic>
        <p:nvPicPr>
          <p:cNvPr id="132" name="图片 4"/>
          <p:cNvPicPr/>
          <p:nvPr/>
        </p:nvPicPr>
        <p:blipFill>
          <a:blip r:embed="rId15"/>
          <a:stretch/>
        </p:blipFill>
        <p:spPr>
          <a:xfrm>
            <a:off x="3519720" y="191160"/>
            <a:ext cx="4481640" cy="265320"/>
          </a:xfrm>
          <a:prstGeom prst="rect">
            <a:avLst/>
          </a:prstGeom>
          <a:ln>
            <a:noFill/>
          </a:ln>
        </p:spPr>
      </p:pic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releases.llvm.org/8.0.1/docs/Passes.html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987720" y="5242320"/>
            <a:ext cx="421524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333333"/>
                </a:solidFill>
                <a:latin typeface="Microsoft YaHei"/>
                <a:ea typeface="Microsoft YaHei"/>
              </a:rPr>
              <a:t>LLVM PASS简介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164840" y="5990400"/>
            <a:ext cx="3861000" cy="2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666666"/>
                </a:solidFill>
                <a:latin typeface="Microsoft YaHei"/>
                <a:ea typeface="Microsoft YaHei"/>
              </a:rPr>
              <a:t>程序语言与编译技术实验室 李威威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164840" y="6272280"/>
            <a:ext cx="3861000" cy="2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1200" b="0" strike="noStrike" spc="-1">
                <a:solidFill>
                  <a:srgbClr val="666666"/>
                </a:solidFill>
                <a:latin typeface="Arial"/>
                <a:ea typeface="Microsoft YaHei"/>
              </a:rPr>
              <a:t>2019/11/21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60000" y="908280"/>
            <a:ext cx="6838920" cy="4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>
                <a:solidFill>
                  <a:srgbClr val="FFFFFF"/>
                </a:solidFill>
                <a:latin typeface="Microsoft YaHei"/>
                <a:ea typeface="Microsoft YaHei"/>
              </a:rPr>
              <a:t>PASS及其子类介绍——LoopPass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60000" y="1800000"/>
            <a:ext cx="11518920" cy="42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  <a:ea typeface="DejaVu Sans"/>
              </a:rPr>
              <a:t>LoopPass遍历每个Loop</a:t>
            </a:r>
            <a:endParaRPr lang="en-US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针对每个Loop独立运行</a:t>
            </a:r>
            <a:endParaRPr lang="en-US" sz="24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以loop迭代顺序处理loop最外层loop最后处理</a:t>
            </a:r>
            <a:endParaRPr lang="en-US" sz="24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可以通过LPPassManager接口更新loop迭代</a:t>
            </a:r>
            <a:endParaRPr lang="en-US" sz="24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该Pass主要功能接口：</a:t>
            </a:r>
            <a:endParaRPr lang="en-US" sz="24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等线"/>
                <a:ea typeface="DejaVu Sans"/>
              </a:rPr>
              <a:t>bool doInitialization(Loop *, LPPassManager &amp;LPM)</a:t>
            </a:r>
            <a:endParaRPr lang="en-US" sz="22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CE181E"/>
                </a:solidFill>
                <a:latin typeface="等线"/>
                <a:ea typeface="DejaVu Sans"/>
              </a:rPr>
              <a:t>bool runOnLoop(Loop *, LPPassManager &amp;LPM)</a:t>
            </a:r>
            <a:endParaRPr lang="en-US" sz="22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等线"/>
                <a:ea typeface="Noto Sans CJK SC Regular"/>
              </a:rPr>
              <a:t>bool doFinalization()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000" y="908280"/>
            <a:ext cx="7343280" cy="4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>
                <a:solidFill>
                  <a:srgbClr val="FFFFFF"/>
                </a:solidFill>
                <a:latin typeface="Microsoft YaHei"/>
                <a:ea typeface="Microsoft YaHei"/>
              </a:rPr>
              <a:t>PASS及其子类介绍——RegionPass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60000" y="1800000"/>
            <a:ext cx="11518920" cy="42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RegionPass遍历函数中每个</a:t>
            </a:r>
            <a:r>
              <a:rPr lang="en-US" sz="2400" b="0" strike="noStrike" spc="-1">
                <a:solidFill>
                  <a:srgbClr val="CE181E"/>
                </a:solidFill>
                <a:latin typeface="等线"/>
                <a:ea typeface="DejaVu Sans"/>
              </a:rPr>
              <a:t>单入单出</a:t>
            </a: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region</a:t>
            </a:r>
            <a:endParaRPr lang="en-US" sz="24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针对每个Region独立运行</a:t>
            </a:r>
            <a:endParaRPr lang="en-US" sz="24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以迭代顺序处理每个Region，最外层Region最后处理</a:t>
            </a:r>
            <a:endParaRPr lang="en-US" sz="24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可以通过RGPassManager接口更新Region树</a:t>
            </a:r>
            <a:endParaRPr lang="en-US" sz="24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该Pass主要功能接口：</a:t>
            </a:r>
            <a:endParaRPr lang="en-US" sz="24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等线"/>
                <a:ea typeface="DejaVu Sans"/>
              </a:rPr>
              <a:t>bool doInitialization(Region *, RGPassManager &amp;RGM)</a:t>
            </a:r>
            <a:endParaRPr lang="en-US" sz="22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CE181E"/>
                </a:solidFill>
                <a:latin typeface="等线"/>
                <a:ea typeface="DejaVu Sans"/>
              </a:rPr>
              <a:t>bool runOnRegion(Region *, RGPassManager &amp;RGM)</a:t>
            </a:r>
            <a:endParaRPr lang="en-US" sz="22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等线"/>
                <a:ea typeface="Noto Sans CJK SC Regular"/>
              </a:rPr>
              <a:t>bool doFinalization()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908280"/>
            <a:ext cx="7127280" cy="4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>
                <a:solidFill>
                  <a:srgbClr val="FFFFFF"/>
                </a:solidFill>
                <a:latin typeface="Microsoft YaHei"/>
                <a:ea typeface="Microsoft YaHei"/>
              </a:rPr>
              <a:t>PASS实例——FunctionPass 实例1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60000" y="1805760"/>
            <a:ext cx="11518920" cy="42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  <a:ea typeface="DejaVu Sans"/>
              </a:rPr>
              <a:t>doInitialization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该操作主要用于保证module中包含free函数的申明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864000" y="2448000"/>
            <a:ext cx="10127520" cy="1799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CE181E"/>
                </a:solidFill>
                <a:latin typeface="等线"/>
                <a:ea typeface="DejaVu Sans"/>
              </a:rPr>
              <a:t>bool LowerAllocations::doInitialization(Module &amp;M) {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CE181E"/>
                </a:solidFill>
                <a:latin typeface="等线"/>
                <a:ea typeface="DejaVu Sans"/>
              </a:rPr>
              <a:t>  const Type *BPTy = Type::getInt8PtrTy(M.getContext());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CE181E"/>
                </a:solidFill>
                <a:latin typeface="等线"/>
                <a:ea typeface="DejaVu Sans"/>
              </a:rPr>
              <a:t>  FreeFunc = M.getOrInsertFunction("free"  ,Type::getVoidTy(M.getContext());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CE181E"/>
                </a:solidFill>
                <a:latin typeface="等线"/>
                <a:ea typeface="DejaVu Sans"/>
              </a:rPr>
              <a:t>  return true;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CE181E"/>
                </a:solidFill>
                <a:latin typeface="等线"/>
                <a:ea typeface="DejaVu Sans"/>
              </a:rPr>
              <a:t>}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60000" y="908280"/>
            <a:ext cx="7343280" cy="4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>
                <a:solidFill>
                  <a:srgbClr val="FFFFFF"/>
                </a:solidFill>
                <a:latin typeface="Microsoft YaHei"/>
                <a:ea typeface="Microsoft YaHei"/>
              </a:rPr>
              <a:t>PASS实例——FunctionPass实例2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288000" y="1656000"/>
            <a:ext cx="11518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等线"/>
                <a:ea typeface="DejaVu Sans"/>
              </a:rPr>
              <a:t>getAnalysisUsage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1080000" y="2124000"/>
            <a:ext cx="9359280" cy="1115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CE181E"/>
                </a:solidFill>
                <a:latin typeface="等线"/>
                <a:ea typeface="DejaVu Sans"/>
              </a:rPr>
              <a:t>    void getAnalysisUsage(AnalysisUsage &amp;AU) const override {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CE181E"/>
                </a:solidFill>
                <a:latin typeface="等线"/>
                <a:ea typeface="DejaVu Sans"/>
              </a:rPr>
              <a:t>      AU.addRequired&lt;LazyValueInfoWrapperPass&gt;();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CE181E"/>
                </a:solidFill>
                <a:latin typeface="等线"/>
                <a:ea typeface="DejaVu Sans"/>
              </a:rPr>
              <a:t>    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1008360" y="3888000"/>
            <a:ext cx="9430920" cy="25912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CE181E"/>
                </a:solidFill>
                <a:latin typeface="Arial"/>
                <a:ea typeface="DejaVu Sans"/>
              </a:rPr>
              <a:t>bool LowerSwitch::runOnFunction(Function &amp;F) {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CE181E"/>
                </a:solidFill>
                <a:latin typeface="Arial"/>
                <a:ea typeface="DejaVu Sans"/>
              </a:rPr>
              <a:t>  LazyValueInfo *LVI = &amp;getAnalysis&lt;LazyValueInfoWrapperPass&gt;().getLVI();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CE181E"/>
                </a:solidFill>
                <a:latin typeface="Arial"/>
                <a:ea typeface="DejaVu Sans"/>
              </a:rPr>
              <a:t>  ...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CE181E"/>
                </a:solidFill>
                <a:latin typeface="Arial"/>
                <a:ea typeface="DejaVu Sans"/>
              </a:rPr>
              <a:t>  LVI-&gt;disableDT();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CE181E"/>
                </a:solidFill>
                <a:latin typeface="Arial"/>
                <a:ea typeface="DejaVu Sans"/>
              </a:rPr>
              <a:t>  …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CE181E"/>
                </a:solidFill>
                <a:latin typeface="Arial"/>
                <a:ea typeface="Noto Sans CJK SC Regular"/>
              </a:rPr>
              <a:t> </a:t>
            </a:r>
            <a:r>
              <a:rPr lang="en-US" sz="1800" b="0" strike="noStrike" spc="-1">
                <a:solidFill>
                  <a:srgbClr val="CE181E"/>
                </a:solidFill>
                <a:latin typeface="Arial"/>
                <a:ea typeface="Noto Sans CJK SC Regular"/>
              </a:rPr>
              <a:t> </a:t>
            </a:r>
            <a:r>
              <a:rPr lang="en-US" sz="2000" b="0" strike="noStrike" spc="-1">
                <a:solidFill>
                  <a:srgbClr val="CE181E"/>
                </a:solidFill>
                <a:latin typeface="Arial"/>
                <a:ea typeface="Noto Sans CJK SC Regular"/>
              </a:rPr>
              <a:t>LVI-&gt;eraseBlock(BB);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CE181E"/>
                </a:solidFill>
                <a:latin typeface="Arial"/>
                <a:ea typeface="Noto Sans CJK SC Regular"/>
              </a:rPr>
              <a:t>  ...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CE181E"/>
                </a:solidFill>
                <a:latin typeface="Arial"/>
                <a:ea typeface="Noto Sans CJK SC Regular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360000" y="3420000"/>
            <a:ext cx="1151892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等线"/>
                <a:ea typeface="DejaVu Sans"/>
              </a:rPr>
              <a:t>runOnFunction/getAnalysis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000" y="908280"/>
            <a:ext cx="7055280" cy="4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>
                <a:solidFill>
                  <a:srgbClr val="FFFFFF"/>
                </a:solidFill>
                <a:latin typeface="Microsoft YaHei"/>
                <a:ea typeface="Microsoft YaHei"/>
              </a:rPr>
              <a:t>PASS实例——FunctionPass 实例3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60000" y="1805760"/>
            <a:ext cx="11518920" cy="42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  <a:ea typeface="DejaVu Sans"/>
              </a:rPr>
              <a:t>doFinalization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该操作主要用于清空收集的不能merge的全局变量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959760" y="2605320"/>
            <a:ext cx="9407160" cy="1893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CE181E"/>
                </a:solidFill>
                <a:latin typeface="等线"/>
                <a:ea typeface="DejaVu Sans"/>
              </a:rPr>
              <a:t>bool GlobalMerge::doFinalization(Module &amp;M) {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CE181E"/>
                </a:solidFill>
                <a:latin typeface="等线"/>
                <a:ea typeface="DejaVu Sans"/>
              </a:rPr>
              <a:t>  MustKeepGlobalVariables.clear();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CE181E"/>
                </a:solidFill>
                <a:latin typeface="等线"/>
                <a:ea typeface="DejaVu Sans"/>
              </a:rPr>
              <a:t>  return false;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CE181E"/>
                </a:solidFill>
                <a:latin typeface="等线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60000" y="908280"/>
            <a:ext cx="6838920" cy="4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>
                <a:solidFill>
                  <a:srgbClr val="FFFFFF"/>
                </a:solidFill>
                <a:latin typeface="Microsoft YaHei"/>
                <a:ea typeface="Microsoft YaHei"/>
              </a:rPr>
              <a:t>PASS管理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60000" y="1800000"/>
            <a:ext cx="11518920" cy="42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  <a:ea typeface="DejaVu Sans"/>
              </a:rPr>
              <a:t>PassManager</a:t>
            </a:r>
            <a:endParaRPr lang="en-US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  <a:ea typeface="DejaVu Sans"/>
              </a:rPr>
              <a:t>Pass管理器主要搜集针对特定IR结构的一系列Pass，并按照一定的顺序执行它们</a:t>
            </a:r>
            <a:endParaRPr lang="en-US" sz="20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需要知道Passes间如何交互，以及各种Passes间的依赖关系，以保证Passes间交互的正确性</a:t>
            </a:r>
            <a:endParaRPr lang="en-US" sz="1800" b="0" strike="noStrike" spc="-1">
              <a:latin typeface="Arial"/>
            </a:endParaRPr>
          </a:p>
          <a:p>
            <a:pPr marL="1728000" lvl="3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getAnalysisUsage：如果没有该方法，那么该Pass默认为没有前置Passes，</a:t>
            </a:r>
            <a:endParaRPr lang="en-US" sz="1800" b="0" strike="noStrike" spc="-1">
              <a:latin typeface="Arial"/>
            </a:endParaRPr>
          </a:p>
          <a:p>
            <a:pPr marL="1728000" lvl="3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并且无效化其它所有Pass的分析结果</a:t>
            </a:r>
            <a:endParaRPr lang="en-US" sz="18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为了获得更好的cache和内存使用，会采用流水的方式将所有Passes组织起来</a:t>
            </a:r>
            <a:endParaRPr lang="en-US" sz="1800" b="0" strike="noStrike" spc="-1">
              <a:latin typeface="Arial"/>
            </a:endParaRPr>
          </a:p>
          <a:p>
            <a:pPr marL="1728000" lvl="3" indent="-214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在一个函数上执行完所有Funtion Passes后，再执行下一个函数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1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  <a:ea typeface="DejaVu Sans"/>
              </a:rPr>
              <a:t>Pass管理器需要跟踪所有分析结果的生存期，以允许它在分析结果用完之后及时释放它们所占用的内存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60000" y="908280"/>
            <a:ext cx="6838920" cy="4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>
                <a:solidFill>
                  <a:srgbClr val="FFFFFF"/>
                </a:solidFill>
                <a:latin typeface="Microsoft YaHei"/>
                <a:ea typeface="Microsoft YaHei"/>
              </a:rPr>
              <a:t>PASS相关辅助命令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60000" y="1800000"/>
            <a:ext cx="11518920" cy="42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等线"/>
                <a:ea typeface="DejaVu Sans"/>
              </a:rPr>
              <a:t>opt</a:t>
            </a:r>
            <a:endParaRPr lang="en-US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000000"/>
                </a:solidFill>
                <a:latin typeface="等线"/>
                <a:ea typeface="DejaVu Sans"/>
              </a:rPr>
              <a:t>将LLVM源文件作为输入，对其运行指定的优化或分析，然后输出优化文件或分析结果</a:t>
            </a:r>
            <a:endParaRPr lang="en-US" sz="20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000000"/>
                </a:solidFill>
                <a:latin typeface="等线"/>
                <a:ea typeface="DejaVu Sans"/>
              </a:rPr>
              <a:t>命令格式：opt</a:t>
            </a:r>
            <a:r>
              <a:rPr lang="en-US" sz="2000" b="0" strike="noStrike" spc="-1" dirty="0">
                <a:solidFill>
                  <a:srgbClr val="000000"/>
                </a:solidFill>
                <a:latin typeface="等线"/>
                <a:ea typeface="DejaVu Sans"/>
              </a:rPr>
              <a:t> </a:t>
            </a:r>
            <a:r>
              <a:rPr lang="en-US" altLang="zh-CN" sz="2000" b="0" strike="noStrike" spc="-1" dirty="0">
                <a:solidFill>
                  <a:srgbClr val="000000"/>
                </a:solidFill>
                <a:latin typeface="等线"/>
                <a:ea typeface="DejaVu Sans"/>
              </a:rPr>
              <a:t>-S</a:t>
            </a:r>
            <a:r>
              <a:rPr lang="en-US" sz="2000" b="0" strike="noStrike" spc="-1" dirty="0">
                <a:solidFill>
                  <a:srgbClr val="000000"/>
                </a:solidFill>
                <a:latin typeface="等线"/>
                <a:ea typeface="DejaVu Sans"/>
              </a:rPr>
              <a:t> [options] [filename]</a:t>
            </a:r>
            <a:endParaRPr lang="en-US" sz="2000" b="0" strike="noStrike" spc="-1" dirty="0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等线"/>
                <a:ea typeface="DejaVu Sans"/>
              </a:rPr>
              <a:t>-{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等线"/>
                <a:ea typeface="DejaVu Sans"/>
              </a:rPr>
              <a:t>passname</a:t>
            </a:r>
            <a:r>
              <a:rPr lang="en-US" sz="1800" b="0" strike="noStrike" spc="-1" dirty="0">
                <a:solidFill>
                  <a:srgbClr val="000000"/>
                </a:solidFill>
                <a:latin typeface="等线"/>
                <a:ea typeface="DejaVu Sans"/>
              </a:rPr>
              <a:t>}：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等线"/>
                <a:ea typeface="DejaVu Sans"/>
              </a:rPr>
              <a:t>可以指定以任何顺序运行任何LLVM优化或分析Pass</a:t>
            </a:r>
            <a:r>
              <a:rPr lang="en-US" sz="1800" b="0" strike="noStrike" spc="-1" dirty="0">
                <a:solidFill>
                  <a:srgbClr val="000000"/>
                </a:solidFill>
                <a:latin typeface="等线"/>
                <a:ea typeface="DejaVu Sans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等线"/>
                <a:ea typeface="DejaVu Sans"/>
              </a:rPr>
              <a:t>-view-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等线"/>
                <a:ea typeface="DejaVu Sans"/>
              </a:rPr>
              <a:t>cfg</a:t>
            </a:r>
            <a:r>
              <a:rPr lang="en-US" sz="1800" b="0" strike="noStrike" spc="-1" dirty="0">
                <a:solidFill>
                  <a:srgbClr val="000000"/>
                </a:solidFill>
                <a:latin typeface="等线"/>
                <a:ea typeface="DejaVu Sans"/>
              </a:rPr>
              <a:t>：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等线"/>
                <a:ea typeface="DejaVu Sans"/>
              </a:rPr>
              <a:t>可以通过GraphViz工具显示函数的控制流图</a:t>
            </a:r>
            <a:endParaRPr lang="en-US" sz="1800" b="0" strike="noStrike" spc="-1" dirty="0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等线"/>
                <a:ea typeface="Noto Sans CJK SC Regular"/>
              </a:rPr>
              <a:t>-view-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等线"/>
                <a:ea typeface="Noto Sans CJK SC Regular"/>
              </a:rPr>
              <a:t>dom</a:t>
            </a:r>
            <a:r>
              <a:rPr lang="en-US" sz="1800" b="0" strike="noStrike" spc="-1" dirty="0">
                <a:solidFill>
                  <a:srgbClr val="000000"/>
                </a:solidFill>
                <a:latin typeface="等线"/>
                <a:ea typeface="Noto Sans CJK SC Regular"/>
              </a:rPr>
              <a:t>：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等线"/>
                <a:ea typeface="Noto Sans CJK SC Regular"/>
              </a:rPr>
              <a:t>可以通过GraphViz工具显示程序的支配树</a:t>
            </a:r>
            <a:endParaRPr lang="en-US" sz="1800" b="0" strike="noStrike" spc="-1" dirty="0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等线"/>
                <a:ea typeface="Noto Sans CJK SC Regular"/>
              </a:rPr>
              <a:t>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等线"/>
                <a:ea typeface="Noto Sans CJK SC Regular"/>
              </a:rPr>
              <a:t>print-after-all：打印每个pass执行之后的IR</a:t>
            </a:r>
            <a:endParaRPr lang="en-US" sz="1800" b="0" strike="noStrike" spc="-1" dirty="0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等线"/>
                <a:ea typeface="Noto Sans CJK SC Regular"/>
              </a:rPr>
              <a:t>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等线"/>
                <a:ea typeface="Noto Sans CJK SC Regular"/>
              </a:rPr>
              <a:t>print-before-all：打印每个pass执行之前的IR</a:t>
            </a:r>
            <a:r>
              <a:rPr lang="en-US" sz="1800" b="0" strike="noStrike" spc="-1" dirty="0">
                <a:solidFill>
                  <a:srgbClr val="000000"/>
                </a:solidFill>
                <a:latin typeface="等线"/>
                <a:ea typeface="Noto Sans CJK SC Regular"/>
              </a:rPr>
              <a:t> （opt --help-hidden）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等线"/>
                <a:ea typeface="Noto Sans CJK SC Regular"/>
              </a:rPr>
              <a:t>     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等线"/>
                <a:ea typeface="Noto Sans CJK SC Regular"/>
              </a:rPr>
              <a:t>注意：</a:t>
            </a:r>
            <a:r>
              <a:rPr lang="en-US" sz="2000" b="0" strike="noStrike" spc="-1" dirty="0" err="1">
                <a:solidFill>
                  <a:srgbClr val="CE181E"/>
                </a:solidFill>
                <a:latin typeface="等线"/>
                <a:ea typeface="Noto Sans CJK SC Regular"/>
              </a:rPr>
              <a:t>安装graphViz后可能还是无法直接打开.dot文件，这时候可以通过dot命令将dot文件转换成png图</a:t>
            </a:r>
            <a:r>
              <a:rPr lang="en-US" sz="2000" b="0" strike="noStrike" spc="-1" dirty="0">
                <a:solidFill>
                  <a:srgbClr val="CE181E"/>
                </a:solidFill>
                <a:latin typeface="等线"/>
                <a:ea typeface="Noto Sans CJK SC Regular"/>
              </a:rPr>
              <a:t>（-</a:t>
            </a:r>
            <a:r>
              <a:rPr lang="en-US" sz="2000" b="0" strike="noStrike" spc="-1" dirty="0" err="1">
                <a:solidFill>
                  <a:srgbClr val="CE181E"/>
                </a:solidFill>
                <a:latin typeface="等线"/>
                <a:ea typeface="Noto Sans CJK SC Regular"/>
              </a:rPr>
              <a:t>Tpng）或者pdf文件</a:t>
            </a:r>
            <a:r>
              <a:rPr lang="en-US" sz="2000" b="0" strike="noStrike" spc="-1" dirty="0">
                <a:solidFill>
                  <a:srgbClr val="CE181E"/>
                </a:solidFill>
                <a:latin typeface="等线"/>
                <a:ea typeface="Noto Sans CJK SC Regular"/>
              </a:rPr>
              <a:t>（-</a:t>
            </a:r>
            <a:r>
              <a:rPr lang="en-US" sz="2000" b="0" strike="noStrike" spc="-1" dirty="0" err="1">
                <a:solidFill>
                  <a:srgbClr val="CE181E"/>
                </a:solidFill>
                <a:latin typeface="等线"/>
                <a:ea typeface="Noto Sans CJK SC Regular"/>
              </a:rPr>
              <a:t>Tpdf</a:t>
            </a:r>
            <a:r>
              <a:rPr lang="en-US" sz="2000" b="0" strike="noStrike" spc="-1" dirty="0">
                <a:solidFill>
                  <a:srgbClr val="CE181E"/>
                </a:solidFill>
                <a:latin typeface="等线"/>
                <a:ea typeface="Noto Sans CJK SC Regular"/>
              </a:rPr>
              <a:t>）</a:t>
            </a:r>
            <a:endParaRPr lang="en-US" sz="2000" b="0" strike="noStrike" spc="-1" dirty="0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等线"/>
                <a:ea typeface="Noto Sans CJK SC Regular"/>
              </a:rPr>
              <a:t>dot 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等线"/>
                <a:ea typeface="Noto Sans CJK SC Regular"/>
              </a:rPr>
              <a:t>tmp</a:t>
            </a:r>
            <a:r>
              <a:rPr lang="en-US" sz="1800" b="0" strike="noStrike" spc="-1" dirty="0">
                <a:solidFill>
                  <a:srgbClr val="000000"/>
                </a:solidFill>
                <a:latin typeface="等线"/>
                <a:ea typeface="Noto Sans CJK SC Regular"/>
              </a:rPr>
              <a:t>/cfgmain-040dfb.dot 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等线"/>
                <a:ea typeface="Noto Sans CJK SC Regular"/>
              </a:rPr>
              <a:t>Tpng</a:t>
            </a:r>
            <a:r>
              <a:rPr lang="en-US" sz="1800" b="0" strike="noStrike" spc="-1" dirty="0">
                <a:solidFill>
                  <a:srgbClr val="000000"/>
                </a:solidFill>
                <a:latin typeface="等线"/>
                <a:ea typeface="Noto Sans CJK SC Regular"/>
              </a:rPr>
              <a:t> -o test.png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780800" y="3085560"/>
            <a:ext cx="262872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4800" b="1" strike="noStrike" spc="-1">
                <a:solidFill>
                  <a:srgbClr val="FFFFFF"/>
                </a:solidFill>
                <a:latin typeface="Microsoft YaHei"/>
                <a:ea typeface="Microsoft YaHei"/>
              </a:rPr>
              <a:t>谢谢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719240" y="4011120"/>
            <a:ext cx="2752920" cy="26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Microsoft YaHei"/>
                <a:ea typeface="Microsoft YaHei"/>
              </a:rPr>
              <a:t>欢迎交流合作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5052960" y="4316760"/>
            <a:ext cx="2084400" cy="26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2019/11/21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776400" y="2692440"/>
            <a:ext cx="43923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97DEC"/>
                </a:solidFill>
                <a:latin typeface="Microsoft YaHei"/>
                <a:ea typeface="Microsoft YaHei"/>
              </a:rPr>
              <a:t>Pass概述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776400" y="3442320"/>
            <a:ext cx="43923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97DEC"/>
                </a:solidFill>
                <a:latin typeface="Microsoft YaHei"/>
                <a:ea typeface="Microsoft YaHei"/>
              </a:rPr>
              <a:t>Pass及其子类介绍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776400" y="4192200"/>
            <a:ext cx="43923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rgbClr val="597DEC"/>
                </a:solidFill>
                <a:latin typeface="Microsoft YaHei"/>
                <a:ea typeface="Microsoft YaHei"/>
              </a:rPr>
              <a:t>Pass管理以及相关辅助命令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 flipH="1">
            <a:off x="3618720" y="2792520"/>
            <a:ext cx="44280" cy="255600"/>
          </a:xfrm>
          <a:prstGeom prst="rect">
            <a:avLst/>
          </a:prstGeom>
          <a:solidFill>
            <a:srgbClr val="509AFD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5"/>
          <p:cNvSpPr/>
          <p:nvPr/>
        </p:nvSpPr>
        <p:spPr>
          <a:xfrm flipH="1">
            <a:off x="3618720" y="3542400"/>
            <a:ext cx="44280" cy="255600"/>
          </a:xfrm>
          <a:prstGeom prst="rect">
            <a:avLst/>
          </a:prstGeom>
          <a:solidFill>
            <a:srgbClr val="509AFD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6"/>
          <p:cNvSpPr/>
          <p:nvPr/>
        </p:nvSpPr>
        <p:spPr>
          <a:xfrm flipH="1">
            <a:off x="3618720" y="4292280"/>
            <a:ext cx="44280" cy="255600"/>
          </a:xfrm>
          <a:prstGeom prst="rect">
            <a:avLst/>
          </a:prstGeom>
          <a:solidFill>
            <a:srgbClr val="509AFD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60000" y="908280"/>
            <a:ext cx="4392360" cy="4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>
                <a:solidFill>
                  <a:srgbClr val="FFFFFF"/>
                </a:solidFill>
                <a:latin typeface="Microsoft YaHei"/>
                <a:ea typeface="Microsoft YaHei"/>
              </a:rPr>
              <a:t>PASS概述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60000" y="1800000"/>
            <a:ext cx="11518920" cy="42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等线"/>
                <a:ea typeface="DejaVu Sans"/>
              </a:rPr>
              <a:t>Pass框架是LLVM系统的重要组成部分</a:t>
            </a:r>
            <a:endParaRPr lang="en-US" sz="36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  <a:ea typeface="DejaVu Sans"/>
              </a:rPr>
              <a:t>pass是指的对程序IR进行一次遍历，可以是信息收集或者转换</a:t>
            </a:r>
            <a:endParaRPr lang="en-US" sz="28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等线"/>
                <a:ea typeface="DejaVu Sans"/>
              </a:rPr>
              <a:t>优化是通过这些pass来实现的</a:t>
            </a:r>
            <a:endParaRPr lang="en-US" sz="26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  <a:ea typeface="DejaVu Sans"/>
              </a:rPr>
              <a:t>按功能划分</a:t>
            </a:r>
            <a:endParaRPr lang="en-US" sz="28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等线"/>
                <a:ea typeface="DejaVu Sans"/>
              </a:rPr>
              <a:t>Analysis Pass </a:t>
            </a:r>
            <a:endParaRPr lang="en-US" sz="26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等线"/>
                <a:ea typeface="DejaVu Sans"/>
              </a:rPr>
              <a:t>Transform Pass</a:t>
            </a:r>
            <a:endParaRPr lang="en-US" sz="26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等线"/>
                <a:ea typeface="DejaVu Sans"/>
              </a:rPr>
              <a:t>Utillity Pass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1800000" y="6154560"/>
            <a:ext cx="10006920" cy="54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AADCF7"/>
                </a:solidFill>
                <a:latin typeface="Arial"/>
                <a:ea typeface="DejaVu Sans"/>
              </a:rPr>
              <a:t>参考自：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http://releases.llvm.org/8.0.1/docs/Passes.html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60000" y="908280"/>
            <a:ext cx="4392360" cy="4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>
                <a:solidFill>
                  <a:srgbClr val="FFFFFF"/>
                </a:solidFill>
                <a:latin typeface="Microsoft YaHei"/>
                <a:ea typeface="Microsoft YaHei"/>
              </a:rPr>
              <a:t>PASS及其子类介绍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60000" y="1800000"/>
            <a:ext cx="11518920" cy="42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等线"/>
                <a:ea typeface="DejaVu Sans"/>
              </a:rPr>
              <a:t>所有Pass都是Pass类的子类</a:t>
            </a:r>
            <a:endParaRPr lang="en-US" sz="36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  <a:ea typeface="DejaVu Sans"/>
              </a:rPr>
              <a:t>不同的pass根据其功能会覆盖继承自Pass类的虚函数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016000" y="6264000"/>
            <a:ext cx="10006920" cy="6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AADCF7"/>
                </a:solidFill>
                <a:latin typeface="Arial"/>
                <a:ea typeface="DejaVu Sans"/>
              </a:rPr>
              <a:t>参考自： http://releases.llvm.org/8.0.1/docs/WritingAnLLVMPass.html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4109040" y="3024000"/>
            <a:ext cx="1818000" cy="4953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  <a:ea typeface="DejaVu Sans"/>
              </a:rPr>
              <a:t>Pass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1728000" y="4120560"/>
            <a:ext cx="656280" cy="19558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  <a:ea typeface="DejaVu Sans"/>
              </a:rPr>
              <a:t>ModulePass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2905560" y="4120560"/>
            <a:ext cx="656280" cy="19558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  <a:ea typeface="DejaVu Sans"/>
              </a:rPr>
              <a:t>FunctionPass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6398640" y="4127040"/>
            <a:ext cx="656280" cy="19558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  <a:ea typeface="DejaVu Sans"/>
              </a:rPr>
              <a:t>LoopPass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4104000" y="4118400"/>
            <a:ext cx="656280" cy="19558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  <a:ea typeface="DejaVu Sans"/>
              </a:rPr>
              <a:t>BasicBlockPass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>
            <a:off x="5256000" y="4118400"/>
            <a:ext cx="656280" cy="19558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  <a:ea typeface="DejaVu Sans"/>
              </a:rPr>
              <a:t>CallGraphSCCPass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10"/>
          <p:cNvSpPr/>
          <p:nvPr/>
        </p:nvSpPr>
        <p:spPr>
          <a:xfrm>
            <a:off x="7614720" y="4120560"/>
            <a:ext cx="656280" cy="19558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等线"/>
                <a:ea typeface="DejaVu Sans"/>
              </a:rPr>
              <a:t>RegionPass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" name="CustomShape 11"/>
          <p:cNvSpPr/>
          <p:nvPr/>
        </p:nvSpPr>
        <p:spPr>
          <a:xfrm flipV="1">
            <a:off x="2065680" y="3518640"/>
            <a:ext cx="2951640" cy="63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12"/>
          <p:cNvSpPr/>
          <p:nvPr/>
        </p:nvSpPr>
        <p:spPr>
          <a:xfrm flipV="1">
            <a:off x="3242880" y="3518640"/>
            <a:ext cx="1774440" cy="63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13"/>
          <p:cNvSpPr/>
          <p:nvPr/>
        </p:nvSpPr>
        <p:spPr>
          <a:xfrm flipV="1">
            <a:off x="4420440" y="3518640"/>
            <a:ext cx="597240" cy="63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14"/>
          <p:cNvSpPr/>
          <p:nvPr/>
        </p:nvSpPr>
        <p:spPr>
          <a:xfrm flipH="1" flipV="1">
            <a:off x="5016600" y="3518640"/>
            <a:ext cx="577440" cy="63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15"/>
          <p:cNvSpPr/>
          <p:nvPr/>
        </p:nvSpPr>
        <p:spPr>
          <a:xfrm flipH="1" flipV="1">
            <a:off x="5016960" y="3518640"/>
            <a:ext cx="1754640" cy="63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6"/>
          <p:cNvSpPr/>
          <p:nvPr/>
        </p:nvSpPr>
        <p:spPr>
          <a:xfrm flipH="1" flipV="1">
            <a:off x="5016960" y="3518640"/>
            <a:ext cx="2932200" cy="63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908280"/>
            <a:ext cx="6838920" cy="4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>
                <a:solidFill>
                  <a:srgbClr val="FFFFFF"/>
                </a:solidFill>
                <a:latin typeface="Microsoft YaHei"/>
                <a:ea typeface="Microsoft YaHei"/>
              </a:rPr>
              <a:t>PASS及其子类介绍——Pass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60000" y="1800000"/>
            <a:ext cx="11518920" cy="42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virtual bool doInitialization(Module &amp;) { return false; }</a:t>
            </a:r>
            <a:endParaRPr lang="en-US" sz="24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通过覆盖该虚函数，可以在pass运行之前做一些必要的初始化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400" b="0" strike="noStrike" spc="-1">
              <a:latin typeface="Arial"/>
            </a:endParaRPr>
          </a:p>
          <a:p>
            <a:pPr marL="432000" indent="-322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virtual bool doFinalization(Module &amp;) { return false; }</a:t>
            </a:r>
            <a:endParaRPr lang="en-US" sz="24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通过覆盖该虚函数，可以在pass运行之后做一些必要的清除操作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>
              <a:latin typeface="Arial"/>
            </a:endParaRPr>
          </a:p>
          <a:p>
            <a:pPr marL="432000" indent="-322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virtual void getAnalysisUsage(AnalysisUsage &amp;) const;</a:t>
            </a:r>
            <a:endParaRPr lang="en-US" sz="24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如果需要其它pass产生的分析信息来完成工作，那么需要覆盖该虚函数</a:t>
            </a:r>
            <a:endParaRPr lang="en-US" sz="24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getAnalysis&lt;AnalysisType&gt;()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60000" y="908280"/>
            <a:ext cx="7847280" cy="4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>
                <a:solidFill>
                  <a:srgbClr val="FFFFFF"/>
                </a:solidFill>
                <a:latin typeface="Microsoft YaHei"/>
                <a:ea typeface="Microsoft YaHei"/>
              </a:rPr>
              <a:t>PASS及其子类介绍——ModulePass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60000" y="1800000"/>
            <a:ext cx="11518920" cy="42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  <a:ea typeface="DejaVu Sans"/>
              </a:rPr>
              <a:t>ModulePass以整个模块为单元运行</a:t>
            </a:r>
            <a:endParaRPr lang="en-US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可以删除函数，或者以</a:t>
            </a:r>
            <a:r>
              <a:rPr lang="en-US" sz="2400" b="0" strike="noStrike" spc="-1">
                <a:solidFill>
                  <a:srgbClr val="CE181E"/>
                </a:solidFill>
                <a:latin typeface="等线"/>
                <a:ea typeface="DejaVu Sans"/>
              </a:rPr>
              <a:t>不可预测</a:t>
            </a: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的顺序访问函数体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4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该Pass主要功能接口：</a:t>
            </a:r>
            <a:endParaRPr lang="en-US" sz="24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CE181E"/>
                </a:solidFill>
                <a:latin typeface="等线"/>
                <a:ea typeface="DejaVu Sans"/>
              </a:rPr>
              <a:t>bool runOnModule(Module &amp;M)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908280"/>
            <a:ext cx="7558920" cy="4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>
                <a:solidFill>
                  <a:srgbClr val="FFFFFF"/>
                </a:solidFill>
                <a:latin typeface="Microsoft YaHei"/>
                <a:ea typeface="Microsoft YaHei"/>
              </a:rPr>
              <a:t>PASS及其子类介绍——FunctionPass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60000" y="1800000"/>
            <a:ext cx="11518920" cy="42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  <a:ea typeface="DejaVu Sans"/>
              </a:rPr>
              <a:t>FunctionPass遍历每个函数</a:t>
            </a:r>
            <a:endParaRPr lang="en-US" sz="24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等线"/>
                <a:ea typeface="DejaVu Sans"/>
              </a:rPr>
              <a:t>针对每个函数独立运行</a:t>
            </a:r>
            <a:endParaRPr lang="en-US" sz="22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  <a:ea typeface="DejaVu Sans"/>
              </a:rPr>
              <a:t>不能查询或修改其它函数</a:t>
            </a:r>
            <a:endParaRPr lang="en-US" sz="20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  <a:ea typeface="DejaVu Sans"/>
              </a:rPr>
              <a:t>不能增加或删除当前Module的函数及全局变量</a:t>
            </a:r>
            <a:endParaRPr lang="en-US" sz="20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  <a:ea typeface="DejaVu Sans"/>
              </a:rPr>
              <a:t>不能跨runOnFunction调用维护状态</a:t>
            </a:r>
            <a:endParaRPr lang="en-US" sz="20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等线"/>
                <a:ea typeface="DejaVu Sans"/>
              </a:rPr>
              <a:t>该Pass主要功能接口：</a:t>
            </a:r>
            <a:endParaRPr lang="en-US" sz="22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  <a:ea typeface="Noto Sans CJK SC Regular"/>
              </a:rPr>
              <a:t>bool doInitialization(Module &amp;M)</a:t>
            </a:r>
            <a:endParaRPr lang="en-US" sz="18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CE181E"/>
                </a:solidFill>
                <a:latin typeface="等线"/>
                <a:ea typeface="Noto Sans CJK SC Regular"/>
              </a:rPr>
              <a:t>bool runOnFunction(Function &amp;F)</a:t>
            </a:r>
            <a:endParaRPr lang="en-US" sz="18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  <a:ea typeface="Noto Sans CJK SC Regular"/>
              </a:rPr>
              <a:t>bool doFinalization(Module &amp;M)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908280"/>
            <a:ext cx="777492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>
                <a:solidFill>
                  <a:srgbClr val="FFFFFF"/>
                </a:solidFill>
                <a:latin typeface="Microsoft YaHei"/>
                <a:ea typeface="Microsoft YaHei"/>
              </a:rPr>
              <a:t>PASS及其子类介绍——BasicBlockPass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60000" y="1800000"/>
            <a:ext cx="11518920" cy="42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等线"/>
                <a:ea typeface="DejaVu Sans"/>
              </a:rPr>
              <a:t>BasicBlockPass遍历函数中的每个基本块</a:t>
            </a:r>
            <a:endParaRPr lang="en-US" sz="2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等线"/>
                <a:ea typeface="DejaVu Sans"/>
              </a:rPr>
              <a:t>针对每个基本块独立运行</a:t>
            </a:r>
            <a:endParaRPr lang="en-US" sz="22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  <a:ea typeface="DejaVu Sans"/>
              </a:rPr>
              <a:t>不能查询或修改其它基本块</a:t>
            </a:r>
            <a:endParaRPr lang="en-US" sz="20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  <a:ea typeface="DejaVu Sans"/>
              </a:rPr>
              <a:t>不能跨runOnBasicBlock调用维护状态</a:t>
            </a:r>
            <a:endParaRPr lang="en-US" sz="20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  <a:ea typeface="DejaVu Sans"/>
              </a:rPr>
              <a:t>不能（通过修改terminal指令）修改控制流图</a:t>
            </a:r>
            <a:endParaRPr lang="en-US" sz="20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  <a:ea typeface="DejaVu Sans"/>
              </a:rPr>
              <a:t>不能做runOnFunction不允许的事情</a:t>
            </a:r>
            <a:endParaRPr lang="en-US" sz="20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等线"/>
                <a:ea typeface="DejaVu Sans"/>
              </a:rPr>
              <a:t>该Pass主要功能接口：</a:t>
            </a:r>
            <a:endParaRPr lang="en-US" sz="22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  <a:ea typeface="DejaVu Sans"/>
              </a:rPr>
              <a:t>bool doInitialization(Function &amp;F)</a:t>
            </a:r>
            <a:endParaRPr lang="en-US" sz="20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CE181E"/>
                </a:solidFill>
                <a:latin typeface="等线"/>
                <a:ea typeface="Noto Sans CJK SC Regular"/>
              </a:rPr>
              <a:t>bool runOnBasicBlock(BasicBlock &amp;BB)</a:t>
            </a:r>
            <a:endParaRPr lang="en-US" sz="20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  <a:ea typeface="Noto Sans CJK SC Regular"/>
              </a:rPr>
              <a:t>bool doFinalization(Function &amp;F)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908280"/>
            <a:ext cx="8638920" cy="4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200" b="1" strike="noStrike" spc="-1">
                <a:solidFill>
                  <a:srgbClr val="FFFFFF"/>
                </a:solidFill>
                <a:latin typeface="Microsoft YaHei"/>
                <a:ea typeface="Microsoft YaHei"/>
              </a:rPr>
              <a:t>PASS及其子类介绍——CallGraphSCCPass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60000" y="1800000"/>
            <a:ext cx="11518920" cy="424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等线"/>
                <a:ea typeface="DejaVu Sans"/>
              </a:rPr>
              <a:t>CallGraphSCCPass以调用图上自底向上的顺序遍历程序</a:t>
            </a:r>
            <a:endParaRPr lang="en-US" sz="2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等线"/>
                <a:ea typeface="DejaVu Sans"/>
              </a:rPr>
              <a:t>使用限制：</a:t>
            </a:r>
            <a:endParaRPr lang="en-US" sz="22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  <a:ea typeface="DejaVu Sans"/>
              </a:rPr>
              <a:t>不能查询或修改处当前SCC以及直接的调用者和被调用者外的SCC</a:t>
            </a:r>
            <a:endParaRPr lang="en-US" sz="20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  <a:ea typeface="DejaVu Sans"/>
              </a:rPr>
              <a:t>需要保留当前的CallGraph结构</a:t>
            </a:r>
            <a:endParaRPr lang="en-US" sz="20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  <a:ea typeface="DejaVu Sans"/>
              </a:rPr>
              <a:t>不能添加或者删除当前Module的SCC</a:t>
            </a:r>
            <a:endParaRPr lang="en-US" sz="20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CE181E"/>
                </a:solidFill>
                <a:latin typeface="等线"/>
                <a:ea typeface="DejaVu Sans"/>
              </a:rPr>
              <a:t>可以添加和删除当前Module的全局变量</a:t>
            </a:r>
            <a:endParaRPr lang="en-US" sz="20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CE181E"/>
                </a:solidFill>
                <a:latin typeface="等线"/>
                <a:ea typeface="DejaVu Sans"/>
              </a:rPr>
              <a:t>可以跨runOnSCC维护状态</a:t>
            </a:r>
            <a:endParaRPr lang="en-US" sz="20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等线"/>
                <a:ea typeface="DejaVu Sans"/>
              </a:rPr>
              <a:t>该Pass主要功能接口：</a:t>
            </a:r>
            <a:endParaRPr lang="en-US" sz="22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  <a:ea typeface="DejaVu Sans"/>
              </a:rPr>
              <a:t>bool doInitialization(CallGraph &amp;CG)</a:t>
            </a:r>
            <a:endParaRPr lang="en-US" sz="20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CE181E"/>
                </a:solidFill>
                <a:latin typeface="等线"/>
                <a:ea typeface="DejaVu Sans"/>
              </a:rPr>
              <a:t>bool runOnSCC(CallGraphSCC &amp;SCC) </a:t>
            </a:r>
            <a:endParaRPr lang="en-US" sz="2000" b="0" strike="noStrike" spc="-1">
              <a:latin typeface="Arial"/>
            </a:endParaRPr>
          </a:p>
          <a:p>
            <a:pPr marL="1296000" lvl="2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  <a:ea typeface="DejaVu Sans"/>
              </a:rPr>
              <a:t>bool doFinalization(CallGraph &amp;CG)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</TotalTime>
  <Words>700</Words>
  <Application>Microsoft Office PowerPoint</Application>
  <PresentationFormat>宽屏</PresentationFormat>
  <Paragraphs>155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Microsoft YaHei</vt:lpstr>
      <vt:lpstr>等线</vt:lpstr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Microsoft Office User</dc:creator>
  <dc:description/>
  <cp:lastModifiedBy>李 嘉豪</cp:lastModifiedBy>
  <cp:revision>20</cp:revision>
  <dcterms:created xsi:type="dcterms:W3CDTF">2019-02-09T13:53:29Z</dcterms:created>
  <dcterms:modified xsi:type="dcterms:W3CDTF">2019-11-28T09:05:01Z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