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4"/>
  </p:notesMasterIdLst>
  <p:sldIdLst>
    <p:sldId id="563" r:id="rId3"/>
    <p:sldId id="436" r:id="rId4"/>
    <p:sldId id="565" r:id="rId5"/>
    <p:sldId id="408" r:id="rId6"/>
    <p:sldId id="499" r:id="rId7"/>
    <p:sldId id="500" r:id="rId8"/>
    <p:sldId id="502" r:id="rId9"/>
    <p:sldId id="503" r:id="rId10"/>
    <p:sldId id="504" r:id="rId11"/>
    <p:sldId id="505" r:id="rId12"/>
    <p:sldId id="506" r:id="rId13"/>
    <p:sldId id="557" r:id="rId14"/>
    <p:sldId id="508" r:id="rId15"/>
    <p:sldId id="566" r:id="rId16"/>
    <p:sldId id="558" r:id="rId17"/>
    <p:sldId id="560" r:id="rId18"/>
    <p:sldId id="515" r:id="rId19"/>
    <p:sldId id="516" r:id="rId20"/>
    <p:sldId id="531" r:id="rId21"/>
    <p:sldId id="533" r:id="rId22"/>
    <p:sldId id="532" r:id="rId23"/>
    <p:sldId id="438" r:id="rId24"/>
    <p:sldId id="544" r:id="rId25"/>
    <p:sldId id="561" r:id="rId26"/>
    <p:sldId id="549" r:id="rId27"/>
    <p:sldId id="534" r:id="rId28"/>
    <p:sldId id="535" r:id="rId29"/>
    <p:sldId id="540" r:id="rId30"/>
    <p:sldId id="541" r:id="rId31"/>
    <p:sldId id="562" r:id="rId32"/>
    <p:sldId id="56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  <a:srgbClr val="6699FF"/>
    <a:srgbClr val="E9E79D"/>
    <a:srgbClr val="CCFFFF"/>
    <a:srgbClr val="000099"/>
    <a:srgbClr val="C9D8DD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6" autoAdjust="0"/>
    <p:restoredTop sz="94660"/>
  </p:normalViewPr>
  <p:slideViewPr>
    <p:cSldViewPr snapToGrid="0">
      <p:cViewPr>
        <p:scale>
          <a:sx n="100" d="100"/>
          <a:sy n="100" d="100"/>
        </p:scale>
        <p:origin x="6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23D2A-CFEE-4146-9273-D655C0EDF338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B390D-92EF-4BC9-8CDD-AB055A553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ko-KR" sz="1100" dirty="0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B893D-1AE6-40D6-B519-5D97461AA299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en-US" altLang="ko-K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4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2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5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786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2D05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89335-F621-40B2-8575-026D79626E6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25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763" y="81367"/>
            <a:ext cx="11414372" cy="682625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2800" y="6381750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81750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77CE8-1550-48C9-9B50-0A34B65B3A1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9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F8478-DEEB-4319-BD3A-3F384730826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09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8E9F3-AF52-4AE0-A5C9-A9B9BDD46BD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2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9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7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5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4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1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1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2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3948" y="157423"/>
            <a:ext cx="11353225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763" y="1155470"/>
            <a:ext cx="11414372" cy="512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517178"/>
            <a:ext cx="2641600" cy="26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solidFill>
                <a:srgbClr val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17178"/>
            <a:ext cx="3860800" cy="26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17178"/>
            <a:ext cx="2641600" cy="26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905EDE39-965D-4091-A51F-D5DA5637DC5C}" type="slidenum">
              <a:rPr lang="ko-KR" altLang="en-US">
                <a:solidFill>
                  <a:srgbClr val="000000"/>
                </a:solidFill>
                <a:latin typeface="Verdana" pitchFamily="34" charset="0"/>
                <a:ea typeface="굴림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364763" y="6455524"/>
            <a:ext cx="11322932" cy="61653"/>
          </a:xfrm>
          <a:prstGeom prst="line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800" b="1">
              <a:solidFill>
                <a:srgbClr val="000000"/>
              </a:solidFill>
            </a:endParaRPr>
          </a:p>
        </p:txBody>
      </p:sp>
      <p:sp>
        <p:nvSpPr>
          <p:cNvPr id="139268" name="AutoShape 4"/>
          <p:cNvSpPr>
            <a:spLocks noChangeArrowheads="1"/>
          </p:cNvSpPr>
          <p:nvPr userDrawn="1"/>
        </p:nvSpPr>
        <p:spPr bwMode="auto">
          <a:xfrm>
            <a:off x="423949" y="886086"/>
            <a:ext cx="11353225" cy="12806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2D050"/>
          </a:solidFill>
          <a:ln w="2857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46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9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o"/>
        <a:defRPr sz="2200" b="1" baseline="0">
          <a:solidFill>
            <a:schemeClr val="tx1"/>
          </a:solidFill>
          <a:latin typeface="+mn-ea"/>
          <a:ea typeface="맑은 고딕" panose="020B0503020000020004" pitchFamily="50" charset="-127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n"/>
        <a:defRPr sz="20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o"/>
        <a:defRPr sz="19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n"/>
        <a:defRPr sz="16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rgbClr val="92D050"/>
        </a:buClr>
        <a:buFont typeface="Wingdings" pitchFamily="2" charset="2"/>
        <a:buChar char="§"/>
        <a:defRPr sz="16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1667" y="154554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err="1" smtClean="0">
                <a:solidFill>
                  <a:srgbClr val="000099"/>
                </a:solidFill>
                <a:latin typeface="맑은 고딕" pitchFamily="50" charset="-127"/>
              </a:rPr>
              <a:t>파이썬</a:t>
            </a:r>
            <a:r>
              <a:rPr lang="ko-KR" altLang="en-US" sz="4400" dirty="0" smtClean="0">
                <a:solidFill>
                  <a:srgbClr val="000099"/>
                </a:solidFill>
                <a:latin typeface="맑은 고딕" pitchFamily="50" charset="-127"/>
              </a:rPr>
              <a:t> 프로그래밍 입문</a:t>
            </a:r>
            <a:r>
              <a:rPr lang="en-US" altLang="ko-KR" sz="4400" dirty="0" smtClean="0">
                <a:solidFill>
                  <a:srgbClr val="000099"/>
                </a:solidFill>
                <a:latin typeface="맑은 고딕" pitchFamily="50" charset="-127"/>
              </a:rPr>
              <a:t/>
            </a:r>
            <a:br>
              <a:rPr lang="en-US" altLang="ko-KR" sz="4400" dirty="0" smtClean="0">
                <a:solidFill>
                  <a:srgbClr val="000099"/>
                </a:solidFill>
                <a:latin typeface="맑은 고딕" pitchFamily="50" charset="-127"/>
              </a:rPr>
            </a:br>
            <a:r>
              <a:rPr lang="ko-KR" altLang="en-US" sz="4400" dirty="0" err="1" smtClean="0">
                <a:solidFill>
                  <a:srgbClr val="000099"/>
                </a:solidFill>
                <a:latin typeface="맑은 고딕" pitchFamily="50" charset="-127"/>
              </a:rPr>
              <a:t>자료형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481667" y="452754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최 윤 정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</a:rPr>
              <a:t>cris.lecture@gmail.com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문자열과 </a:t>
            </a:r>
            <a:r>
              <a:rPr lang="ko-KR" altLang="en-US" dirty="0" err="1" smtClean="0"/>
              <a:t>숫자</a:t>
            </a:r>
            <a:r>
              <a:rPr lang="ko-KR" altLang="en-US" dirty="0" err="1"/>
              <a:t>간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변환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(): </a:t>
            </a:r>
            <a:r>
              <a:rPr lang="ko-KR" altLang="en-US" sz="2000" dirty="0" smtClean="0"/>
              <a:t>문자열을 정수로 변환</a:t>
            </a:r>
            <a:endParaRPr lang="en-US" altLang="ko-KR" sz="2000" dirty="0" smtClean="0"/>
          </a:p>
          <a:p>
            <a:r>
              <a:rPr lang="en-US" altLang="ko-KR" sz="2000" dirty="0" smtClean="0"/>
              <a:t>float():</a:t>
            </a:r>
            <a:r>
              <a:rPr lang="ko-KR" altLang="en-US" sz="2000" dirty="0" smtClean="0"/>
              <a:t> 문자열을 실수로 변환</a:t>
            </a: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77635" y="2371454"/>
            <a:ext cx="5900468" cy="1891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600" dirty="0">
                <a:latin typeface="+mn-ea"/>
                <a:ea typeface="+mn-ea"/>
              </a:rPr>
              <a:t>t = input("</a:t>
            </a:r>
            <a:r>
              <a:rPr lang="ko-KR" altLang="en-US" sz="1600" dirty="0">
                <a:latin typeface="+mn-ea"/>
                <a:ea typeface="+mn-ea"/>
              </a:rPr>
              <a:t>정수를 입력하시오</a:t>
            </a:r>
            <a:r>
              <a:rPr lang="en-US" altLang="ko-KR" sz="1600" dirty="0">
                <a:latin typeface="+mn-ea"/>
                <a:ea typeface="+mn-ea"/>
              </a:rPr>
              <a:t>: ")</a:t>
            </a:r>
          </a:p>
          <a:p>
            <a:r>
              <a:rPr lang="en-US" altLang="ko-KR" sz="1600" dirty="0">
                <a:latin typeface="+mn-ea"/>
                <a:ea typeface="+mn-ea"/>
              </a:rPr>
              <a:t>x = 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(t</a:t>
            </a:r>
            <a:r>
              <a:rPr lang="en-US" altLang="ko-KR" sz="1600" dirty="0" smtClean="0">
                <a:latin typeface="+mn-ea"/>
                <a:ea typeface="+mn-ea"/>
              </a:rPr>
              <a:t>) 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t </a:t>
            </a:r>
            <a:r>
              <a:rPr lang="en-US" altLang="ko-KR" sz="1600" dirty="0">
                <a:latin typeface="+mn-ea"/>
                <a:ea typeface="+mn-ea"/>
              </a:rPr>
              <a:t>= input("</a:t>
            </a:r>
            <a:r>
              <a:rPr lang="ko-KR" altLang="en-US" sz="1600" dirty="0">
                <a:latin typeface="+mn-ea"/>
                <a:ea typeface="+mn-ea"/>
              </a:rPr>
              <a:t>정수를 입력하시오</a:t>
            </a:r>
            <a:r>
              <a:rPr lang="en-US" altLang="ko-KR" sz="1600" dirty="0">
                <a:latin typeface="+mn-ea"/>
                <a:ea typeface="+mn-ea"/>
              </a:rPr>
              <a:t>: ")</a:t>
            </a:r>
          </a:p>
          <a:p>
            <a:r>
              <a:rPr lang="en-US" altLang="ko-KR" sz="1600" dirty="0">
                <a:latin typeface="+mn-ea"/>
                <a:ea typeface="+mn-ea"/>
              </a:rPr>
              <a:t>y = 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(t)</a:t>
            </a:r>
          </a:p>
          <a:p>
            <a:r>
              <a:rPr lang="en-US" altLang="ko-KR" sz="1600" dirty="0">
                <a:latin typeface="+mn-ea"/>
                <a:ea typeface="+mn-ea"/>
              </a:rPr>
              <a:t>print(</a:t>
            </a:r>
            <a:r>
              <a:rPr lang="en-US" altLang="ko-KR" sz="1600" dirty="0" err="1">
                <a:latin typeface="+mn-ea"/>
                <a:ea typeface="+mn-ea"/>
              </a:rPr>
              <a:t>x+y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7635" y="4670720"/>
            <a:ext cx="5900468" cy="1481257"/>
          </a:xfrm>
          <a:prstGeom prst="flowChartAlternateProcess">
            <a:avLst/>
          </a:prstGeom>
          <a:solidFill>
            <a:srgbClr val="CCECFF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>
                <a:latin typeface="+mn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100</a:t>
            </a:r>
          </a:p>
          <a:p>
            <a:r>
              <a:rPr lang="ko-KR" altLang="en-US" dirty="0"/>
              <a:t>정수를 입력하시오</a:t>
            </a:r>
            <a:r>
              <a:rPr lang="en-US" altLang="ko-KR" dirty="0"/>
              <a:t>: 200</a:t>
            </a:r>
          </a:p>
          <a:p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62390" y="4832459"/>
            <a:ext cx="4419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숫자로 읽을 수 있는  경우만 가능합니다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.</a:t>
            </a: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“abcd123”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은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안되요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!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67149" y="2795114"/>
            <a:ext cx="4137671" cy="923330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+mn-ea"/>
              </a:rPr>
              <a:t>한 줄로 </a:t>
            </a:r>
            <a:r>
              <a:rPr lang="ko-KR" altLang="en-US" dirty="0" smtClean="0">
                <a:latin typeface="+mn-ea"/>
              </a:rPr>
              <a:t>쓰는 것도 가능</a:t>
            </a:r>
            <a:r>
              <a:rPr lang="en-US" altLang="ko-KR" dirty="0" smtClean="0">
                <a:latin typeface="+mn-ea"/>
              </a:rPr>
              <a:t>!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x </a:t>
            </a:r>
            <a:r>
              <a:rPr lang="en-US" altLang="ko-KR" b="1" dirty="0">
                <a:latin typeface="+mn-ea"/>
              </a:rPr>
              <a:t>= 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(input</a:t>
            </a:r>
            <a:r>
              <a:rPr lang="en-US" altLang="ko-KR" b="1" dirty="0">
                <a:latin typeface="+mn-ea"/>
              </a:rPr>
              <a:t>("</a:t>
            </a:r>
            <a:r>
              <a:rPr lang="ko-KR" altLang="en-US" b="1" dirty="0">
                <a:latin typeface="+mn-ea"/>
              </a:rPr>
              <a:t>정수를 </a:t>
            </a:r>
            <a:r>
              <a:rPr lang="ko-KR" altLang="en-US" b="1" dirty="0" err="1">
                <a:latin typeface="+mn-ea"/>
              </a:rPr>
              <a:t>입력하시오</a:t>
            </a:r>
            <a:r>
              <a:rPr lang="en-US" altLang="ko-KR" b="1" dirty="0">
                <a:latin typeface="+mn-ea"/>
              </a:rPr>
              <a:t>: </a:t>
            </a:r>
            <a:r>
              <a:rPr lang="en-US" altLang="ko-KR" b="1" dirty="0" smtClean="0">
                <a:latin typeface="+mn-ea"/>
              </a:rPr>
              <a:t>"))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41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</a:t>
            </a:r>
            <a:r>
              <a:rPr lang="ko-KR" altLang="en-US" dirty="0" err="1" smtClean="0"/>
              <a:t>숫자간의</a:t>
            </a:r>
            <a:r>
              <a:rPr lang="ko-KR" altLang="en-US" dirty="0" smtClean="0"/>
              <a:t> </a:t>
            </a:r>
            <a:r>
              <a:rPr lang="ko-KR" altLang="en-US" dirty="0"/>
              <a:t>변환 </a:t>
            </a:r>
            <a:r>
              <a:rPr lang="en-US" altLang="ko-KR" dirty="0"/>
              <a:t>: </a:t>
            </a:r>
            <a:r>
              <a:rPr lang="ko-KR" altLang="en-US" dirty="0" smtClean="0"/>
              <a:t>숫자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print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문 안에서  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을 종종 사용합니다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r>
              <a:rPr lang="ko-KR" altLang="en-US" sz="2000" dirty="0" smtClean="0"/>
              <a:t>다음 코드에 오류가 발생하는 </a:t>
            </a:r>
            <a:r>
              <a:rPr lang="ko-KR" altLang="en-US" sz="2000" dirty="0" smtClean="0"/>
              <a:t>이유는 무엇일까요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7770" y="2410393"/>
            <a:ext cx="5785205" cy="2616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>
                <a:latin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sz="1600" dirty="0"/>
              <a:t>&gt;&gt;&gt; print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나는 현재 </a:t>
            </a:r>
            <a:r>
              <a:rPr lang="en-US" altLang="ko-KR" sz="1600" dirty="0" smtClean="0"/>
              <a:t>” </a:t>
            </a:r>
            <a:r>
              <a:rPr lang="en-US" altLang="ko-KR" sz="1600" dirty="0"/>
              <a:t>+ </a:t>
            </a:r>
            <a:r>
              <a:rPr lang="en-US" altLang="ko-KR" sz="1600" dirty="0" smtClean="0"/>
              <a:t>1 </a:t>
            </a:r>
            <a:r>
              <a:rPr lang="en-US" altLang="ko-KR" sz="1600" dirty="0"/>
              <a:t>+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학년이다</a:t>
            </a:r>
            <a:r>
              <a:rPr lang="en-US" altLang="ko-KR" sz="1600" dirty="0" smtClean="0"/>
              <a:t>.”)</a:t>
            </a:r>
            <a:endParaRPr lang="en-US" altLang="ko-KR" sz="1600" dirty="0"/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Traceback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(most recent call last):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File </a:t>
            </a:r>
            <a:r>
              <a:rPr lang="en-US" altLang="ko-KR" sz="1600" dirty="0" smtClean="0">
                <a:solidFill>
                  <a:srgbClr val="C00000"/>
                </a:solidFill>
              </a:rPr>
              <a:t>＂&lt;</a:t>
            </a:r>
            <a:r>
              <a:rPr lang="en-US" altLang="ko-KR" sz="1600" dirty="0">
                <a:solidFill>
                  <a:srgbClr val="C00000"/>
                </a:solidFill>
              </a:rPr>
              <a:t>pyshell#1</a:t>
            </a:r>
            <a:r>
              <a:rPr lang="en-US" altLang="ko-KR" sz="1600" dirty="0" smtClean="0">
                <a:solidFill>
                  <a:srgbClr val="C00000"/>
                </a:solidFill>
              </a:rPr>
              <a:t>&gt;＂, </a:t>
            </a:r>
            <a:r>
              <a:rPr lang="en-US" altLang="ko-KR" sz="1600" dirty="0">
                <a:solidFill>
                  <a:srgbClr val="C00000"/>
                </a:solidFill>
              </a:rPr>
              <a:t>line 1, in &lt;module&gt;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p</a:t>
            </a:r>
            <a:r>
              <a:rPr lang="en-US" altLang="ko-KR" sz="1600" dirty="0" smtClean="0">
                <a:solidFill>
                  <a:srgbClr val="C00000"/>
                </a:solidFill>
              </a:rPr>
              <a:t>rint(“</a:t>
            </a:r>
            <a:r>
              <a:rPr lang="ko-KR" altLang="en-US" sz="1600" dirty="0" smtClean="0">
                <a:solidFill>
                  <a:srgbClr val="C00000"/>
                </a:solidFill>
              </a:rPr>
              <a:t>나는 현재 </a:t>
            </a:r>
            <a:r>
              <a:rPr lang="en-US" altLang="ko-KR" sz="1600" dirty="0" smtClean="0">
                <a:solidFill>
                  <a:srgbClr val="C00000"/>
                </a:solidFill>
              </a:rPr>
              <a:t>” </a:t>
            </a:r>
            <a:r>
              <a:rPr lang="en-US" altLang="ko-KR" sz="1600" dirty="0">
                <a:solidFill>
                  <a:srgbClr val="C00000"/>
                </a:solidFill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</a:rPr>
              <a:t>1 </a:t>
            </a:r>
            <a:r>
              <a:rPr lang="en-US" altLang="ko-KR" sz="1600" dirty="0">
                <a:solidFill>
                  <a:srgbClr val="C00000"/>
                </a:solidFill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</a:rPr>
              <a:t>“</a:t>
            </a:r>
            <a:r>
              <a:rPr lang="ko-KR" altLang="en-US" sz="1600" dirty="0" smtClean="0">
                <a:solidFill>
                  <a:srgbClr val="C00000"/>
                </a:solidFill>
              </a:rPr>
              <a:t>학년이다</a:t>
            </a:r>
            <a:r>
              <a:rPr lang="en-US" altLang="ko-KR" sz="1600" dirty="0">
                <a:solidFill>
                  <a:srgbClr val="C00000"/>
                </a:solidFill>
              </a:rPr>
              <a:t>.')</a:t>
            </a: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TypeError</a:t>
            </a:r>
            <a:r>
              <a:rPr lang="en-US" altLang="ko-KR" sz="1600" dirty="0">
                <a:solidFill>
                  <a:srgbClr val="C00000"/>
                </a:solidFill>
              </a:rPr>
              <a:t>: Can't convert '</a:t>
            </a:r>
            <a:r>
              <a:rPr lang="en-US" altLang="ko-KR" sz="1600" dirty="0" err="1">
                <a:solidFill>
                  <a:srgbClr val="C00000"/>
                </a:solidFill>
              </a:rPr>
              <a:t>int</a:t>
            </a:r>
            <a:r>
              <a:rPr lang="en-US" altLang="ko-KR" sz="1600" dirty="0">
                <a:solidFill>
                  <a:srgbClr val="C00000"/>
                </a:solidFill>
              </a:rPr>
              <a:t>' object to </a:t>
            </a:r>
            <a:r>
              <a:rPr lang="en-US" altLang="ko-KR" sz="1600" dirty="0" err="1">
                <a:solidFill>
                  <a:srgbClr val="C00000"/>
                </a:solidFill>
              </a:rPr>
              <a:t>str</a:t>
            </a:r>
            <a:r>
              <a:rPr lang="en-US" altLang="ko-KR" sz="1600" dirty="0">
                <a:solidFill>
                  <a:srgbClr val="C00000"/>
                </a:solidFill>
              </a:rPr>
              <a:t> implicitly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295650"/>
            <a:ext cx="1014968" cy="2101412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2314575" y="5397063"/>
            <a:ext cx="9315450" cy="742998"/>
          </a:xfrm>
          <a:prstGeom prst="wedgeRoundRectCallout">
            <a:avLst>
              <a:gd name="adj1" fmla="val -38879"/>
              <a:gd name="adj2" fmla="val -120263"/>
              <a:gd name="adj3" fmla="val 16667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j-ea"/>
              </a:rPr>
              <a:t>문자열과 숫자를 </a:t>
            </a:r>
            <a:r>
              <a:rPr lang="en-US" altLang="ko-KR" b="1" dirty="0" smtClean="0">
                <a:solidFill>
                  <a:schemeClr val="tx1"/>
                </a:solidFill>
                <a:latin typeface="+mj-ea"/>
              </a:rPr>
              <a:t>+ </a:t>
            </a:r>
            <a:r>
              <a:rPr lang="ko-KR" altLang="en-US" b="1" dirty="0" smtClean="0">
                <a:solidFill>
                  <a:schemeClr val="tx1"/>
                </a:solidFill>
                <a:latin typeface="+mj-ea"/>
              </a:rPr>
              <a:t>로 연결하여 발생한 문제로</a:t>
            </a:r>
            <a:endParaRPr lang="ko-KR" altLang="en-US" b="1" dirty="0">
              <a:solidFill>
                <a:schemeClr val="tx1"/>
              </a:solidFill>
              <a:latin typeface="+mj-ea"/>
            </a:endParaRP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j-ea"/>
                <a:ea typeface="+mj-ea"/>
              </a:rPr>
              <a:t>i</a:t>
            </a:r>
            <a:r>
              <a:rPr lang="en-US" altLang="ko-KR" b="1" dirty="0" err="1" smtClean="0">
                <a:solidFill>
                  <a:schemeClr val="tx1"/>
                </a:solidFill>
                <a:latin typeface="+mj-ea"/>
                <a:ea typeface="+mj-ea"/>
              </a:rPr>
              <a:t>nt</a:t>
            </a:r>
            <a:r>
              <a:rPr lang="ko-KR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형 변수를 </a:t>
            </a:r>
            <a:r>
              <a:rPr lang="en-US" altLang="ko-KR" b="1" dirty="0" err="1" smtClean="0">
                <a:solidFill>
                  <a:schemeClr val="tx1"/>
                </a:solidFill>
                <a:latin typeface="+mj-ea"/>
                <a:ea typeface="+mj-ea"/>
              </a:rPr>
              <a:t>str</a:t>
            </a:r>
            <a:r>
              <a:rPr lang="ko-KR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로 변환할 수 없다는 의미입니다</a:t>
            </a:r>
            <a: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39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숫자의 변환 </a:t>
            </a:r>
            <a:r>
              <a:rPr lang="en-US" altLang="ko-KR" dirty="0"/>
              <a:t>: </a:t>
            </a:r>
            <a:r>
              <a:rPr lang="ko-KR" altLang="en-US" dirty="0"/>
              <a:t>숫자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5825" y="1857080"/>
            <a:ext cx="466202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>
                <a:latin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sz="1600" dirty="0"/>
              <a:t>&gt;&gt;&gt; print('</a:t>
            </a:r>
            <a:r>
              <a:rPr lang="ko-KR" altLang="en-US" sz="1600" dirty="0"/>
              <a:t>나는 현재 </a:t>
            </a:r>
            <a:r>
              <a:rPr lang="en-US" altLang="ko-KR" sz="1600" dirty="0"/>
              <a:t>' +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(1</a:t>
            </a:r>
            <a:r>
              <a:rPr lang="en-US" altLang="ko-KR" sz="1600" dirty="0"/>
              <a:t>) + 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학년이다</a:t>
            </a:r>
            <a:r>
              <a:rPr lang="en-US" altLang="ko-KR" sz="1600" dirty="0" smtClean="0"/>
              <a:t>.＇)</a:t>
            </a:r>
            <a:endParaRPr lang="en-US" altLang="ko-KR" sz="1600" dirty="0"/>
          </a:p>
          <a:p>
            <a:r>
              <a:rPr lang="ko-KR" altLang="en-US" sz="1600" dirty="0"/>
              <a:t>나는 현재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학년이다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&gt;&gt;&gt; </a:t>
            </a:r>
            <a:r>
              <a:rPr lang="en-US" altLang="ko-KR" sz="1600" dirty="0"/>
              <a:t>print('</a:t>
            </a:r>
            <a:r>
              <a:rPr lang="ko-KR" altLang="en-US" sz="1600" dirty="0"/>
              <a:t>원주율은 </a:t>
            </a:r>
            <a:r>
              <a:rPr lang="en-US" altLang="ko-KR" sz="1600" dirty="0"/>
              <a:t>' +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(3.14) + '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.')</a:t>
            </a:r>
          </a:p>
          <a:p>
            <a:r>
              <a:rPr lang="ko-KR" altLang="en-US" sz="1600" dirty="0"/>
              <a:t>원주율은 </a:t>
            </a:r>
            <a:r>
              <a:rPr lang="en-US" altLang="ko-KR" sz="1600" dirty="0"/>
              <a:t>3.14</a:t>
            </a:r>
            <a:r>
              <a:rPr lang="ko-KR" altLang="en-US" sz="1600" dirty="0"/>
              <a:t>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8912" y="1241527"/>
            <a:ext cx="4757976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>
                <a:latin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sz="1400" dirty="0" smtClean="0">
                <a:solidFill>
                  <a:srgbClr val="C00000"/>
                </a:solidFill>
              </a:rPr>
              <a:t>&gt;&gt;&gt;</a:t>
            </a:r>
            <a:r>
              <a:rPr lang="ko-KR" altLang="en-US" sz="1400" dirty="0" smtClean="0">
                <a:solidFill>
                  <a:srgbClr val="C00000"/>
                </a:solidFill>
              </a:rPr>
              <a:t>학년 </a:t>
            </a:r>
            <a:r>
              <a:rPr lang="en-US" altLang="ko-KR" sz="1400" dirty="0" smtClean="0">
                <a:solidFill>
                  <a:srgbClr val="C00000"/>
                </a:solidFill>
              </a:rPr>
              <a:t>= 1</a:t>
            </a:r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/>
              <a:t>print</a:t>
            </a:r>
            <a:r>
              <a:rPr lang="en-US" altLang="ko-KR" sz="1400" dirty="0" smtClean="0"/>
              <a:t>(‘</a:t>
            </a:r>
            <a:r>
              <a:rPr lang="ko-KR" altLang="en-US" sz="1400" dirty="0" smtClean="0"/>
              <a:t>나는 </a:t>
            </a:r>
            <a:r>
              <a:rPr lang="ko-KR" altLang="en-US" sz="1400" dirty="0"/>
              <a:t>현재 </a:t>
            </a:r>
            <a:r>
              <a:rPr lang="en-US" altLang="ko-KR" sz="1400" dirty="0" smtClean="0"/>
              <a:t>‘ </a:t>
            </a:r>
            <a:r>
              <a:rPr lang="en-US" altLang="ko-KR" sz="1400" dirty="0"/>
              <a:t>+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학년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+ </a:t>
            </a:r>
            <a:r>
              <a:rPr lang="en-US" altLang="ko-KR" sz="1400" dirty="0" smtClean="0"/>
              <a:t>＇</a:t>
            </a:r>
            <a:r>
              <a:rPr lang="ko-KR" altLang="en-US" sz="1400" dirty="0" smtClean="0"/>
              <a:t>학년이다</a:t>
            </a:r>
            <a:r>
              <a:rPr lang="en-US" altLang="ko-KR" sz="1400" dirty="0" smtClean="0"/>
              <a:t>.＇)</a:t>
            </a:r>
            <a:endParaRPr lang="en-US" altLang="ko-KR" sz="1400" dirty="0"/>
          </a:p>
          <a:p>
            <a:r>
              <a:rPr lang="ko-KR" altLang="en-US" sz="1400" dirty="0"/>
              <a:t>나는 현재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학년이다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&gt;&gt;&gt;</a:t>
            </a:r>
            <a:r>
              <a:rPr lang="ko-KR" altLang="en-US" sz="1400" dirty="0" smtClean="0">
                <a:solidFill>
                  <a:srgbClr val="C00000"/>
                </a:solidFill>
              </a:rPr>
              <a:t>원주율 </a:t>
            </a:r>
            <a:r>
              <a:rPr lang="en-US" altLang="ko-KR" sz="1400" dirty="0" smtClean="0">
                <a:solidFill>
                  <a:srgbClr val="C00000"/>
                </a:solidFill>
              </a:rPr>
              <a:t>= 3.14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/>
              <a:t>print</a:t>
            </a:r>
            <a:r>
              <a:rPr lang="en-US" altLang="ko-KR" sz="1400" dirty="0" smtClean="0"/>
              <a:t>(＇</a:t>
            </a:r>
            <a:r>
              <a:rPr lang="ko-KR" altLang="en-US" sz="1400" dirty="0" smtClean="0"/>
              <a:t>원주율은 </a:t>
            </a:r>
            <a:r>
              <a:rPr lang="en-US" altLang="ko-KR" sz="1400" dirty="0" smtClean="0"/>
              <a:t>＇ </a:t>
            </a:r>
            <a:r>
              <a:rPr lang="en-US" altLang="ko-KR" sz="1400" dirty="0"/>
              <a:t>+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원주율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+ </a:t>
            </a:r>
            <a:r>
              <a:rPr lang="en-US" altLang="ko-KR" sz="1400" dirty="0" smtClean="0"/>
              <a:t>＇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.＇)</a:t>
            </a:r>
            <a:endParaRPr lang="en-US" altLang="ko-KR" sz="1400" dirty="0"/>
          </a:p>
          <a:p>
            <a:r>
              <a:rPr lang="ko-KR" altLang="en-US" sz="1400" dirty="0"/>
              <a:t>원주율은 </a:t>
            </a:r>
            <a:r>
              <a:rPr lang="en-US" altLang="ko-KR" sz="1400" dirty="0"/>
              <a:t>3.14</a:t>
            </a:r>
            <a:r>
              <a:rPr lang="ko-KR" altLang="en-US" sz="1400" dirty="0"/>
              <a:t>입니다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19" y="4005240"/>
            <a:ext cx="5868660" cy="236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1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연결 </a:t>
            </a:r>
            <a:r>
              <a:rPr lang="en-US" altLang="ko-KR" dirty="0" smtClean="0"/>
              <a:t>: </a:t>
            </a:r>
            <a:r>
              <a:rPr lang="en-US" altLang="ko-KR" dirty="0" smtClean="0"/>
              <a:t>+  ,  *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364763" y="1155470"/>
            <a:ext cx="5550263" cy="5125949"/>
          </a:xfrm>
        </p:spPr>
        <p:txBody>
          <a:bodyPr/>
          <a:lstStyle/>
          <a:p>
            <a:r>
              <a:rPr lang="en-US" altLang="ko-KR" sz="1800" dirty="0" smtClean="0"/>
              <a:t>2</a:t>
            </a:r>
            <a:r>
              <a:rPr lang="ko-KR" altLang="en-US" sz="1800" dirty="0" smtClean="0"/>
              <a:t>개의 문자열을 합치려면 </a:t>
            </a:r>
            <a:r>
              <a:rPr lang="en-US" altLang="ko-KR" sz="1800" dirty="0" smtClean="0">
                <a:sym typeface="Wingdings" panose="05000000000000000000" pitchFamily="2" charset="2"/>
              </a:rPr>
              <a:t></a:t>
            </a:r>
            <a:r>
              <a:rPr lang="en-US" altLang="ko-KR" sz="1800" dirty="0" smtClean="0"/>
              <a:t> + </a:t>
            </a:r>
            <a:r>
              <a:rPr lang="ko-KR" altLang="en-US" sz="1800" dirty="0" smtClean="0"/>
              <a:t>연산자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38320" y="1978434"/>
            <a:ext cx="3092209" cy="730705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&gt;&gt;&gt; 'Hello ' + 'World!'</a:t>
            </a:r>
          </a:p>
          <a:p>
            <a:r>
              <a:rPr lang="en-US" altLang="ko-KR" dirty="0">
                <a:latin typeface="+mn-ea"/>
                <a:ea typeface="+mn-ea"/>
              </a:rPr>
              <a:t>'Hello World!'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63" y="3333004"/>
            <a:ext cx="4749653" cy="23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1949" y="1978434"/>
            <a:ext cx="5070958" cy="3565116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&gt;&gt;&gt; message = " Congratulations!"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&gt;&gt;&gt; </a:t>
            </a:r>
            <a:r>
              <a:rPr lang="en-US" altLang="ko-KR" sz="1600" dirty="0" smtClean="0">
                <a:latin typeface="+mn-ea"/>
                <a:ea typeface="+mn-ea"/>
              </a:rPr>
              <a:t>message*3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n-ea"/>
                <a:ea typeface="+mn-ea"/>
              </a:rPr>
              <a:t>Congratulations!Congratulations!Congratulations</a:t>
            </a:r>
            <a:r>
              <a:rPr lang="en-US" altLang="ko-KR" sz="1600" dirty="0" smtClean="0">
                <a:latin typeface="+mn-ea"/>
                <a:ea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&gt;&gt;&gt; m = message*3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&gt;&gt;&gt; m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n-ea"/>
                <a:ea typeface="+mn-ea"/>
              </a:rPr>
              <a:t>Congratulations!Congratulations!Congratulations</a:t>
            </a:r>
            <a:r>
              <a:rPr lang="en-US" altLang="ko-KR" sz="1600" dirty="0" smtClean="0">
                <a:latin typeface="+mn-ea"/>
                <a:ea typeface="+mn-ea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&gt;&gt;&gt; </a:t>
            </a:r>
            <a:r>
              <a:rPr lang="en-US" altLang="ko-KR" sz="1600" dirty="0">
                <a:latin typeface="+mn-ea"/>
              </a:rPr>
              <a:t>print("="*30)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==============================</a:t>
            </a:r>
            <a:endParaRPr lang="ko-KR" altLang="en-US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5915026" y="1155470"/>
            <a:ext cx="5550263" cy="82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o"/>
              <a:defRPr sz="2200" b="1" baseline="0">
                <a:solidFill>
                  <a:schemeClr val="tx1"/>
                </a:solidFill>
                <a:latin typeface="+mn-ea"/>
                <a:ea typeface="맑은 고딕" panose="020B0503020000020004" pitchFamily="50" charset="-127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+mn-ea"/>
                <a:ea typeface="맑은 고딕" panose="020B0503020000020004" pitchFamily="50" charset="-127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o"/>
              <a:defRPr sz="1900" baseline="0">
                <a:solidFill>
                  <a:schemeClr val="tx1"/>
                </a:solidFill>
                <a:latin typeface="+mn-ea"/>
                <a:ea typeface="맑은 고딕" panose="020B0503020000020004" pitchFamily="50" charset="-127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+mn-ea"/>
                <a:ea typeface="맑은 고딕" panose="020B0503020000020004" pitchFamily="50" charset="-127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+mn-ea"/>
                <a:ea typeface="맑은 고딕" panose="020B0503020000020004" pitchFamily="50" charset="-127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sz="1800" kern="0" dirty="0" smtClean="0"/>
              <a:t>문자열 연결을 반복하려면 </a:t>
            </a:r>
            <a:r>
              <a:rPr lang="en-US" altLang="ko-KR" sz="1800" kern="0" dirty="0" smtClean="0">
                <a:sym typeface="Wingdings" panose="05000000000000000000" pitchFamily="2" charset="2"/>
              </a:rPr>
              <a:t> </a:t>
            </a:r>
            <a:r>
              <a:rPr lang="en-US" altLang="ko-KR" sz="1800" kern="0" dirty="0" smtClean="0"/>
              <a:t>* </a:t>
            </a:r>
            <a:r>
              <a:rPr lang="ko-KR" altLang="en-US" sz="1800" kern="0" dirty="0" smtClean="0"/>
              <a:t>연산자</a:t>
            </a:r>
          </a:p>
          <a:p>
            <a:pPr latinLnBrk="0"/>
            <a:endParaRPr lang="ko-KR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5126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문자열에 </a:t>
            </a:r>
            <a:r>
              <a:rPr lang="ko-KR" altLang="en-US" dirty="0" err="1"/>
              <a:t>변수값</a:t>
            </a:r>
            <a:r>
              <a:rPr lang="ko-KR" altLang="en-US" dirty="0"/>
              <a:t> 포함하기 </a:t>
            </a:r>
            <a:r>
              <a:rPr lang="en-US" altLang="ko-KR" dirty="0"/>
              <a:t>:   </a:t>
            </a:r>
            <a:r>
              <a:rPr lang="en-US" altLang="ko-KR" dirty="0" smtClean="0"/>
              <a:t>f-string { }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smtClean="0"/>
              <a:t>문자열에 변수의 값을 삽입하여 출력하고 싶으면 </a:t>
            </a:r>
            <a:r>
              <a:rPr lang="en-US" altLang="ko-KR" sz="1800" dirty="0" smtClean="0">
                <a:sym typeface="Wingdings" panose="05000000000000000000" pitchFamily="2" charset="2"/>
              </a:rPr>
              <a:t> </a:t>
            </a:r>
            <a:r>
              <a:rPr lang="en-US" altLang="ko-KR" sz="1800" dirty="0" smtClean="0"/>
              <a:t>{ }</a:t>
            </a:r>
            <a:r>
              <a:rPr lang="ko-KR" altLang="en-US" sz="1800" dirty="0" err="1" smtClean="0"/>
              <a:t>괄로</a:t>
            </a:r>
            <a:r>
              <a:rPr lang="ko-KR" altLang="en-US" sz="1800" dirty="0" smtClean="0"/>
              <a:t> 이용</a:t>
            </a:r>
            <a:endParaRPr lang="en-US" altLang="ko-KR" sz="1800" dirty="0" smtClean="0"/>
          </a:p>
          <a:p>
            <a:r>
              <a:rPr lang="en-US" altLang="ko-KR" sz="1800" dirty="0"/>
              <a:t>p</a:t>
            </a:r>
            <a:r>
              <a:rPr lang="en-US" altLang="ko-KR" sz="1800" dirty="0" smtClean="0"/>
              <a:t>rint </a:t>
            </a:r>
            <a:r>
              <a:rPr lang="ko-KR" altLang="en-US" sz="1800" dirty="0" smtClean="0"/>
              <a:t>문 내의 </a:t>
            </a:r>
            <a:r>
              <a:rPr lang="en-US" altLang="ko-KR" sz="1800" dirty="0" smtClean="0"/>
              <a:t>“ “</a:t>
            </a:r>
            <a:r>
              <a:rPr lang="ko-KR" altLang="en-US" sz="1800" dirty="0" smtClean="0"/>
              <a:t>에는 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+ </a:t>
            </a:r>
            <a:r>
              <a:rPr lang="ko-KR" altLang="en-US" sz="1800" dirty="0" smtClean="0"/>
              <a:t>가 없다는 것에 유의합니다</a:t>
            </a:r>
            <a:r>
              <a:rPr lang="en-US" altLang="ko-KR" sz="18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endParaRPr lang="en-US" altLang="ko-KR" sz="1800" dirty="0" smtClean="0"/>
          </a:p>
          <a:p>
            <a:pPr lvl="1"/>
            <a:r>
              <a:rPr lang="en-US" altLang="ko-KR" sz="1600" dirty="0" err="1"/>
              <a:t>n</a:t>
            </a:r>
            <a:r>
              <a:rPr lang="en-US" altLang="ko-KR" sz="1600" dirty="0" err="1" smtClean="0"/>
              <a:t>um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이라는 변수에 정수가 들어있을 때</a:t>
            </a:r>
            <a:endParaRPr lang="en-US" altLang="ko-KR" sz="1600" dirty="0" smtClean="0"/>
          </a:p>
          <a:p>
            <a:pPr lvl="1"/>
            <a:r>
              <a:rPr lang="en-US" altLang="ko-KR" sz="1600" dirty="0" smtClean="0">
                <a:solidFill>
                  <a:srgbClr val="C00000"/>
                </a:solidFill>
                <a:ea typeface="+mn-ea"/>
              </a:rPr>
              <a:t>print(f“ </a:t>
            </a:r>
            <a:r>
              <a:rPr lang="ko-KR" altLang="en-US" sz="1600" dirty="0" smtClean="0">
                <a:solidFill>
                  <a:srgbClr val="C00000"/>
                </a:solidFill>
                <a:ea typeface="+mn-ea"/>
              </a:rPr>
              <a:t>변수에 들어있는 값 </a:t>
            </a:r>
            <a:r>
              <a:rPr lang="en-US" altLang="ko-KR" sz="1600" dirty="0" smtClean="0">
                <a:solidFill>
                  <a:srgbClr val="C00000"/>
                </a:solidFill>
                <a:ea typeface="+mn-ea"/>
              </a:rPr>
              <a:t>:{</a:t>
            </a:r>
            <a:r>
              <a:rPr lang="en-US" altLang="ko-KR" sz="1600" dirty="0" err="1" smtClean="0">
                <a:solidFill>
                  <a:srgbClr val="00B050"/>
                </a:solidFill>
                <a:ea typeface="+mn-ea"/>
              </a:rPr>
              <a:t>num</a:t>
            </a:r>
            <a:r>
              <a:rPr lang="en-US" altLang="ko-KR" sz="1600" dirty="0" smtClean="0">
                <a:solidFill>
                  <a:srgbClr val="C00000"/>
                </a:solidFill>
                <a:ea typeface="+mn-ea"/>
              </a:rPr>
              <a:t>}“</a:t>
            </a:r>
            <a:r>
              <a:rPr lang="en-US" altLang="ko-KR" sz="1600" dirty="0" smtClean="0">
                <a:ea typeface="+mn-ea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ea typeface="+mn-ea"/>
              </a:rPr>
              <a:t>)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/>
              <a:t>n</a:t>
            </a:r>
            <a:r>
              <a:rPr lang="en-US" altLang="ko-KR" sz="1600" dirty="0" smtClean="0"/>
              <a:t>um1</a:t>
            </a:r>
            <a:r>
              <a:rPr lang="ko-KR" altLang="en-US" sz="1600" dirty="0" smtClean="0"/>
              <a:t>은 정수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num2</a:t>
            </a:r>
            <a:r>
              <a:rPr lang="ko-KR" altLang="en-US" sz="1600" dirty="0" smtClean="0"/>
              <a:t>는 </a:t>
            </a:r>
            <a:r>
              <a:rPr lang="ko-KR" altLang="en-US" sz="1600" dirty="0" smtClean="0"/>
              <a:t>실수</a:t>
            </a:r>
            <a:r>
              <a:rPr lang="en-US" altLang="ko-KR" sz="1600" dirty="0" smtClean="0"/>
              <a:t>, num3</a:t>
            </a:r>
            <a:r>
              <a:rPr lang="ko-KR" altLang="en-US" sz="1600" dirty="0" smtClean="0"/>
              <a:t>은 문자열 일 때</a:t>
            </a:r>
            <a:endParaRPr lang="en-US" altLang="ko-KR" sz="1600" dirty="0"/>
          </a:p>
          <a:p>
            <a:pPr lvl="1"/>
            <a:r>
              <a:rPr lang="en-US" altLang="ko-KR" sz="1600" dirty="0">
                <a:solidFill>
                  <a:srgbClr val="C00000"/>
                </a:solidFill>
              </a:rPr>
              <a:t>p</a:t>
            </a:r>
            <a:r>
              <a:rPr lang="en-US" altLang="ko-KR" sz="1600" dirty="0" smtClean="0">
                <a:solidFill>
                  <a:srgbClr val="C00000"/>
                </a:solidFill>
              </a:rPr>
              <a:t>rint(f</a:t>
            </a:r>
            <a:r>
              <a:rPr lang="en-US" altLang="ko-KR" sz="1600" dirty="0">
                <a:solidFill>
                  <a:srgbClr val="C00000"/>
                </a:solidFill>
              </a:rPr>
              <a:t>“ </a:t>
            </a:r>
            <a:r>
              <a:rPr lang="en-US" altLang="ko-KR" sz="1600" dirty="0" smtClean="0">
                <a:solidFill>
                  <a:srgbClr val="C00000"/>
                </a:solidFill>
              </a:rPr>
              <a:t>num1: {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num</a:t>
            </a:r>
            <a:r>
              <a:rPr lang="en-US" altLang="ko-KR" sz="1600" dirty="0" smtClean="0">
                <a:solidFill>
                  <a:srgbClr val="C00000"/>
                </a:solidFill>
              </a:rPr>
              <a:t>}, num2: {num2}, num3: {num3}“</a:t>
            </a:r>
            <a:r>
              <a:rPr lang="en-US" altLang="ko-KR" sz="1600" dirty="0" smtClean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</a:p>
          <a:p>
            <a:pPr lvl="1"/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7332345" y="2979780"/>
            <a:ext cx="473583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num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=123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이 저장되었을 때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변수에 들어있는 값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: 123 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이 출력됨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32345" y="4408884"/>
            <a:ext cx="4859655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num1=123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um2=3.14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um3=“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abcd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”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이 들어있을 때 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num1 : 123, num2: 3.14, num3: 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abc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가 출력됨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00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문자열에 </a:t>
            </a:r>
            <a:r>
              <a:rPr lang="ko-KR" altLang="en-US" dirty="0" err="1"/>
              <a:t>변수값</a:t>
            </a:r>
            <a:r>
              <a:rPr lang="ko-KR" altLang="en-US" dirty="0"/>
              <a:t> 포함하기 </a:t>
            </a:r>
            <a:r>
              <a:rPr lang="en-US" altLang="ko-KR" dirty="0"/>
              <a:t>:   %s  %d  %f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smtClean="0"/>
              <a:t>문자열에 변수의 값을 삽입하여 출력하고 싶으면 </a:t>
            </a:r>
            <a:r>
              <a:rPr lang="en-US" altLang="ko-KR" sz="1800" dirty="0" smtClean="0">
                <a:sym typeface="Wingdings" panose="05000000000000000000" pitchFamily="2" charset="2"/>
              </a:rPr>
              <a:t> </a:t>
            </a:r>
            <a:r>
              <a:rPr lang="en-US" altLang="ko-KR" sz="1800" dirty="0" smtClean="0"/>
              <a:t>%</a:t>
            </a:r>
            <a:r>
              <a:rPr lang="ko-KR" altLang="en-US" sz="1800" dirty="0" smtClean="0"/>
              <a:t>기호 사용</a:t>
            </a:r>
            <a:endParaRPr lang="en-US" altLang="ko-KR" sz="1800" dirty="0" smtClean="0"/>
          </a:p>
          <a:p>
            <a:r>
              <a:rPr lang="en-US" altLang="ko-KR" sz="1800" dirty="0" smtClean="0"/>
              <a:t>print </a:t>
            </a:r>
            <a:r>
              <a:rPr lang="ko-KR" altLang="en-US" sz="1800" dirty="0" smtClean="0"/>
              <a:t>문 내의 </a:t>
            </a:r>
            <a:r>
              <a:rPr lang="en-US" altLang="ko-KR" sz="1800" dirty="0" smtClean="0"/>
              <a:t>“ “</a:t>
            </a:r>
            <a:r>
              <a:rPr lang="ko-KR" altLang="en-US" sz="1800" dirty="0" smtClean="0"/>
              <a:t>에는 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+ </a:t>
            </a:r>
            <a:r>
              <a:rPr lang="ko-KR" altLang="en-US" sz="1800" dirty="0" smtClean="0"/>
              <a:t>가 없다는 것에 유의합니다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문자열은</a:t>
            </a:r>
            <a:r>
              <a:rPr lang="en-US" altLang="ko-KR" sz="1800" dirty="0" smtClean="0"/>
              <a:t> %s, </a:t>
            </a:r>
            <a:r>
              <a:rPr lang="ko-KR" altLang="en-US" sz="1800" dirty="0" smtClean="0"/>
              <a:t>정수는</a:t>
            </a:r>
            <a:r>
              <a:rPr lang="en-US" altLang="ko-KR" sz="1800" dirty="0" smtClean="0"/>
              <a:t> %d,  </a:t>
            </a:r>
            <a:r>
              <a:rPr lang="ko-KR" altLang="en-US" sz="1800" dirty="0" smtClean="0"/>
              <a:t>실수는 </a:t>
            </a:r>
            <a:r>
              <a:rPr lang="en-US" altLang="ko-KR" sz="1800" dirty="0" smtClean="0"/>
              <a:t>%f</a:t>
            </a:r>
            <a:r>
              <a:rPr lang="ko-KR" altLang="en-US" sz="1800" dirty="0" smtClean="0"/>
              <a:t>를 씁니다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en-US" altLang="ko-KR" sz="1600" dirty="0" smtClean="0"/>
              <a:t>print(“  </a:t>
            </a:r>
            <a:r>
              <a:rPr lang="ko-KR" altLang="en-US" sz="1600" dirty="0" smtClean="0"/>
              <a:t>문자열과 형식</a:t>
            </a:r>
            <a:r>
              <a:rPr lang="en-US" altLang="ko-KR" sz="1600" dirty="0" smtClean="0"/>
              <a:t>  “ %(</a:t>
            </a:r>
            <a:r>
              <a:rPr lang="ko-KR" altLang="en-US" sz="1600" dirty="0" err="1" smtClean="0"/>
              <a:t>변수이름</a:t>
            </a:r>
            <a:r>
              <a:rPr lang="en-US" altLang="ko-KR" sz="1600" dirty="0" smtClean="0"/>
              <a:t>))</a:t>
            </a:r>
            <a:endParaRPr lang="en-US" altLang="ko-KR" sz="1800" dirty="0" smtClean="0"/>
          </a:p>
          <a:p>
            <a:pPr lvl="1"/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이라는 변수에 정수가 들어있을 때</a:t>
            </a:r>
            <a:endParaRPr lang="en-US" altLang="ko-KR" sz="1600" dirty="0" smtClean="0"/>
          </a:p>
          <a:p>
            <a:pPr lvl="1"/>
            <a:r>
              <a:rPr lang="en-US" altLang="ko-KR" sz="1600" b="1" dirty="0">
                <a:solidFill>
                  <a:srgbClr val="C00000"/>
                </a:solidFill>
              </a:rPr>
              <a:t>p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rint(“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변수에 들어있는 값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: %d ”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% (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num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num1</a:t>
            </a:r>
            <a:r>
              <a:rPr lang="ko-KR" altLang="en-US" sz="1600" dirty="0" smtClean="0"/>
              <a:t>은 정수</a:t>
            </a:r>
            <a:r>
              <a:rPr lang="en-US" altLang="ko-KR" sz="1600" dirty="0" smtClean="0"/>
              <a:t>, num22</a:t>
            </a:r>
            <a:r>
              <a:rPr lang="ko-KR" altLang="en-US" sz="1600" dirty="0" smtClean="0"/>
              <a:t>는 실수</a:t>
            </a:r>
            <a:r>
              <a:rPr lang="en-US" altLang="ko-KR" sz="1600" dirty="0" smtClean="0"/>
              <a:t>, num3</a:t>
            </a:r>
            <a:r>
              <a:rPr lang="ko-KR" altLang="en-US" sz="1600" dirty="0" smtClean="0"/>
              <a:t>은 문자열 일 때</a:t>
            </a:r>
            <a:endParaRPr lang="en-US" altLang="ko-KR" sz="1600" dirty="0"/>
          </a:p>
          <a:p>
            <a:pPr lvl="1"/>
            <a:r>
              <a:rPr lang="en-US" altLang="ko-KR" sz="1600" b="1" dirty="0" smtClean="0">
                <a:solidFill>
                  <a:srgbClr val="C00000"/>
                </a:solidFill>
              </a:rPr>
              <a:t>print(“ num1:   %d  , num2 : %f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num3:  %s   “ %(num1,   num2,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num3)  )</a:t>
            </a:r>
          </a:p>
          <a:p>
            <a:pPr lvl="1"/>
            <a:endParaRPr lang="ko-KR" altLang="en-US" sz="1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831043" y="3504992"/>
            <a:ext cx="5741156" cy="1686130"/>
            <a:chOff x="2954867" y="4033191"/>
            <a:chExt cx="6457295" cy="1571742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4302418" y="4048360"/>
              <a:ext cx="485775" cy="233632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5275663" y="4033191"/>
              <a:ext cx="733424" cy="293077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cxnSp>
          <p:nvCxnSpPr>
            <p:cNvPr id="14" name="꺾인 연결선 13"/>
            <p:cNvCxnSpPr>
              <a:stCxn id="11" idx="2"/>
              <a:endCxn id="12" idx="2"/>
            </p:cNvCxnSpPr>
            <p:nvPr/>
          </p:nvCxnSpPr>
          <p:spPr bwMode="auto">
            <a:xfrm rot="16200000" flipH="1">
              <a:off x="5071703" y="3755595"/>
              <a:ext cx="44277" cy="1097069"/>
            </a:xfrm>
            <a:prstGeom prst="bentConnector3">
              <a:avLst>
                <a:gd name="adj1" fmla="val 58127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직사각형 14"/>
            <p:cNvSpPr/>
            <p:nvPr/>
          </p:nvSpPr>
          <p:spPr bwMode="auto">
            <a:xfrm>
              <a:off x="2954867" y="5156199"/>
              <a:ext cx="524933" cy="367799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853709" y="5156199"/>
              <a:ext cx="763572" cy="342054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495104" y="5130454"/>
              <a:ext cx="524933" cy="367799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5807437" y="5130454"/>
              <a:ext cx="524933" cy="367799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7798743" y="5156199"/>
              <a:ext cx="778134" cy="342054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8746228" y="5156199"/>
              <a:ext cx="665934" cy="342054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cxnSp>
          <p:nvCxnSpPr>
            <p:cNvPr id="21" name="꺾인 연결선 20"/>
            <p:cNvCxnSpPr>
              <a:stCxn id="15" idx="2"/>
              <a:endCxn id="16" idx="2"/>
            </p:cNvCxnSpPr>
            <p:nvPr/>
          </p:nvCxnSpPr>
          <p:spPr bwMode="auto">
            <a:xfrm rot="5400000" flipH="1" flipV="1">
              <a:off x="5213541" y="3502045"/>
              <a:ext cx="25745" cy="4018162"/>
            </a:xfrm>
            <a:prstGeom prst="bentConnector3">
              <a:avLst>
                <a:gd name="adj1" fmla="val -82769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꺾인 연결선 23"/>
            <p:cNvCxnSpPr>
              <a:stCxn id="17" idx="2"/>
              <a:endCxn id="19" idx="2"/>
            </p:cNvCxnSpPr>
            <p:nvPr/>
          </p:nvCxnSpPr>
          <p:spPr bwMode="auto">
            <a:xfrm rot="16200000" flipH="1">
              <a:off x="6473913" y="3783133"/>
              <a:ext cx="11838" cy="3430239"/>
            </a:xfrm>
            <a:prstGeom prst="bentConnector3">
              <a:avLst>
                <a:gd name="adj1" fmla="val 39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꺾인 연결선 27"/>
            <p:cNvCxnSpPr/>
            <p:nvPr/>
          </p:nvCxnSpPr>
          <p:spPr bwMode="auto">
            <a:xfrm>
              <a:off x="5922376" y="5598584"/>
              <a:ext cx="3446934" cy="6349"/>
            </a:xfrm>
            <a:prstGeom prst="bentConnector4">
              <a:avLst>
                <a:gd name="adj1" fmla="val 138"/>
                <a:gd name="adj2" fmla="val 102349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직사각형 29"/>
          <p:cNvSpPr/>
          <p:nvPr/>
        </p:nvSpPr>
        <p:spPr>
          <a:xfrm>
            <a:off x="7284720" y="3231802"/>
            <a:ext cx="4494415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#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하나 더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!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소수의 자리수제어하기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#1.234567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을 반올림하여 </a:t>
            </a:r>
            <a:r>
              <a:rPr lang="ko-KR" altLang="en-US" sz="1400" dirty="0" err="1" smtClean="0">
                <a:solidFill>
                  <a:srgbClr val="0070C0"/>
                </a:solidFill>
                <a:latin typeface="+mn-ea"/>
              </a:rPr>
              <a:t>소수점이하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한자리로 출력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(“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%.1f”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%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1.234567)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결과는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?   1.2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8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문자열에 </a:t>
            </a:r>
            <a:r>
              <a:rPr lang="ko-KR" altLang="en-US" dirty="0" err="1"/>
              <a:t>변수값</a:t>
            </a:r>
            <a:r>
              <a:rPr lang="ko-KR" altLang="en-US" dirty="0"/>
              <a:t> </a:t>
            </a:r>
            <a:r>
              <a:rPr lang="ko-KR" altLang="en-US" dirty="0" smtClean="0"/>
              <a:t>포함하기 </a:t>
            </a:r>
            <a:r>
              <a:rPr lang="en-US" altLang="ko-KR" dirty="0"/>
              <a:t>:   %s  </a:t>
            </a:r>
            <a:r>
              <a:rPr lang="en-US" altLang="ko-KR" dirty="0" smtClean="0"/>
              <a:t>%d  %f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763" y="1149996"/>
            <a:ext cx="4600642" cy="2090359"/>
          </a:xfrm>
          <a:prstGeom prst="rect">
            <a:avLst/>
          </a:prstGeom>
          <a:solidFill>
            <a:srgbClr val="FFFFCC"/>
          </a:solidFill>
          <a:ln w="12700">
            <a:solidFill>
              <a:srgbClr val="E9E79D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price </a:t>
            </a:r>
            <a:r>
              <a:rPr lang="en-US" altLang="ko-KR" sz="1600" dirty="0">
                <a:latin typeface="+mn-ea"/>
                <a:ea typeface="+mn-ea"/>
              </a:rPr>
              <a:t>= 10000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print</a:t>
            </a:r>
            <a:r>
              <a:rPr lang="en-US" altLang="ko-KR" sz="1600" dirty="0">
                <a:latin typeface="+mn-ea"/>
                <a:ea typeface="+mn-ea"/>
              </a:rPr>
              <a:t>("</a:t>
            </a:r>
            <a:r>
              <a:rPr lang="ko-KR" altLang="en-US" sz="1600" dirty="0">
                <a:latin typeface="+mn-ea"/>
                <a:ea typeface="+mn-ea"/>
              </a:rPr>
              <a:t>상품의 가격은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%d</a:t>
            </a:r>
            <a:r>
              <a:rPr lang="ko-KR" altLang="en-US" sz="1600" dirty="0" smtClean="0">
                <a:latin typeface="+mn-ea"/>
                <a:ea typeface="+mn-ea"/>
              </a:rPr>
              <a:t>원입니다</a:t>
            </a:r>
            <a:r>
              <a:rPr lang="en-US" altLang="ko-KR" sz="1600" dirty="0">
                <a:latin typeface="+mn-ea"/>
                <a:ea typeface="+mn-ea"/>
              </a:rPr>
              <a:t>."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  <a:ea typeface="+mn-ea"/>
              </a:rPr>
              <a:t>% price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B050"/>
                </a:solidFill>
                <a:latin typeface="+mn-ea"/>
                <a:ea typeface="+mn-ea"/>
              </a:rPr>
              <a:t>결과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solidFill>
                  <a:srgbClr val="00B050"/>
                </a:solidFill>
                <a:latin typeface="+mn-ea"/>
                <a:ea typeface="+mn-ea"/>
              </a:rPr>
              <a:t>상품의 </a:t>
            </a:r>
            <a:r>
              <a:rPr lang="ko-KR" altLang="en-US" sz="1600" dirty="0">
                <a:solidFill>
                  <a:srgbClr val="00B050"/>
                </a:solidFill>
                <a:latin typeface="+mn-ea"/>
                <a:ea typeface="+mn-ea"/>
              </a:rPr>
              <a:t>가격은 </a:t>
            </a:r>
            <a:r>
              <a:rPr lang="en-US" altLang="ko-KR" sz="1600" dirty="0">
                <a:solidFill>
                  <a:srgbClr val="00B050"/>
                </a:solidFill>
                <a:latin typeface="+mn-ea"/>
                <a:ea typeface="+mn-ea"/>
              </a:rPr>
              <a:t>10000</a:t>
            </a:r>
            <a:r>
              <a:rPr lang="ko-KR" altLang="en-US" sz="1600" dirty="0">
                <a:solidFill>
                  <a:srgbClr val="00B050"/>
                </a:solidFill>
                <a:latin typeface="+mn-ea"/>
                <a:ea typeface="+mn-ea"/>
              </a:rPr>
              <a:t>원입니다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2541" y="1149996"/>
            <a:ext cx="6440131" cy="4475601"/>
          </a:xfrm>
          <a:prstGeom prst="rect">
            <a:avLst/>
          </a:prstGeom>
          <a:solidFill>
            <a:srgbClr val="FFFFCC"/>
          </a:solidFill>
          <a:ln w="12700">
            <a:solidFill>
              <a:srgbClr val="E9E79D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name = “</a:t>
            </a:r>
            <a:r>
              <a:rPr lang="ko-KR" altLang="en-US" sz="1600" dirty="0" err="1" smtClean="0">
                <a:latin typeface="+mn-ea"/>
                <a:ea typeface="+mn-ea"/>
              </a:rPr>
              <a:t>냉모밀</a:t>
            </a:r>
            <a:r>
              <a:rPr lang="en-US" altLang="ko-KR" sz="1600" dirty="0" smtClean="0">
                <a:latin typeface="+mn-ea"/>
                <a:ea typeface="+mn-ea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price= 500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print("</a:t>
            </a:r>
            <a:r>
              <a:rPr lang="ko-KR" altLang="en-US" sz="1600" dirty="0" smtClean="0">
                <a:latin typeface="+mn-ea"/>
                <a:ea typeface="+mn-ea"/>
              </a:rPr>
              <a:t>맛있는 </a:t>
            </a:r>
            <a:r>
              <a:rPr lang="en-US" altLang="ko-KR" sz="1600" dirty="0" smtClean="0">
                <a:latin typeface="+mn-ea"/>
                <a:ea typeface="+mn-ea"/>
              </a:rPr>
              <a:t>%s</a:t>
            </a:r>
            <a:r>
              <a:rPr lang="ko-KR" altLang="en-US" sz="1600" dirty="0" smtClean="0">
                <a:latin typeface="+mn-ea"/>
                <a:ea typeface="+mn-ea"/>
              </a:rPr>
              <a:t>의 가격은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%d</a:t>
            </a:r>
            <a:r>
              <a:rPr lang="ko-KR" altLang="en-US" sz="1600" dirty="0" smtClean="0">
                <a:latin typeface="+mn-ea"/>
                <a:ea typeface="+mn-ea"/>
              </a:rPr>
              <a:t>원 입니다</a:t>
            </a:r>
            <a:r>
              <a:rPr lang="en-US" altLang="ko-KR" sz="1600" dirty="0" smtClean="0">
                <a:latin typeface="+mn-ea"/>
                <a:ea typeface="+mn-ea"/>
              </a:rPr>
              <a:t>.＂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  <a:ea typeface="+mn-ea"/>
              </a:rPr>
              <a:t>%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(name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, price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반지름 </a:t>
            </a:r>
            <a:r>
              <a:rPr lang="en-US" altLang="ko-KR" sz="1600" dirty="0">
                <a:latin typeface="+mn-ea"/>
                <a:ea typeface="+mn-ea"/>
              </a:rPr>
              <a:t>=6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넓이 </a:t>
            </a:r>
            <a:r>
              <a:rPr lang="en-US" altLang="ko-KR" sz="1600" dirty="0">
                <a:latin typeface="+mn-ea"/>
                <a:ea typeface="+mn-ea"/>
              </a:rPr>
              <a:t>= </a:t>
            </a:r>
            <a:r>
              <a:rPr lang="ko-KR" altLang="en-US" sz="1600" dirty="0">
                <a:latin typeface="+mn-ea"/>
                <a:ea typeface="+mn-ea"/>
              </a:rPr>
              <a:t>반지름 *반지름*</a:t>
            </a:r>
            <a:r>
              <a:rPr lang="en-US" altLang="ko-KR" sz="1600" dirty="0">
                <a:latin typeface="+mn-ea"/>
                <a:ea typeface="+mn-ea"/>
              </a:rPr>
              <a:t>3.14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print("</a:t>
            </a:r>
            <a:r>
              <a:rPr lang="ko-KR" altLang="en-US" sz="1600" dirty="0">
                <a:latin typeface="+mn-ea"/>
                <a:ea typeface="+mn-ea"/>
              </a:rPr>
              <a:t>반지름이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  <a:ea typeface="+mn-ea"/>
              </a:rPr>
              <a:t>%d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인 원의 넓이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  <a:ea typeface="+mn-ea"/>
              </a:rPr>
              <a:t>%f</a:t>
            </a:r>
            <a:r>
              <a:rPr lang="en-US" altLang="ko-KR" sz="1600" dirty="0">
                <a:latin typeface="+mn-ea"/>
                <a:ea typeface="+mn-ea"/>
              </a:rPr>
              <a:t>"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  <a:ea typeface="+mn-ea"/>
              </a:rPr>
              <a:t>%(</a:t>
            </a:r>
            <a:r>
              <a:rPr lang="ko-KR" altLang="en-US" sz="1600" dirty="0">
                <a:solidFill>
                  <a:srgbClr val="C00000"/>
                </a:solidFill>
                <a:latin typeface="+mn-ea"/>
                <a:ea typeface="+mn-ea"/>
              </a:rPr>
              <a:t>반지름</a:t>
            </a:r>
            <a:r>
              <a:rPr lang="en-US" altLang="ko-KR" sz="1600" dirty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+mn-ea"/>
                <a:ea typeface="+mn-ea"/>
              </a:rPr>
              <a:t>넓이</a:t>
            </a:r>
            <a:r>
              <a:rPr lang="en-US" altLang="ko-KR" sz="1600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number=1.23456789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print("</a:t>
            </a:r>
            <a:r>
              <a:rPr lang="ko-KR" altLang="en-US" sz="1600" dirty="0">
                <a:latin typeface="+mn-ea"/>
                <a:ea typeface="+mn-ea"/>
              </a:rPr>
              <a:t>반올림하여 소수 </a:t>
            </a:r>
            <a:r>
              <a:rPr lang="ko-KR" altLang="en-US" sz="1600" dirty="0" err="1">
                <a:latin typeface="+mn-ea"/>
                <a:ea typeface="+mn-ea"/>
              </a:rPr>
              <a:t>두자리까지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  <a:ea typeface="+mn-ea"/>
              </a:rPr>
              <a:t>%.2f</a:t>
            </a:r>
            <a:r>
              <a:rPr lang="en-US" altLang="ko-KR" sz="1600" dirty="0">
                <a:latin typeface="+mn-ea"/>
                <a:ea typeface="+mn-ea"/>
              </a:rPr>
              <a:t> "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  <a:ea typeface="+mn-ea"/>
              </a:rPr>
              <a:t>% number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28" y="5190707"/>
            <a:ext cx="5366462" cy="10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1438" y="81367"/>
            <a:ext cx="11414372" cy="682625"/>
          </a:xfrm>
        </p:spPr>
        <p:txBody>
          <a:bodyPr/>
          <a:lstStyle/>
          <a:p>
            <a:r>
              <a:rPr lang="ko-KR" altLang="en-US" dirty="0" smtClean="0"/>
              <a:t>개별 문자 추출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31438" y="1155470"/>
            <a:ext cx="11414372" cy="5125949"/>
          </a:xfrm>
        </p:spPr>
        <p:txBody>
          <a:bodyPr/>
          <a:lstStyle/>
          <a:p>
            <a:r>
              <a:rPr lang="ko-KR" altLang="en-US" sz="2000" dirty="0" smtClean="0"/>
              <a:t>문자열에서 개별 문자들을 추출하려면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인덱스라는 번호를 사용한다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인덱스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번호는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부터 시작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s[0] 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‘M’</a:t>
            </a:r>
          </a:p>
          <a:p>
            <a:pPr lvl="1"/>
            <a:r>
              <a:rPr lang="en-US" altLang="ko-KR" sz="1800" dirty="0"/>
              <a:t>s</a:t>
            </a:r>
            <a:r>
              <a:rPr lang="en-US" altLang="ko-KR" sz="1800" dirty="0" smtClean="0"/>
              <a:t>[11] </a:t>
            </a:r>
            <a:r>
              <a:rPr lang="ko-KR" altLang="en-US" sz="1800" dirty="0" smtClean="0"/>
              <a:t>은</a:t>
            </a:r>
            <a:r>
              <a:rPr lang="en-US" altLang="ko-KR" sz="1800" dirty="0" smtClean="0"/>
              <a:t> ‘n’</a:t>
            </a:r>
            <a:endParaRPr lang="ko-KR" altLang="en-US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84" y="1761487"/>
            <a:ext cx="52006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92120" y="4039566"/>
            <a:ext cx="5644934" cy="2104059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s = "Monty </a:t>
            </a:r>
            <a:r>
              <a:rPr lang="en-US" altLang="ko-KR" dirty="0" smtClean="0">
                <a:latin typeface="+mn-ea"/>
                <a:ea typeface="+mn-ea"/>
              </a:rPr>
              <a:t>Python“ </a:t>
            </a:r>
            <a:r>
              <a:rPr lang="ko-KR" altLang="en-US" dirty="0" smtClean="0">
                <a:latin typeface="+mn-ea"/>
                <a:ea typeface="+mn-ea"/>
              </a:rPr>
              <a:t>일 때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아래 코드의 결과는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print(s[6:10</a:t>
            </a:r>
            <a:r>
              <a:rPr lang="en-US" altLang="ko-KR" dirty="0" smtClean="0">
                <a:latin typeface="+mn-ea"/>
                <a:ea typeface="+mn-ea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ss</a:t>
            </a:r>
            <a:r>
              <a:rPr lang="en-US" altLang="ko-KR" dirty="0" smtClean="0">
                <a:latin typeface="+mn-ea"/>
                <a:ea typeface="+mn-ea"/>
              </a:rPr>
              <a:t> = s[6:10]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print(</a:t>
            </a:r>
            <a:r>
              <a:rPr lang="en-US" altLang="ko-KR" dirty="0" err="1" smtClean="0">
                <a:latin typeface="+mn-ea"/>
                <a:ea typeface="+mn-ea"/>
              </a:rPr>
              <a:t>ss</a:t>
            </a:r>
            <a:r>
              <a:rPr lang="en-US" altLang="ko-KR" dirty="0" smtClean="0">
                <a:latin typeface="+mn-ea"/>
                <a:ea typeface="+mn-ea"/>
              </a:rPr>
              <a:t>+”!@#”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print(s[-12:-7)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8831" y="4689155"/>
            <a:ext cx="2160955" cy="1454469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“</a:t>
            </a:r>
            <a:r>
              <a:rPr lang="en-US" altLang="ko-KR" dirty="0" err="1" smtClean="0">
                <a:latin typeface="+mn-ea"/>
                <a:ea typeface="+mn-ea"/>
              </a:rPr>
              <a:t>Pyth</a:t>
            </a:r>
            <a:r>
              <a:rPr lang="en-US" altLang="ko-KR" dirty="0" smtClean="0">
                <a:latin typeface="+mn-ea"/>
                <a:ea typeface="+mn-ea"/>
              </a:rPr>
              <a:t>”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“</a:t>
            </a:r>
            <a:r>
              <a:rPr lang="en-US" altLang="ko-KR" dirty="0" err="1" smtClean="0">
                <a:latin typeface="+mn-ea"/>
                <a:ea typeface="+mn-ea"/>
              </a:rPr>
              <a:t>Pyth</a:t>
            </a:r>
            <a:r>
              <a:rPr lang="en-US" altLang="ko-KR" dirty="0" smtClean="0">
                <a:latin typeface="+mn-ea"/>
                <a:ea typeface="+mn-ea"/>
              </a:rPr>
              <a:t>!@#”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“Monty”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04275" y="6381750"/>
            <a:ext cx="2641600" cy="476250"/>
          </a:xfrm>
        </p:spPr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3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특수 문자열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B623C8-62F7-ED5F-3B0C-D15C7A40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81" y="1246351"/>
            <a:ext cx="8534829" cy="49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미리보기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간단 버전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smtClean="0"/>
              <a:t>리스트</a:t>
            </a:r>
            <a:r>
              <a:rPr lang="en-US" altLang="ko-KR" sz="1800" dirty="0" smtClean="0"/>
              <a:t>(list): </a:t>
            </a:r>
            <a:r>
              <a:rPr lang="ko-KR" altLang="en-US" sz="1800" dirty="0" smtClean="0"/>
              <a:t>여러 개의 자료들을 모아서 하나의 묶음으로 저장하는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것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자료형이</a:t>
            </a:r>
            <a:r>
              <a:rPr lang="ko-KR" altLang="en-US" sz="1800" dirty="0" smtClean="0"/>
              <a:t> 달라도 묶어 사용할 수 있지만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목적에 따라 저장할 자료를 정리하여 </a:t>
            </a:r>
            <a:r>
              <a:rPr lang="ko-KR" altLang="en-US" sz="1800" dirty="0" smtClean="0"/>
              <a:t>사용하는 </a:t>
            </a:r>
            <a:r>
              <a:rPr lang="ko-KR" altLang="en-US" sz="1800" dirty="0" smtClean="0"/>
              <a:t>것이 좋습니다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409262" y="2721415"/>
            <a:ext cx="4044187" cy="759125"/>
          </a:xfrm>
          <a:prstGeom prst="rect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>
                <a:latin typeface="+mn-ea"/>
                <a:ea typeface="+mn-ea"/>
              </a:rPr>
              <a:t>slist</a:t>
            </a:r>
            <a:r>
              <a:rPr lang="en-US" altLang="ko-KR" dirty="0">
                <a:latin typeface="+mn-ea"/>
                <a:ea typeface="+mn-ea"/>
              </a:rPr>
              <a:t> = [ '</a:t>
            </a:r>
            <a:r>
              <a:rPr lang="ko-KR" altLang="en-US" dirty="0">
                <a:latin typeface="+mn-ea"/>
                <a:ea typeface="+mn-ea"/>
              </a:rPr>
              <a:t>영어</a:t>
            </a:r>
            <a:r>
              <a:rPr lang="en-US" altLang="ko-KR" dirty="0">
                <a:latin typeface="+mn-ea"/>
                <a:ea typeface="+mn-ea"/>
              </a:rPr>
              <a:t>', '</a:t>
            </a:r>
            <a:r>
              <a:rPr lang="ko-KR" altLang="en-US" dirty="0">
                <a:latin typeface="+mn-ea"/>
                <a:ea typeface="+mn-ea"/>
              </a:rPr>
              <a:t>수학</a:t>
            </a:r>
            <a:r>
              <a:rPr lang="en-US" altLang="ko-KR" dirty="0">
                <a:latin typeface="+mn-ea"/>
                <a:ea typeface="+mn-ea"/>
              </a:rPr>
              <a:t>', '</a:t>
            </a:r>
            <a:r>
              <a:rPr lang="ko-KR" altLang="en-US" dirty="0">
                <a:latin typeface="+mn-ea"/>
                <a:ea typeface="+mn-ea"/>
              </a:rPr>
              <a:t>사회</a:t>
            </a:r>
            <a:r>
              <a:rPr lang="en-US" altLang="ko-KR" dirty="0">
                <a:latin typeface="+mn-ea"/>
                <a:ea typeface="+mn-ea"/>
              </a:rPr>
              <a:t>', '</a:t>
            </a:r>
            <a:r>
              <a:rPr lang="ko-KR" altLang="en-US" dirty="0">
                <a:latin typeface="+mn-ea"/>
                <a:ea typeface="+mn-ea"/>
              </a:rPr>
              <a:t>과학</a:t>
            </a:r>
            <a:r>
              <a:rPr lang="en-US" altLang="ko-KR" dirty="0">
                <a:latin typeface="+mn-ea"/>
                <a:ea typeface="+mn-ea"/>
              </a:rPr>
              <a:t>' ]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459" y="3580871"/>
            <a:ext cx="8353741" cy="254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320" y="2280854"/>
            <a:ext cx="4858165" cy="1909822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# </a:t>
            </a:r>
            <a:r>
              <a:rPr lang="ko-KR" altLang="en-US" sz="1400" dirty="0" smtClean="0">
                <a:latin typeface="+mn-ea"/>
                <a:ea typeface="+mn-ea"/>
              </a:rPr>
              <a:t>문자열과 정수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실수를 한꺼번에 저장할 수는 있지만 구분하여 사용하는 것이 좋습니다</a:t>
            </a:r>
            <a:r>
              <a:rPr lang="en-US" altLang="ko-KR" sz="1400" dirty="0" smtClean="0">
                <a:latin typeface="+mn-ea"/>
                <a:ea typeface="+mn-ea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&gt;&gt;&gt; </a:t>
            </a:r>
            <a:r>
              <a:rPr lang="en-US" altLang="ko-KR" sz="1400" dirty="0">
                <a:latin typeface="+mn-ea"/>
                <a:ea typeface="+mn-ea"/>
              </a:rPr>
              <a:t>info=["</a:t>
            </a:r>
            <a:r>
              <a:rPr lang="ko-KR" altLang="en-US" sz="1400" dirty="0" err="1">
                <a:latin typeface="+mn-ea"/>
                <a:ea typeface="+mn-ea"/>
              </a:rPr>
              <a:t>울랄라</a:t>
            </a:r>
            <a:r>
              <a:rPr lang="en-US" altLang="ko-KR" sz="1400" dirty="0">
                <a:latin typeface="+mn-ea"/>
                <a:ea typeface="+mn-ea"/>
              </a:rPr>
              <a:t>" , 20, 3.14 ]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&gt;&gt;&gt; info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['</a:t>
            </a:r>
            <a:r>
              <a:rPr lang="ko-KR" altLang="en-US" sz="1400" dirty="0" err="1">
                <a:latin typeface="+mn-ea"/>
                <a:ea typeface="+mn-ea"/>
              </a:rPr>
              <a:t>울랄라</a:t>
            </a:r>
            <a:r>
              <a:rPr lang="en-US" altLang="ko-KR" sz="1400" dirty="0">
                <a:latin typeface="+mn-ea"/>
                <a:ea typeface="+mn-ea"/>
              </a:rPr>
              <a:t>', 20, 3.14]</a:t>
            </a:r>
          </a:p>
        </p:txBody>
      </p:sp>
    </p:spTree>
    <p:extLst>
      <p:ext uri="{BB962C8B-B14F-4D97-AF65-F5344CB8AC3E}">
        <p14:creationId xmlns:p14="http://schemas.microsoft.com/office/powerpoint/2010/main" val="10755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오늘은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자료의 종류에 대해 알아봅니다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600" dirty="0" smtClean="0"/>
              <a:t>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정수와 실수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ko-KR" altLang="en-US" sz="1800" dirty="0" smtClean="0"/>
              <a:t>문자열 연산자 </a:t>
            </a:r>
            <a:endParaRPr lang="en-US" altLang="ko-KR" sz="1800" dirty="0" smtClean="0"/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그리고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출력 </a:t>
            </a:r>
            <a:r>
              <a:rPr lang="en-US" altLang="ko-KR" sz="1800" dirty="0" smtClean="0"/>
              <a:t>: +, *, %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실습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거북이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대화식 처리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여러 형태의 </a:t>
            </a:r>
            <a:r>
              <a:rPr lang="ko-KR" altLang="en-US" sz="1600" dirty="0" err="1" smtClean="0"/>
              <a:t>자료형을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입력받아</a:t>
            </a:r>
            <a:r>
              <a:rPr lang="ko-KR" altLang="en-US" sz="1600" dirty="0" smtClean="0"/>
              <a:t> 저장하고 출력하기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리스트 </a:t>
            </a:r>
            <a:r>
              <a:rPr lang="ko-KR" altLang="en-US" sz="1600" dirty="0" err="1" smtClean="0"/>
              <a:t>미리보기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내 </a:t>
            </a:r>
            <a:r>
              <a:rPr lang="ko-KR" altLang="en-US" sz="1600" dirty="0" err="1" smtClean="0"/>
              <a:t>친구리스트</a:t>
            </a:r>
            <a:r>
              <a:rPr lang="ko-KR" altLang="en-US" sz="1600" dirty="0" smtClean="0"/>
              <a:t> 만들기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674" y="1822155"/>
            <a:ext cx="4878917" cy="350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7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요소 접근하기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346" y="1247824"/>
            <a:ext cx="6092907" cy="2597613"/>
          </a:xfrm>
          <a:prstGeom prst="rect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>
                <a:latin typeface="+mn-ea"/>
                <a:ea typeface="+mn-ea"/>
              </a:rPr>
              <a:t>slist</a:t>
            </a:r>
            <a:r>
              <a:rPr lang="en-US" altLang="ko-KR" dirty="0">
                <a:latin typeface="+mn-ea"/>
                <a:ea typeface="+mn-ea"/>
              </a:rPr>
              <a:t> = [ '</a:t>
            </a:r>
            <a:r>
              <a:rPr lang="ko-KR" altLang="en-US" dirty="0">
                <a:latin typeface="+mn-ea"/>
                <a:ea typeface="+mn-ea"/>
              </a:rPr>
              <a:t>영어</a:t>
            </a:r>
            <a:r>
              <a:rPr lang="en-US" altLang="ko-KR" dirty="0">
                <a:latin typeface="+mn-ea"/>
                <a:ea typeface="+mn-ea"/>
              </a:rPr>
              <a:t>', '</a:t>
            </a:r>
            <a:r>
              <a:rPr lang="ko-KR" altLang="en-US" dirty="0">
                <a:latin typeface="+mn-ea"/>
                <a:ea typeface="+mn-ea"/>
              </a:rPr>
              <a:t>수학</a:t>
            </a:r>
            <a:r>
              <a:rPr lang="en-US" altLang="ko-KR" dirty="0">
                <a:latin typeface="+mn-ea"/>
                <a:ea typeface="+mn-ea"/>
              </a:rPr>
              <a:t>', '</a:t>
            </a:r>
            <a:r>
              <a:rPr lang="ko-KR" altLang="en-US" dirty="0">
                <a:latin typeface="+mn-ea"/>
                <a:ea typeface="+mn-ea"/>
              </a:rPr>
              <a:t>사회</a:t>
            </a:r>
            <a:r>
              <a:rPr lang="en-US" altLang="ko-KR" dirty="0">
                <a:latin typeface="+mn-ea"/>
                <a:ea typeface="+mn-ea"/>
              </a:rPr>
              <a:t>', '</a:t>
            </a:r>
            <a:r>
              <a:rPr lang="ko-KR" altLang="en-US" dirty="0" smtClean="0">
                <a:latin typeface="+mn-ea"/>
                <a:ea typeface="+mn-ea"/>
              </a:rPr>
              <a:t>과학</a:t>
            </a:r>
            <a:r>
              <a:rPr lang="en-US" altLang="ko-KR" dirty="0" smtClean="0">
                <a:latin typeface="+mn-ea"/>
                <a:ea typeface="+mn-ea"/>
              </a:rPr>
              <a:t>‘ ]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slist</a:t>
            </a:r>
            <a:r>
              <a:rPr lang="en-US" altLang="ko-KR" dirty="0" smtClean="0">
                <a:latin typeface="+mn-ea"/>
                <a:ea typeface="+mn-ea"/>
              </a:rPr>
              <a:t>[0]   # </a:t>
            </a:r>
            <a:r>
              <a:rPr lang="ko-KR" altLang="en-US" dirty="0" smtClean="0">
                <a:latin typeface="+mn-ea"/>
                <a:ea typeface="+mn-ea"/>
              </a:rPr>
              <a:t>리스트의 첫번째 요소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ea"/>
                <a:ea typeface="+mn-ea"/>
              </a:rPr>
              <a:t>s</a:t>
            </a:r>
            <a:r>
              <a:rPr lang="en-US" altLang="ko-KR" dirty="0" err="1" smtClean="0">
                <a:latin typeface="+mn-ea"/>
                <a:ea typeface="+mn-ea"/>
              </a:rPr>
              <a:t>list</a:t>
            </a:r>
            <a:r>
              <a:rPr lang="en-US" altLang="ko-KR" dirty="0" smtClean="0">
                <a:latin typeface="+mn-ea"/>
                <a:ea typeface="+mn-ea"/>
              </a:rPr>
              <a:t>[0][0] #</a:t>
            </a:r>
            <a:r>
              <a:rPr lang="ko-KR" altLang="en-US" dirty="0" smtClean="0">
                <a:latin typeface="+mn-ea"/>
                <a:ea typeface="+mn-ea"/>
              </a:rPr>
              <a:t>리스트의 첫번째요소의 첫번째 요소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ea"/>
                <a:ea typeface="+mn-ea"/>
              </a:rPr>
              <a:t>slist</a:t>
            </a:r>
            <a:r>
              <a:rPr lang="en-US" altLang="ko-KR" dirty="0">
                <a:latin typeface="+mn-ea"/>
                <a:ea typeface="+mn-ea"/>
              </a:rPr>
              <a:t>[0</a:t>
            </a:r>
            <a:r>
              <a:rPr lang="en-US" altLang="ko-KR" dirty="0" smtClean="0">
                <a:latin typeface="+mn-ea"/>
                <a:ea typeface="+mn-ea"/>
              </a:rPr>
              <a:t>][1]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53067" y="2007035"/>
            <a:ext cx="2122791" cy="1462961"/>
          </a:xfrm>
          <a:prstGeom prst="flowChartAlternateProcess">
            <a:avLst/>
          </a:prstGeom>
          <a:solidFill>
            <a:srgbClr val="6699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영어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영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어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18" y="3937563"/>
            <a:ext cx="6039479" cy="18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06220" y="5884766"/>
            <a:ext cx="5469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+mn-ea"/>
              </a:rPr>
              <a:t>자세한 내용은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8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장에서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튜플과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함께 다루겠습니다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.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18052" y="5052822"/>
            <a:ext cx="5405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[0][1]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49157" y="5052822"/>
            <a:ext cx="5405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[0][1]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97132" y="5052822"/>
            <a:ext cx="5405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[0][1]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93437" y="5052822"/>
            <a:ext cx="5405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[0][1]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53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항목을 </a:t>
            </a:r>
            <a:r>
              <a:rPr lang="ko-KR" altLang="en-US" dirty="0" smtClean="0"/>
              <a:t>추가하기 </a:t>
            </a:r>
            <a:r>
              <a:rPr lang="en-US" altLang="ko-KR" dirty="0" smtClean="0"/>
              <a:t>: </a:t>
            </a:r>
            <a:r>
              <a:rPr lang="en-US" altLang="ko-KR" dirty="0" smtClean="0"/>
              <a:t>append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smtClean="0"/>
              <a:t>공백 리스트를 생성한 후에 코드로 리스트에 값을 추가하는 것</a:t>
            </a:r>
            <a:endParaRPr lang="en-US" altLang="ko-KR" sz="1800" dirty="0" smtClean="0"/>
          </a:p>
          <a:p>
            <a:r>
              <a:rPr lang="ko-KR" altLang="en-US" sz="1800" dirty="0" smtClean="0"/>
              <a:t>추가 </a:t>
            </a:r>
            <a:r>
              <a:rPr lang="en-US" altLang="ko-KR" sz="1800" dirty="0" smtClean="0"/>
              <a:t>: append(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),   </a:t>
            </a:r>
            <a:r>
              <a:rPr lang="ko-KR" altLang="en-US" sz="1800" dirty="0" smtClean="0"/>
              <a:t>삽입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insert(</a:t>
            </a:r>
            <a:r>
              <a:rPr lang="ko-KR" altLang="en-US" sz="1800" dirty="0" smtClean="0"/>
              <a:t>인덱스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삭제 </a:t>
            </a:r>
            <a:r>
              <a:rPr lang="en-US" altLang="ko-KR" sz="1800" dirty="0" smtClean="0"/>
              <a:t>: </a:t>
            </a:r>
            <a:r>
              <a:rPr lang="en-US" altLang="ko-KR" sz="1800" dirty="0" smtClean="0"/>
              <a:t>remove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) ,  </a:t>
            </a:r>
            <a:r>
              <a:rPr lang="ko-KR" altLang="en-US" sz="1800" dirty="0" smtClean="0"/>
              <a:t>정렬 </a:t>
            </a:r>
            <a:r>
              <a:rPr lang="en-US" altLang="ko-KR" sz="1800" dirty="0" smtClean="0"/>
              <a:t>:  sort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24583" y="3062266"/>
            <a:ext cx="4750242" cy="2156606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list = </a:t>
            </a:r>
            <a:r>
              <a:rPr lang="en-US" altLang="ko-KR" dirty="0" smtClean="0">
                <a:latin typeface="+mn-ea"/>
                <a:ea typeface="+mn-ea"/>
              </a:rPr>
              <a:t>[ ]     # </a:t>
            </a:r>
            <a:r>
              <a:rPr lang="ko-KR" altLang="en-US" dirty="0" smtClean="0">
                <a:latin typeface="+mn-ea"/>
                <a:ea typeface="+mn-ea"/>
              </a:rPr>
              <a:t>리스트 생성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ea"/>
                <a:ea typeface="+mn-ea"/>
              </a:rPr>
              <a:t>list.append</a:t>
            </a:r>
            <a:r>
              <a:rPr lang="en-US" altLang="ko-KR" dirty="0">
                <a:latin typeface="+mn-ea"/>
                <a:ea typeface="+mn-ea"/>
              </a:rPr>
              <a:t>(1</a:t>
            </a:r>
            <a:r>
              <a:rPr lang="en-US" altLang="ko-KR" dirty="0" smtClean="0">
                <a:latin typeface="+mn-ea"/>
                <a:ea typeface="+mn-ea"/>
              </a:rPr>
              <a:t>)  # </a:t>
            </a:r>
            <a:r>
              <a:rPr lang="ko-KR" altLang="en-US" dirty="0" smtClean="0">
                <a:latin typeface="+mn-ea"/>
                <a:ea typeface="+mn-ea"/>
              </a:rPr>
              <a:t>요소 추가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ea"/>
                <a:ea typeface="+mn-ea"/>
              </a:rPr>
              <a:t>list.append</a:t>
            </a:r>
            <a:r>
              <a:rPr lang="en-US" altLang="ko-KR" dirty="0">
                <a:latin typeface="+mn-ea"/>
                <a:ea typeface="+mn-ea"/>
              </a:rPr>
              <a:t>(2)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ea"/>
                <a:ea typeface="+mn-ea"/>
              </a:rPr>
              <a:t>list.append</a:t>
            </a:r>
            <a:r>
              <a:rPr lang="en-US" altLang="ko-KR" dirty="0">
                <a:latin typeface="+mn-ea"/>
                <a:ea typeface="+mn-ea"/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ea"/>
                <a:ea typeface="+mn-ea"/>
              </a:rPr>
              <a:t>list.append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en-US" altLang="ko-KR" dirty="0" smtClean="0">
                <a:latin typeface="+mn-ea"/>
                <a:ea typeface="+mn-ea"/>
              </a:rPr>
              <a:t>) # list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=[1,2,6,3] </a:t>
            </a:r>
            <a:r>
              <a:rPr lang="ko-KR" altLang="en-US" dirty="0" smtClean="0">
                <a:latin typeface="+mn-ea"/>
                <a:ea typeface="+mn-ea"/>
              </a:rPr>
              <a:t>과 같은 결과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print(list)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3210" y="5614117"/>
            <a:ext cx="4741615" cy="667302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[1, 2, 6, 3]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56340" y="3062266"/>
            <a:ext cx="4750242" cy="2156606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list.insert</a:t>
            </a:r>
            <a:r>
              <a:rPr lang="en-US" altLang="ko-KR" dirty="0" smtClean="0">
                <a:latin typeface="+mn-ea"/>
                <a:ea typeface="+mn-ea"/>
              </a:rPr>
              <a:t>(2,3)  #2</a:t>
            </a:r>
            <a:r>
              <a:rPr lang="ko-KR" altLang="en-US" dirty="0" smtClean="0">
                <a:latin typeface="+mn-ea"/>
                <a:ea typeface="+mn-ea"/>
              </a:rPr>
              <a:t>번에 </a:t>
            </a:r>
            <a:r>
              <a:rPr lang="en-US" altLang="ko-KR" dirty="0" smtClean="0">
                <a:latin typeface="+mn-ea"/>
                <a:ea typeface="+mn-ea"/>
              </a:rPr>
              <a:t>3 </a:t>
            </a:r>
            <a:r>
              <a:rPr lang="ko-KR" altLang="en-US" dirty="0" smtClean="0">
                <a:latin typeface="+mn-ea"/>
                <a:ea typeface="+mn-ea"/>
              </a:rPr>
              <a:t>추가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list.insert</a:t>
            </a:r>
            <a:r>
              <a:rPr lang="en-US" altLang="ko-KR" dirty="0" smtClean="0">
                <a:latin typeface="+mn-ea"/>
                <a:ea typeface="+mn-ea"/>
              </a:rPr>
              <a:t>(3,4) # 3</a:t>
            </a:r>
            <a:r>
              <a:rPr lang="ko-KR" altLang="en-US" dirty="0" smtClean="0">
                <a:latin typeface="+mn-ea"/>
                <a:ea typeface="+mn-ea"/>
              </a:rPr>
              <a:t>번에 </a:t>
            </a:r>
            <a:r>
              <a:rPr lang="en-US" altLang="ko-KR" dirty="0" smtClean="0">
                <a:latin typeface="+mn-ea"/>
                <a:ea typeface="+mn-ea"/>
              </a:rPr>
              <a:t>4 </a:t>
            </a:r>
            <a:r>
              <a:rPr lang="ko-KR" altLang="en-US" dirty="0" smtClean="0">
                <a:latin typeface="+mn-ea"/>
                <a:ea typeface="+mn-ea"/>
              </a:rPr>
              <a:t>추가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print(list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list.sort</a:t>
            </a:r>
            <a:r>
              <a:rPr lang="en-US" altLang="ko-KR" dirty="0" smtClean="0">
                <a:latin typeface="+mn-ea"/>
                <a:ea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print(list)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4967" y="5436913"/>
            <a:ext cx="4741615" cy="948729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[1, 2, </a:t>
            </a:r>
            <a:r>
              <a:rPr lang="en-US" altLang="ko-KR" dirty="0" smtClean="0"/>
              <a:t>3, 4, 6</a:t>
            </a:r>
            <a:r>
              <a:rPr lang="en-US" altLang="ko-KR" dirty="0"/>
              <a:t>, 3</a:t>
            </a:r>
            <a:r>
              <a:rPr lang="en-US" altLang="ko-KR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[1, 2, 3, 3, 4, 6]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rgbClr val="000099"/>
                </a:solidFill>
              </a:rPr>
              <a:t>Lab : </a:t>
            </a:r>
            <a:r>
              <a:rPr lang="ko-KR" altLang="en-US" sz="4400" dirty="0" smtClean="0">
                <a:solidFill>
                  <a:srgbClr val="000099"/>
                </a:solidFill>
              </a:rPr>
              <a:t>가벼운</a:t>
            </a:r>
            <a:r>
              <a:rPr lang="en-US" altLang="ko-KR" sz="4400" dirty="0" smtClean="0">
                <a:solidFill>
                  <a:srgbClr val="000099"/>
                </a:solidFill>
              </a:rPr>
              <a:t> </a:t>
            </a:r>
            <a:r>
              <a:rPr lang="ko-KR" altLang="en-US" sz="4400" dirty="0" smtClean="0">
                <a:solidFill>
                  <a:srgbClr val="000099"/>
                </a:solidFill>
              </a:rPr>
              <a:t>실습</a:t>
            </a:r>
            <a:endParaRPr lang="ko-KR" altLang="en-US" sz="4400" dirty="0">
              <a:solidFill>
                <a:srgbClr val="000099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2028234" y="3243943"/>
            <a:ext cx="6571342" cy="1600200"/>
          </a:xfrm>
        </p:spPr>
        <p:txBody>
          <a:bodyPr/>
          <a:lstStyle/>
          <a:p>
            <a:pPr algn="ctr"/>
            <a:r>
              <a:rPr lang="en-US" altLang="ko-KR" dirty="0" smtClean="0"/>
              <a:t>Turtle : </a:t>
            </a:r>
            <a:r>
              <a:rPr lang="ko-KR" altLang="en-US" dirty="0" smtClean="0"/>
              <a:t>대화식 프로그램과 리스트 색 적용하기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다양한 형태의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친구리스트 만들기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2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거북이와 이야기하자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err="1" smtClean="0"/>
              <a:t>터틀</a:t>
            </a:r>
            <a:r>
              <a:rPr lang="ko-KR" altLang="en-US" sz="1800" dirty="0" smtClean="0"/>
              <a:t> 그래픽에서 사용자의 이름을 받아 다음과 같이 출력해보자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입력과 출력</a:t>
            </a:r>
            <a:endParaRPr lang="ko-KR" altLang="en-US" sz="1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59" y="102975"/>
            <a:ext cx="2745141" cy="255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313" y="2655157"/>
            <a:ext cx="2874573" cy="20100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4588" y="2753656"/>
            <a:ext cx="6813959" cy="341632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>
                <a:latin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/>
              <a:t>import turtle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t = </a:t>
            </a:r>
            <a:r>
              <a:rPr lang="en-US" altLang="ko-KR" sz="1600" dirty="0" err="1"/>
              <a:t>turtle.Turtle</a:t>
            </a:r>
            <a:r>
              <a:rPr lang="en-US" altLang="ko-KR" sz="16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 = </a:t>
            </a:r>
            <a:r>
              <a:rPr lang="en-US" altLang="ko-KR" sz="1600" dirty="0" err="1"/>
              <a:t>turtle.textinput</a:t>
            </a:r>
            <a:r>
              <a:rPr lang="en-US" altLang="ko-KR" sz="1600" dirty="0"/>
              <a:t>("</a:t>
            </a:r>
            <a:r>
              <a:rPr lang="ko-KR" altLang="en-US" sz="1600" dirty="0"/>
              <a:t>거북이로 만든 </a:t>
            </a:r>
            <a:r>
              <a:rPr lang="en-US" altLang="ko-KR" sz="1600" dirty="0"/>
              <a:t>GUI </a:t>
            </a:r>
            <a:r>
              <a:rPr lang="ko-KR" altLang="en-US" sz="1600" dirty="0" err="1"/>
              <a:t>입력창</a:t>
            </a:r>
            <a:r>
              <a:rPr lang="ko-KR" altLang="en-US" sz="1600" dirty="0"/>
              <a:t> </a:t>
            </a:r>
            <a:r>
              <a:rPr lang="en-US" altLang="ko-KR" sz="1600" dirty="0"/>
              <a:t>", "</a:t>
            </a:r>
            <a:r>
              <a:rPr lang="ko-KR" altLang="en-US" sz="1600" dirty="0"/>
              <a:t>이름을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")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#</a:t>
            </a:r>
            <a:r>
              <a:rPr lang="ko-KR" altLang="en-US" sz="1600" dirty="0" smtClean="0"/>
              <a:t>네모를 그린 후에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t.write</a:t>
            </a:r>
            <a:r>
              <a:rPr lang="en-US" altLang="ko-KR" sz="1600" dirty="0"/>
              <a:t>("</a:t>
            </a:r>
            <a:r>
              <a:rPr lang="ko-KR" altLang="en-US" sz="1600" dirty="0"/>
              <a:t>안녕하세요</a:t>
            </a:r>
            <a:r>
              <a:rPr lang="en-US" altLang="ko-KR" sz="1600" dirty="0"/>
              <a:t>?" + s +"</a:t>
            </a:r>
            <a:r>
              <a:rPr lang="ko-KR" altLang="en-US" sz="1600" dirty="0"/>
              <a:t>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터틀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인사드립니다</a:t>
            </a:r>
            <a:r>
              <a:rPr lang="en-US" altLang="ko-KR" sz="1600" dirty="0" smtClean="0"/>
              <a:t>.")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666" y="4762512"/>
            <a:ext cx="5763083" cy="506357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>
                <a:latin typeface="+mn-ea"/>
                <a:cs typeface="Arial" panose="020B0604020202020204" pitchFamily="34" charset="0"/>
              </a:defRPr>
            </a:lvl1pPr>
          </a:lstStyle>
          <a:p>
            <a:r>
              <a:rPr lang="ko-KR" altLang="en-US" sz="1600" dirty="0" smtClean="0"/>
              <a:t>어떤 코드를 </a:t>
            </a:r>
            <a:r>
              <a:rPr lang="ko-KR" altLang="en-US" sz="1600" dirty="0" err="1" smtClean="0"/>
              <a:t>넣어야할까요</a:t>
            </a:r>
            <a:r>
              <a:rPr lang="en-US" altLang="ko-KR" sz="1600" dirty="0" smtClean="0"/>
              <a:t>?</a:t>
            </a:r>
            <a:endParaRPr lang="en-US" altLang="ko-KR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290" y="4532932"/>
            <a:ext cx="4462611" cy="18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093" y="1776816"/>
            <a:ext cx="2545498" cy="3883255"/>
          </a:xfrm>
          <a:prstGeom prst="rect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 err="1" smtClean="0"/>
              <a:t>t.left</a:t>
            </a:r>
            <a:r>
              <a:rPr lang="en-US" altLang="ko-KR" sz="1600" dirty="0" smtClean="0"/>
              <a:t>(90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t.fd</a:t>
            </a:r>
            <a:r>
              <a:rPr lang="en-US" altLang="ko-KR" sz="1600" dirty="0" smtClean="0"/>
              <a:t>(100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t.left</a:t>
            </a:r>
            <a:r>
              <a:rPr lang="en-US" altLang="ko-KR" sz="1600" dirty="0"/>
              <a:t>(90)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t.fd</a:t>
            </a:r>
            <a:r>
              <a:rPr lang="en-US" altLang="ko-KR" sz="1600" dirty="0" smtClean="0"/>
              <a:t>(100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t.left</a:t>
            </a:r>
            <a:r>
              <a:rPr lang="en-US" altLang="ko-KR" sz="1600" dirty="0"/>
              <a:t>(90)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t.fd</a:t>
            </a:r>
            <a:r>
              <a:rPr lang="en-US" altLang="ko-KR" sz="1600" dirty="0" smtClean="0"/>
              <a:t>(100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t.left</a:t>
            </a:r>
            <a:r>
              <a:rPr lang="en-US" altLang="ko-KR" sz="1600" dirty="0"/>
              <a:t>(90)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t.fd</a:t>
            </a:r>
            <a:r>
              <a:rPr lang="en-US" altLang="ko-KR" sz="1600" dirty="0" smtClean="0"/>
              <a:t>(100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642831" y="2606654"/>
            <a:ext cx="3655422" cy="1200329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>
                <a:latin typeface="+mn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도전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지난주에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배운 변수와 간단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적용해볼까요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19219" y="1933609"/>
            <a:ext cx="1684906" cy="3513739"/>
            <a:chOff x="364763" y="3121163"/>
            <a:chExt cx="1887118" cy="3513739"/>
          </a:xfrm>
        </p:grpSpPr>
        <p:sp>
          <p:nvSpPr>
            <p:cNvPr id="6" name="모서리가 둥근 직사각형 5"/>
            <p:cNvSpPr/>
            <p:nvPr/>
          </p:nvSpPr>
          <p:spPr bwMode="auto">
            <a:xfrm>
              <a:off x="364763" y="3121163"/>
              <a:ext cx="1887118" cy="673045"/>
            </a:xfrm>
            <a:prstGeom prst="roundRect">
              <a:avLst/>
            </a:pr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 bwMode="auto">
            <a:xfrm>
              <a:off x="364763" y="4092060"/>
              <a:ext cx="1887118" cy="598189"/>
            </a:xfrm>
            <a:prstGeom prst="roundRect">
              <a:avLst/>
            </a:pr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 bwMode="auto">
            <a:xfrm>
              <a:off x="364763" y="5029561"/>
              <a:ext cx="1887118" cy="598189"/>
            </a:xfrm>
            <a:prstGeom prst="roundRect">
              <a:avLst/>
            </a:pr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364763" y="6036713"/>
              <a:ext cx="1887118" cy="598189"/>
            </a:xfrm>
            <a:prstGeom prst="roundRect">
              <a:avLst/>
            </a:pr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58100" y="2186375"/>
            <a:ext cx="3114675" cy="2909500"/>
          </a:xfrm>
          <a:prstGeom prst="rect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 smtClean="0"/>
              <a:t>angle=90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dist</a:t>
            </a:r>
            <a:r>
              <a:rPr lang="en-US" altLang="ko-KR" sz="1600" dirty="0" smtClean="0"/>
              <a:t>=100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for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 in range(4)  :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t.left</a:t>
            </a:r>
            <a:r>
              <a:rPr lang="en-US" altLang="ko-KR" sz="1600" dirty="0" smtClean="0"/>
              <a:t>(angle)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t.fd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dist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7658100" y="3705225"/>
            <a:ext cx="2650508" cy="114393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7658100" y="2290564"/>
            <a:ext cx="2647334" cy="636429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9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리스트에 저장된 색상으로 </a:t>
            </a:r>
            <a:r>
              <a:rPr lang="ko-KR" altLang="en-US" dirty="0" err="1" smtClean="0"/>
              <a:t>원그리기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smtClean="0"/>
              <a:t>리스트에 색상을 문자열로 저장하였다가 </a:t>
            </a:r>
            <a:endParaRPr lang="en-US" altLang="ko-KR" sz="1800" dirty="0" smtClean="0"/>
          </a:p>
          <a:p>
            <a:r>
              <a:rPr lang="ko-KR" altLang="en-US" sz="1800" dirty="0" smtClean="0"/>
              <a:t>하나씩 꺼내어 거북이의 채우기 색상으로 설정하고</a:t>
            </a:r>
            <a:endParaRPr lang="en-US" altLang="ko-KR" sz="1800" dirty="0" smtClean="0"/>
          </a:p>
          <a:p>
            <a:r>
              <a:rPr lang="ko-KR" altLang="en-US" sz="1800" dirty="0" smtClean="0"/>
              <a:t>원을 </a:t>
            </a:r>
            <a:r>
              <a:rPr lang="ko-KR" altLang="en-US" sz="1800" dirty="0" smtClean="0"/>
              <a:t>그려보자</a:t>
            </a:r>
            <a:r>
              <a:rPr lang="en-US" altLang="ko-KR" sz="1800" dirty="0" smtClean="0"/>
              <a:t> </a:t>
            </a:r>
            <a:endParaRPr lang="ko-KR" altLang="en-US" sz="1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898" y="763992"/>
            <a:ext cx="3993302" cy="203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7688" y="2799947"/>
            <a:ext cx="4184134" cy="3481472"/>
          </a:xfrm>
          <a:prstGeom prst="rect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400" dirty="0">
                <a:latin typeface="+mn-ea"/>
                <a:ea typeface="+mn-ea"/>
              </a:rPr>
              <a:t>import turtle</a:t>
            </a:r>
          </a:p>
          <a:p>
            <a:r>
              <a:rPr lang="en-US" altLang="ko-KR" sz="1400" dirty="0">
                <a:latin typeface="+mn-ea"/>
                <a:ea typeface="+mn-ea"/>
              </a:rPr>
              <a:t>t = </a:t>
            </a:r>
            <a:r>
              <a:rPr lang="en-US" altLang="ko-KR" sz="1400" dirty="0" err="1">
                <a:latin typeface="+mn-ea"/>
                <a:ea typeface="+mn-ea"/>
              </a:rPr>
              <a:t>turtle.Turtle</a:t>
            </a:r>
            <a:r>
              <a:rPr lang="en-US" altLang="ko-KR" sz="1400" dirty="0">
                <a:latin typeface="+mn-ea"/>
                <a:ea typeface="+mn-ea"/>
              </a:rPr>
              <a:t>()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t.shape</a:t>
            </a:r>
            <a:r>
              <a:rPr lang="en-US" altLang="ko-KR" sz="1400" dirty="0">
                <a:latin typeface="+mn-ea"/>
                <a:ea typeface="+mn-ea"/>
              </a:rPr>
              <a:t>("turtle")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# </a:t>
            </a:r>
            <a:r>
              <a:rPr lang="ko-KR" altLang="en-US" sz="1400" dirty="0">
                <a:latin typeface="+mn-ea"/>
                <a:ea typeface="+mn-ea"/>
              </a:rPr>
              <a:t>리스트를 사용하여 색상을 문자열로 저장한다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color_list</a:t>
            </a:r>
            <a:r>
              <a:rPr lang="en-US" altLang="ko-KR" sz="1400" dirty="0">
                <a:latin typeface="+mn-ea"/>
                <a:ea typeface="+mn-ea"/>
              </a:rPr>
              <a:t> = [ "yellow", "red", "blue", "green" ]</a:t>
            </a:r>
          </a:p>
          <a:p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7574" y="2799947"/>
            <a:ext cx="4472226" cy="3481472"/>
          </a:xfrm>
          <a:prstGeom prst="rect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400" dirty="0" err="1" smtClean="0">
                <a:latin typeface="+mn-ea"/>
                <a:ea typeface="+mn-ea"/>
              </a:rPr>
              <a:t>t.fillcolor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latin typeface="+mn-ea"/>
                <a:ea typeface="+mn-ea"/>
              </a:rPr>
              <a:t>color_list</a:t>
            </a:r>
            <a:r>
              <a:rPr lang="en-US" altLang="ko-KR" sz="1400" dirty="0" smtClean="0">
                <a:latin typeface="+mn-ea"/>
                <a:ea typeface="+mn-ea"/>
              </a:rPr>
              <a:t>[0</a:t>
            </a:r>
            <a:r>
              <a:rPr lang="en-US" altLang="ko-KR" sz="1400" dirty="0">
                <a:latin typeface="+mn-ea"/>
                <a:ea typeface="+mn-ea"/>
              </a:rPr>
              <a:t>]) # </a:t>
            </a:r>
            <a:r>
              <a:rPr lang="ko-KR" altLang="en-US" sz="1400" dirty="0">
                <a:latin typeface="+mn-ea"/>
                <a:ea typeface="+mn-ea"/>
              </a:rPr>
              <a:t>채우기 색상을 설정한다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t.begin_fill</a:t>
            </a:r>
            <a:r>
              <a:rPr lang="en-US" altLang="ko-KR" sz="1400" dirty="0">
                <a:latin typeface="+mn-ea"/>
                <a:ea typeface="+mn-ea"/>
              </a:rPr>
              <a:t>() # </a:t>
            </a:r>
            <a:r>
              <a:rPr lang="ko-KR" altLang="en-US" sz="1400" dirty="0">
                <a:latin typeface="+mn-ea"/>
                <a:ea typeface="+mn-ea"/>
              </a:rPr>
              <a:t>채우기를 시작한다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t.circle</a:t>
            </a:r>
            <a:r>
              <a:rPr lang="en-US" altLang="ko-KR" sz="1400" dirty="0">
                <a:latin typeface="+mn-ea"/>
                <a:ea typeface="+mn-ea"/>
              </a:rPr>
              <a:t>(100) # </a:t>
            </a:r>
            <a:r>
              <a:rPr lang="ko-KR" altLang="en-US" sz="1400" dirty="0">
                <a:latin typeface="+mn-ea"/>
                <a:ea typeface="+mn-ea"/>
              </a:rPr>
              <a:t>속이 </a:t>
            </a:r>
            <a:r>
              <a:rPr lang="ko-KR" altLang="en-US" sz="1400" dirty="0" err="1">
                <a:latin typeface="+mn-ea"/>
                <a:ea typeface="+mn-ea"/>
              </a:rPr>
              <a:t>채워진</a:t>
            </a:r>
            <a:r>
              <a:rPr lang="ko-KR" altLang="en-US" sz="1400" dirty="0">
                <a:latin typeface="+mn-ea"/>
                <a:ea typeface="+mn-ea"/>
              </a:rPr>
              <a:t> 원이 </a:t>
            </a:r>
            <a:r>
              <a:rPr lang="ko-KR" altLang="en-US" sz="1400" dirty="0" err="1">
                <a:latin typeface="+mn-ea"/>
                <a:ea typeface="+mn-ea"/>
              </a:rPr>
              <a:t>그려진다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t.end_fill</a:t>
            </a:r>
            <a:r>
              <a:rPr lang="en-US" altLang="ko-KR" sz="1400" dirty="0">
                <a:latin typeface="+mn-ea"/>
                <a:ea typeface="+mn-ea"/>
              </a:rPr>
              <a:t>() # </a:t>
            </a:r>
            <a:r>
              <a:rPr lang="ko-KR" altLang="en-US" sz="1400" dirty="0">
                <a:latin typeface="+mn-ea"/>
                <a:ea typeface="+mn-ea"/>
              </a:rPr>
              <a:t>채우기를 종료한다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t.forward</a:t>
            </a:r>
            <a:r>
              <a:rPr lang="en-US" altLang="ko-KR" sz="1400" dirty="0">
                <a:latin typeface="+mn-ea"/>
                <a:ea typeface="+mn-ea"/>
              </a:rPr>
              <a:t>(50)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t.fillcolor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color_list</a:t>
            </a:r>
            <a:r>
              <a:rPr lang="en-US" altLang="ko-KR" sz="1400" dirty="0">
                <a:latin typeface="+mn-ea"/>
                <a:ea typeface="+mn-ea"/>
              </a:rPr>
              <a:t>[1]) # </a:t>
            </a:r>
            <a:r>
              <a:rPr lang="ko-KR" altLang="en-US" sz="1400" dirty="0">
                <a:latin typeface="+mn-ea"/>
                <a:ea typeface="+mn-ea"/>
              </a:rPr>
              <a:t>채우기 색상을 설정한다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t.begin_fill</a:t>
            </a:r>
            <a:r>
              <a:rPr lang="en-US" altLang="ko-KR" sz="1400" dirty="0">
                <a:latin typeface="+mn-ea"/>
                <a:ea typeface="+mn-ea"/>
              </a:rPr>
              <a:t>() # </a:t>
            </a:r>
            <a:r>
              <a:rPr lang="ko-KR" altLang="en-US" sz="1400" dirty="0">
                <a:latin typeface="+mn-ea"/>
                <a:ea typeface="+mn-ea"/>
              </a:rPr>
              <a:t>채우기를 시작한다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t.circle</a:t>
            </a:r>
            <a:r>
              <a:rPr lang="en-US" altLang="ko-KR" sz="1400" dirty="0">
                <a:latin typeface="+mn-ea"/>
                <a:ea typeface="+mn-ea"/>
              </a:rPr>
              <a:t>(100) # </a:t>
            </a:r>
            <a:r>
              <a:rPr lang="ko-KR" altLang="en-US" sz="1400" dirty="0">
                <a:latin typeface="+mn-ea"/>
                <a:ea typeface="+mn-ea"/>
              </a:rPr>
              <a:t>속이 </a:t>
            </a:r>
            <a:r>
              <a:rPr lang="ko-KR" altLang="en-US" sz="1400" dirty="0" err="1">
                <a:latin typeface="+mn-ea"/>
                <a:ea typeface="+mn-ea"/>
              </a:rPr>
              <a:t>채워진</a:t>
            </a:r>
            <a:r>
              <a:rPr lang="ko-KR" altLang="en-US" sz="1400" dirty="0">
                <a:latin typeface="+mn-ea"/>
                <a:ea typeface="+mn-ea"/>
              </a:rPr>
              <a:t> 원이 </a:t>
            </a:r>
            <a:r>
              <a:rPr lang="ko-KR" altLang="en-US" sz="1400" dirty="0" err="1">
                <a:latin typeface="+mn-ea"/>
                <a:ea typeface="+mn-ea"/>
              </a:rPr>
              <a:t>그려진다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t.end_fill</a:t>
            </a:r>
            <a:r>
              <a:rPr lang="en-US" altLang="ko-KR" sz="1400" dirty="0">
                <a:latin typeface="+mn-ea"/>
                <a:ea typeface="+mn-ea"/>
              </a:rPr>
              <a:t>() # </a:t>
            </a:r>
            <a:r>
              <a:rPr lang="ko-KR" altLang="en-US" sz="1400" dirty="0">
                <a:latin typeface="+mn-ea"/>
                <a:ea typeface="+mn-ea"/>
              </a:rPr>
              <a:t>채우기를 종료한다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7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Lab: </a:t>
            </a:r>
            <a:r>
              <a:rPr lang="ko-KR" altLang="en-US" smtClean="0"/>
              <a:t>친근하게 대화하는 프로그램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364763" y="1155470"/>
            <a:ext cx="11414372" cy="5226280"/>
          </a:xfrm>
        </p:spPr>
        <p:txBody>
          <a:bodyPr/>
          <a:lstStyle/>
          <a:p>
            <a:r>
              <a:rPr lang="ko-KR" altLang="en-US" sz="1800" dirty="0" smtClean="0"/>
              <a:t>변수를 사용하여 사용자의 이름과 나이를 문자열 형태로 기억하고</a:t>
            </a:r>
            <a:endParaRPr lang="en-US" altLang="ko-KR" sz="1800" dirty="0" smtClean="0"/>
          </a:p>
          <a:p>
            <a:r>
              <a:rPr lang="ko-KR" altLang="en-US" sz="1800" dirty="0" smtClean="0"/>
              <a:t>출력할 때 사용하는 프로그램을 작성해 보자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마치 이야기 하는 것 처럼</a:t>
            </a:r>
            <a:r>
              <a:rPr lang="en-US" altLang="ko-KR" sz="1800" dirty="0" smtClean="0"/>
              <a:t>~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문자열의 길이를 계산할 때는 </a:t>
            </a:r>
            <a:r>
              <a:rPr lang="en-US" altLang="ko-KR" sz="1800" dirty="0" err="1" smtClean="0"/>
              <a:t>len</a:t>
            </a:r>
            <a:r>
              <a:rPr lang="en-US" altLang="ko-KR" sz="1800" dirty="0" smtClean="0"/>
              <a:t>(s) : </a:t>
            </a:r>
            <a:r>
              <a:rPr lang="ko-KR" altLang="en-US" sz="1800" dirty="0" smtClean="0"/>
              <a:t>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공백도 문자</a:t>
            </a:r>
            <a:endParaRPr lang="en-US" altLang="ko-KR" sz="1800" dirty="0"/>
          </a:p>
          <a:p>
            <a:r>
              <a:rPr lang="ko-KR" altLang="en-US" sz="1800" dirty="0" smtClean="0"/>
              <a:t>문자열을 다음 줄이 아니라 바로 연결하여 출력할 </a:t>
            </a:r>
            <a:r>
              <a:rPr lang="ko-KR" altLang="en-US" sz="1800" dirty="0" smtClean="0"/>
              <a:t>때는 </a:t>
            </a:r>
            <a:r>
              <a:rPr lang="en-US" altLang="ko-KR" sz="1800" dirty="0" smtClean="0"/>
              <a:t>end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“”</a:t>
            </a:r>
            <a:r>
              <a:rPr lang="ko-KR" altLang="en-US" sz="1800" dirty="0" smtClean="0"/>
              <a:t>로 지정한다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print( ‘aa’, </a:t>
            </a:r>
            <a:r>
              <a:rPr lang="en-US" altLang="ko-KR" sz="1600" dirty="0" smtClean="0">
                <a:solidFill>
                  <a:srgbClr val="C00000"/>
                </a:solidFill>
              </a:rPr>
              <a:t>end=“” 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74" y="2160142"/>
            <a:ext cx="70866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Solution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방법을 사용하여 출력할 수 있다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712" y="1691018"/>
            <a:ext cx="5028838" cy="387798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600" dirty="0" smtClean="0">
                <a:latin typeface="+mn-ea"/>
                <a:ea typeface="+mn-ea"/>
              </a:rPr>
              <a:t># +</a:t>
            </a:r>
            <a:r>
              <a:rPr lang="ko-KR" altLang="en-US" sz="1600" dirty="0" smtClean="0">
                <a:latin typeface="+mn-ea"/>
                <a:ea typeface="+mn-ea"/>
              </a:rPr>
              <a:t>와</a:t>
            </a:r>
            <a:r>
              <a:rPr lang="en-US" altLang="ko-KR" sz="1600" dirty="0" smtClean="0">
                <a:latin typeface="+mn-ea"/>
                <a:ea typeface="+mn-ea"/>
              </a:rPr>
              <a:t> , </a:t>
            </a:r>
            <a:r>
              <a:rPr lang="ko-KR" altLang="en-US" sz="1600" dirty="0" smtClean="0">
                <a:latin typeface="+mn-ea"/>
                <a:ea typeface="+mn-ea"/>
              </a:rPr>
              <a:t>를 이용할 때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print</a:t>
            </a:r>
            <a:r>
              <a:rPr lang="en-US" altLang="ko-KR" sz="1600" dirty="0">
                <a:latin typeface="+mn-ea"/>
                <a:ea typeface="+mn-ea"/>
              </a:rPr>
              <a:t>('</a:t>
            </a:r>
            <a:r>
              <a:rPr lang="ko-KR" altLang="en-US" sz="1600" dirty="0">
                <a:latin typeface="+mn-ea"/>
                <a:ea typeface="+mn-ea"/>
              </a:rPr>
              <a:t>안녕하세요</a:t>
            </a:r>
            <a:r>
              <a:rPr lang="en-US" altLang="ko-KR" sz="1600" dirty="0">
                <a:latin typeface="+mn-ea"/>
                <a:ea typeface="+mn-ea"/>
              </a:rPr>
              <a:t>?')</a:t>
            </a:r>
          </a:p>
          <a:p>
            <a:r>
              <a:rPr lang="en-US" altLang="ko-KR" sz="1600" dirty="0">
                <a:latin typeface="+mn-ea"/>
                <a:ea typeface="+mn-ea"/>
              </a:rPr>
              <a:t>name = input('</a:t>
            </a:r>
            <a:r>
              <a:rPr lang="ko-KR" altLang="en-US" sz="1600" dirty="0">
                <a:latin typeface="+mn-ea"/>
                <a:ea typeface="+mn-ea"/>
              </a:rPr>
              <a:t>이름이 어떻게 되시나요</a:t>
            </a:r>
            <a:r>
              <a:rPr lang="en-US" altLang="ko-KR" sz="1600" dirty="0">
                <a:latin typeface="+mn-ea"/>
                <a:ea typeface="+mn-ea"/>
              </a:rPr>
              <a:t>? ')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print('</a:t>
            </a:r>
            <a:r>
              <a:rPr lang="ko-KR" altLang="en-US" sz="1600" dirty="0">
                <a:latin typeface="+mn-ea"/>
                <a:ea typeface="+mn-ea"/>
              </a:rPr>
              <a:t>만나서 반갑습니다</a:t>
            </a:r>
            <a:r>
              <a:rPr lang="en-US" altLang="ko-KR" sz="1600" dirty="0">
                <a:latin typeface="+mn-ea"/>
                <a:ea typeface="+mn-ea"/>
              </a:rPr>
              <a:t>.' + name + "</a:t>
            </a:r>
            <a:r>
              <a:rPr lang="ko-KR" altLang="en-US" sz="1600" dirty="0">
                <a:latin typeface="+mn-ea"/>
                <a:ea typeface="+mn-ea"/>
              </a:rPr>
              <a:t>씨</a:t>
            </a:r>
            <a:r>
              <a:rPr lang="en-US" altLang="ko-KR" sz="1600" dirty="0">
                <a:latin typeface="+mn-ea"/>
                <a:ea typeface="+mn-ea"/>
              </a:rPr>
              <a:t>")</a:t>
            </a:r>
          </a:p>
          <a:p>
            <a:r>
              <a:rPr lang="en-US" altLang="ko-KR" sz="1600" dirty="0">
                <a:latin typeface="+mn-ea"/>
                <a:ea typeface="+mn-ea"/>
              </a:rPr>
              <a:t>print('</a:t>
            </a:r>
            <a:r>
              <a:rPr lang="ko-KR" altLang="en-US" sz="1600" dirty="0">
                <a:latin typeface="+mn-ea"/>
                <a:ea typeface="+mn-ea"/>
              </a:rPr>
              <a:t>이름의 길이는 다음과 같군요</a:t>
            </a:r>
            <a:r>
              <a:rPr lang="en-US" altLang="ko-KR" sz="1600" dirty="0">
                <a:latin typeface="+mn-ea"/>
                <a:ea typeface="+mn-ea"/>
              </a:rPr>
              <a:t>:', end=' ')</a:t>
            </a:r>
          </a:p>
          <a:p>
            <a:r>
              <a:rPr lang="en-US" altLang="ko-KR" sz="1600" dirty="0">
                <a:latin typeface="+mn-ea"/>
                <a:ea typeface="+mn-ea"/>
              </a:rPr>
              <a:t>print(</a:t>
            </a:r>
            <a:r>
              <a:rPr lang="en-US" altLang="ko-KR" sz="1600" dirty="0" err="1">
                <a:latin typeface="+mn-ea"/>
                <a:ea typeface="+mn-ea"/>
              </a:rPr>
              <a:t>len</a:t>
            </a:r>
            <a:r>
              <a:rPr lang="en-US" altLang="ko-KR" sz="1600" dirty="0">
                <a:latin typeface="+mn-ea"/>
                <a:ea typeface="+mn-ea"/>
              </a:rPr>
              <a:t>(name))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age = 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(input("</a:t>
            </a:r>
            <a:r>
              <a:rPr lang="ko-KR" altLang="en-US" sz="1600" dirty="0">
                <a:latin typeface="+mn-ea"/>
                <a:ea typeface="+mn-ea"/>
              </a:rPr>
              <a:t>나이가 어떻게 되나요</a:t>
            </a:r>
            <a:r>
              <a:rPr lang="en-US" altLang="ko-KR" sz="1600" dirty="0">
                <a:latin typeface="+mn-ea"/>
                <a:ea typeface="+mn-ea"/>
              </a:rPr>
              <a:t>? "))</a:t>
            </a:r>
          </a:p>
          <a:p>
            <a:r>
              <a:rPr lang="en-US" altLang="ko-KR" sz="1600" dirty="0">
                <a:latin typeface="+mn-ea"/>
                <a:ea typeface="+mn-ea"/>
              </a:rPr>
              <a:t>print("</a:t>
            </a:r>
            <a:r>
              <a:rPr lang="ko-KR" altLang="en-US" sz="1600" dirty="0">
                <a:latin typeface="+mn-ea"/>
                <a:ea typeface="+mn-ea"/>
              </a:rPr>
              <a:t>내년이면</a:t>
            </a:r>
            <a:r>
              <a:rPr lang="en-US" altLang="ko-KR" sz="1600" dirty="0">
                <a:latin typeface="+mn-ea"/>
                <a:ea typeface="+mn-ea"/>
              </a:rPr>
              <a:t>", </a:t>
            </a:r>
            <a:r>
              <a:rPr lang="en-US" altLang="ko-KR" sz="1600" dirty="0" err="1">
                <a:latin typeface="+mn-ea"/>
                <a:ea typeface="+mn-ea"/>
              </a:rPr>
              <a:t>str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en-US" altLang="ko-KR" sz="1600" dirty="0" err="1">
                <a:latin typeface="+mn-ea"/>
                <a:ea typeface="+mn-ea"/>
              </a:rPr>
              <a:t>age+1</a:t>
            </a:r>
            <a:r>
              <a:rPr lang="en-US" altLang="ko-KR" sz="1600" dirty="0">
                <a:latin typeface="+mn-ea"/>
                <a:ea typeface="+mn-ea"/>
              </a:rPr>
              <a:t>), "</a:t>
            </a:r>
            <a:r>
              <a:rPr lang="ko-KR" altLang="en-US" sz="1600" dirty="0">
                <a:latin typeface="+mn-ea"/>
                <a:ea typeface="+mn-ea"/>
              </a:rPr>
              <a:t>이 되시는군요</a:t>
            </a:r>
            <a:r>
              <a:rPr lang="en-US" altLang="ko-KR" sz="1600" dirty="0">
                <a:latin typeface="+mn-ea"/>
                <a:ea typeface="+mn-ea"/>
              </a:rPr>
              <a:t>.")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0362" y="1691018"/>
            <a:ext cx="5028838" cy="3139321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600" dirty="0" smtClean="0">
                <a:latin typeface="+mn-ea"/>
                <a:ea typeface="+mn-ea"/>
              </a:rPr>
              <a:t># f - string</a:t>
            </a:r>
            <a:r>
              <a:rPr lang="ko-KR" altLang="en-US" sz="1600" dirty="0" smtClean="0">
                <a:latin typeface="+mn-ea"/>
                <a:ea typeface="+mn-ea"/>
              </a:rPr>
              <a:t>을 이용할 때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print</a:t>
            </a:r>
            <a:r>
              <a:rPr lang="en-US" altLang="ko-KR" sz="1600" dirty="0">
                <a:latin typeface="+mn-ea"/>
                <a:ea typeface="+mn-ea"/>
              </a:rPr>
              <a:t>('</a:t>
            </a:r>
            <a:r>
              <a:rPr lang="ko-KR" altLang="en-US" sz="1600" dirty="0">
                <a:latin typeface="+mn-ea"/>
                <a:ea typeface="+mn-ea"/>
              </a:rPr>
              <a:t>안녕하세요</a:t>
            </a:r>
            <a:r>
              <a:rPr lang="en-US" altLang="ko-KR" sz="1600" dirty="0">
                <a:latin typeface="+mn-ea"/>
                <a:ea typeface="+mn-ea"/>
              </a:rPr>
              <a:t>?')</a:t>
            </a:r>
          </a:p>
          <a:p>
            <a:r>
              <a:rPr lang="en-US" altLang="ko-KR" sz="1600" dirty="0">
                <a:latin typeface="+mn-ea"/>
                <a:ea typeface="+mn-ea"/>
              </a:rPr>
              <a:t>name = input('</a:t>
            </a:r>
            <a:r>
              <a:rPr lang="ko-KR" altLang="en-US" sz="1600" dirty="0">
                <a:latin typeface="+mn-ea"/>
                <a:ea typeface="+mn-ea"/>
              </a:rPr>
              <a:t>이름이 어떻게 되시나요</a:t>
            </a:r>
            <a:r>
              <a:rPr lang="en-US" altLang="ko-KR" sz="1600" dirty="0">
                <a:latin typeface="+mn-ea"/>
                <a:ea typeface="+mn-ea"/>
              </a:rPr>
              <a:t>? ')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print(f'</a:t>
            </a:r>
            <a:r>
              <a:rPr lang="ko-KR" altLang="en-US" sz="1600" dirty="0">
                <a:latin typeface="+mn-ea"/>
                <a:ea typeface="+mn-ea"/>
              </a:rPr>
              <a:t>만나서 반갑습니다</a:t>
            </a:r>
            <a:r>
              <a:rPr lang="en-US" altLang="ko-KR" sz="1600" dirty="0" smtClean="0">
                <a:latin typeface="+mn-ea"/>
                <a:ea typeface="+mn-ea"/>
              </a:rPr>
              <a:t>.{name}</a:t>
            </a:r>
            <a:r>
              <a:rPr lang="ko-KR" altLang="en-US" sz="1600" dirty="0" smtClean="0">
                <a:latin typeface="+mn-ea"/>
                <a:ea typeface="+mn-ea"/>
              </a:rPr>
              <a:t>씨</a:t>
            </a:r>
            <a:r>
              <a:rPr lang="en-US" altLang="ko-KR" sz="1600" dirty="0" smtClean="0">
                <a:latin typeface="+mn-ea"/>
                <a:ea typeface="+mn-ea"/>
              </a:rPr>
              <a:t>')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print(f'</a:t>
            </a:r>
            <a:r>
              <a:rPr lang="ko-KR" altLang="en-US" sz="1600" dirty="0">
                <a:latin typeface="+mn-ea"/>
                <a:ea typeface="+mn-ea"/>
              </a:rPr>
              <a:t>이름의 길이는 </a:t>
            </a:r>
            <a:r>
              <a:rPr lang="en-US" altLang="ko-KR" sz="1600" dirty="0" smtClean="0">
                <a:latin typeface="+mn-ea"/>
                <a:ea typeface="+mn-ea"/>
              </a:rPr>
              <a:t>{</a:t>
            </a:r>
            <a:r>
              <a:rPr lang="en-US" altLang="ko-KR" sz="1600" dirty="0" err="1" smtClean="0">
                <a:latin typeface="+mn-ea"/>
                <a:ea typeface="+mn-ea"/>
              </a:rPr>
              <a:t>len</a:t>
            </a:r>
            <a:r>
              <a:rPr lang="en-US" altLang="ko-KR" sz="1600" dirty="0" smtClean="0">
                <a:latin typeface="+mn-ea"/>
                <a:ea typeface="+mn-ea"/>
              </a:rPr>
              <a:t>(name)</a:t>
            </a:r>
            <a:r>
              <a:rPr lang="en-US" altLang="ko-KR" sz="1600" dirty="0" smtClean="0">
                <a:latin typeface="+mn-ea"/>
                <a:ea typeface="+mn-ea"/>
              </a:rPr>
              <a:t>}</a:t>
            </a:r>
            <a:r>
              <a:rPr lang="ko-KR" altLang="en-US" sz="1600" dirty="0" smtClean="0">
                <a:latin typeface="+mn-ea"/>
                <a:ea typeface="+mn-ea"/>
              </a:rPr>
              <a:t>글자 군요</a:t>
            </a:r>
            <a:r>
              <a:rPr lang="en-US" altLang="ko-KR" sz="1600" dirty="0" smtClean="0">
                <a:latin typeface="+mn-ea"/>
                <a:ea typeface="+mn-ea"/>
              </a:rPr>
              <a:t>‘)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age </a:t>
            </a:r>
            <a:r>
              <a:rPr lang="en-US" altLang="ko-KR" sz="1600" dirty="0">
                <a:latin typeface="+mn-ea"/>
                <a:ea typeface="+mn-ea"/>
              </a:rPr>
              <a:t>= 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(input</a:t>
            </a:r>
            <a:r>
              <a:rPr lang="en-US" altLang="ko-KR" sz="1600" dirty="0" smtClean="0">
                <a:latin typeface="+mn-ea"/>
                <a:ea typeface="+mn-ea"/>
              </a:rPr>
              <a:t>(＂</a:t>
            </a:r>
            <a:r>
              <a:rPr lang="ko-KR" altLang="en-US" sz="1600" dirty="0" smtClean="0">
                <a:latin typeface="+mn-ea"/>
                <a:ea typeface="+mn-ea"/>
              </a:rPr>
              <a:t>나이가 </a:t>
            </a:r>
            <a:r>
              <a:rPr lang="ko-KR" altLang="en-US" sz="1600" dirty="0">
                <a:latin typeface="+mn-ea"/>
                <a:ea typeface="+mn-ea"/>
              </a:rPr>
              <a:t>어떻게 되나요</a:t>
            </a:r>
            <a:r>
              <a:rPr lang="en-US" altLang="ko-KR" sz="1600" dirty="0">
                <a:latin typeface="+mn-ea"/>
                <a:ea typeface="+mn-ea"/>
              </a:rPr>
              <a:t>? </a:t>
            </a:r>
            <a:r>
              <a:rPr lang="en-US" altLang="ko-KR" sz="1600" dirty="0" smtClean="0">
                <a:latin typeface="+mn-ea"/>
                <a:ea typeface="+mn-ea"/>
              </a:rPr>
              <a:t>＂))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Print(f＂</a:t>
            </a:r>
            <a:r>
              <a:rPr lang="ko-KR" altLang="en-US" sz="1600" dirty="0" smtClean="0">
                <a:latin typeface="+mn-ea"/>
                <a:ea typeface="+mn-ea"/>
              </a:rPr>
              <a:t>내년이면 </a:t>
            </a:r>
            <a:r>
              <a:rPr lang="en-US" altLang="ko-KR" sz="1600" dirty="0" smtClean="0">
                <a:latin typeface="+mn-ea"/>
                <a:ea typeface="+mn-ea"/>
              </a:rPr>
              <a:t>{age+1</a:t>
            </a:r>
            <a:r>
              <a:rPr lang="en-US" altLang="ko-KR" sz="1600" dirty="0" smtClean="0">
                <a:latin typeface="+mn-ea"/>
                <a:ea typeface="+mn-ea"/>
              </a:rPr>
              <a:t>} </a:t>
            </a:r>
            <a:r>
              <a:rPr lang="ko-KR" altLang="en-US" sz="1600" dirty="0">
                <a:latin typeface="+mn-ea"/>
                <a:ea typeface="+mn-ea"/>
              </a:rPr>
              <a:t>살</a:t>
            </a:r>
            <a:r>
              <a:rPr lang="ko-KR" altLang="en-US" sz="1600" dirty="0" smtClean="0">
                <a:latin typeface="+mn-ea"/>
                <a:ea typeface="+mn-ea"/>
              </a:rPr>
              <a:t>이 </a:t>
            </a:r>
            <a:r>
              <a:rPr lang="ko-KR" altLang="en-US" sz="1600" dirty="0">
                <a:latin typeface="+mn-ea"/>
                <a:ea typeface="+mn-ea"/>
              </a:rPr>
              <a:t>되시는군요</a:t>
            </a:r>
            <a:r>
              <a:rPr lang="en-US" altLang="ko-KR" sz="1600" dirty="0">
                <a:latin typeface="+mn-ea"/>
                <a:ea typeface="+mn-ea"/>
              </a:rPr>
              <a:t>.")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75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Lab: </a:t>
            </a:r>
            <a:r>
              <a:rPr lang="ko-KR" altLang="en-US" smtClean="0"/>
              <a:t>친구들의 리스트 생성하기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smtClean="0"/>
              <a:t>제일 친한 친구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명의 이름을 리스트에 저장하고</a:t>
            </a:r>
            <a:endParaRPr lang="en-US" altLang="ko-KR" sz="1800" dirty="0" smtClean="0"/>
          </a:p>
          <a:p>
            <a:r>
              <a:rPr lang="ko-KR" altLang="en-US" sz="1800" dirty="0" smtClean="0"/>
              <a:t> 출력하는 프로그램을 작성하자</a:t>
            </a:r>
            <a:r>
              <a:rPr lang="en-US" altLang="ko-KR" sz="1800" dirty="0" smtClean="0"/>
              <a:t>. </a:t>
            </a:r>
          </a:p>
          <a:p>
            <a:r>
              <a:rPr lang="en-US" altLang="ko-KR" sz="1800" dirty="0" smtClean="0"/>
              <a:t>5</a:t>
            </a:r>
            <a:r>
              <a:rPr lang="ko-KR" altLang="en-US" sz="1800" dirty="0" smtClean="0"/>
              <a:t>번의 입력문을 써주거나</a:t>
            </a:r>
            <a:endParaRPr lang="en-US" altLang="ko-KR" sz="1800" dirty="0" smtClean="0"/>
          </a:p>
          <a:p>
            <a:r>
              <a:rPr lang="en-US" altLang="ko-KR" sz="1800" dirty="0" smtClean="0"/>
              <a:t>5</a:t>
            </a:r>
            <a:r>
              <a:rPr lang="ko-KR" altLang="en-US" sz="1800" dirty="0" smtClean="0"/>
              <a:t>번을 반복하도록 만들거나 </a:t>
            </a:r>
            <a:r>
              <a:rPr lang="en-US" altLang="ko-KR" sz="1800" dirty="0" smtClean="0"/>
              <a:t>^^</a:t>
            </a:r>
            <a:endParaRPr lang="ko-KR" alt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5356036" y="2313721"/>
            <a:ext cx="5709302" cy="304698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친구의 이름을 입력하세요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다니엘</a:t>
            </a: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친구의 </a:t>
            </a:r>
            <a:r>
              <a:rPr lang="ko-KR" altLang="en-US" sz="1600" dirty="0">
                <a:latin typeface="+mn-ea"/>
                <a:ea typeface="+mn-ea"/>
              </a:rPr>
              <a:t>이름을 입력하세요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공유</a:t>
            </a: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친구의 </a:t>
            </a:r>
            <a:r>
              <a:rPr lang="ko-KR" altLang="en-US" sz="1600" dirty="0">
                <a:latin typeface="+mn-ea"/>
                <a:ea typeface="+mn-ea"/>
              </a:rPr>
              <a:t>이름을 입력하세요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현빈</a:t>
            </a: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친구의 </a:t>
            </a:r>
            <a:r>
              <a:rPr lang="ko-KR" altLang="en-US" sz="1600" dirty="0">
                <a:latin typeface="+mn-ea"/>
                <a:ea typeface="+mn-ea"/>
              </a:rPr>
              <a:t>이름을 입력하세요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유빈</a:t>
            </a: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친구의 </a:t>
            </a:r>
            <a:r>
              <a:rPr lang="ko-KR" altLang="en-US" sz="1600" dirty="0">
                <a:latin typeface="+mn-ea"/>
                <a:ea typeface="+mn-ea"/>
              </a:rPr>
              <a:t>이름을 입력하세요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원빈</a:t>
            </a: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내 친구들 </a:t>
            </a:r>
            <a:r>
              <a:rPr lang="en-US" altLang="ko-KR" sz="1600" dirty="0" smtClean="0">
                <a:latin typeface="+mn-ea"/>
                <a:ea typeface="+mn-ea"/>
              </a:rPr>
              <a:t>: [‘</a:t>
            </a:r>
            <a:r>
              <a:rPr lang="ko-KR" altLang="en-US" sz="1600" dirty="0" err="1" smtClean="0">
                <a:latin typeface="+mn-ea"/>
                <a:ea typeface="+mn-ea"/>
              </a:rPr>
              <a:t>다니엘</a:t>
            </a:r>
            <a:r>
              <a:rPr lang="en-US" altLang="ko-KR" sz="1600" dirty="0" smtClean="0">
                <a:latin typeface="+mn-ea"/>
                <a:ea typeface="+mn-ea"/>
              </a:rPr>
              <a:t>‘,’</a:t>
            </a:r>
            <a:r>
              <a:rPr lang="ko-KR" altLang="en-US" sz="1600" dirty="0" smtClean="0">
                <a:latin typeface="+mn-ea"/>
                <a:ea typeface="+mn-ea"/>
              </a:rPr>
              <a:t>공유</a:t>
            </a:r>
            <a:r>
              <a:rPr lang="en-US" altLang="ko-KR" sz="1600" dirty="0" smtClean="0">
                <a:latin typeface="+mn-ea"/>
                <a:ea typeface="+mn-ea"/>
              </a:rPr>
              <a:t>‘,</a:t>
            </a:r>
            <a:r>
              <a:rPr lang="ko-KR" altLang="en-US" sz="1600" dirty="0" smtClean="0">
                <a:latin typeface="+mn-ea"/>
                <a:ea typeface="+mn-ea"/>
              </a:rPr>
              <a:t>현빈</a:t>
            </a:r>
            <a:r>
              <a:rPr lang="en-US" altLang="ko-KR" sz="1600" dirty="0" smtClean="0">
                <a:latin typeface="+mn-ea"/>
                <a:ea typeface="+mn-ea"/>
              </a:rPr>
              <a:t>‘,</a:t>
            </a:r>
            <a:r>
              <a:rPr lang="ko-KR" altLang="en-US" sz="1600" dirty="0" smtClean="0">
                <a:latin typeface="+mn-ea"/>
                <a:ea typeface="+mn-ea"/>
              </a:rPr>
              <a:t>유빈</a:t>
            </a:r>
            <a:r>
              <a:rPr lang="en-US" altLang="ko-KR" sz="1600" dirty="0" smtClean="0">
                <a:latin typeface="+mn-ea"/>
                <a:ea typeface="+mn-ea"/>
              </a:rPr>
              <a:t>‘,’</a:t>
            </a:r>
            <a:r>
              <a:rPr lang="ko-KR" altLang="en-US" sz="1600" dirty="0" smtClean="0">
                <a:latin typeface="+mn-ea"/>
                <a:ea typeface="+mn-ea"/>
              </a:rPr>
              <a:t>원빈</a:t>
            </a:r>
            <a:r>
              <a:rPr lang="en-US" altLang="ko-KR" sz="1600" dirty="0" smtClean="0">
                <a:latin typeface="+mn-ea"/>
                <a:ea typeface="+mn-ea"/>
              </a:rPr>
              <a:t>＇]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764" y="1155471"/>
            <a:ext cx="4732170" cy="4635730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600" dirty="0" err="1">
                <a:latin typeface="+mn-ea"/>
                <a:ea typeface="+mn-ea"/>
              </a:rPr>
              <a:t>friend_list</a:t>
            </a:r>
            <a:r>
              <a:rPr lang="en-US" altLang="ko-KR" sz="1600" dirty="0">
                <a:latin typeface="+mn-ea"/>
                <a:ea typeface="+mn-ea"/>
              </a:rPr>
              <a:t> = [ ]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friend = input("</a:t>
            </a:r>
            <a:r>
              <a:rPr lang="ko-KR" altLang="en-US" sz="1600" dirty="0">
                <a:latin typeface="+mn-ea"/>
                <a:ea typeface="+mn-ea"/>
              </a:rPr>
              <a:t>친구의 이름을 </a:t>
            </a:r>
            <a:r>
              <a:rPr lang="ko-KR" altLang="en-US" sz="1600" dirty="0" smtClean="0">
                <a:latin typeface="+mn-ea"/>
                <a:ea typeface="+mn-ea"/>
              </a:rPr>
              <a:t>입력하세요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en-US" altLang="ko-KR" sz="1600" dirty="0">
                <a:latin typeface="+mn-ea"/>
                <a:ea typeface="+mn-ea"/>
              </a:rPr>
              <a:t>")</a:t>
            </a:r>
          </a:p>
          <a:p>
            <a:r>
              <a:rPr lang="en-US" altLang="ko-KR" sz="1600" dirty="0" err="1">
                <a:latin typeface="+mn-ea"/>
                <a:ea typeface="+mn-ea"/>
              </a:rPr>
              <a:t>friend_list.append</a:t>
            </a:r>
            <a:r>
              <a:rPr lang="en-US" altLang="ko-KR" sz="1600" dirty="0">
                <a:latin typeface="+mn-ea"/>
                <a:ea typeface="+mn-ea"/>
              </a:rPr>
              <a:t>(friend)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friend = input("</a:t>
            </a:r>
            <a:r>
              <a:rPr lang="ko-KR" altLang="en-US" sz="1600" dirty="0">
                <a:latin typeface="+mn-ea"/>
                <a:ea typeface="+mn-ea"/>
              </a:rPr>
              <a:t>친구의 이름을 입력하세요</a:t>
            </a:r>
            <a:r>
              <a:rPr lang="en-US" altLang="ko-KR" sz="1600" dirty="0">
                <a:latin typeface="+mn-ea"/>
                <a:ea typeface="+mn-ea"/>
              </a:rPr>
              <a:t>: ")</a:t>
            </a:r>
          </a:p>
          <a:p>
            <a:r>
              <a:rPr lang="en-US" altLang="ko-KR" sz="1600" dirty="0" err="1" smtClean="0">
                <a:latin typeface="+mn-ea"/>
                <a:ea typeface="+mn-ea"/>
              </a:rPr>
              <a:t>friend_list.append</a:t>
            </a:r>
            <a:r>
              <a:rPr lang="en-US" altLang="ko-KR" sz="1600" dirty="0" smtClean="0">
                <a:latin typeface="+mn-ea"/>
                <a:ea typeface="+mn-ea"/>
              </a:rPr>
              <a:t>(friend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friend = input("</a:t>
            </a:r>
            <a:r>
              <a:rPr lang="ko-KR" altLang="en-US" sz="1600" dirty="0">
                <a:latin typeface="+mn-ea"/>
                <a:ea typeface="+mn-ea"/>
              </a:rPr>
              <a:t>친구의 이름을 입력하세요</a:t>
            </a:r>
            <a:r>
              <a:rPr lang="en-US" altLang="ko-KR" sz="1600" dirty="0">
                <a:latin typeface="+mn-ea"/>
                <a:ea typeface="+mn-ea"/>
              </a:rPr>
              <a:t>: ")</a:t>
            </a:r>
          </a:p>
          <a:p>
            <a:r>
              <a:rPr lang="en-US" altLang="ko-KR" sz="1600" dirty="0" err="1" smtClean="0">
                <a:latin typeface="+mn-ea"/>
                <a:ea typeface="+mn-ea"/>
              </a:rPr>
              <a:t>friend_list.append</a:t>
            </a:r>
            <a:r>
              <a:rPr lang="en-US" altLang="ko-KR" sz="1600" dirty="0" smtClean="0">
                <a:latin typeface="+mn-ea"/>
                <a:ea typeface="+mn-ea"/>
              </a:rPr>
              <a:t>(friend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friend = input("</a:t>
            </a:r>
            <a:r>
              <a:rPr lang="ko-KR" altLang="en-US" sz="1600" dirty="0">
                <a:latin typeface="+mn-ea"/>
                <a:ea typeface="+mn-ea"/>
              </a:rPr>
              <a:t>친구의 이름을 입력하세요</a:t>
            </a:r>
            <a:r>
              <a:rPr lang="en-US" altLang="ko-KR" sz="1600" dirty="0">
                <a:latin typeface="+mn-ea"/>
                <a:ea typeface="+mn-ea"/>
              </a:rPr>
              <a:t>: ")</a:t>
            </a:r>
          </a:p>
          <a:p>
            <a:r>
              <a:rPr lang="en-US" altLang="ko-KR" sz="1600" dirty="0" err="1" smtClean="0">
                <a:latin typeface="+mn-ea"/>
                <a:ea typeface="+mn-ea"/>
              </a:rPr>
              <a:t>friend_list.append</a:t>
            </a:r>
            <a:r>
              <a:rPr lang="en-US" altLang="ko-KR" sz="1600" dirty="0" smtClean="0">
                <a:latin typeface="+mn-ea"/>
                <a:ea typeface="+mn-ea"/>
              </a:rPr>
              <a:t>(friend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friend = input("</a:t>
            </a:r>
            <a:r>
              <a:rPr lang="ko-KR" altLang="en-US" sz="1600" dirty="0">
                <a:latin typeface="+mn-ea"/>
                <a:ea typeface="+mn-ea"/>
              </a:rPr>
              <a:t>친구의 이름을 입력하세요</a:t>
            </a:r>
            <a:r>
              <a:rPr lang="en-US" altLang="ko-KR" sz="1600" dirty="0">
                <a:latin typeface="+mn-ea"/>
                <a:ea typeface="+mn-ea"/>
              </a:rPr>
              <a:t>: ")</a:t>
            </a:r>
          </a:p>
          <a:p>
            <a:r>
              <a:rPr lang="en-US" altLang="ko-KR" sz="1600" dirty="0" err="1" smtClean="0">
                <a:latin typeface="+mn-ea"/>
                <a:ea typeface="+mn-ea"/>
              </a:rPr>
              <a:t>friend_list.append</a:t>
            </a:r>
            <a:r>
              <a:rPr lang="en-US" altLang="ko-KR" sz="1600" dirty="0" smtClean="0">
                <a:latin typeface="+mn-ea"/>
                <a:ea typeface="+mn-ea"/>
              </a:rPr>
              <a:t>(friend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print</a:t>
            </a:r>
            <a:r>
              <a:rPr lang="en-US" altLang="ko-KR" sz="1600" dirty="0" smtClean="0">
                <a:latin typeface="+mn-ea"/>
                <a:ea typeface="+mn-ea"/>
              </a:rPr>
              <a:t>(“</a:t>
            </a:r>
            <a:r>
              <a:rPr lang="ko-KR" altLang="en-US" sz="1600" dirty="0" smtClean="0">
                <a:latin typeface="+mn-ea"/>
                <a:ea typeface="+mn-ea"/>
              </a:rPr>
              <a:t>내 친구들 </a:t>
            </a:r>
            <a:r>
              <a:rPr lang="en-US" altLang="ko-KR" sz="1600" dirty="0" smtClean="0">
                <a:latin typeface="+mn-ea"/>
                <a:ea typeface="+mn-ea"/>
              </a:rPr>
              <a:t>:“, </a:t>
            </a:r>
            <a:r>
              <a:rPr lang="en-US" altLang="ko-KR" sz="1600" dirty="0" err="1" smtClean="0">
                <a:latin typeface="+mn-ea"/>
                <a:ea typeface="+mn-ea"/>
              </a:rPr>
              <a:t>friend_list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64763" y="1659467"/>
            <a:ext cx="5113170" cy="55813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64763" y="2425927"/>
            <a:ext cx="5113170" cy="49770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64763" y="3170569"/>
            <a:ext cx="5113170" cy="49770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64762" y="3854156"/>
            <a:ext cx="5113170" cy="49770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64762" y="4598798"/>
            <a:ext cx="5113170" cy="49770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3254" y="1659467"/>
            <a:ext cx="5386013" cy="3046140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600" dirty="0" err="1">
                <a:latin typeface="+mn-ea"/>
                <a:ea typeface="+mn-ea"/>
              </a:rPr>
              <a:t>friend_list</a:t>
            </a:r>
            <a:r>
              <a:rPr lang="en-US" altLang="ko-KR" sz="1600" dirty="0">
                <a:latin typeface="+mn-ea"/>
                <a:ea typeface="+mn-ea"/>
              </a:rPr>
              <a:t> = [ ]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n = 5</a:t>
            </a:r>
          </a:p>
          <a:p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for </a:t>
            </a:r>
            <a:r>
              <a:rPr lang="en-US" altLang="ko-KR" sz="1600" dirty="0" err="1" smtClean="0">
                <a:latin typeface="+mn-ea"/>
                <a:ea typeface="+mn-ea"/>
              </a:rPr>
              <a:t>i</a:t>
            </a:r>
            <a:r>
              <a:rPr lang="en-US" altLang="ko-KR" sz="1600" dirty="0" smtClean="0">
                <a:latin typeface="+mn-ea"/>
                <a:ea typeface="+mn-ea"/>
              </a:rPr>
              <a:t> in range(n) : 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	friend </a:t>
            </a:r>
            <a:r>
              <a:rPr lang="en-US" altLang="ko-KR" sz="1600" dirty="0">
                <a:latin typeface="+mn-ea"/>
                <a:ea typeface="+mn-ea"/>
              </a:rPr>
              <a:t>= input("</a:t>
            </a:r>
            <a:r>
              <a:rPr lang="ko-KR" altLang="en-US" sz="1600" dirty="0">
                <a:latin typeface="+mn-ea"/>
                <a:ea typeface="+mn-ea"/>
              </a:rPr>
              <a:t>친구의 이름을 </a:t>
            </a:r>
            <a:r>
              <a:rPr lang="ko-KR" altLang="en-US" sz="1600" dirty="0" smtClean="0">
                <a:latin typeface="+mn-ea"/>
                <a:ea typeface="+mn-ea"/>
              </a:rPr>
              <a:t>입력하세요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en-US" altLang="ko-KR" sz="1600" dirty="0">
                <a:latin typeface="+mn-ea"/>
                <a:ea typeface="+mn-ea"/>
              </a:rPr>
              <a:t>")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	</a:t>
            </a:r>
            <a:r>
              <a:rPr lang="en-US" altLang="ko-KR" sz="1600" dirty="0" err="1" smtClean="0">
                <a:latin typeface="+mn-ea"/>
                <a:ea typeface="+mn-ea"/>
              </a:rPr>
              <a:t>friend_list.append</a:t>
            </a:r>
            <a:r>
              <a:rPr lang="en-US" altLang="ko-KR" sz="1600" dirty="0" smtClean="0">
                <a:latin typeface="+mn-ea"/>
                <a:ea typeface="+mn-ea"/>
              </a:rPr>
              <a:t>(friend)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print</a:t>
            </a:r>
            <a:r>
              <a:rPr lang="en-US" altLang="ko-KR" sz="1600" dirty="0" smtClean="0">
                <a:latin typeface="+mn-ea"/>
                <a:ea typeface="+mn-ea"/>
              </a:rPr>
              <a:t>(“</a:t>
            </a:r>
            <a:r>
              <a:rPr lang="ko-KR" altLang="en-US" sz="1600" dirty="0" smtClean="0">
                <a:latin typeface="+mn-ea"/>
                <a:ea typeface="+mn-ea"/>
              </a:rPr>
              <a:t>내 친구들 </a:t>
            </a:r>
            <a:r>
              <a:rPr lang="en-US" altLang="ko-KR" sz="1600" dirty="0" smtClean="0">
                <a:latin typeface="+mn-ea"/>
                <a:ea typeface="+mn-ea"/>
              </a:rPr>
              <a:t>:“, </a:t>
            </a:r>
            <a:r>
              <a:rPr lang="en-US" altLang="ko-KR" sz="1600" dirty="0" err="1" smtClean="0">
                <a:latin typeface="+mn-ea"/>
                <a:ea typeface="+mn-ea"/>
              </a:rPr>
              <a:t>friend_list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4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pic>
        <p:nvPicPr>
          <p:cNvPr id="15" name="내용 개체 틀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2710" y="4873254"/>
            <a:ext cx="2455557" cy="14031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B1E7EA32-D14A-0B2A-8798-4DBE8B377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3" y="1216025"/>
            <a:ext cx="7698582" cy="511556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394334" y="1937955"/>
            <a:ext cx="2529533" cy="1602768"/>
            <a:chOff x="6394334" y="1937955"/>
            <a:chExt cx="2529533" cy="1602768"/>
          </a:xfrm>
        </p:grpSpPr>
        <p:sp>
          <p:nvSpPr>
            <p:cNvPr id="7" name="모서리가 둥근 직사각형 6"/>
            <p:cNvSpPr/>
            <p:nvPr/>
          </p:nvSpPr>
          <p:spPr bwMode="auto">
            <a:xfrm>
              <a:off x="6394334" y="1937955"/>
              <a:ext cx="2529533" cy="349133"/>
            </a:xfrm>
            <a:prstGeom prst="roundRect">
              <a:avLst/>
            </a:prstGeom>
            <a:solidFill>
              <a:srgbClr val="CCFFFF"/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참</a:t>
              </a:r>
              <a:r>
                <a:rPr kumimoji="0" lang="en-US" altLang="ko-KR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(True), </a:t>
              </a:r>
              <a:r>
                <a:rPr lang="ko-KR" altLang="en-US" sz="1200" b="1" dirty="0" smtClean="0">
                  <a:latin typeface="+mn-ea"/>
                </a:rPr>
                <a:t>거짓</a:t>
              </a:r>
              <a:r>
                <a:rPr lang="en-US" altLang="ko-KR" sz="1200" b="1" dirty="0" smtClean="0">
                  <a:latin typeface="+mn-ea"/>
                </a:rPr>
                <a:t>(False)</a:t>
              </a:r>
              <a:r>
                <a:rPr lang="ko-KR" altLang="en-US" sz="1200" b="1" dirty="0" smtClean="0">
                  <a:latin typeface="+mn-ea"/>
                </a:rPr>
                <a:t>을 저장한다</a:t>
              </a:r>
              <a:endPara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 bwMode="auto">
            <a:xfrm>
              <a:off x="6394334" y="2625546"/>
              <a:ext cx="2529533" cy="349133"/>
            </a:xfrm>
            <a:prstGeom prst="roundRect">
              <a:avLst/>
            </a:prstGeom>
            <a:solidFill>
              <a:srgbClr val="CCFFFF"/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err="1" smtClean="0">
                  <a:latin typeface="+mn-ea"/>
                </a:rPr>
                <a:t>수치값을</a:t>
              </a:r>
              <a:r>
                <a:rPr lang="ko-KR" altLang="en-US" sz="1200" b="1" dirty="0" smtClean="0">
                  <a:latin typeface="+mn-ea"/>
                </a:rPr>
                <a:t> 저장한다</a:t>
              </a:r>
              <a:r>
                <a:rPr lang="en-US" altLang="ko-KR" sz="1200" b="1" dirty="0" smtClean="0">
                  <a:latin typeface="+mn-ea"/>
                </a:rPr>
                <a:t>.</a:t>
              </a:r>
              <a:endPara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 bwMode="auto">
            <a:xfrm>
              <a:off x="6394334" y="3191590"/>
              <a:ext cx="2529533" cy="349133"/>
            </a:xfrm>
            <a:prstGeom prst="roundRect">
              <a:avLst/>
            </a:prstGeom>
            <a:solidFill>
              <a:srgbClr val="CCFFFF"/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+mn-ea"/>
                </a:rPr>
                <a:t>문자열을 저장한다</a:t>
              </a:r>
              <a:endPara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077268" y="1533645"/>
            <a:ext cx="2895600" cy="2007078"/>
            <a:chOff x="9160933" y="1711366"/>
            <a:chExt cx="3003564" cy="2007078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2600" y="1711366"/>
              <a:ext cx="2791897" cy="2007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정육면체 11"/>
            <p:cNvSpPr/>
            <p:nvPr/>
          </p:nvSpPr>
          <p:spPr bwMode="auto">
            <a:xfrm>
              <a:off x="9160933" y="2974679"/>
              <a:ext cx="651934" cy="533321"/>
            </a:xfrm>
            <a:prstGeom prst="cube">
              <a:avLst>
                <a:gd name="adj" fmla="val 32890"/>
              </a:avLst>
            </a:prstGeom>
            <a:solidFill>
              <a:srgbClr val="E9E79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9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굴림" pitchFamily="50" charset="-127"/>
                </a:rPr>
                <a:t>bool</a:t>
              </a:r>
              <a:endParaRPr kumimoji="0" lang="ko-KR" altLang="en-US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810" y="3641054"/>
            <a:ext cx="3345392" cy="12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6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b="0" dirty="0" err="1"/>
              <a:t>파이썬에서</a:t>
            </a:r>
            <a:r>
              <a:rPr lang="ko-KR" altLang="en-US" sz="1800" b="0" dirty="0"/>
              <a:t> 기본적인 </a:t>
            </a:r>
            <a:r>
              <a:rPr lang="ko-KR" altLang="en-US" sz="1800" b="0" dirty="0" err="1"/>
              <a:t>자료형은</a:t>
            </a:r>
            <a:r>
              <a:rPr lang="ko-KR" altLang="en-US" sz="1800" b="0" dirty="0"/>
              <a:t> </a:t>
            </a:r>
            <a:r>
              <a:rPr lang="ko-KR" altLang="en-US" sz="1800" b="0" dirty="0">
                <a:solidFill>
                  <a:srgbClr val="C00000"/>
                </a:solidFill>
              </a:rPr>
              <a:t>정수</a:t>
            </a:r>
            <a:r>
              <a:rPr lang="en-US" altLang="ko-KR" sz="1800" b="0" dirty="0">
                <a:solidFill>
                  <a:srgbClr val="C00000"/>
                </a:solidFill>
              </a:rPr>
              <a:t>, </a:t>
            </a:r>
            <a:r>
              <a:rPr lang="ko-KR" altLang="en-US" sz="1800" b="0" dirty="0">
                <a:solidFill>
                  <a:srgbClr val="C00000"/>
                </a:solidFill>
              </a:rPr>
              <a:t>실수</a:t>
            </a:r>
            <a:r>
              <a:rPr lang="en-US" altLang="ko-KR" sz="1800" b="0" dirty="0">
                <a:solidFill>
                  <a:srgbClr val="C00000"/>
                </a:solidFill>
              </a:rPr>
              <a:t>, </a:t>
            </a:r>
            <a:r>
              <a:rPr lang="ko-KR" altLang="en-US" sz="1800" b="0" dirty="0">
                <a:solidFill>
                  <a:srgbClr val="C00000"/>
                </a:solidFill>
              </a:rPr>
              <a:t>문자열</a:t>
            </a:r>
            <a:r>
              <a:rPr lang="ko-KR" altLang="en-US" sz="1800" b="0" dirty="0"/>
              <a:t>이다</a:t>
            </a:r>
            <a:r>
              <a:rPr lang="en-US" altLang="ko-KR" sz="1800" b="0" dirty="0"/>
              <a:t>.</a:t>
            </a:r>
          </a:p>
          <a:p>
            <a:r>
              <a:rPr lang="ko-KR" altLang="en-US" sz="1800" b="0" dirty="0"/>
              <a:t>문자열은 </a:t>
            </a:r>
            <a:r>
              <a:rPr lang="ko-KR" altLang="en-US" sz="1800" b="0" dirty="0">
                <a:solidFill>
                  <a:srgbClr val="C00000"/>
                </a:solidFill>
              </a:rPr>
              <a:t>큰따옴표</a:t>
            </a:r>
            <a:r>
              <a:rPr lang="en-US" altLang="ko-KR" sz="1800" b="0" dirty="0">
                <a:solidFill>
                  <a:srgbClr val="C00000"/>
                </a:solidFill>
              </a:rPr>
              <a:t>(“...”)</a:t>
            </a:r>
            <a:r>
              <a:rPr lang="ko-KR" altLang="en-US" sz="1800" b="0" dirty="0">
                <a:solidFill>
                  <a:srgbClr val="C00000"/>
                </a:solidFill>
              </a:rPr>
              <a:t>나 작은 따옴표</a:t>
            </a:r>
            <a:r>
              <a:rPr lang="en-US" altLang="ko-KR" sz="1800" b="0" dirty="0">
                <a:solidFill>
                  <a:srgbClr val="C00000"/>
                </a:solidFill>
              </a:rPr>
              <a:t>(‘...’)</a:t>
            </a:r>
            <a:r>
              <a:rPr lang="ko-KR" altLang="en-US" sz="1800" b="0" dirty="0"/>
              <a:t>를 사용할 수 있다</a:t>
            </a:r>
            <a:r>
              <a:rPr lang="en-US" altLang="ko-KR" sz="1800" b="0" dirty="0"/>
              <a:t>.</a:t>
            </a:r>
          </a:p>
          <a:p>
            <a:r>
              <a:rPr lang="ko-KR" altLang="en-US" sz="1800" b="0" dirty="0"/>
              <a:t>문자열을 정수로 변경하려면 </a:t>
            </a:r>
            <a:r>
              <a:rPr lang="en-US" altLang="ko-KR" sz="1800" b="0" dirty="0" err="1">
                <a:solidFill>
                  <a:srgbClr val="C00000"/>
                </a:solidFill>
              </a:rPr>
              <a:t>int</a:t>
            </a:r>
            <a:r>
              <a:rPr lang="en-US" altLang="ko-KR" sz="1800" b="0" dirty="0">
                <a:solidFill>
                  <a:srgbClr val="C00000"/>
                </a:solidFill>
              </a:rPr>
              <a:t>()</a:t>
            </a:r>
            <a:r>
              <a:rPr lang="ko-KR" altLang="en-US" sz="1800" b="0" dirty="0"/>
              <a:t>를 사용한다</a:t>
            </a:r>
            <a:r>
              <a:rPr lang="en-US" altLang="ko-KR" sz="1800" b="0" dirty="0"/>
              <a:t>.</a:t>
            </a:r>
          </a:p>
          <a:p>
            <a:r>
              <a:rPr lang="ko-KR" altLang="en-US" sz="1800" b="0" dirty="0"/>
              <a:t>문자열을 실수로 변경하려면 </a:t>
            </a:r>
            <a:r>
              <a:rPr lang="en-US" altLang="ko-KR" sz="1800" b="0" dirty="0">
                <a:solidFill>
                  <a:srgbClr val="C00000"/>
                </a:solidFill>
              </a:rPr>
              <a:t>float()</a:t>
            </a:r>
            <a:r>
              <a:rPr lang="ko-KR" altLang="en-US" sz="1800" b="0" dirty="0"/>
              <a:t>를 사용한다</a:t>
            </a:r>
            <a:r>
              <a:rPr lang="en-US" altLang="ko-KR" sz="1800" b="0" dirty="0"/>
              <a:t>.</a:t>
            </a:r>
          </a:p>
          <a:p>
            <a:r>
              <a:rPr lang="ko-KR" altLang="en-US" sz="1800" b="0" dirty="0"/>
              <a:t>정수나 실수를 문자열로 변경하려면 </a:t>
            </a:r>
            <a:r>
              <a:rPr lang="en-US" altLang="ko-KR" sz="1800" b="0" dirty="0" err="1">
                <a:solidFill>
                  <a:srgbClr val="C00000"/>
                </a:solidFill>
              </a:rPr>
              <a:t>str</a:t>
            </a:r>
            <a:r>
              <a:rPr lang="en-US" altLang="ko-KR" sz="1800" b="0" dirty="0">
                <a:solidFill>
                  <a:srgbClr val="C00000"/>
                </a:solidFill>
              </a:rPr>
              <a:t>()</a:t>
            </a:r>
            <a:r>
              <a:rPr lang="ko-KR" altLang="en-US" sz="1800" b="0" dirty="0"/>
              <a:t>을 사용한다</a:t>
            </a:r>
            <a:r>
              <a:rPr lang="en-US" altLang="ko-KR" sz="1800" b="0" dirty="0"/>
              <a:t>.</a:t>
            </a:r>
          </a:p>
          <a:p>
            <a:r>
              <a:rPr lang="ko-KR" altLang="en-US" sz="1800" b="0" dirty="0"/>
              <a:t>문자열과 문자열을 합치려면 </a:t>
            </a:r>
            <a:r>
              <a:rPr lang="en-US" altLang="ko-KR" sz="1800" b="0" dirty="0">
                <a:solidFill>
                  <a:srgbClr val="C00000"/>
                </a:solidFill>
              </a:rPr>
              <a:t>+ </a:t>
            </a:r>
            <a:r>
              <a:rPr lang="ko-KR" altLang="en-US" sz="1800" b="0" dirty="0">
                <a:solidFill>
                  <a:srgbClr val="C00000"/>
                </a:solidFill>
              </a:rPr>
              <a:t>연산자</a:t>
            </a:r>
            <a:r>
              <a:rPr lang="ko-KR" altLang="en-US" sz="1800" b="0" dirty="0"/>
              <a:t>를 사용한다</a:t>
            </a:r>
            <a:r>
              <a:rPr lang="en-US" altLang="ko-KR" sz="1800" b="0" dirty="0"/>
              <a:t>.</a:t>
            </a:r>
          </a:p>
          <a:p>
            <a:r>
              <a:rPr lang="ko-KR" altLang="en-US" sz="1800" b="0" dirty="0"/>
              <a:t>문자열을 반복하려면 </a:t>
            </a:r>
            <a:r>
              <a:rPr lang="ko-KR" altLang="en-US" sz="1800" b="0" dirty="0">
                <a:solidFill>
                  <a:srgbClr val="C00000"/>
                </a:solidFill>
              </a:rPr>
              <a:t>* 연산자</a:t>
            </a:r>
            <a:r>
              <a:rPr lang="ko-KR" altLang="en-US" sz="1800" b="0" dirty="0"/>
              <a:t>를 사용한다</a:t>
            </a:r>
            <a:r>
              <a:rPr lang="en-US" altLang="ko-KR" sz="1800" b="0" dirty="0"/>
              <a:t>.</a:t>
            </a:r>
          </a:p>
          <a:p>
            <a:r>
              <a:rPr lang="en-US" altLang="ko-KR" sz="1800" b="0" dirty="0">
                <a:solidFill>
                  <a:srgbClr val="C00000"/>
                </a:solidFill>
              </a:rPr>
              <a:t>input()</a:t>
            </a:r>
            <a:r>
              <a:rPr lang="ko-KR" altLang="en-US" sz="1800" b="0" dirty="0"/>
              <a:t>은 사용자로부터 문자열을 받아서 </a:t>
            </a:r>
            <a:r>
              <a:rPr lang="ko-KR" altLang="en-US" sz="1800" b="0" dirty="0" smtClean="0"/>
              <a:t>반환한다</a:t>
            </a:r>
            <a:r>
              <a:rPr lang="en-US" altLang="ko-KR" sz="1800" b="0" dirty="0"/>
              <a:t>.</a:t>
            </a:r>
          </a:p>
          <a:p>
            <a:r>
              <a:rPr lang="en-US" altLang="ko-KR" sz="1800" b="0" dirty="0">
                <a:solidFill>
                  <a:srgbClr val="C00000"/>
                </a:solidFill>
              </a:rPr>
              <a:t>\n</a:t>
            </a:r>
            <a:r>
              <a:rPr lang="ko-KR" altLang="en-US" sz="1800" b="0" dirty="0"/>
              <a:t>은 줄 바꿈을 나타내는 특수 문자열이다</a:t>
            </a:r>
            <a:r>
              <a:rPr lang="en-US" altLang="ko-KR" sz="1800" b="0" dirty="0"/>
              <a:t>.</a:t>
            </a:r>
          </a:p>
          <a:p>
            <a:r>
              <a:rPr lang="ko-KR" altLang="en-US" sz="1800" b="0" dirty="0">
                <a:solidFill>
                  <a:srgbClr val="C00000"/>
                </a:solidFill>
              </a:rPr>
              <a:t>리스트</a:t>
            </a:r>
            <a:r>
              <a:rPr lang="ko-KR" altLang="en-US" sz="1800" b="0" dirty="0"/>
              <a:t>는 자료들을 모아서 저장할 수 있다</a:t>
            </a:r>
            <a:r>
              <a:rPr lang="en-US" altLang="ko-KR" sz="1800" b="0" dirty="0"/>
              <a:t>.</a:t>
            </a:r>
          </a:p>
          <a:p>
            <a:endParaRPr lang="en-US" altLang="ko-KR" sz="18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9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수고하셨습니다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77CE8-1550-48C9-9B50-0A34B65B3A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4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실습내용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err="1" smtClean="0"/>
              <a:t>자료형</a:t>
            </a:r>
            <a:r>
              <a:rPr lang="ko-KR" altLang="en-US" sz="1800" dirty="0" smtClean="0"/>
              <a:t> 다루기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숫자 </a:t>
            </a: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ym typeface="Wingdings" panose="05000000000000000000" pitchFamily="2" charset="2"/>
              </a:rPr>
              <a:t>문자  </a:t>
            </a:r>
            <a:r>
              <a:rPr lang="en-US" altLang="ko-KR" sz="1600" dirty="0" smtClean="0">
                <a:sym typeface="Wingdings" panose="05000000000000000000" pitchFamily="2" charset="2"/>
              </a:rPr>
              <a:t>:  p=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str</a:t>
            </a:r>
            <a:r>
              <a:rPr lang="en-US" altLang="ko-KR" sz="1600" dirty="0" smtClean="0">
                <a:sym typeface="Wingdings" panose="05000000000000000000" pitchFamily="2" charset="2"/>
              </a:rPr>
              <a:t>(123)</a:t>
            </a: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문자 </a:t>
            </a: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ym typeface="Wingdings" panose="05000000000000000000" pitchFamily="2" charset="2"/>
              </a:rPr>
              <a:t>숫자  </a:t>
            </a:r>
            <a:r>
              <a:rPr lang="en-US" altLang="ko-KR" sz="1600" dirty="0" smtClean="0">
                <a:sym typeface="Wingdings" panose="05000000000000000000" pitchFamily="2" charset="2"/>
              </a:rPr>
              <a:t>:  q=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int</a:t>
            </a:r>
            <a:r>
              <a:rPr lang="en-US" altLang="ko-KR" sz="1600" dirty="0" smtClean="0">
                <a:sym typeface="Wingdings" panose="05000000000000000000" pitchFamily="2" charset="2"/>
              </a:rPr>
              <a:t>(p)</a:t>
            </a:r>
            <a:endParaRPr lang="en-US" altLang="ko-KR" sz="16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거북이</a:t>
            </a:r>
            <a:endParaRPr lang="en-US" altLang="ko-KR" sz="1800" dirty="0" smtClean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49" y="3966844"/>
            <a:ext cx="45053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69" y="3966844"/>
            <a:ext cx="49815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776877" y="1055139"/>
            <a:ext cx="4868130" cy="300082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1400" dirty="0">
                <a:latin typeface="+mj-ea"/>
                <a:ea typeface="+mj-ea"/>
              </a:rPr>
              <a:t>&gt;&gt;&gt; </a:t>
            </a:r>
            <a:r>
              <a:rPr lang="pt-BR" altLang="ko-KR" sz="1400" dirty="0" smtClean="0">
                <a:latin typeface="+mj-ea"/>
                <a:ea typeface="+mj-ea"/>
              </a:rPr>
              <a:t>n=123    </a:t>
            </a:r>
            <a:r>
              <a:rPr lang="en-US" altLang="ko-KR" sz="1400" dirty="0" smtClean="0">
                <a:latin typeface="+mj-ea"/>
                <a:ea typeface="+mj-ea"/>
              </a:rPr>
              <a:t># </a:t>
            </a:r>
            <a:r>
              <a:rPr lang="ko-KR" altLang="en-US" sz="1400" dirty="0" smtClean="0">
                <a:latin typeface="+mj-ea"/>
                <a:ea typeface="+mj-ea"/>
              </a:rPr>
              <a:t>정수 </a:t>
            </a:r>
            <a:r>
              <a:rPr lang="en-US" altLang="ko-KR" sz="1400" dirty="0" smtClean="0">
                <a:latin typeface="+mj-ea"/>
                <a:ea typeface="+mj-ea"/>
              </a:rPr>
              <a:t>123</a:t>
            </a:r>
            <a:r>
              <a:rPr lang="ko-KR" altLang="en-US" sz="1400" dirty="0" smtClean="0">
                <a:latin typeface="+mj-ea"/>
                <a:ea typeface="+mj-ea"/>
              </a:rPr>
              <a:t>이 저장된 </a:t>
            </a:r>
            <a:r>
              <a:rPr lang="en-US" altLang="ko-KR" sz="1400" dirty="0" smtClean="0">
                <a:latin typeface="+mj-ea"/>
                <a:ea typeface="+mj-ea"/>
              </a:rPr>
              <a:t>n</a:t>
            </a:r>
            <a:endParaRPr lang="pt-BR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+mj-ea"/>
                <a:ea typeface="+mj-ea"/>
              </a:rPr>
              <a:t>&gt;&gt;&gt; s = str(n</a:t>
            </a:r>
            <a:r>
              <a:rPr lang="pt-BR" altLang="ko-KR" sz="1400" dirty="0" smtClean="0">
                <a:latin typeface="+mj-ea"/>
                <a:ea typeface="+mj-ea"/>
              </a:rPr>
              <a:t>) </a:t>
            </a:r>
            <a:r>
              <a:rPr lang="en-US" altLang="ko-KR" sz="1400" dirty="0" smtClean="0">
                <a:latin typeface="+mj-ea"/>
                <a:ea typeface="+mj-ea"/>
              </a:rPr>
              <a:t># n</a:t>
            </a:r>
            <a:r>
              <a:rPr lang="ko-KR" altLang="en-US" sz="1400" dirty="0" smtClean="0">
                <a:latin typeface="+mj-ea"/>
                <a:ea typeface="+mj-ea"/>
              </a:rPr>
              <a:t>의 값을 문자열로 변환</a:t>
            </a:r>
            <a:endParaRPr lang="pt-BR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+mj-ea"/>
                <a:ea typeface="+mj-ea"/>
              </a:rPr>
              <a:t>&gt;&gt;&gt; </a:t>
            </a:r>
            <a:r>
              <a:rPr lang="pt-BR" altLang="ko-KR" sz="1400" dirty="0" smtClean="0">
                <a:latin typeface="+mj-ea"/>
                <a:ea typeface="+mj-ea"/>
              </a:rPr>
              <a:t>s           </a:t>
            </a:r>
            <a:r>
              <a:rPr lang="en-US" altLang="ko-KR" sz="1400" dirty="0" smtClean="0">
                <a:latin typeface="+mj-ea"/>
                <a:ea typeface="+mj-ea"/>
              </a:rPr>
              <a:t># </a:t>
            </a:r>
            <a:r>
              <a:rPr lang="ko-KR" altLang="en-US" sz="1400" dirty="0" err="1" smtClean="0">
                <a:latin typeface="+mj-ea"/>
                <a:ea typeface="+mj-ea"/>
              </a:rPr>
              <a:t>출력결과는</a:t>
            </a:r>
            <a:r>
              <a:rPr lang="ko-KR" altLang="en-US" sz="1400" dirty="0" smtClean="0">
                <a:latin typeface="+mj-ea"/>
                <a:ea typeface="+mj-ea"/>
              </a:rPr>
              <a:t> 문자열</a:t>
            </a:r>
            <a:endParaRPr lang="pt-BR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'123‘</a:t>
            </a: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+mj-ea"/>
                <a:ea typeface="+mj-ea"/>
              </a:rPr>
              <a:t>&gt;&gt;&gt; p=int(s</a:t>
            </a:r>
            <a:r>
              <a:rPr lang="pt-BR" altLang="ko-KR" sz="1400" dirty="0" smtClean="0">
                <a:latin typeface="+mj-ea"/>
                <a:ea typeface="+mj-ea"/>
              </a:rPr>
              <a:t>)   </a:t>
            </a:r>
            <a:r>
              <a:rPr lang="en-US" altLang="ko-KR" sz="1400" dirty="0" smtClean="0">
                <a:latin typeface="+mj-ea"/>
                <a:ea typeface="+mj-ea"/>
              </a:rPr>
              <a:t># s</a:t>
            </a:r>
            <a:r>
              <a:rPr lang="ko-KR" altLang="en-US" sz="1400" dirty="0" smtClean="0">
                <a:latin typeface="+mj-ea"/>
                <a:ea typeface="+mj-ea"/>
              </a:rPr>
              <a:t>에 저장된 문자열을 수로 변환</a:t>
            </a:r>
            <a:endParaRPr lang="pt-BR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+mj-ea"/>
                <a:ea typeface="+mj-ea"/>
              </a:rPr>
              <a:t>&gt;&gt;&gt; </a:t>
            </a:r>
            <a:r>
              <a:rPr lang="pt-BR" altLang="ko-KR" sz="1400" dirty="0" smtClean="0">
                <a:latin typeface="+mj-ea"/>
                <a:ea typeface="+mj-ea"/>
              </a:rPr>
              <a:t>p           </a:t>
            </a:r>
            <a:r>
              <a:rPr lang="en-US" altLang="ko-KR" sz="1400" dirty="0" smtClean="0">
                <a:latin typeface="+mj-ea"/>
                <a:ea typeface="+mj-ea"/>
              </a:rPr>
              <a:t># </a:t>
            </a:r>
            <a:r>
              <a:rPr lang="ko-KR" altLang="en-US" sz="1400" dirty="0" err="1" smtClean="0">
                <a:latin typeface="+mj-ea"/>
                <a:ea typeface="+mj-ea"/>
              </a:rPr>
              <a:t>출력결과는</a:t>
            </a:r>
            <a:r>
              <a:rPr lang="ko-KR" altLang="en-US" sz="1400" dirty="0" smtClean="0">
                <a:latin typeface="+mj-ea"/>
                <a:ea typeface="+mj-ea"/>
              </a:rPr>
              <a:t> 수</a:t>
            </a:r>
            <a:endParaRPr lang="pt-BR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+mj-ea"/>
                <a:ea typeface="+mj-ea"/>
              </a:rPr>
              <a:t>123</a:t>
            </a: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+mj-ea"/>
                <a:ea typeface="+mj-ea"/>
              </a:rPr>
              <a:t>&gt;&gt;&gt; int(s) + </a:t>
            </a:r>
            <a:r>
              <a:rPr lang="pt-BR" altLang="ko-KR" sz="1400" dirty="0" smtClean="0">
                <a:latin typeface="+mj-ea"/>
                <a:ea typeface="+mj-ea"/>
              </a:rPr>
              <a:t>100  </a:t>
            </a:r>
            <a:r>
              <a:rPr lang="en-US" altLang="ko-KR" sz="1400" dirty="0" smtClean="0">
                <a:latin typeface="+mj-ea"/>
                <a:ea typeface="+mj-ea"/>
              </a:rPr>
              <a:t>#</a:t>
            </a:r>
            <a:r>
              <a:rPr lang="ko-KR" altLang="en-US" sz="1400" dirty="0" smtClean="0">
                <a:latin typeface="+mj-ea"/>
                <a:ea typeface="+mj-ea"/>
              </a:rPr>
              <a:t>산술계산으로 </a:t>
            </a:r>
            <a:r>
              <a:rPr lang="ko-KR" altLang="en-US" sz="1400" dirty="0" smtClean="0">
                <a:latin typeface="+mj-ea"/>
                <a:ea typeface="+mj-ea"/>
              </a:rPr>
              <a:t>확인</a:t>
            </a:r>
            <a:r>
              <a:rPr lang="ko-KR" altLang="en-US" sz="1400" dirty="0" smtClean="0">
                <a:latin typeface="+mj-ea"/>
                <a:ea typeface="+mj-ea"/>
              </a:rPr>
              <a:t>한다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  <a:endParaRPr lang="pt-BR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223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사용할 수 있는 자료의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52" y="1211185"/>
            <a:ext cx="6858281" cy="216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73984" y="3822951"/>
            <a:ext cx="3980244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print("x =", x)</a:t>
            </a:r>
          </a:p>
          <a:p>
            <a:r>
              <a:rPr lang="en-US" altLang="ko-KR" dirty="0"/>
              <a:t>x = 3.14</a:t>
            </a:r>
          </a:p>
          <a:p>
            <a:r>
              <a:rPr lang="en-US" altLang="ko-KR" dirty="0"/>
              <a:t>print("x =", x)</a:t>
            </a:r>
          </a:p>
          <a:p>
            <a:r>
              <a:rPr lang="en-US" altLang="ko-KR" dirty="0"/>
              <a:t>x = "Hello World!"</a:t>
            </a:r>
          </a:p>
          <a:p>
            <a:r>
              <a:rPr lang="en-US" altLang="ko-KR" dirty="0"/>
              <a:t>print("x =", x)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53628" y="4354500"/>
            <a:ext cx="2851607" cy="1481257"/>
          </a:xfrm>
          <a:prstGeom prst="flowChartAlternateProcess">
            <a:avLst/>
          </a:prstGeom>
          <a:solidFill>
            <a:srgbClr val="CCEC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x = 3.14</a:t>
            </a:r>
          </a:p>
          <a:p>
            <a:r>
              <a:rPr lang="en-US" altLang="ko-KR" dirty="0"/>
              <a:t>x = Hello World!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9656" y="3439862"/>
            <a:ext cx="5105885" cy="559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/>
              <a:t>자료형을</a:t>
            </a:r>
            <a:r>
              <a:rPr lang="ko-KR" altLang="en-US" dirty="0" smtClean="0"/>
              <a:t> 저장하는 변수의 형이 비교적 자유롭다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1621" y="4354500"/>
            <a:ext cx="3998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언어들은 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정수형 변수에 문자를 넣으면 에러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smtClean="0"/>
              <a:t>문자메시지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이메일 </a:t>
            </a:r>
            <a:r>
              <a:rPr lang="ko-KR" altLang="en-US" sz="1800" dirty="0"/>
              <a:t>등 인간에게 </a:t>
            </a:r>
            <a:r>
              <a:rPr lang="ko-KR" altLang="en-US" sz="1800" dirty="0" smtClean="0"/>
              <a:t>텍스트</a:t>
            </a:r>
            <a:r>
              <a:rPr lang="en-US" altLang="ko-KR" sz="1800" dirty="0"/>
              <a:t>(text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정보가 </a:t>
            </a:r>
            <a:r>
              <a:rPr lang="ko-KR" altLang="en-US" sz="1800" dirty="0"/>
              <a:t>중요하다</a:t>
            </a:r>
            <a:r>
              <a:rPr lang="en-US" altLang="ko-KR" sz="1800" dirty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r>
              <a:rPr lang="ko-KR" altLang="en-US" sz="1800" dirty="0" smtClean="0"/>
              <a:t>수 정보 와 함께 컴퓨터를 이용한 텍스트의 처리도 무척 </a:t>
            </a:r>
            <a:r>
              <a:rPr lang="ko-KR" altLang="en-US" sz="1800" dirty="0" smtClean="0"/>
              <a:t>중요하다</a:t>
            </a:r>
            <a:endParaRPr lang="en-US" altLang="ko-KR" sz="1800" dirty="0" smtClean="0"/>
          </a:p>
          <a:p>
            <a:r>
              <a:rPr lang="ko-KR" altLang="en-US" sz="1800" dirty="0" smtClean="0"/>
              <a:t>문자열</a:t>
            </a:r>
            <a:r>
              <a:rPr lang="en-US" altLang="ko-KR" sz="1800" dirty="0"/>
              <a:t>(string)</a:t>
            </a:r>
            <a:r>
              <a:rPr lang="ko-KR" altLang="en-US" sz="1800" dirty="0"/>
              <a:t>은 문자들의 나열</a:t>
            </a:r>
            <a:r>
              <a:rPr lang="en-US" altLang="ko-KR" sz="1800" dirty="0"/>
              <a:t>(sequence of characters)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949" y="2984894"/>
            <a:ext cx="6251497" cy="265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4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문자열을 만드는 방법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smtClean="0"/>
              <a:t>큰따옴표</a:t>
            </a:r>
            <a:endParaRPr lang="en-US" altLang="ko-KR" sz="1800" dirty="0" smtClean="0"/>
          </a:p>
          <a:p>
            <a:r>
              <a:rPr lang="ko-KR" altLang="en-US" sz="1800" dirty="0" smtClean="0"/>
              <a:t>작은 따옴표</a:t>
            </a:r>
            <a:endParaRPr lang="en-US" altLang="ko-KR" sz="1800" dirty="0" smtClean="0"/>
          </a:p>
          <a:p>
            <a:r>
              <a:rPr lang="ko-KR" altLang="en-US" sz="1800" dirty="0" smtClean="0"/>
              <a:t>짝을 맞추어 사용합니다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“</a:t>
            </a:r>
          </a:p>
          <a:p>
            <a:pPr lvl="1"/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aaa</a:t>
            </a:r>
            <a:r>
              <a:rPr lang="en-US" altLang="ko-KR" sz="1600" dirty="0" smtClean="0"/>
              <a:t>‘</a:t>
            </a:r>
          </a:p>
          <a:p>
            <a:pPr lvl="1"/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aaa</a:t>
            </a:r>
            <a:r>
              <a:rPr lang="en-US" altLang="ko-KR" sz="1600" dirty="0" smtClean="0"/>
              <a:t>‘  #</a:t>
            </a:r>
            <a:r>
              <a:rPr lang="ko-KR" altLang="en-US" sz="1600" dirty="0" smtClean="0"/>
              <a:t>에러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aaa</a:t>
            </a:r>
            <a:r>
              <a:rPr lang="en-US" altLang="ko-KR" sz="1600" dirty="0" smtClean="0"/>
              <a:t>“ #</a:t>
            </a:r>
            <a:r>
              <a:rPr lang="ko-KR" altLang="en-US" sz="1600" dirty="0" smtClean="0"/>
              <a:t>에러</a:t>
            </a:r>
            <a:endParaRPr lang="en-US" altLang="ko-KR" sz="1600" dirty="0" smtClean="0"/>
          </a:p>
          <a:p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588028" y="2502649"/>
            <a:ext cx="3920779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600" dirty="0">
                <a:latin typeface="+mn-ea"/>
                <a:ea typeface="+mn-ea"/>
              </a:rPr>
              <a:t>&gt;&gt;&gt; ‘Hello’</a:t>
            </a:r>
          </a:p>
          <a:p>
            <a:r>
              <a:rPr lang="en-US" altLang="ko-KR" sz="1600" dirty="0">
                <a:latin typeface="+mn-ea"/>
                <a:ea typeface="+mn-ea"/>
              </a:rPr>
              <a:t>'Hello' </a:t>
            </a:r>
          </a:p>
          <a:p>
            <a:r>
              <a:rPr lang="en-US" altLang="ko-KR" sz="1600" dirty="0">
                <a:latin typeface="+mn-ea"/>
                <a:ea typeface="+mn-ea"/>
              </a:rPr>
              <a:t>&gt;&gt;&gt; </a:t>
            </a:r>
            <a:r>
              <a:rPr lang="en-US" altLang="ko-KR" sz="1600" dirty="0" err="1">
                <a:latin typeface="+mn-ea"/>
                <a:ea typeface="+mn-ea"/>
              </a:rPr>
              <a:t>msg</a:t>
            </a:r>
            <a:r>
              <a:rPr lang="en-US" altLang="ko-KR" sz="1600" dirty="0">
                <a:latin typeface="+mn-ea"/>
                <a:ea typeface="+mn-ea"/>
              </a:rPr>
              <a:t> = "Hello"</a:t>
            </a:r>
          </a:p>
          <a:p>
            <a:r>
              <a:rPr lang="en-US" altLang="ko-KR" sz="1600" dirty="0">
                <a:latin typeface="+mn-ea"/>
                <a:ea typeface="+mn-ea"/>
              </a:rPr>
              <a:t>&gt;&gt;&gt; </a:t>
            </a:r>
            <a:r>
              <a:rPr lang="en-US" altLang="ko-KR" sz="1600" dirty="0" err="1">
                <a:latin typeface="+mn-ea"/>
                <a:ea typeface="+mn-ea"/>
              </a:rPr>
              <a:t>msg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'Hello'</a:t>
            </a:r>
          </a:p>
          <a:p>
            <a:r>
              <a:rPr lang="en-US" altLang="ko-KR" sz="1600" dirty="0">
                <a:latin typeface="+mn-ea"/>
                <a:ea typeface="+mn-ea"/>
              </a:rPr>
              <a:t>&gt;&gt;&gt; print(</a:t>
            </a:r>
            <a:r>
              <a:rPr lang="en-US" altLang="ko-KR" sz="1600" dirty="0" err="1">
                <a:latin typeface="+mn-ea"/>
                <a:ea typeface="+mn-ea"/>
              </a:rPr>
              <a:t>msg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r>
              <a:rPr lang="en-US" altLang="ko-KR" sz="1600" dirty="0">
                <a:latin typeface="+mn-ea"/>
                <a:ea typeface="+mn-ea"/>
              </a:rPr>
              <a:t>Hello</a:t>
            </a:r>
          </a:p>
          <a:p>
            <a:r>
              <a:rPr lang="en-US" altLang="ko-KR" sz="1600" dirty="0">
                <a:latin typeface="+mn-ea"/>
                <a:ea typeface="+mn-ea"/>
              </a:rPr>
              <a:t>&gt;&gt;&gt;</a:t>
            </a:r>
            <a:r>
              <a:rPr lang="en-US" altLang="ko-KR" sz="1600" dirty="0" err="1">
                <a:latin typeface="+mn-ea"/>
                <a:ea typeface="+mn-ea"/>
              </a:rPr>
              <a:t>len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en-US" altLang="ko-KR" sz="1600" dirty="0" err="1">
                <a:latin typeface="+mn-ea"/>
                <a:ea typeface="+mn-ea"/>
              </a:rPr>
              <a:t>msg</a:t>
            </a:r>
            <a:r>
              <a:rPr lang="en-US" altLang="ko-KR" sz="1600" dirty="0">
                <a:latin typeface="+mn-ea"/>
                <a:ea typeface="+mn-ea"/>
              </a:rPr>
              <a:t>)  # </a:t>
            </a:r>
            <a:r>
              <a:rPr lang="en-US" altLang="ko-KR" sz="1600" dirty="0" err="1">
                <a:latin typeface="+mn-ea"/>
                <a:ea typeface="+mn-ea"/>
              </a:rPr>
              <a:t>msg</a:t>
            </a:r>
            <a:r>
              <a:rPr lang="ko-KR" altLang="en-US" sz="1600" dirty="0">
                <a:latin typeface="+mn-ea"/>
                <a:ea typeface="+mn-ea"/>
              </a:rPr>
              <a:t>의 </a:t>
            </a:r>
            <a:r>
              <a:rPr lang="ko-KR" altLang="en-US" sz="1600" dirty="0" err="1">
                <a:latin typeface="+mn-ea"/>
                <a:ea typeface="+mn-ea"/>
              </a:rPr>
              <a:t>문자길이</a:t>
            </a:r>
            <a:r>
              <a:rPr lang="en-US" altLang="ko-KR" sz="1600" dirty="0">
                <a:latin typeface="+mn-ea"/>
                <a:ea typeface="+mn-ea"/>
              </a:rPr>
              <a:t>(length)</a:t>
            </a:r>
          </a:p>
          <a:p>
            <a:r>
              <a:rPr lang="en-US" altLang="ko-KR" sz="1600" dirty="0">
                <a:latin typeface="+mn-ea"/>
                <a:ea typeface="+mn-ea"/>
              </a:rPr>
              <a:t>5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42937" y="3979977"/>
            <a:ext cx="3561347" cy="193899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ko-KR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문자가 </a:t>
            </a:r>
            <a:r>
              <a:rPr lang="ko-KR" alt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여러개인</a:t>
            </a:r>
            <a:r>
              <a:rPr lang="ko-KR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문자열</a:t>
            </a:r>
            <a:endParaRPr lang="en-US" altLang="ko-KR" sz="1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</a:t>
            </a: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# </a:t>
            </a:r>
            <a:r>
              <a:rPr lang="en-US" altLang="ko-K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ko-KR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문자열의 </a:t>
            </a: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번요소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'H‘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</a:t>
            </a: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#</a:t>
            </a:r>
            <a:r>
              <a:rPr lang="en-US" altLang="ko-K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ko-KR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문자열의 </a:t>
            </a: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번요소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‘e’</a:t>
            </a:r>
            <a:endParaRPr lang="ko-KR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760709" y="1763843"/>
            <a:ext cx="4018426" cy="1930672"/>
            <a:chOff x="7554449" y="130770"/>
            <a:chExt cx="4352407" cy="222181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4449" y="130770"/>
              <a:ext cx="4352407" cy="1848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화살표 연결선 8"/>
            <p:cNvCxnSpPr/>
            <p:nvPr/>
          </p:nvCxnSpPr>
          <p:spPr bwMode="auto">
            <a:xfrm flipV="1">
              <a:off x="8368497" y="1296785"/>
              <a:ext cx="2419" cy="65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직사각형 9"/>
            <p:cNvSpPr/>
            <p:nvPr/>
          </p:nvSpPr>
          <p:spPr>
            <a:xfrm>
              <a:off x="8136348" y="1976714"/>
              <a:ext cx="441146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anchor="ctr">
              <a:spAutoFit/>
            </a:bodyPr>
            <a:lstStyle/>
            <a:p>
              <a:r>
                <a:rPr lang="en-US" altLang="ko-KR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[0]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8796432" y="1296785"/>
              <a:ext cx="441146" cy="1039178"/>
              <a:chOff x="8796432" y="1248928"/>
              <a:chExt cx="441146" cy="1087035"/>
            </a:xfrm>
          </p:grpSpPr>
          <p:cxnSp>
            <p:nvCxnSpPr>
              <p:cNvPr id="18" name="직선 화살표 연결선 17"/>
              <p:cNvCxnSpPr/>
              <p:nvPr/>
            </p:nvCxnSpPr>
            <p:spPr bwMode="auto">
              <a:xfrm flipH="1" flipV="1">
                <a:off x="9019309" y="1248928"/>
                <a:ext cx="9272" cy="72904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" name="직사각형 18"/>
              <p:cNvSpPr/>
              <p:nvPr/>
            </p:nvSpPr>
            <p:spPr>
              <a:xfrm>
                <a:off x="8796432" y="1966631"/>
                <a:ext cx="441146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anchor="ctr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[1]</a:t>
                </a:r>
                <a:endParaRPr lang="ko-KR" altLang="en-US" dirty="0"/>
              </a:p>
            </p:txBody>
          </p:sp>
        </p:grpSp>
        <p:cxnSp>
          <p:nvCxnSpPr>
            <p:cNvPr id="12" name="직선 화살표 연결선 11"/>
            <p:cNvCxnSpPr/>
            <p:nvPr/>
          </p:nvCxnSpPr>
          <p:spPr bwMode="auto">
            <a:xfrm flipH="1" flipV="1">
              <a:off x="9692640" y="1296785"/>
              <a:ext cx="2012" cy="6395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직사각형 12"/>
            <p:cNvSpPr/>
            <p:nvPr/>
          </p:nvSpPr>
          <p:spPr>
            <a:xfrm>
              <a:off x="9462503" y="1983222"/>
              <a:ext cx="441146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anchor="ctr">
              <a:spAutoFit/>
            </a:bodyPr>
            <a:lstStyle/>
            <a:p>
              <a:r>
                <a:rPr lang="en-US" altLang="ko-KR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[2]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 flipH="1" flipV="1">
              <a:off x="10349345" y="1296785"/>
              <a:ext cx="6090" cy="6811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직사각형 14"/>
            <p:cNvSpPr/>
            <p:nvPr/>
          </p:nvSpPr>
          <p:spPr>
            <a:xfrm>
              <a:off x="10123286" y="1983257"/>
              <a:ext cx="441146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anchor="ctr">
              <a:spAutoFit/>
            </a:bodyPr>
            <a:lstStyle/>
            <a:p>
              <a:r>
                <a:rPr lang="en-US" altLang="ko-KR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[3]</a:t>
              </a:r>
              <a:endParaRPr lang="ko-KR" altLang="en-US" dirty="0"/>
            </a:p>
          </p:txBody>
        </p:sp>
        <p:cxnSp>
          <p:nvCxnSpPr>
            <p:cNvPr id="16" name="직선 화살표 연결선 15"/>
            <p:cNvCxnSpPr/>
            <p:nvPr/>
          </p:nvCxnSpPr>
          <p:spPr bwMode="auto">
            <a:xfrm flipH="1" flipV="1">
              <a:off x="11014364" y="1296785"/>
              <a:ext cx="19415" cy="7193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직사각형 16"/>
            <p:cNvSpPr/>
            <p:nvPr/>
          </p:nvSpPr>
          <p:spPr>
            <a:xfrm>
              <a:off x="10801630" y="1979874"/>
              <a:ext cx="441146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anchor="ctr">
              <a:spAutoFit/>
            </a:bodyPr>
            <a:lstStyle/>
            <a:p>
              <a:r>
                <a:rPr lang="en-US" altLang="ko-KR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[4]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8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문법적인 오류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큰따옴표</a:t>
            </a:r>
            <a:r>
              <a:rPr lang="en-US" altLang="ko-KR" sz="2000" dirty="0" smtClean="0"/>
              <a:t>(“)</a:t>
            </a:r>
            <a:r>
              <a:rPr lang="ko-KR" altLang="en-US" sz="2000" dirty="0" smtClean="0"/>
              <a:t>로 시작했다가 작은따옴표</a:t>
            </a:r>
            <a:r>
              <a:rPr lang="en-US" altLang="ko-KR" sz="2000" dirty="0" smtClean="0"/>
              <a:t>(‘)</a:t>
            </a:r>
            <a:r>
              <a:rPr lang="ko-KR" altLang="en-US" sz="2000" dirty="0" smtClean="0"/>
              <a:t>로 끝내면 문법적인 오류이다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4614" y="2283378"/>
            <a:ext cx="7760675" cy="918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</a:t>
            </a:r>
            <a:r>
              <a:rPr lang="en-US" altLang="ko-KR" dirty="0" err="1"/>
              <a:t>msg</a:t>
            </a:r>
            <a:r>
              <a:rPr lang="en-US" altLang="ko-KR" dirty="0"/>
              <a:t> = "Hello'</a:t>
            </a:r>
          </a:p>
          <a:p>
            <a:r>
              <a:rPr lang="en-US" altLang="ko-KR" dirty="0" err="1"/>
              <a:t>SyntaxError</a:t>
            </a:r>
            <a:r>
              <a:rPr lang="en-US" altLang="ko-KR" dirty="0"/>
              <a:t>: </a:t>
            </a:r>
            <a:r>
              <a:rPr lang="en-US" altLang="ko-KR" dirty="0" err="1"/>
              <a:t>EOL</a:t>
            </a:r>
            <a:r>
              <a:rPr lang="en-US" altLang="ko-KR" dirty="0"/>
              <a:t> while scanning string literal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34" y="3479671"/>
            <a:ext cx="6249710" cy="280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100</a:t>
            </a:r>
            <a:r>
              <a:rPr lang="ko-KR" altLang="en-US" smtClean="0"/>
              <a:t>과 “</a:t>
            </a:r>
            <a:r>
              <a:rPr lang="en-US" altLang="ko-KR" smtClean="0"/>
              <a:t>100”</a:t>
            </a:r>
            <a:r>
              <a:rPr lang="ko-KR" altLang="en-US" smtClean="0"/>
              <a:t>의 차이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 smtClean="0"/>
              <a:t>100 :  </a:t>
            </a:r>
            <a:r>
              <a:rPr lang="ko-KR" altLang="en-US" sz="1800" dirty="0" smtClean="0"/>
              <a:t>정수</a:t>
            </a:r>
            <a:endParaRPr lang="en-US" altLang="ko-KR" sz="1800" dirty="0" smtClean="0"/>
          </a:p>
          <a:p>
            <a:r>
              <a:rPr lang="ko-KR" altLang="en-US" sz="1800" dirty="0" smtClean="0"/>
              <a:t>“</a:t>
            </a:r>
            <a:r>
              <a:rPr lang="en-US" altLang="ko-KR" sz="1800" dirty="0" smtClean="0"/>
              <a:t>100”, </a:t>
            </a:r>
            <a:r>
              <a:rPr lang="ko-KR" altLang="en-US" sz="1800" dirty="0" smtClean="0"/>
              <a:t>‘</a:t>
            </a:r>
            <a:r>
              <a:rPr lang="en-US" altLang="ko-KR" sz="1800" dirty="0" smtClean="0"/>
              <a:t>100’ : </a:t>
            </a:r>
            <a:r>
              <a:rPr lang="ko-KR" altLang="en-US" sz="1800" dirty="0" smtClean="0"/>
              <a:t>문자열</a:t>
            </a:r>
            <a:endParaRPr lang="en-US" altLang="ko-KR" sz="1800" dirty="0" smtClean="0"/>
          </a:p>
          <a:p>
            <a:r>
              <a:rPr lang="ko-KR" altLang="en-US" sz="1800" dirty="0" smtClean="0"/>
              <a:t>수의 </a:t>
            </a:r>
            <a:r>
              <a:rPr lang="ko-KR" altLang="en-US" sz="1800" dirty="0" smtClean="0"/>
              <a:t>계산은 </a:t>
            </a:r>
            <a:r>
              <a:rPr lang="ko-KR" altLang="en-US" sz="1800" dirty="0" err="1" smtClean="0"/>
              <a:t>산술연산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+,-,*, /, // , %, ** </a:t>
            </a:r>
            <a:endParaRPr lang="en-US" altLang="ko-KR" sz="1600" dirty="0" smtClean="0"/>
          </a:p>
          <a:p>
            <a:r>
              <a:rPr lang="ko-KR" altLang="en-US" sz="1800" dirty="0" smtClean="0"/>
              <a:t>문자와 숫자의 연산은 연결하기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+, * </a:t>
            </a:r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44253" y="1239926"/>
            <a:ext cx="7234882" cy="3831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print(100+200)</a:t>
            </a:r>
          </a:p>
          <a:p>
            <a:r>
              <a:rPr lang="en-US" altLang="ko-KR" dirty="0"/>
              <a:t>300</a:t>
            </a:r>
          </a:p>
          <a:p>
            <a:r>
              <a:rPr lang="en-US" altLang="ko-KR" dirty="0"/>
              <a:t>&gt;&gt;&gt; print("100"+"200")</a:t>
            </a:r>
          </a:p>
          <a:p>
            <a:r>
              <a:rPr lang="en-US" altLang="ko-KR" dirty="0" smtClean="0"/>
              <a:t>100200</a:t>
            </a:r>
          </a:p>
          <a:p>
            <a:r>
              <a:rPr lang="en-US" altLang="ko-KR" dirty="0"/>
              <a:t>&gt;&gt;&gt; print("100" + 200)</a:t>
            </a:r>
          </a:p>
          <a:p>
            <a:r>
              <a:rPr lang="en-US" altLang="ko-KR" dirty="0" err="1">
                <a:solidFill>
                  <a:srgbClr val="C00000"/>
                </a:solidFill>
              </a:rPr>
              <a:t>Traceback</a:t>
            </a:r>
            <a:r>
              <a:rPr lang="en-US" altLang="ko-KR" dirty="0">
                <a:solidFill>
                  <a:srgbClr val="C00000"/>
                </a:solidFill>
              </a:rPr>
              <a:t> (most recent call last):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  File "&lt;pyshell#57&gt;", line 1, in &lt;module&gt;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    print("100" + 200)</a:t>
            </a:r>
          </a:p>
          <a:p>
            <a:r>
              <a:rPr lang="en-US" altLang="ko-KR" dirty="0" err="1">
                <a:solidFill>
                  <a:srgbClr val="C00000"/>
                </a:solidFill>
              </a:rPr>
              <a:t>TypeError</a:t>
            </a:r>
            <a:r>
              <a:rPr lang="en-US" altLang="ko-KR" dirty="0">
                <a:solidFill>
                  <a:srgbClr val="C00000"/>
                </a:solidFill>
              </a:rPr>
              <a:t>: can only concatenate </a:t>
            </a:r>
            <a:r>
              <a:rPr lang="en-US" altLang="ko-KR" dirty="0" err="1">
                <a:solidFill>
                  <a:srgbClr val="C00000"/>
                </a:solidFill>
              </a:rPr>
              <a:t>str</a:t>
            </a:r>
            <a:r>
              <a:rPr lang="en-US" altLang="ko-KR" dirty="0">
                <a:solidFill>
                  <a:srgbClr val="C00000"/>
                </a:solidFill>
              </a:rPr>
              <a:t> (not "</a:t>
            </a:r>
            <a:r>
              <a:rPr lang="en-US" altLang="ko-KR" dirty="0" err="1">
                <a:solidFill>
                  <a:srgbClr val="C00000"/>
                </a:solidFill>
              </a:rPr>
              <a:t>int</a:t>
            </a:r>
            <a:r>
              <a:rPr lang="en-US" altLang="ko-KR" dirty="0">
                <a:solidFill>
                  <a:srgbClr val="C00000"/>
                </a:solidFill>
              </a:rPr>
              <a:t>") to </a:t>
            </a:r>
            <a:r>
              <a:rPr lang="en-US" altLang="ko-KR" dirty="0" err="1">
                <a:solidFill>
                  <a:srgbClr val="C00000"/>
                </a:solidFill>
              </a:rPr>
              <a:t>str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3768" y="1725475"/>
            <a:ext cx="4169435" cy="783228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+ : </a:t>
            </a:r>
            <a:r>
              <a:rPr lang="ko-KR" altLang="en-US" sz="1600" dirty="0" err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피연산자가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 숫자이면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‘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산술계산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’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으로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문자열이면 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‘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연결하기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＇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를 수행합니다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ko-KR" altLang="en-US" sz="1600" dirty="0">
              <a:solidFill>
                <a:srgbClr val="C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7884</TotalTime>
  <Words>2162</Words>
  <Application>Microsoft Office PowerPoint</Application>
  <PresentationFormat>와이드스크린</PresentationFormat>
  <Paragraphs>426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굴림</vt:lpstr>
      <vt:lpstr>맑은 고딕</vt:lpstr>
      <vt:lpstr>Arial</vt:lpstr>
      <vt:lpstr>Calibri</vt:lpstr>
      <vt:lpstr>Cambria</vt:lpstr>
      <vt:lpstr>Tahoma</vt:lpstr>
      <vt:lpstr>Times New Roman</vt:lpstr>
      <vt:lpstr>Verdana</vt:lpstr>
      <vt:lpstr>Wingdings</vt:lpstr>
      <vt:lpstr>Office 테마</vt:lpstr>
      <vt:lpstr>1_비즈니스</vt:lpstr>
      <vt:lpstr>파이썬 프로그래밍 입문 자료형</vt:lpstr>
      <vt:lpstr>오늘은</vt:lpstr>
      <vt:lpstr>파이썬의 자료형</vt:lpstr>
      <vt:lpstr>실습내용</vt:lpstr>
      <vt:lpstr>파이썬에서 사용할 수 있는 자료의 종류</vt:lpstr>
      <vt:lpstr>문자열</vt:lpstr>
      <vt:lpstr>문자열을 만드는 방법</vt:lpstr>
      <vt:lpstr>문법적인 오류</vt:lpstr>
      <vt:lpstr>100과 “100”의 차이</vt:lpstr>
      <vt:lpstr>문자열과 숫자간의 변환 : 문자열  숫자</vt:lpstr>
      <vt:lpstr>문자열과 숫자간의 변환 : 숫자  문자열</vt:lpstr>
      <vt:lpstr>문자열과 숫자의 변환 : 숫자  문자열</vt:lpstr>
      <vt:lpstr>문자열 연결 : +  ,  *</vt:lpstr>
      <vt:lpstr>출력 문자열에 변수값 포함하기 :   f-string { }</vt:lpstr>
      <vt:lpstr>출력 문자열에 변수값 포함하기 :   %s  %d  %f</vt:lpstr>
      <vt:lpstr>출력 문자열에 변수값 포함하기 :   %s  %d  %f</vt:lpstr>
      <vt:lpstr>개별 문자 추출 : 인덱스 사용</vt:lpstr>
      <vt:lpstr>특수 문자열</vt:lpstr>
      <vt:lpstr>리스트 미리보기: 간단 버전 </vt:lpstr>
      <vt:lpstr>리스트 요소 접근하기</vt:lpstr>
      <vt:lpstr>리스트에 항목을 추가하기 : append </vt:lpstr>
      <vt:lpstr>Lab : 가벼운 실습</vt:lpstr>
      <vt:lpstr>Lab: 거북이와 이야기하자</vt:lpstr>
      <vt:lpstr>Solution</vt:lpstr>
      <vt:lpstr>Lab: 리스트에 저장된 색상으로 원그리기</vt:lpstr>
      <vt:lpstr>Lab: 친근하게 대화하는 프로그램</vt:lpstr>
      <vt:lpstr>Solution </vt:lpstr>
      <vt:lpstr>Lab: 친구들의 리스트 생성하기</vt:lpstr>
      <vt:lpstr>Solution</vt:lpstr>
      <vt:lpstr>이번 장 정리</vt:lpstr>
      <vt:lpstr>수고하셨습니다.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yjchoi_book</dc:creator>
  <cp:lastModifiedBy>Yunjeong Choi</cp:lastModifiedBy>
  <cp:revision>809</cp:revision>
  <dcterms:created xsi:type="dcterms:W3CDTF">2018-02-06T11:26:16Z</dcterms:created>
  <dcterms:modified xsi:type="dcterms:W3CDTF">2025-01-21T05:03:30Z</dcterms:modified>
</cp:coreProperties>
</file>