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45"/>
  </p:notesMasterIdLst>
  <p:sldIdLst>
    <p:sldId id="619" r:id="rId3"/>
    <p:sldId id="621" r:id="rId4"/>
    <p:sldId id="436" r:id="rId5"/>
    <p:sldId id="555" r:id="rId6"/>
    <p:sldId id="553" r:id="rId7"/>
    <p:sldId id="556" r:id="rId8"/>
    <p:sldId id="557" r:id="rId9"/>
    <p:sldId id="558" r:id="rId10"/>
    <p:sldId id="559" r:id="rId11"/>
    <p:sldId id="562" r:id="rId12"/>
    <p:sldId id="563" r:id="rId13"/>
    <p:sldId id="564" r:id="rId14"/>
    <p:sldId id="565" r:id="rId15"/>
    <p:sldId id="616" r:id="rId16"/>
    <p:sldId id="570" r:id="rId17"/>
    <p:sldId id="622" r:id="rId18"/>
    <p:sldId id="627" r:id="rId19"/>
    <p:sldId id="597" r:id="rId20"/>
    <p:sldId id="599" r:id="rId21"/>
    <p:sldId id="630" r:id="rId22"/>
    <p:sldId id="607" r:id="rId23"/>
    <p:sldId id="574" r:id="rId24"/>
    <p:sldId id="575" r:id="rId25"/>
    <p:sldId id="609" r:id="rId26"/>
    <p:sldId id="610" r:id="rId27"/>
    <p:sldId id="611" r:id="rId28"/>
    <p:sldId id="603" r:id="rId29"/>
    <p:sldId id="600" r:id="rId30"/>
    <p:sldId id="601" r:id="rId31"/>
    <p:sldId id="613" r:id="rId32"/>
    <p:sldId id="602" r:id="rId33"/>
    <p:sldId id="623" r:id="rId34"/>
    <p:sldId id="624" r:id="rId35"/>
    <p:sldId id="589" r:id="rId36"/>
    <p:sldId id="590" r:id="rId37"/>
    <p:sldId id="625" r:id="rId38"/>
    <p:sldId id="626" r:id="rId39"/>
    <p:sldId id="591" r:id="rId40"/>
    <p:sldId id="592" r:id="rId41"/>
    <p:sldId id="629" r:id="rId42"/>
    <p:sldId id="473" r:id="rId43"/>
    <p:sldId id="62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587E47"/>
    <a:srgbClr val="CCECFF"/>
    <a:srgbClr val="FFFFCC"/>
    <a:srgbClr val="CCFFFF"/>
    <a:srgbClr val="C9D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>
        <p:scale>
          <a:sx n="100" d="100"/>
          <a:sy n="100" d="100"/>
        </p:scale>
        <p:origin x="6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3D2A-CFEE-4146-9273-D655C0EDF338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B390D-92EF-4BC9-8CDD-AB055A553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ko-KR" sz="1100" dirty="0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B893D-1AE6-40D6-B519-5D97461AA29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3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5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786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2D05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89335-F621-40B2-8575-026D79626E6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25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763" y="81367"/>
            <a:ext cx="11414372" cy="682625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2800" y="6381750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81750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77CE8-1550-48C9-9B50-0A34B65B3A1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9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8478-DEEB-4319-BD3A-3F384730826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09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8E9F3-AF52-4AE0-A5C9-A9B9BDD46BD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2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9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7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5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4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1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1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2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948" y="157423"/>
            <a:ext cx="1135322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763" y="1155470"/>
            <a:ext cx="11414372" cy="512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517178"/>
            <a:ext cx="26416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17178"/>
            <a:ext cx="38608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17178"/>
            <a:ext cx="26416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905EDE39-965D-4091-A51F-D5DA5637DC5C}" type="slidenum">
              <a:rPr lang="ko-KR" altLang="en-US">
                <a:solidFill>
                  <a:srgbClr val="000000"/>
                </a:solidFill>
                <a:latin typeface="Verdana" pitchFamily="34" charset="0"/>
                <a:ea typeface="굴림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364763" y="6455524"/>
            <a:ext cx="11322932" cy="61653"/>
          </a:xfrm>
          <a:prstGeom prst="line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800" b="1">
              <a:solidFill>
                <a:srgbClr val="000000"/>
              </a:solidFill>
            </a:endParaRPr>
          </a:p>
        </p:txBody>
      </p:sp>
      <p:sp>
        <p:nvSpPr>
          <p:cNvPr id="139268" name="AutoShape 4"/>
          <p:cNvSpPr>
            <a:spLocks noChangeArrowheads="1"/>
          </p:cNvSpPr>
          <p:nvPr userDrawn="1"/>
        </p:nvSpPr>
        <p:spPr bwMode="auto">
          <a:xfrm>
            <a:off x="423949" y="886086"/>
            <a:ext cx="11353225" cy="12806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2D050"/>
          </a:solidFill>
          <a:ln w="2857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46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9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o"/>
        <a:defRPr sz="2200" b="1" baseline="0">
          <a:solidFill>
            <a:schemeClr val="tx1"/>
          </a:solidFill>
          <a:latin typeface="+mn-ea"/>
          <a:ea typeface="맑은 고딕" panose="020B0503020000020004" pitchFamily="50" charset="-127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n"/>
        <a:defRPr sz="20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o"/>
        <a:defRPr sz="19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n"/>
        <a:defRPr sz="16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rgbClr val="92D050"/>
        </a:buClr>
        <a:buFont typeface="Wingdings" pitchFamily="2" charset="2"/>
        <a:buChar char="§"/>
        <a:defRPr sz="16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1667" y="154554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 smtClean="0">
                <a:solidFill>
                  <a:srgbClr val="000099"/>
                </a:solidFill>
                <a:latin typeface="맑은 고딕" pitchFamily="50" charset="-127"/>
              </a:rPr>
              <a:t>파이썬</a:t>
            </a:r>
            <a:r>
              <a:rPr lang="ko-KR" altLang="en-US" sz="4400" dirty="0" smtClean="0">
                <a:solidFill>
                  <a:srgbClr val="000099"/>
                </a:solidFill>
                <a:latin typeface="맑은 고딕" pitchFamily="50" charset="-127"/>
              </a:rPr>
              <a:t> </a:t>
            </a:r>
            <a:r>
              <a:rPr lang="ko-KR" altLang="en-US" sz="4400" dirty="0">
                <a:solidFill>
                  <a:srgbClr val="000099"/>
                </a:solidFill>
                <a:latin typeface="맑은 고딕" pitchFamily="50" charset="-127"/>
              </a:rPr>
              <a:t>프로그래밍 입문</a:t>
            </a:r>
            <a:r>
              <a:rPr lang="en-US" altLang="ko-KR" sz="4400" dirty="0">
                <a:solidFill>
                  <a:srgbClr val="000099"/>
                </a:solidFill>
                <a:latin typeface="맑은 고딕" pitchFamily="50" charset="-127"/>
              </a:rPr>
              <a:t/>
            </a:r>
            <a:br>
              <a:rPr lang="en-US" altLang="ko-KR" sz="4400" dirty="0">
                <a:solidFill>
                  <a:srgbClr val="000099"/>
                </a:solidFill>
                <a:latin typeface="맑은 고딕" pitchFamily="50" charset="-127"/>
              </a:rPr>
            </a:br>
            <a:r>
              <a:rPr lang="ko-KR" altLang="en-US" sz="2800" dirty="0" err="1" smtClean="0">
                <a:solidFill>
                  <a:srgbClr val="000099"/>
                </a:solidFill>
                <a:latin typeface="맑은 고딕" pitchFamily="50" charset="-127"/>
              </a:rPr>
              <a:t>비교문</a:t>
            </a:r>
            <a:r>
              <a:rPr lang="en-US" altLang="ko-KR" sz="2800" dirty="0" smtClean="0">
                <a:solidFill>
                  <a:srgbClr val="000099"/>
                </a:solidFill>
                <a:latin typeface="맑은 고딕" pitchFamily="50" charset="-127"/>
              </a:rPr>
              <a:t>(</a:t>
            </a:r>
            <a:r>
              <a:rPr lang="ko-KR" altLang="en-US" sz="2800" dirty="0" err="1" smtClean="0">
                <a:solidFill>
                  <a:srgbClr val="000099"/>
                </a:solidFill>
                <a:latin typeface="맑은 고딕" pitchFamily="50" charset="-127"/>
              </a:rPr>
              <a:t>조건문</a:t>
            </a:r>
            <a:r>
              <a:rPr lang="en-US" altLang="ko-KR" sz="2800" dirty="0" smtClean="0">
                <a:solidFill>
                  <a:srgbClr val="000099"/>
                </a:solidFill>
                <a:latin typeface="맑은 고딕" pitchFamily="50" charset="-127"/>
              </a:rPr>
              <a:t>, </a:t>
            </a:r>
            <a:r>
              <a:rPr lang="ko-KR" altLang="en-US" sz="2800" dirty="0" err="1" smtClean="0">
                <a:solidFill>
                  <a:srgbClr val="000099"/>
                </a:solidFill>
                <a:latin typeface="맑은 고딕" pitchFamily="50" charset="-127"/>
              </a:rPr>
              <a:t>선택문</a:t>
            </a:r>
            <a:r>
              <a:rPr lang="en-US" altLang="ko-KR" sz="2800" dirty="0" smtClean="0">
                <a:solidFill>
                  <a:srgbClr val="000099"/>
                </a:solidFill>
                <a:latin typeface="맑은 고딕" pitchFamily="50" charset="-127"/>
              </a:rPr>
              <a:t>)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481667" y="4527543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최 윤 정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cris.lecture@gmail.com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7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en-US" altLang="ko-KR" dirty="0"/>
              <a:t>i</a:t>
            </a:r>
            <a:r>
              <a:rPr lang="en-US" altLang="ko-KR" dirty="0" smtClean="0"/>
              <a:t>f-else</a:t>
            </a:r>
            <a:r>
              <a:rPr lang="ko-KR" altLang="en-US" dirty="0" smtClean="0"/>
              <a:t>의 예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1741" y="1563149"/>
            <a:ext cx="4607459" cy="2618153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score = </a:t>
            </a:r>
            <a:r>
              <a:rPr lang="en-US" altLang="ko-KR" dirty="0" err="1">
                <a:latin typeface="+mn-ea"/>
                <a:ea typeface="+mn-ea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성적을 입력하시오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: "))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if score &gt;= </a:t>
            </a: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60 :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	print("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합격입니다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.")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else: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	print("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불합격입니다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.")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1741" y="4430157"/>
            <a:ext cx="4607459" cy="1185461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성적을 입력하시오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: 80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합격입니다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14962F-92DF-DF82-A5EE-E996697B6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3" y="1258827"/>
            <a:ext cx="5829075" cy="46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9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if-else</a:t>
            </a:r>
            <a:r>
              <a:rPr lang="ko-KR" altLang="en-US" dirty="0"/>
              <a:t>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933" y="1345420"/>
            <a:ext cx="4466642" cy="2626505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  <a:ea typeface="+mn-ea"/>
                <a:cs typeface="Arial" panose="020B0604020202020204" pitchFamily="34" charset="0"/>
              </a:rPr>
              <a:t>num</a:t>
            </a: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= </a:t>
            </a:r>
            <a:r>
              <a:rPr lang="en-US" altLang="ko-KR" dirty="0" err="1">
                <a:latin typeface="+mn-ea"/>
                <a:ea typeface="+mn-ea"/>
                <a:cs typeface="Arial" panose="020B0604020202020204" pitchFamily="34" charset="0"/>
              </a:rPr>
              <a:t>int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(input("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정수를 입력하시오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: "))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if </a:t>
            </a:r>
            <a:r>
              <a:rPr lang="en-US" altLang="ko-KR" dirty="0" err="1">
                <a:latin typeface="+mn-ea"/>
                <a:ea typeface="+mn-ea"/>
                <a:cs typeface="Arial" panose="020B0604020202020204" pitchFamily="34" charset="0"/>
              </a:rPr>
              <a:t>num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 % 2 == 0 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	print("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짝수입니다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else</a:t>
            </a: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: 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	</a:t>
            </a:r>
            <a:endParaRPr lang="en-US" altLang="ko-KR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	</a:t>
            </a: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print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홀수입니다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.")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933" y="4620028"/>
            <a:ext cx="4771442" cy="1598900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정수를 입력하시오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: 10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짝수입니다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7825" y="1512684"/>
            <a:ext cx="5000625" cy="2233036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  <a:cs typeface="Arial" panose="020B0604020202020204" pitchFamily="34" charset="0"/>
              </a:rPr>
              <a:t>#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  <a:cs typeface="Arial" panose="020B0604020202020204" pitchFamily="34" charset="0"/>
              </a:rPr>
              <a:t>조건에 해당하는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  <a:cs typeface="Arial" panose="020B0604020202020204" pitchFamily="34" charset="0"/>
              </a:rPr>
              <a:t>실행문이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  <a:cs typeface="Arial" panose="020B0604020202020204" pitchFamily="34" charset="0"/>
              </a:rPr>
              <a:t> 하나일 경우에는 </a:t>
            </a:r>
            <a:endParaRPr lang="en-US" altLang="ko-KR" dirty="0" smtClean="0">
              <a:solidFill>
                <a:srgbClr val="C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  <a:cs typeface="Arial" panose="020B0604020202020204" pitchFamily="34" charset="0"/>
              </a:rPr>
              <a:t>붙여쓸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  <a:cs typeface="Arial" panose="020B0604020202020204" pitchFamily="34" charset="0"/>
              </a:rPr>
              <a:t> 수 있다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if </a:t>
            </a:r>
            <a:r>
              <a:rPr lang="en-US" altLang="ko-KR" dirty="0" err="1">
                <a:latin typeface="+mn-ea"/>
                <a:ea typeface="+mn-ea"/>
                <a:cs typeface="Arial" panose="020B0604020202020204" pitchFamily="34" charset="0"/>
              </a:rPr>
              <a:t>num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 % 2 == 0 </a:t>
            </a: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: print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짝수입니다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else</a:t>
            </a: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: </a:t>
            </a:r>
            <a:r>
              <a:rPr lang="en-US" altLang="ko-KR" dirty="0" smtClean="0">
                <a:latin typeface="+mn-ea"/>
                <a:ea typeface="+mn-ea"/>
                <a:cs typeface="Arial" panose="020B0604020202020204" pitchFamily="34" charset="0"/>
              </a:rPr>
              <a:t>print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홀수입니다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.")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4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/>
              <a:t>만약 조건이 참인 경우에 여러 개의 문장이 실행되어야 </a:t>
            </a:r>
            <a:r>
              <a:rPr lang="ko-KR" altLang="en-US" sz="1800" dirty="0" smtClean="0"/>
              <a:t>한다면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ko-KR" altLang="en-US" sz="1600" dirty="0" err="1" smtClean="0"/>
              <a:t>파이썬에서는</a:t>
            </a:r>
            <a:r>
              <a:rPr lang="ko-KR" altLang="en-US" sz="1600" dirty="0" smtClean="0"/>
              <a:t> 탭으로 블록을 구분하여 입력합니다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참고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다른 언어에서는 </a:t>
            </a:r>
            <a:r>
              <a:rPr lang="en-US" altLang="ko-KR" sz="1600" dirty="0" smtClean="0"/>
              <a:t>{  } </a:t>
            </a:r>
            <a:r>
              <a:rPr lang="ko-KR" altLang="en-US" sz="1600" dirty="0" smtClean="0"/>
              <a:t>를 사용합니다</a:t>
            </a:r>
            <a:endParaRPr lang="ko-KR" alt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4" y="2904216"/>
            <a:ext cx="10571815" cy="243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3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영화 나이 제한 검사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499" y="2711523"/>
            <a:ext cx="4730651" cy="770819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나이를 입력하시오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: 14</a:t>
            </a:r>
          </a:p>
          <a:p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이 영화를 보실 수 없습니다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ko-KR" alt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499" y="1561334"/>
            <a:ext cx="4730651" cy="770819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나이를 입력하시오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: 19</a:t>
            </a:r>
          </a:p>
          <a:p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이 영화를 보실 수 있습니다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ko-KR" alt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24" y="3907383"/>
            <a:ext cx="3655568" cy="253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71949" y="1055909"/>
            <a:ext cx="5357223" cy="2911177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limit = 15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print(“%d</a:t>
            </a:r>
            <a:r>
              <a:rPr lang="ko-KR" altLang="en-US" sz="1600" dirty="0" smtClean="0">
                <a:latin typeface="+mn-ea"/>
                <a:ea typeface="+mn-ea"/>
                <a:cs typeface="Arial" panose="020B0604020202020204" pitchFamily="34" charset="0"/>
              </a:rPr>
              <a:t>세 이상만 관람이 가능한 영화입니다</a:t>
            </a: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.”%limit)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age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=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int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(input("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나이를 입력하시오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if age &gt;= </a:t>
            </a:r>
            <a:r>
              <a:rPr lang="en-US" altLang="ko-KR" sz="1600" b="1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limit:</a:t>
            </a:r>
            <a:endParaRPr lang="en-US" altLang="ko-KR" sz="1600" b="1" dirty="0">
              <a:solidFill>
                <a:srgbClr val="0070C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	print("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이 영화를 보실 수 있습니다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	print("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이 영화를 보실 수 없습니다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rPr>
              <a:t>.")</a:t>
            </a:r>
            <a:endParaRPr lang="ko-KR" altLang="en-US" sz="1600" b="1" dirty="0">
              <a:solidFill>
                <a:srgbClr val="0070C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591" y="1777937"/>
            <a:ext cx="2358437" cy="314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96" y="1194286"/>
            <a:ext cx="5610724" cy="1500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97" y="2804011"/>
            <a:ext cx="5672868" cy="15003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1419996" y="4367779"/>
            <a:ext cx="6024881" cy="1109482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latin typeface="+mn-ea"/>
              </a:rPr>
              <a:t>(age &gt;= 10)   </a:t>
            </a:r>
            <a:r>
              <a:rPr lang="en-US" altLang="ko-KR" sz="2800" b="1" dirty="0" smtClean="0">
                <a:solidFill>
                  <a:srgbClr val="C00000"/>
                </a:solidFill>
                <a:latin typeface="+mn-ea"/>
              </a:rPr>
              <a:t>and </a:t>
            </a:r>
            <a:r>
              <a:rPr lang="en-US" altLang="ko-KR" sz="2800" b="1" dirty="0" smtClean="0">
                <a:latin typeface="+mn-ea"/>
              </a:rPr>
              <a:t> (height &gt;=140)</a:t>
            </a:r>
            <a:endParaRPr kumimoji="0" lang="ko-KR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4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 연산자의 </a:t>
            </a:r>
            <a:r>
              <a:rPr lang="ko-KR" altLang="en-US" dirty="0" smtClean="0"/>
              <a:t>종류 </a:t>
            </a:r>
            <a:r>
              <a:rPr lang="en-US" altLang="ko-KR" dirty="0" smtClean="0"/>
              <a:t>:  </a:t>
            </a:r>
            <a:r>
              <a:rPr lang="en-US" altLang="ko-KR" dirty="0"/>
              <a:t>and, or, not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b="0" dirty="0" smtClean="0"/>
              <a:t>논리연산자와 관계연산자를 이용하여 주어진 </a:t>
            </a:r>
            <a:r>
              <a:rPr lang="ko-KR" altLang="en-US" sz="1800" b="0" dirty="0"/>
              <a:t>문제로부터 명확한 조건을 추출하는 것이 프로그램의 핵심</a:t>
            </a:r>
            <a:endParaRPr lang="en-US" altLang="ko-KR" sz="1800" b="0" dirty="0"/>
          </a:p>
          <a:p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9" y="2596764"/>
            <a:ext cx="10599251" cy="208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21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잠깐 </a:t>
            </a:r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다음 문장을 </a:t>
            </a:r>
            <a:r>
              <a:rPr lang="ko-KR" altLang="en-US" sz="2000" dirty="0" err="1" smtClean="0"/>
              <a:t>비교문으로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나타내보세요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나이가 </a:t>
            </a:r>
            <a:r>
              <a:rPr lang="en-US" altLang="ko-KR" sz="1800" dirty="0" smtClean="0"/>
              <a:t>18</a:t>
            </a:r>
            <a:r>
              <a:rPr lang="ko-KR" altLang="en-US" sz="1800" dirty="0" smtClean="0"/>
              <a:t>세 이상이고 </a:t>
            </a:r>
            <a:r>
              <a:rPr lang="en-US" altLang="ko-KR" sz="1800" dirty="0" smtClean="0"/>
              <a:t>25</a:t>
            </a:r>
            <a:r>
              <a:rPr lang="ko-KR" altLang="en-US" sz="1800" dirty="0" smtClean="0"/>
              <a:t>세 이하이면 원래 물건값을 </a:t>
            </a:r>
            <a:r>
              <a:rPr lang="en-US" altLang="ko-KR" sz="1800" dirty="0" smtClean="0"/>
              <a:t>30%</a:t>
            </a:r>
            <a:r>
              <a:rPr lang="ko-KR" altLang="en-US" sz="1800" dirty="0" smtClean="0"/>
              <a:t>할인해준다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국어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영어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수학 성적이 모두 </a:t>
            </a:r>
            <a:r>
              <a:rPr lang="en-US" altLang="ko-KR" sz="1800" dirty="0" smtClean="0"/>
              <a:t>70</a:t>
            </a:r>
            <a:r>
              <a:rPr lang="ko-KR" altLang="en-US" sz="1800" dirty="0" smtClean="0"/>
              <a:t>점 이상이거나</a:t>
            </a:r>
            <a:r>
              <a:rPr lang="en-US" altLang="ko-KR" sz="1800" dirty="0" smtClean="0"/>
              <a:t>, 3</a:t>
            </a:r>
            <a:r>
              <a:rPr lang="ko-KR" altLang="en-US" sz="1800" dirty="0" smtClean="0"/>
              <a:t>과목 총합이 </a:t>
            </a:r>
            <a:r>
              <a:rPr lang="en-US" altLang="ko-KR" sz="1800" dirty="0" smtClean="0"/>
              <a:t>230</a:t>
            </a:r>
            <a:r>
              <a:rPr lang="ko-KR" altLang="en-US" sz="1800" dirty="0" smtClean="0"/>
              <a:t>점 이상이면 합격이다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ko-KR" altLang="en-US" sz="1800" dirty="0" err="1" smtClean="0"/>
              <a:t>변수명은</a:t>
            </a:r>
            <a:r>
              <a:rPr lang="ko-KR" altLang="en-US" sz="1800" dirty="0" smtClean="0"/>
              <a:t> 자유롭게 사용하세요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762" y="3465311"/>
            <a:ext cx="5464537" cy="2973122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물건값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=10000</a:t>
            </a:r>
          </a:p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나이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(input(“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나이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: ”))</a:t>
            </a:r>
          </a:p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if 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</a:rPr>
              <a:t>나이 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&gt;=18  and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</a:rPr>
              <a:t>나이 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&lt;=25) 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: </a:t>
            </a:r>
          </a:p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	</a:t>
            </a:r>
            <a:r>
              <a:rPr lang="ko-KR" altLang="en-US" sz="1600" b="1" kern="0" dirty="0" smtClean="0">
                <a:solidFill>
                  <a:srgbClr val="0070C0"/>
                </a:solidFill>
                <a:latin typeface="+mn-ea"/>
              </a:rPr>
              <a:t>물건값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=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</a:rPr>
              <a:t>물건값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*0.7 </a:t>
            </a:r>
          </a:p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#</a:t>
            </a:r>
            <a:r>
              <a:rPr lang="ko-KR" altLang="en-US" sz="1600" b="1" kern="0" dirty="0" smtClean="0">
                <a:solidFill>
                  <a:srgbClr val="0070C0"/>
                </a:solidFill>
                <a:latin typeface="+mn-ea"/>
              </a:rPr>
              <a:t>또는 </a:t>
            </a:r>
            <a:endParaRPr lang="en-US" altLang="ko-KR" sz="1600" b="1" kern="0" dirty="0" smtClean="0">
              <a:solidFill>
                <a:srgbClr val="0070C0"/>
              </a:solidFill>
              <a:latin typeface="+mn-ea"/>
            </a:endParaRPr>
          </a:p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#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if 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(18 &lt;=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</a:rPr>
              <a:t>나이 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&lt;=25) :  </a:t>
            </a:r>
            <a:r>
              <a:rPr lang="ko-KR" altLang="en-US" sz="1600" b="1" kern="0" dirty="0">
                <a:solidFill>
                  <a:srgbClr val="0070C0"/>
                </a:solidFill>
                <a:latin typeface="+mn-ea"/>
              </a:rPr>
              <a:t>물건값</a:t>
            </a: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*=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0.7</a:t>
            </a:r>
          </a:p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p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rint(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물건값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46462" y="3046735"/>
            <a:ext cx="5578837" cy="3391698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국어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(input(“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+mn-ea"/>
              </a:rPr>
              <a:t>국어점수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:”))</a:t>
            </a:r>
          </a:p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영어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(input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(“</a:t>
            </a: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영어점수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:”))</a:t>
            </a:r>
          </a:p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ko-KR" altLang="en-US" sz="1600" kern="0" dirty="0" smtClean="0">
                <a:solidFill>
                  <a:srgbClr val="000000"/>
                </a:solidFill>
                <a:latin typeface="+mn-ea"/>
              </a:rPr>
              <a:t>수학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(input(“</a:t>
            </a:r>
            <a:r>
              <a:rPr lang="ko-KR" altLang="en-US" sz="1600" kern="0" dirty="0" err="1" smtClean="0">
                <a:solidFill>
                  <a:srgbClr val="000000"/>
                </a:solidFill>
                <a:latin typeface="+mn-ea"/>
              </a:rPr>
              <a:t>수학점수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:”))</a:t>
            </a:r>
          </a:p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total= </a:t>
            </a:r>
            <a:r>
              <a:rPr lang="ko-KR" altLang="en-US" sz="1600" b="1" kern="0" dirty="0" smtClean="0">
                <a:solidFill>
                  <a:srgbClr val="0070C0"/>
                </a:solidFill>
                <a:latin typeface="+mn-ea"/>
              </a:rPr>
              <a:t>국어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+</a:t>
            </a:r>
            <a:r>
              <a:rPr lang="ko-KR" altLang="en-US" sz="1600" b="1" kern="0" dirty="0" smtClean="0">
                <a:solidFill>
                  <a:srgbClr val="0070C0"/>
                </a:solidFill>
                <a:latin typeface="+mn-ea"/>
              </a:rPr>
              <a:t>영어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+</a:t>
            </a:r>
            <a:r>
              <a:rPr lang="ko-KR" altLang="en-US" sz="1600" b="1" kern="0" dirty="0" smtClean="0">
                <a:solidFill>
                  <a:srgbClr val="0070C0"/>
                </a:solidFill>
                <a:latin typeface="+mn-ea"/>
              </a:rPr>
              <a:t>수학</a:t>
            </a:r>
            <a:endParaRPr lang="en-US" altLang="ko-KR" sz="1600" b="1" kern="0" dirty="0" smtClean="0">
              <a:solidFill>
                <a:srgbClr val="0070C0"/>
              </a:solidFill>
              <a:latin typeface="+mn-ea"/>
            </a:endParaRPr>
          </a:p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f( (</a:t>
            </a:r>
            <a:r>
              <a:rPr lang="ko-KR" altLang="en-US" sz="1600" b="1" kern="0" dirty="0" smtClean="0">
                <a:solidFill>
                  <a:srgbClr val="0070C0"/>
                </a:solidFill>
                <a:latin typeface="+mn-ea"/>
              </a:rPr>
              <a:t>국어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&gt;=70 and </a:t>
            </a:r>
            <a:r>
              <a:rPr lang="ko-KR" altLang="en-US" sz="1600" b="1" kern="0" dirty="0" smtClean="0">
                <a:solidFill>
                  <a:srgbClr val="0070C0"/>
                </a:solidFill>
                <a:latin typeface="+mn-ea"/>
              </a:rPr>
              <a:t>영어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&gt;=70 and </a:t>
            </a:r>
            <a:r>
              <a:rPr lang="ko-KR" altLang="en-US" sz="1600" b="1" kern="0" dirty="0" smtClean="0">
                <a:solidFill>
                  <a:srgbClr val="0070C0"/>
                </a:solidFill>
                <a:latin typeface="+mn-ea"/>
              </a:rPr>
              <a:t>수학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&gt;=70) or</a:t>
            </a:r>
          </a:p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   total &gt;=230) :</a:t>
            </a:r>
          </a:p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	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print(“</a:t>
            </a:r>
            <a:r>
              <a:rPr lang="ko-KR" altLang="en-US" sz="1600" b="1" kern="0" dirty="0" smtClean="0">
                <a:solidFill>
                  <a:srgbClr val="0070C0"/>
                </a:solidFill>
                <a:latin typeface="+mn-ea"/>
              </a:rPr>
              <a:t>합격입니다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.“)</a:t>
            </a:r>
          </a:p>
          <a:p>
            <a:pPr marL="14287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</a:pPr>
            <a:r>
              <a:rPr lang="en-US" altLang="ko-KR" sz="1600" b="1" kern="0" dirty="0">
                <a:solidFill>
                  <a:srgbClr val="0070C0"/>
                </a:solidFill>
                <a:latin typeface="+mn-ea"/>
              </a:rPr>
              <a:t>e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lse : print(“</a:t>
            </a:r>
            <a:r>
              <a:rPr lang="ko-KR" altLang="en-US" sz="1600" b="1" kern="0" dirty="0" smtClean="0">
                <a:solidFill>
                  <a:srgbClr val="0070C0"/>
                </a:solidFill>
                <a:latin typeface="+mn-ea"/>
              </a:rPr>
              <a:t>불합격입니다</a:t>
            </a:r>
            <a:r>
              <a:rPr lang="en-US" altLang="ko-KR" sz="1600" b="1" kern="0" dirty="0" smtClean="0">
                <a:solidFill>
                  <a:srgbClr val="0070C0"/>
                </a:solidFill>
                <a:latin typeface="+mn-ea"/>
              </a:rPr>
              <a:t>.”)</a:t>
            </a:r>
            <a:endParaRPr lang="en-US" altLang="ko-KR" sz="1600" b="1" kern="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62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복잡한 </a:t>
            </a:r>
            <a:r>
              <a:rPr lang="ko-KR" altLang="en-US" dirty="0" err="1"/>
              <a:t>조건문의</a:t>
            </a:r>
            <a:r>
              <a:rPr lang="ko-KR" altLang="en-US" dirty="0"/>
              <a:t>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F7BB3-96A3-5E8A-7C56-06E66C0C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623987"/>
            <a:ext cx="5302250" cy="47075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4130FF-61FE-B432-FF13-D1CC18DD5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6" y="1576672"/>
            <a:ext cx="4985349" cy="48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복잡한 </a:t>
            </a:r>
            <a:r>
              <a:rPr lang="ko-KR" altLang="en-US" dirty="0" err="1" smtClean="0"/>
              <a:t>조건문의</a:t>
            </a:r>
            <a:r>
              <a:rPr lang="ko-KR" altLang="en-US" dirty="0" smtClean="0"/>
              <a:t> 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if-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-….-else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smtClean="0"/>
              <a:t>다음과 같이 진행하는 코드를 작성하려면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ko-KR" altLang="en-US" sz="1600" dirty="0" smtClean="0"/>
              <a:t>만약에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&gt;0</a:t>
            </a:r>
            <a:r>
              <a:rPr lang="ko-KR" altLang="en-US" sz="1600" dirty="0" smtClean="0"/>
              <a:t>이면 양수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그렇지않고 만약에 </a:t>
            </a:r>
            <a:r>
              <a:rPr lang="en-US" altLang="ko-KR" sz="1600" dirty="0" err="1" smtClean="0"/>
              <a:t>num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이면 </a:t>
            </a:r>
            <a:r>
              <a:rPr lang="en-US" altLang="ko-KR" sz="1600" dirty="0" smtClean="0"/>
              <a:t>0.</a:t>
            </a:r>
          </a:p>
          <a:p>
            <a:pPr lvl="1"/>
            <a:r>
              <a:rPr lang="ko-KR" altLang="en-US" sz="1600" dirty="0" err="1" smtClean="0"/>
              <a:t>그렇지않다면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num</a:t>
            </a:r>
            <a:r>
              <a:rPr lang="ko-KR" altLang="en-US" sz="1600" dirty="0" smtClean="0"/>
              <a:t>은 음수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b="1" dirty="0" smtClean="0">
                <a:solidFill>
                  <a:srgbClr val="0070C0"/>
                </a:solidFill>
              </a:rPr>
              <a:t>else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if   </a:t>
            </a:r>
            <a:r>
              <a:rPr lang="en-US" altLang="ko-KR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줄여서</a:t>
            </a:r>
            <a:r>
              <a:rPr lang="en-US" altLang="ko-KR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elif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3" y="3867390"/>
            <a:ext cx="6061033" cy="234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6221" y="1500654"/>
            <a:ext cx="4222979" cy="2366736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600" dirty="0" err="1">
                <a:latin typeface="+mn-ea"/>
                <a:ea typeface="+mn-ea"/>
              </a:rPr>
              <a:t>num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(input("</a:t>
            </a:r>
            <a:r>
              <a:rPr lang="ko-KR" altLang="en-US" sz="1600" dirty="0">
                <a:latin typeface="+mn-ea"/>
                <a:ea typeface="+mn-ea"/>
              </a:rPr>
              <a:t>정수를 입력하시오</a:t>
            </a:r>
            <a:r>
              <a:rPr lang="en-US" altLang="ko-KR" sz="1600" dirty="0">
                <a:latin typeface="+mn-ea"/>
                <a:ea typeface="+mn-ea"/>
              </a:rPr>
              <a:t>: "))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if </a:t>
            </a:r>
            <a:r>
              <a:rPr lang="en-US" altLang="ko-KR" sz="1600" dirty="0" err="1">
                <a:latin typeface="+mn-ea"/>
                <a:ea typeface="+mn-ea"/>
              </a:rPr>
              <a:t>num</a:t>
            </a:r>
            <a:r>
              <a:rPr lang="en-US" altLang="ko-KR" sz="1600" dirty="0">
                <a:latin typeface="+mn-ea"/>
                <a:ea typeface="+mn-ea"/>
              </a:rPr>
              <a:t> &gt; 0:</a:t>
            </a:r>
          </a:p>
          <a:p>
            <a:r>
              <a:rPr lang="en-US" altLang="ko-KR" sz="1600" dirty="0">
                <a:latin typeface="+mn-ea"/>
                <a:ea typeface="+mn-ea"/>
              </a:rPr>
              <a:t>	print("</a:t>
            </a:r>
            <a:r>
              <a:rPr lang="ko-KR" altLang="en-US" sz="1600" dirty="0">
                <a:latin typeface="+mn-ea"/>
                <a:ea typeface="+mn-ea"/>
              </a:rPr>
              <a:t>양수입니다</a:t>
            </a:r>
            <a:r>
              <a:rPr lang="en-US" altLang="ko-KR" sz="1600" dirty="0">
                <a:latin typeface="+mn-ea"/>
                <a:ea typeface="+mn-ea"/>
              </a:rPr>
              <a:t>.")</a:t>
            </a:r>
          </a:p>
          <a:p>
            <a:r>
              <a:rPr lang="en-US" altLang="ko-KR" sz="1600" dirty="0" err="1">
                <a:latin typeface="+mn-ea"/>
                <a:ea typeface="+mn-ea"/>
              </a:rPr>
              <a:t>elif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num</a:t>
            </a:r>
            <a:r>
              <a:rPr lang="en-US" altLang="ko-KR" sz="1600" dirty="0">
                <a:latin typeface="+mn-ea"/>
                <a:ea typeface="+mn-ea"/>
              </a:rPr>
              <a:t> == 0:</a:t>
            </a:r>
          </a:p>
          <a:p>
            <a:r>
              <a:rPr lang="en-US" altLang="ko-KR" sz="1600" dirty="0">
                <a:latin typeface="+mn-ea"/>
                <a:ea typeface="+mn-ea"/>
              </a:rPr>
              <a:t>	print("0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.")</a:t>
            </a:r>
          </a:p>
          <a:p>
            <a:r>
              <a:rPr lang="en-US" altLang="ko-KR" sz="1600" dirty="0">
                <a:latin typeface="+mn-ea"/>
                <a:ea typeface="+mn-ea"/>
              </a:rPr>
              <a:t>else:</a:t>
            </a:r>
          </a:p>
          <a:p>
            <a:r>
              <a:rPr lang="en-US" altLang="ko-KR" sz="1600" dirty="0">
                <a:latin typeface="+mn-ea"/>
                <a:ea typeface="+mn-ea"/>
              </a:rPr>
              <a:t>	print("</a:t>
            </a:r>
            <a:r>
              <a:rPr lang="ko-KR" altLang="en-US" sz="1600" dirty="0">
                <a:latin typeface="+mn-ea"/>
                <a:ea typeface="+mn-ea"/>
              </a:rPr>
              <a:t>음수입니다</a:t>
            </a:r>
            <a:r>
              <a:rPr lang="en-US" altLang="ko-KR" sz="1600" dirty="0">
                <a:latin typeface="+mn-ea"/>
                <a:ea typeface="+mn-ea"/>
              </a:rPr>
              <a:t>.")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6221" y="4190521"/>
            <a:ext cx="4311879" cy="770819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정수를 입력하시오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: 10</a:t>
            </a:r>
          </a:p>
          <a:p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양수입니다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ko-KR" altLang="en-US" sz="16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4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복잡한 </a:t>
            </a:r>
            <a:r>
              <a:rPr lang="ko-KR" altLang="en-US" dirty="0" err="1"/>
              <a:t>조건문의</a:t>
            </a:r>
            <a:r>
              <a:rPr lang="ko-KR" altLang="en-US" dirty="0"/>
              <a:t> 예 </a:t>
            </a:r>
            <a:r>
              <a:rPr lang="en-US" altLang="ko-KR" dirty="0"/>
              <a:t>: </a:t>
            </a:r>
            <a:r>
              <a:rPr lang="ko-KR" altLang="en-US" dirty="0" smtClean="0"/>
              <a:t>중첩 </a:t>
            </a:r>
            <a:r>
              <a:rPr lang="en-US" altLang="ko-KR" dirty="0" smtClean="0"/>
              <a:t>if-else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/>
              <a:t>if </a:t>
            </a:r>
            <a:r>
              <a:rPr lang="ko-KR" altLang="en-US" sz="1800" dirty="0"/>
              <a:t>문 안에 다른 </a:t>
            </a:r>
            <a:r>
              <a:rPr lang="en-US" altLang="ko-KR" sz="1800" dirty="0"/>
              <a:t>if </a:t>
            </a:r>
            <a:r>
              <a:rPr lang="ko-KR" altLang="en-US" sz="1800" dirty="0"/>
              <a:t>문이 들어갈 수도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만약에 </a:t>
            </a:r>
            <a:r>
              <a:rPr lang="en-US" altLang="ko-KR" sz="1600" dirty="0" err="1"/>
              <a:t>num</a:t>
            </a:r>
            <a:r>
              <a:rPr lang="en-US" altLang="ko-KR" sz="1600" dirty="0" smtClean="0"/>
              <a:t>&gt;=0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인 경우</a:t>
            </a:r>
            <a:endParaRPr lang="en-US" altLang="ko-KR" sz="1600" dirty="0" smtClean="0"/>
          </a:p>
          <a:p>
            <a:pPr lvl="2"/>
            <a:r>
              <a:rPr lang="ko-KR" altLang="en-US" sz="1500" dirty="0" smtClean="0"/>
              <a:t>만약에 </a:t>
            </a:r>
            <a:r>
              <a:rPr lang="en-US" altLang="ko-KR" sz="1500" dirty="0" err="1" smtClean="0"/>
              <a:t>num</a:t>
            </a:r>
            <a:r>
              <a:rPr lang="en-US" altLang="ko-KR" sz="1500" dirty="0" smtClean="0"/>
              <a:t>==0</a:t>
            </a:r>
            <a:r>
              <a:rPr lang="ko-KR" altLang="en-US" sz="1500" dirty="0" smtClean="0"/>
              <a:t>이면 </a:t>
            </a:r>
            <a:r>
              <a:rPr lang="en-US" altLang="ko-KR" sz="1500" dirty="0" smtClean="0"/>
              <a:t>0</a:t>
            </a:r>
          </a:p>
          <a:p>
            <a:pPr lvl="2"/>
            <a:r>
              <a:rPr lang="ko-KR" altLang="en-US" sz="1500" dirty="0" smtClean="0"/>
              <a:t>그렇지 않으면 양수</a:t>
            </a:r>
            <a:endParaRPr lang="en-US" altLang="ko-KR" sz="1500" dirty="0" smtClean="0"/>
          </a:p>
          <a:p>
            <a:pPr lvl="1"/>
            <a:r>
              <a:rPr lang="ko-KR" altLang="en-US" sz="1600" dirty="0" err="1" smtClean="0"/>
              <a:t>그렇지않다면</a:t>
            </a:r>
            <a:r>
              <a:rPr lang="ko-KR" altLang="en-US" sz="1600" dirty="0" smtClean="0"/>
              <a:t> </a:t>
            </a:r>
            <a:r>
              <a:rPr lang="en-US" altLang="ko-KR" sz="1600" dirty="0" err="1"/>
              <a:t>num</a:t>
            </a:r>
            <a:r>
              <a:rPr lang="ko-KR" altLang="en-US" sz="1600" dirty="0"/>
              <a:t>은 음수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16" y="3116257"/>
            <a:ext cx="6016987" cy="326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70655" y="1341983"/>
            <a:ext cx="4308545" cy="2536166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600" dirty="0" err="1">
                <a:latin typeface="+mn-ea"/>
                <a:ea typeface="+mn-ea"/>
              </a:rPr>
              <a:t>num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dirty="0" err="1">
                <a:latin typeface="+mn-ea"/>
                <a:ea typeface="+mn-ea"/>
              </a:rPr>
              <a:t>int</a:t>
            </a:r>
            <a:r>
              <a:rPr lang="en-US" altLang="ko-KR" sz="1600" dirty="0">
                <a:latin typeface="+mn-ea"/>
                <a:ea typeface="+mn-ea"/>
              </a:rPr>
              <a:t>(input("</a:t>
            </a:r>
            <a:r>
              <a:rPr lang="ko-KR" altLang="en-US" sz="1600" dirty="0">
                <a:latin typeface="+mn-ea"/>
                <a:ea typeface="+mn-ea"/>
              </a:rPr>
              <a:t>정수를 입력하시오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en-US" altLang="ko-KR" sz="1600" dirty="0" smtClean="0">
                <a:latin typeface="+mn-ea"/>
                <a:ea typeface="+mn-ea"/>
              </a:rPr>
              <a:t>"))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if </a:t>
            </a:r>
            <a:r>
              <a:rPr lang="en-US" altLang="ko-KR" sz="1600" dirty="0" err="1">
                <a:latin typeface="+mn-ea"/>
                <a:ea typeface="+mn-ea"/>
              </a:rPr>
              <a:t>num</a:t>
            </a:r>
            <a:r>
              <a:rPr lang="en-US" altLang="ko-KR" sz="1600" dirty="0">
                <a:latin typeface="+mn-ea"/>
                <a:ea typeface="+mn-ea"/>
              </a:rPr>
              <a:t> &gt;= 0:</a:t>
            </a:r>
          </a:p>
          <a:p>
            <a:r>
              <a:rPr lang="en-US" altLang="ko-KR" sz="1600" dirty="0">
                <a:latin typeface="+mn-ea"/>
                <a:ea typeface="+mn-ea"/>
              </a:rPr>
              <a:t>	if </a:t>
            </a:r>
            <a:r>
              <a:rPr lang="en-US" altLang="ko-KR" sz="1600" dirty="0" err="1">
                <a:latin typeface="+mn-ea"/>
                <a:ea typeface="+mn-ea"/>
              </a:rPr>
              <a:t>num</a:t>
            </a:r>
            <a:r>
              <a:rPr lang="en-US" altLang="ko-KR" sz="1600" dirty="0">
                <a:latin typeface="+mn-ea"/>
                <a:ea typeface="+mn-ea"/>
              </a:rPr>
              <a:t> == 0:</a:t>
            </a:r>
          </a:p>
          <a:p>
            <a:r>
              <a:rPr lang="en-US" altLang="ko-KR" sz="1600" dirty="0">
                <a:latin typeface="+mn-ea"/>
                <a:ea typeface="+mn-ea"/>
              </a:rPr>
              <a:t>		print("0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.")</a:t>
            </a:r>
          </a:p>
          <a:p>
            <a:r>
              <a:rPr lang="en-US" altLang="ko-KR" sz="1600" dirty="0">
                <a:latin typeface="+mn-ea"/>
                <a:ea typeface="+mn-ea"/>
              </a:rPr>
              <a:t>	else:</a:t>
            </a:r>
          </a:p>
          <a:p>
            <a:r>
              <a:rPr lang="en-US" altLang="ko-KR" sz="1600" dirty="0">
                <a:latin typeface="+mn-ea"/>
                <a:ea typeface="+mn-ea"/>
              </a:rPr>
              <a:t>		print("</a:t>
            </a:r>
            <a:r>
              <a:rPr lang="ko-KR" altLang="en-US" sz="1600" dirty="0">
                <a:latin typeface="+mn-ea"/>
                <a:ea typeface="+mn-ea"/>
              </a:rPr>
              <a:t>양수입니다</a:t>
            </a:r>
            <a:r>
              <a:rPr lang="en-US" altLang="ko-KR" sz="1600" dirty="0">
                <a:latin typeface="+mn-ea"/>
                <a:ea typeface="+mn-ea"/>
              </a:rPr>
              <a:t>.")</a:t>
            </a:r>
          </a:p>
          <a:p>
            <a:r>
              <a:rPr lang="en-US" altLang="ko-KR" sz="1600" dirty="0">
                <a:latin typeface="+mn-ea"/>
                <a:ea typeface="+mn-ea"/>
              </a:rPr>
              <a:t>else:</a:t>
            </a:r>
          </a:p>
          <a:p>
            <a:r>
              <a:rPr lang="en-US" altLang="ko-KR" sz="1600" dirty="0">
                <a:latin typeface="+mn-ea"/>
                <a:ea typeface="+mn-ea"/>
              </a:rPr>
              <a:t>	print("</a:t>
            </a:r>
            <a:r>
              <a:rPr lang="ko-KR" altLang="en-US" sz="1600" dirty="0">
                <a:latin typeface="+mn-ea"/>
                <a:ea typeface="+mn-ea"/>
              </a:rPr>
              <a:t>음수입니다</a:t>
            </a:r>
            <a:r>
              <a:rPr lang="en-US" altLang="ko-KR" sz="1600" dirty="0">
                <a:latin typeface="+mn-ea"/>
                <a:ea typeface="+mn-ea"/>
              </a:rPr>
              <a:t>.")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32799" y="4245800"/>
            <a:ext cx="4308545" cy="833983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600" dirty="0">
                <a:latin typeface="+mn-ea"/>
                <a:ea typeface="+mn-ea"/>
              </a:rPr>
              <a:t>정수를 입력하시오</a:t>
            </a:r>
            <a:r>
              <a:rPr lang="en-US" altLang="ko-KR" sz="1600" dirty="0">
                <a:latin typeface="+mn-ea"/>
                <a:ea typeface="+mn-ea"/>
              </a:rPr>
              <a:t>: 10</a:t>
            </a:r>
          </a:p>
          <a:p>
            <a:r>
              <a:rPr lang="ko-KR" altLang="en-US" sz="1600" dirty="0">
                <a:latin typeface="+mn-ea"/>
                <a:ea typeface="+mn-ea"/>
              </a:rPr>
              <a:t>양수입니다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9548" y="1021827"/>
            <a:ext cx="3812771" cy="378617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 descr="https://blog.kakaocdn.net/dn/lDcah/btrbljVAUaJ/JAKDTsx8wF8Y9NCJruYYQ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56" y="1021827"/>
            <a:ext cx="5457917" cy="383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443643" y="5183617"/>
            <a:ext cx="9163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99"/>
                </a:solidFill>
              </a:rPr>
              <a:t>일상생활의</a:t>
            </a:r>
            <a:r>
              <a:rPr lang="en-US" altLang="ko-KR" dirty="0">
                <a:solidFill>
                  <a:srgbClr val="000099"/>
                </a:solidFill>
              </a:rPr>
              <a:t> </a:t>
            </a:r>
            <a:r>
              <a:rPr lang="ko-KR" altLang="en-US" dirty="0" smtClean="0">
                <a:solidFill>
                  <a:srgbClr val="000099"/>
                </a:solidFill>
              </a:rPr>
              <a:t>대부분은 </a:t>
            </a:r>
            <a:r>
              <a:rPr lang="ko-KR" altLang="en-US" dirty="0">
                <a:solidFill>
                  <a:srgbClr val="000099"/>
                </a:solidFill>
              </a:rPr>
              <a:t>선택의 </a:t>
            </a:r>
            <a:r>
              <a:rPr lang="ko-KR" altLang="en-US" dirty="0" smtClean="0">
                <a:solidFill>
                  <a:srgbClr val="000099"/>
                </a:solidFill>
              </a:rPr>
              <a:t>연속</a:t>
            </a:r>
            <a:r>
              <a:rPr lang="en-US" altLang="ko-KR" dirty="0" smtClean="0">
                <a:solidFill>
                  <a:srgbClr val="000099"/>
                </a:solidFill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0099"/>
                </a:solidFill>
              </a:rPr>
              <a:t>컴퓨터를 </a:t>
            </a:r>
            <a:r>
              <a:rPr lang="ko-KR" altLang="en-US" dirty="0">
                <a:solidFill>
                  <a:srgbClr val="000099"/>
                </a:solidFill>
              </a:rPr>
              <a:t>통해서 해결하려는 대부분의 목표들은 </a:t>
            </a:r>
            <a:r>
              <a:rPr lang="ko-KR" altLang="en-US" dirty="0" smtClean="0">
                <a:solidFill>
                  <a:srgbClr val="000099"/>
                </a:solidFill>
              </a:rPr>
              <a:t>선택의 연속과정으로 </a:t>
            </a:r>
            <a:r>
              <a:rPr lang="ko-KR" altLang="en-US" dirty="0">
                <a:solidFill>
                  <a:srgbClr val="000099"/>
                </a:solidFill>
              </a:rPr>
              <a:t>생각할 수 있음</a:t>
            </a:r>
            <a:endParaRPr lang="en-US" altLang="ko-KR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89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smtClean="0"/>
              <a:t>세 개의 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가장 큰 수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>
                <a:ea typeface="+mn-ea"/>
              </a:rPr>
              <a:t>세개의 수를 입력 받은 후 가장 큰 수를 출력하세요</a:t>
            </a:r>
            <a:endParaRPr lang="en-US" altLang="ko-KR" sz="1800" dirty="0" smtClean="0">
              <a:ea typeface="+mn-ea"/>
            </a:endParaRPr>
          </a:p>
          <a:p>
            <a:r>
              <a:rPr lang="ko-KR" altLang="en-US" sz="1800" dirty="0" smtClean="0">
                <a:ea typeface="+mn-ea"/>
              </a:rPr>
              <a:t>비교하는 방법은 여러가지가 있지만 </a:t>
            </a:r>
            <a:r>
              <a:rPr lang="ko-KR" altLang="en-US" sz="1800" dirty="0"/>
              <a:t>주어진 문제로부터 </a:t>
            </a:r>
            <a:r>
              <a:rPr lang="ko-KR" altLang="en-US" sz="1800" dirty="0" smtClean="0"/>
              <a:t>명확하고 효율적인 조건을 </a:t>
            </a:r>
            <a:r>
              <a:rPr lang="ko-KR" altLang="en-US" sz="1800" dirty="0"/>
              <a:t>추출하는 </a:t>
            </a:r>
            <a:r>
              <a:rPr lang="ko-KR" altLang="en-US" sz="1800" dirty="0" smtClean="0">
                <a:ea typeface="+mn-ea"/>
              </a:rPr>
              <a:t>방법을 생각하는 것이 중요합니다</a:t>
            </a:r>
            <a:r>
              <a:rPr lang="en-US" altLang="ko-KR" sz="1800" dirty="0" smtClean="0">
                <a:ea typeface="+mn-ea"/>
              </a:rPr>
              <a:t>!</a:t>
            </a:r>
          </a:p>
          <a:p>
            <a:r>
              <a:rPr lang="ko-KR" altLang="en-US" sz="1800" dirty="0" smtClean="0">
                <a:ea typeface="+mn-ea"/>
              </a:rPr>
              <a:t>실행 예</a:t>
            </a:r>
            <a:r>
              <a:rPr lang="en-US" altLang="ko-KR" sz="1800" dirty="0" smtClean="0">
                <a:ea typeface="+mn-ea"/>
              </a:rPr>
              <a:t>) </a:t>
            </a:r>
          </a:p>
          <a:p>
            <a:endParaRPr lang="ko-KR" altLang="en-US" sz="1800" dirty="0"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38" y="3183416"/>
            <a:ext cx="3783205" cy="31481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418" y="2662925"/>
            <a:ext cx="5343782" cy="366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98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동전 던지기 게임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C00000"/>
                </a:solidFill>
              </a:rPr>
              <a:t>랜덤</a:t>
            </a:r>
            <a:r>
              <a:rPr lang="en-US" altLang="ko-KR" sz="2000" dirty="0" smtClean="0">
                <a:solidFill>
                  <a:srgbClr val="C00000"/>
                </a:solidFill>
              </a:rPr>
              <a:t>(</a:t>
            </a:r>
            <a:r>
              <a:rPr lang="ko-KR" altLang="en-US" sz="2000" dirty="0" err="1" smtClean="0">
                <a:solidFill>
                  <a:srgbClr val="C00000"/>
                </a:solidFill>
              </a:rPr>
              <a:t>난수</a:t>
            </a:r>
            <a:r>
              <a:rPr lang="en-US" altLang="ko-KR" sz="2000" dirty="0" smtClean="0">
                <a:solidFill>
                  <a:srgbClr val="C00000"/>
                </a:solidFill>
              </a:rPr>
              <a:t>) </a:t>
            </a:r>
            <a:r>
              <a:rPr lang="ko-KR" altLang="en-US" sz="2000" dirty="0" smtClean="0">
                <a:solidFill>
                  <a:srgbClr val="C00000"/>
                </a:solidFill>
              </a:rPr>
              <a:t>수를 발생시켜 봅니다</a:t>
            </a:r>
            <a:r>
              <a:rPr lang="en-US" altLang="ko-KR" sz="2000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altLang="ko-KR" sz="1800" dirty="0" smtClean="0"/>
              <a:t>import random</a:t>
            </a:r>
          </a:p>
          <a:p>
            <a:pPr lvl="1"/>
            <a:r>
              <a:rPr lang="ko-KR" altLang="en-US" sz="1800" dirty="0" smtClean="0"/>
              <a:t>사용법 </a:t>
            </a:r>
            <a:r>
              <a:rPr lang="en-US" altLang="ko-KR" sz="1800" dirty="0" smtClean="0"/>
              <a:t>: </a:t>
            </a:r>
          </a:p>
          <a:p>
            <a:pPr lvl="2"/>
            <a:r>
              <a:rPr lang="en-US" altLang="ko-KR" sz="1700" dirty="0" err="1" smtClean="0"/>
              <a:t>random.randrange</a:t>
            </a:r>
            <a:r>
              <a:rPr lang="en-US" altLang="ko-KR" sz="1700" dirty="0" smtClean="0"/>
              <a:t>(3</a:t>
            </a:r>
            <a:r>
              <a:rPr lang="en-US" altLang="ko-KR" sz="1700" dirty="0" smtClean="0"/>
              <a:t>) :</a:t>
            </a:r>
            <a:r>
              <a:rPr lang="ko-KR" altLang="en-US" sz="1700" dirty="0" smtClean="0"/>
              <a:t> </a:t>
            </a:r>
            <a:r>
              <a:rPr lang="en-US" altLang="ko-KR" sz="1700" dirty="0" smtClean="0"/>
              <a:t>0,1,2 </a:t>
            </a:r>
            <a:r>
              <a:rPr lang="ko-KR" altLang="en-US" sz="1700" dirty="0" smtClean="0"/>
              <a:t>중 랜덤 </a:t>
            </a:r>
            <a:r>
              <a:rPr lang="ko-KR" altLang="en-US" sz="1700" dirty="0" smtClean="0"/>
              <a:t>수</a:t>
            </a:r>
            <a:r>
              <a:rPr lang="ko-KR" altLang="en-US" sz="1700" dirty="0" smtClean="0"/>
              <a:t>를 구한다</a:t>
            </a:r>
            <a:endParaRPr lang="en-US" altLang="ko-KR" sz="1700" dirty="0" smtClean="0"/>
          </a:p>
          <a:p>
            <a:pPr lvl="2"/>
            <a:r>
              <a:rPr lang="en-US" altLang="ko-KR" sz="1700" dirty="0" err="1" smtClean="0"/>
              <a:t>random.randint</a:t>
            </a:r>
            <a:r>
              <a:rPr lang="en-US" altLang="ko-KR" sz="1700" dirty="0" smtClean="0"/>
              <a:t>(0,100) : 0</a:t>
            </a:r>
            <a:r>
              <a:rPr lang="ko-KR" altLang="en-US" sz="1700" dirty="0" smtClean="0"/>
              <a:t>부터 </a:t>
            </a:r>
            <a:r>
              <a:rPr lang="en-US" altLang="ko-KR" sz="1700" dirty="0" smtClean="0"/>
              <a:t>100</a:t>
            </a:r>
            <a:r>
              <a:rPr lang="ko-KR" altLang="en-US" sz="1700" dirty="0" smtClean="0"/>
              <a:t>까지 랜덤 수 </a:t>
            </a:r>
            <a:endParaRPr lang="en-US" altLang="ko-KR" sz="1700" dirty="0" smtClean="0"/>
          </a:p>
          <a:p>
            <a:pPr lvl="1"/>
            <a:r>
              <a:rPr lang="ko-KR" altLang="en-US" sz="1800" dirty="0" smtClean="0"/>
              <a:t>앞 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뒤 </a:t>
            </a:r>
            <a:r>
              <a:rPr lang="en-US" altLang="ko-KR" sz="1800" dirty="0" smtClean="0">
                <a:sym typeface="Wingdings" panose="05000000000000000000" pitchFamily="2" charset="2"/>
              </a:rPr>
              <a:t> 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으로 처리</a:t>
            </a:r>
            <a:endParaRPr lang="ko-KR" altLang="en-US" sz="1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835" y="3990975"/>
            <a:ext cx="34004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2109" y="1398213"/>
            <a:ext cx="4662726" cy="3102265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600">
                <a:latin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</a:t>
            </a:r>
            <a:r>
              <a:rPr lang="en-US" altLang="ko-KR" dirty="0" smtClean="0"/>
              <a:t>random    #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라이브러리를 이용하여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print(＂</a:t>
            </a:r>
            <a:r>
              <a:rPr lang="ko-KR" altLang="en-US" dirty="0" smtClean="0"/>
              <a:t>동전 </a:t>
            </a:r>
            <a:r>
              <a:rPr lang="ko-KR" altLang="en-US" dirty="0"/>
              <a:t>던지기 게임을 시작합니다</a:t>
            </a:r>
            <a:r>
              <a:rPr lang="en-US" altLang="ko-KR" dirty="0" smtClean="0"/>
              <a:t>.＂)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dirty="0" smtClean="0"/>
              <a:t>oin </a:t>
            </a:r>
            <a:r>
              <a:rPr lang="en-US" altLang="ko-KR" dirty="0"/>
              <a:t>= </a:t>
            </a:r>
            <a:r>
              <a:rPr lang="en-US" altLang="ko-KR" dirty="0" err="1"/>
              <a:t>random.randrange</a:t>
            </a:r>
            <a:r>
              <a:rPr lang="en-US" altLang="ko-KR" dirty="0"/>
              <a:t>(2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r>
              <a:rPr lang="en-US" altLang="ko-KR" dirty="0"/>
              <a:t>if coin == 0 </a:t>
            </a:r>
            <a:r>
              <a:rPr lang="en-US" altLang="ko-KR" dirty="0" smtClean="0"/>
              <a:t>: print</a:t>
            </a:r>
            <a:r>
              <a:rPr lang="en-US" altLang="ko-KR" dirty="0"/>
              <a:t>("</a:t>
            </a:r>
            <a:r>
              <a:rPr lang="ko-KR" altLang="en-US" dirty="0"/>
              <a:t>앞면입니다</a:t>
            </a:r>
            <a:r>
              <a:rPr lang="en-US" altLang="ko-KR" dirty="0"/>
              <a:t>.")</a:t>
            </a:r>
          </a:p>
          <a:p>
            <a:r>
              <a:rPr lang="en-US" altLang="ko-KR" dirty="0"/>
              <a:t>else </a:t>
            </a:r>
            <a:r>
              <a:rPr lang="en-US" altLang="ko-KR" dirty="0" smtClean="0"/>
              <a:t>: print</a:t>
            </a:r>
            <a:r>
              <a:rPr lang="en-US" altLang="ko-KR" dirty="0"/>
              <a:t>("</a:t>
            </a:r>
            <a:r>
              <a:rPr lang="ko-KR" altLang="en-US" dirty="0"/>
              <a:t>뒷면입니다</a:t>
            </a:r>
            <a:r>
              <a:rPr lang="en-US" altLang="ko-KR" dirty="0" smtClean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게임이 종료되었습니다</a:t>
            </a:r>
            <a:r>
              <a:rPr lang="en-US" altLang="ko-KR" dirty="0" smtClean="0"/>
              <a:t>.")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51029" y="4696217"/>
            <a:ext cx="4613805" cy="1585202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동전 던지기 게임을 시작합니다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뒷면입니다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게임이 종료되었습니다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19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윤년 판단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입력된 연도가 </a:t>
            </a:r>
            <a:r>
              <a:rPr lang="ko-KR" altLang="en-US" sz="1800" dirty="0" smtClean="0"/>
              <a:t>윤년일까 </a:t>
            </a:r>
            <a:r>
              <a:rPr lang="ko-KR" altLang="en-US" sz="1800" dirty="0" smtClean="0"/>
              <a:t>판단해보자</a:t>
            </a:r>
            <a:endParaRPr lang="en-US" altLang="ko-KR" sz="1800" dirty="0" smtClean="0"/>
          </a:p>
          <a:p>
            <a:r>
              <a:rPr lang="en-US" altLang="ko-KR" sz="1800" dirty="0" smtClean="0"/>
              <a:t>1</a:t>
            </a:r>
            <a:r>
              <a:rPr lang="ko-KR" altLang="en-US" sz="1800" dirty="0" smtClean="0"/>
              <a:t>년이 </a:t>
            </a:r>
            <a:r>
              <a:rPr lang="en-US" altLang="ko-KR" sz="1800" dirty="0" smtClean="0"/>
              <a:t>365</a:t>
            </a:r>
            <a:r>
              <a:rPr lang="ko-KR" altLang="en-US" sz="1800" dirty="0" smtClean="0"/>
              <a:t>일이면 평년</a:t>
            </a:r>
            <a:r>
              <a:rPr lang="en-US" altLang="ko-KR" sz="1800" dirty="0" smtClean="0"/>
              <a:t>, 366</a:t>
            </a:r>
            <a:r>
              <a:rPr lang="ko-KR" altLang="en-US" sz="1800" dirty="0" smtClean="0"/>
              <a:t>일이면 윤년이다</a:t>
            </a:r>
            <a:endParaRPr lang="ko-KR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911121" y="2332655"/>
            <a:ext cx="4908698" cy="1249296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연도를 입력하시오</a:t>
            </a:r>
            <a:r>
              <a:rPr lang="en-US" altLang="ko-KR" dirty="0">
                <a:latin typeface="+mn-ea"/>
                <a:ea typeface="+mn-ea"/>
              </a:rPr>
              <a:t>: 2012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2012 </a:t>
            </a:r>
            <a:r>
              <a:rPr lang="ko-KR" altLang="en-US" dirty="0">
                <a:latin typeface="+mn-ea"/>
                <a:ea typeface="+mn-ea"/>
              </a:rPr>
              <a:t>년은 윤년입니다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693" y="1938854"/>
            <a:ext cx="3001813" cy="215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07101" y="3927660"/>
            <a:ext cx="5927349" cy="1338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연도가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로 나누어 떨어지면 윤년이다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그러나 </a:t>
            </a:r>
            <a:r>
              <a:rPr lang="en-US" altLang="ko-KR" dirty="0" smtClean="0">
                <a:latin typeface="+mn-ea"/>
              </a:rPr>
              <a:t>100</a:t>
            </a:r>
            <a:r>
              <a:rPr lang="ko-KR" altLang="en-US" dirty="0">
                <a:latin typeface="+mn-ea"/>
              </a:rPr>
              <a:t>으로 나누어 떨어지는 연도는 </a:t>
            </a:r>
            <a:r>
              <a:rPr lang="ko-KR" altLang="en-US" dirty="0" smtClean="0">
                <a:latin typeface="+mn-ea"/>
              </a:rPr>
              <a:t>평년이다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+mn-ea"/>
              </a:rPr>
              <a:t>400</a:t>
            </a:r>
            <a:r>
              <a:rPr lang="ko-KR" altLang="en-US" dirty="0">
                <a:latin typeface="+mn-ea"/>
              </a:rPr>
              <a:t>으로 나누어 떨어지는 연도는 윤년이다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76788" y="4485662"/>
            <a:ext cx="2938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2024, 2028, 2096</a:t>
            </a:r>
            <a:r>
              <a:rPr lang="ko-KR" altLang="en-US" sz="1600" dirty="0" smtClean="0">
                <a:latin typeface="+mn-ea"/>
              </a:rPr>
              <a:t>은 윤년</a:t>
            </a: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2100, 2200, 2300</a:t>
            </a:r>
            <a:r>
              <a:rPr lang="ko-KR" altLang="en-US" sz="1600" dirty="0" smtClean="0">
                <a:latin typeface="+mn-ea"/>
              </a:rPr>
              <a:t>은 평년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87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윤년의 조건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94" y="1152339"/>
            <a:ext cx="9284069" cy="200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94" y="3206324"/>
            <a:ext cx="2947538" cy="214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62785" y="3406888"/>
            <a:ext cx="5760720" cy="1742536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year = </a:t>
            </a:r>
            <a:r>
              <a:rPr lang="en-US" altLang="ko-KR" sz="1400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(input("</a:t>
            </a:r>
            <a:r>
              <a:rPr lang="ko-KR" altLang="en-US" sz="1400" dirty="0">
                <a:latin typeface="+mn-ea"/>
                <a:ea typeface="+mn-ea"/>
              </a:rPr>
              <a:t>연도를 입력하시오</a:t>
            </a:r>
            <a:r>
              <a:rPr lang="en-US" altLang="ko-KR" sz="1400" dirty="0">
                <a:latin typeface="+mn-ea"/>
                <a:ea typeface="+mn-ea"/>
              </a:rPr>
              <a:t>: "))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if ( (year % 4 ==0 and year % 100 != 0) or year % 400 == 0):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	print(year, "</a:t>
            </a:r>
            <a:r>
              <a:rPr lang="ko-KR" altLang="en-US" sz="1400" dirty="0">
                <a:latin typeface="+mn-ea"/>
                <a:ea typeface="+mn-ea"/>
              </a:rPr>
              <a:t>년은 윤년입니다</a:t>
            </a:r>
            <a:r>
              <a:rPr lang="en-US" altLang="ko-KR" sz="1400" dirty="0">
                <a:latin typeface="+mn-ea"/>
                <a:ea typeface="+mn-ea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else 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	print(year, "</a:t>
            </a:r>
            <a:r>
              <a:rPr lang="ko-KR" altLang="en-US" sz="1400" dirty="0">
                <a:latin typeface="+mn-ea"/>
                <a:ea typeface="+mn-ea"/>
              </a:rPr>
              <a:t>년은 윤년이 아닙니다</a:t>
            </a:r>
            <a:r>
              <a:rPr lang="en-US" altLang="ko-KR" sz="1400" dirty="0">
                <a:latin typeface="+mn-ea"/>
                <a:ea typeface="+mn-ea"/>
              </a:rPr>
              <a:t>.")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98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종달새가 </a:t>
            </a:r>
            <a:r>
              <a:rPr lang="ko-KR" altLang="en-US" b="0" dirty="0" smtClean="0"/>
              <a:t>노래할 수 있을까</a:t>
            </a:r>
            <a:r>
              <a:rPr lang="en-US" altLang="ko-KR" b="0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동물원에 있는 종달새가 다음과 같은 </a:t>
            </a:r>
            <a:r>
              <a:rPr lang="en-US" altLang="ko-KR" sz="2000" dirty="0"/>
              <a:t>2</a:t>
            </a:r>
            <a:r>
              <a:rPr lang="ko-KR" altLang="en-US" sz="2000" dirty="0"/>
              <a:t>가지 조건이 충족될 때 노래를 한다고 하자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dirty="0"/>
              <a:t>오전 </a:t>
            </a:r>
            <a:r>
              <a:rPr lang="en-US" altLang="ko-KR" dirty="0"/>
              <a:t>6</a:t>
            </a:r>
            <a:r>
              <a:rPr lang="ko-KR" altLang="en-US" dirty="0"/>
              <a:t>시부터 오전 </a:t>
            </a:r>
            <a:r>
              <a:rPr lang="en-US" altLang="ko-KR" dirty="0"/>
              <a:t>9</a:t>
            </a:r>
            <a:r>
              <a:rPr lang="ko-KR" altLang="en-US" dirty="0"/>
              <a:t>시 사이</a:t>
            </a:r>
          </a:p>
          <a:p>
            <a:pPr lvl="1"/>
            <a:r>
              <a:rPr lang="ko-KR" altLang="en-US" dirty="0"/>
              <a:t>날씨가 화창하다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918" y="153510"/>
            <a:ext cx="1107799" cy="989490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61" y="2642438"/>
            <a:ext cx="4597439" cy="318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/>
              <a:t>현재 시각을 </a:t>
            </a:r>
            <a:r>
              <a:rPr lang="ko-KR" altLang="en-US" sz="1800" dirty="0" err="1"/>
              <a:t>난수로</a:t>
            </a:r>
            <a:r>
              <a:rPr lang="ko-KR" altLang="en-US" sz="1800" dirty="0"/>
              <a:t> 생성하고 </a:t>
            </a:r>
            <a:endParaRPr lang="en-US" altLang="ko-KR" sz="1800" dirty="0" smtClean="0"/>
          </a:p>
          <a:p>
            <a:pPr lvl="1"/>
            <a:r>
              <a:rPr lang="en-US" altLang="ko-KR" sz="1600" dirty="0" err="1" smtClean="0"/>
              <a:t>random.randint</a:t>
            </a:r>
            <a:r>
              <a:rPr lang="en-US" altLang="ko-KR" sz="1600" dirty="0" smtClean="0"/>
              <a:t>(1,24)</a:t>
            </a:r>
          </a:p>
          <a:p>
            <a:pPr lvl="1"/>
            <a:endParaRPr lang="en-US" altLang="ko-KR" sz="1600" dirty="0" smtClean="0"/>
          </a:p>
          <a:p>
            <a:r>
              <a:rPr lang="ko-KR" altLang="en-US" sz="1800" dirty="0" smtClean="0"/>
              <a:t>현재 날씨도 </a:t>
            </a:r>
            <a:r>
              <a:rPr lang="ko-KR" altLang="en-US" sz="1800" dirty="0" err="1" smtClean="0"/>
              <a:t>난수로</a:t>
            </a:r>
            <a:r>
              <a:rPr lang="ko-KR" altLang="en-US" sz="1800" dirty="0" smtClean="0"/>
              <a:t> 생성하자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600" dirty="0" smtClean="0"/>
              <a:t>날씨가 화창하면 </a:t>
            </a:r>
            <a:r>
              <a:rPr lang="en-US" altLang="ko-KR" sz="1600" dirty="0" smtClean="0"/>
              <a:t>True, </a:t>
            </a:r>
            <a:r>
              <a:rPr lang="ko-KR" altLang="en-US" sz="1600" dirty="0" smtClean="0"/>
              <a:t>그렇지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않으면 </a:t>
            </a:r>
            <a:r>
              <a:rPr lang="en-US" altLang="ko-KR" sz="1600" dirty="0" smtClean="0"/>
              <a:t>False</a:t>
            </a:r>
            <a:r>
              <a:rPr lang="ko-KR" altLang="en-US" sz="1600" dirty="0" smtClean="0"/>
              <a:t>로 하여 </a:t>
            </a:r>
            <a:r>
              <a:rPr lang="en-US" altLang="ko-KR" sz="1600" dirty="0" smtClean="0"/>
              <a:t>[</a:t>
            </a:r>
            <a:r>
              <a:rPr lang="en-US" altLang="ko-KR" sz="1600" dirty="0"/>
              <a:t>True, False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중에서 </a:t>
            </a:r>
            <a:r>
              <a:rPr lang="ko-KR" altLang="en-US" sz="1600" dirty="0" err="1"/>
              <a:t>랜덤하게</a:t>
            </a:r>
            <a:r>
              <a:rPr lang="ko-KR" altLang="en-US" sz="1600" dirty="0"/>
              <a:t> 선택하자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둘 중 하나 고르기 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>
                <a:solidFill>
                  <a:srgbClr val="C00000"/>
                </a:solidFill>
              </a:rPr>
              <a:t>random.choice</a:t>
            </a:r>
            <a:r>
              <a:rPr lang="en-US" altLang="ko-KR" sz="1600" dirty="0" smtClean="0">
                <a:solidFill>
                  <a:srgbClr val="C00000"/>
                </a:solidFill>
              </a:rPr>
              <a:t>([True, False]) </a:t>
            </a:r>
          </a:p>
          <a:p>
            <a:pPr lvl="2"/>
            <a:r>
              <a:rPr lang="en-US" altLang="ko-KR" sz="1600" dirty="0" err="1">
                <a:solidFill>
                  <a:srgbClr val="C00000"/>
                </a:solidFill>
              </a:rPr>
              <a:t>random.choice</a:t>
            </a:r>
            <a:r>
              <a:rPr lang="en-US" altLang="ko-KR" sz="1600" dirty="0" smtClean="0">
                <a:solidFill>
                  <a:srgbClr val="C00000"/>
                </a:solidFill>
              </a:rPr>
              <a:t>([‘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a</a:t>
            </a:r>
            <a:r>
              <a:rPr lang="en-US" altLang="ko-KR" sz="1600" dirty="0" err="1" smtClean="0">
                <a:solidFill>
                  <a:srgbClr val="C00000"/>
                </a:solidFill>
              </a:rPr>
              <a:t>’,’b</a:t>
            </a:r>
            <a:r>
              <a:rPr lang="en-US" altLang="ko-KR" sz="1600" dirty="0" smtClean="0">
                <a:solidFill>
                  <a:srgbClr val="C00000"/>
                </a:solidFill>
              </a:rPr>
              <a:t>’])</a:t>
            </a:r>
          </a:p>
          <a:p>
            <a:pPr lvl="1"/>
            <a:r>
              <a:rPr lang="ko-KR" altLang="en-US" sz="1600" dirty="0" smtClean="0">
                <a:ea typeface="+mn-ea"/>
              </a:rPr>
              <a:t>숫자 범위에서 </a:t>
            </a:r>
            <a:r>
              <a:rPr lang="ko-KR" altLang="en-US" sz="1600" dirty="0" err="1" smtClean="0">
                <a:ea typeface="+mn-ea"/>
              </a:rPr>
              <a:t>랜덤수</a:t>
            </a:r>
            <a:r>
              <a:rPr lang="ko-KR" altLang="en-US" sz="1600" dirty="0" smtClean="0">
                <a:ea typeface="+mn-ea"/>
              </a:rPr>
              <a:t> 얻기</a:t>
            </a:r>
            <a:endParaRPr lang="en-US" altLang="ko-KR" sz="1600" dirty="0" smtClean="0">
              <a:ea typeface="+mn-ea"/>
            </a:endParaRPr>
          </a:p>
          <a:p>
            <a:pPr lvl="2"/>
            <a:r>
              <a:rPr lang="en-US" altLang="ko-KR" sz="1600" dirty="0" err="1">
                <a:ea typeface="+mn-ea"/>
              </a:rPr>
              <a:t>random.randrange</a:t>
            </a:r>
            <a:r>
              <a:rPr lang="en-US" altLang="ko-KR" sz="1600" dirty="0">
                <a:ea typeface="+mn-ea"/>
              </a:rPr>
              <a:t>(3) :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dirty="0">
                <a:ea typeface="+mn-ea"/>
              </a:rPr>
              <a:t>0,1,2 </a:t>
            </a:r>
            <a:r>
              <a:rPr lang="ko-KR" altLang="en-US" sz="1600" dirty="0">
                <a:ea typeface="+mn-ea"/>
              </a:rPr>
              <a:t>중 랜덤 수를 구한다</a:t>
            </a:r>
            <a:endParaRPr lang="en-US" altLang="ko-KR" sz="1600" dirty="0">
              <a:ea typeface="+mn-ea"/>
            </a:endParaRPr>
          </a:p>
          <a:p>
            <a:pPr lvl="2"/>
            <a:r>
              <a:rPr lang="en-US" altLang="ko-KR" sz="1600" dirty="0" err="1">
                <a:ea typeface="+mn-ea"/>
              </a:rPr>
              <a:t>random.randint</a:t>
            </a:r>
            <a:r>
              <a:rPr lang="en-US" altLang="ko-KR" sz="1600" dirty="0">
                <a:ea typeface="+mn-ea"/>
              </a:rPr>
              <a:t>(0,100) : 0</a:t>
            </a:r>
            <a:r>
              <a:rPr lang="ko-KR" altLang="en-US" sz="1600" dirty="0">
                <a:ea typeface="+mn-ea"/>
              </a:rPr>
              <a:t>부터 </a:t>
            </a:r>
            <a:r>
              <a:rPr lang="en-US" altLang="ko-KR" sz="1600" dirty="0">
                <a:ea typeface="+mn-ea"/>
              </a:rPr>
              <a:t>100</a:t>
            </a:r>
            <a:r>
              <a:rPr lang="ko-KR" altLang="en-US" sz="1600" dirty="0">
                <a:ea typeface="+mn-ea"/>
              </a:rPr>
              <a:t>까지 랜덤 수 </a:t>
            </a:r>
            <a:endParaRPr lang="en-US" altLang="ko-KR" sz="1600" dirty="0"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2640" y="1316021"/>
            <a:ext cx="5016495" cy="1567772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import random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time = </a:t>
            </a:r>
            <a:r>
              <a:rPr lang="en-US" altLang="ko-KR" dirty="0" err="1"/>
              <a:t>random.randint</a:t>
            </a:r>
            <a:r>
              <a:rPr lang="en-US" altLang="ko-KR" dirty="0"/>
              <a:t>(1, 24)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sunny = </a:t>
            </a:r>
            <a:r>
              <a:rPr lang="en-US" altLang="ko-KR" dirty="0" err="1"/>
              <a:t>random.choice</a:t>
            </a:r>
            <a:r>
              <a:rPr lang="en-US" altLang="ko-KR" dirty="0"/>
              <a:t>([True, False])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83350" y="3718444"/>
            <a:ext cx="4956786" cy="1511253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좋은 아침입니다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지금 시각은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ko-KR" altLang="en-US" dirty="0">
                <a:latin typeface="+mn-ea"/>
                <a:ea typeface="+mn-ea"/>
              </a:rPr>
              <a:t>시 입니다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현재 날씨가 화창하지 않습니다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종달새가 노래를 하지 않는다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67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763" y="1052423"/>
            <a:ext cx="8680282" cy="5368697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import random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time = </a:t>
            </a:r>
            <a:r>
              <a:rPr lang="en-US" altLang="ko-KR" sz="1600" dirty="0" err="1">
                <a:latin typeface="+mn-ea"/>
                <a:ea typeface="+mn-ea"/>
              </a:rPr>
              <a:t>random.randint</a:t>
            </a:r>
            <a:r>
              <a:rPr lang="en-US" altLang="ko-KR" sz="1600" dirty="0">
                <a:latin typeface="+mn-ea"/>
                <a:ea typeface="+mn-ea"/>
              </a:rPr>
              <a:t>(1, 24)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print(f"</a:t>
            </a:r>
            <a:r>
              <a:rPr lang="ko-KR" altLang="en-US" sz="1600" dirty="0">
                <a:latin typeface="+mn-ea"/>
                <a:ea typeface="+mn-ea"/>
              </a:rPr>
              <a:t>좋은 아침입니다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지금 시각은 </a:t>
            </a:r>
            <a:r>
              <a:rPr lang="en-US" altLang="ko-KR" sz="1600" dirty="0" smtClean="0">
                <a:latin typeface="+mn-ea"/>
                <a:ea typeface="+mn-ea"/>
              </a:rPr>
              <a:t>{time} </a:t>
            </a:r>
            <a:r>
              <a:rPr lang="ko-KR" altLang="en-US" sz="1600" dirty="0" smtClean="0">
                <a:latin typeface="+mn-ea"/>
                <a:ea typeface="+mn-ea"/>
              </a:rPr>
              <a:t>시 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sunny = </a:t>
            </a:r>
            <a:r>
              <a:rPr lang="en-US" altLang="ko-KR" sz="1600" dirty="0" err="1">
                <a:latin typeface="+mn-ea"/>
                <a:ea typeface="+mn-ea"/>
              </a:rPr>
              <a:t>random.choice</a:t>
            </a:r>
            <a:r>
              <a:rPr lang="en-US" altLang="ko-KR" sz="1600" dirty="0">
                <a:latin typeface="+mn-ea"/>
                <a:ea typeface="+mn-ea"/>
              </a:rPr>
              <a:t>([True, False])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if </a:t>
            </a:r>
            <a:r>
              <a:rPr lang="en-US" altLang="ko-KR" sz="1600" dirty="0" smtClean="0">
                <a:latin typeface="+mn-ea"/>
                <a:ea typeface="+mn-ea"/>
              </a:rPr>
              <a:t>sunny==True :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print ("</a:t>
            </a:r>
            <a:r>
              <a:rPr lang="ko-KR" altLang="en-US" sz="1600" dirty="0">
                <a:latin typeface="+mn-ea"/>
                <a:ea typeface="+mn-ea"/>
              </a:rPr>
              <a:t>현재 날씨가 화창합니다</a:t>
            </a:r>
            <a:r>
              <a:rPr lang="en-US" altLang="ko-KR" sz="1600" dirty="0">
                <a:latin typeface="+mn-ea"/>
                <a:ea typeface="+mn-ea"/>
              </a:rPr>
              <a:t>. 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print ("</a:t>
            </a:r>
            <a:r>
              <a:rPr lang="ko-KR" altLang="en-US" sz="1600" dirty="0">
                <a:latin typeface="+mn-ea"/>
                <a:ea typeface="+mn-ea"/>
              </a:rPr>
              <a:t>현재 날씨가 화창하지 않습니다</a:t>
            </a:r>
            <a:r>
              <a:rPr lang="en-US" altLang="ko-KR" sz="1600" dirty="0">
                <a:latin typeface="+mn-ea"/>
                <a:ea typeface="+mn-ea"/>
              </a:rPr>
              <a:t>. ")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if </a:t>
            </a:r>
            <a:r>
              <a:rPr lang="en-US" altLang="ko-KR" sz="1600" dirty="0">
                <a:latin typeface="+mn-ea"/>
                <a:ea typeface="+mn-ea"/>
              </a:rPr>
              <a:t>time &gt;= 6 and time &lt; 9 and sunny</a:t>
            </a:r>
            <a:r>
              <a:rPr lang="en-US" altLang="ko-KR" sz="1600" dirty="0" smtClean="0">
                <a:latin typeface="+mn-ea"/>
                <a:ea typeface="+mn-ea"/>
              </a:rPr>
              <a:t>:        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print ("</a:t>
            </a:r>
            <a:r>
              <a:rPr lang="ko-KR" altLang="en-US" sz="1600" dirty="0">
                <a:latin typeface="+mn-ea"/>
                <a:ea typeface="+mn-ea"/>
              </a:rPr>
              <a:t>종달새가 노래를 한다</a:t>
            </a:r>
            <a:r>
              <a:rPr lang="en-US" altLang="ko-KR" sz="1600" dirty="0">
                <a:latin typeface="+mn-ea"/>
                <a:ea typeface="+mn-ea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else :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print ("</a:t>
            </a:r>
            <a:r>
              <a:rPr lang="ko-KR" altLang="en-US" sz="1600" dirty="0">
                <a:latin typeface="+mn-ea"/>
                <a:ea typeface="+mn-ea"/>
              </a:rPr>
              <a:t>종달새가 노래를 하지 않는다</a:t>
            </a:r>
            <a:r>
              <a:rPr lang="en-US" altLang="ko-KR" sz="1600" dirty="0">
                <a:latin typeface="+mn-ea"/>
                <a:ea typeface="+mn-ea"/>
              </a:rPr>
              <a:t>.")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1504" y="4439107"/>
            <a:ext cx="3720890" cy="338554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또는 </a:t>
            </a:r>
            <a:r>
              <a:rPr lang="en-US" altLang="ko-KR" sz="1600" dirty="0">
                <a:latin typeface="+mn-ea"/>
              </a:rPr>
              <a:t>i</a:t>
            </a:r>
            <a:r>
              <a:rPr lang="en-US" altLang="ko-KR" sz="1600" dirty="0" smtClean="0">
                <a:latin typeface="+mn-ea"/>
              </a:rPr>
              <a:t>f 6&lt;=time &lt;9 and sunny==True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211504" y="2976538"/>
            <a:ext cx="3720890" cy="338554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또는 </a:t>
            </a:r>
            <a:r>
              <a:rPr lang="en-US" altLang="ko-KR" sz="1600" dirty="0" smtClean="0">
                <a:latin typeface="+mn-ea"/>
              </a:rPr>
              <a:t>if sunny :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39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solidFill>
                  <a:srgbClr val="000099"/>
                </a:solidFill>
              </a:rPr>
              <a:t>Lab : </a:t>
            </a:r>
            <a:r>
              <a:rPr lang="ko-KR" altLang="en-US" sz="4400" dirty="0" smtClean="0">
                <a:solidFill>
                  <a:srgbClr val="000099"/>
                </a:solidFill>
              </a:rPr>
              <a:t>가벼운</a:t>
            </a:r>
            <a:r>
              <a:rPr lang="en-US" altLang="ko-KR" sz="4400" dirty="0" smtClean="0">
                <a:solidFill>
                  <a:srgbClr val="000099"/>
                </a:solidFill>
              </a:rPr>
              <a:t> </a:t>
            </a:r>
            <a:r>
              <a:rPr lang="ko-KR" altLang="en-US" sz="4400" dirty="0" smtClean="0">
                <a:solidFill>
                  <a:srgbClr val="000099"/>
                </a:solidFill>
              </a:rPr>
              <a:t>실습</a:t>
            </a:r>
            <a:endParaRPr lang="ko-KR" altLang="en-US" sz="4400" dirty="0">
              <a:solidFill>
                <a:srgbClr val="000099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2028233" y="3243942"/>
            <a:ext cx="6671149" cy="2989078"/>
          </a:xfrm>
        </p:spPr>
        <p:txBody>
          <a:bodyPr/>
          <a:lstStyle/>
          <a:p>
            <a:pPr algn="ctr"/>
            <a:r>
              <a:rPr lang="en-US" altLang="ko-KR" dirty="0" smtClean="0"/>
              <a:t>Turtle : </a:t>
            </a:r>
            <a:r>
              <a:rPr lang="ko-KR" altLang="en-US" dirty="0" smtClean="0"/>
              <a:t>거북이 방향전환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 시스템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짱구의 성적표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축구게임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…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462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Lab#1: </a:t>
            </a:r>
            <a:r>
              <a:rPr lang="ko-KR" altLang="en-US" dirty="0" smtClean="0"/>
              <a:t>거북이 제어하기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파이썬</a:t>
            </a:r>
            <a:r>
              <a:rPr lang="ko-KR" altLang="en-US" sz="2000" dirty="0"/>
              <a:t> 쉘에서 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“</a:t>
            </a:r>
            <a:r>
              <a:rPr lang="en-US" altLang="ko-KR" sz="1800" dirty="0"/>
              <a:t>l”</a:t>
            </a:r>
            <a:r>
              <a:rPr lang="ko-KR" altLang="en-US" sz="1800" dirty="0"/>
              <a:t>을 입력하면 거북이가 왼쪽으로 </a:t>
            </a:r>
            <a:r>
              <a:rPr lang="en-US" altLang="ko-KR" sz="1800" dirty="0"/>
              <a:t>100</a:t>
            </a:r>
            <a:r>
              <a:rPr lang="ko-KR" altLang="en-US" sz="1800" dirty="0"/>
              <a:t>픽셀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“</a:t>
            </a:r>
            <a:r>
              <a:rPr lang="en-US" altLang="ko-KR" sz="1800" dirty="0"/>
              <a:t>r”</a:t>
            </a:r>
            <a:r>
              <a:rPr lang="ko-KR" altLang="en-US" sz="1800" dirty="0"/>
              <a:t>을 입력하면 거북이가 오른쪽으로 </a:t>
            </a:r>
            <a:r>
              <a:rPr lang="en-US" altLang="ko-KR" sz="1800" dirty="0"/>
              <a:t>100</a:t>
            </a:r>
            <a:r>
              <a:rPr lang="ko-KR" altLang="en-US" sz="1800" dirty="0"/>
              <a:t>픽셀 이동하는 </a:t>
            </a:r>
            <a:r>
              <a:rPr lang="ko-KR" altLang="en-US" sz="1800" dirty="0" smtClean="0"/>
              <a:t>프로그램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“q”</a:t>
            </a:r>
            <a:r>
              <a:rPr lang="ko-KR" altLang="en-US" sz="1800" dirty="0" smtClean="0"/>
              <a:t>를 입력하면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종료합니다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를 출력하고 그만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무한히 반복해보자</a:t>
            </a:r>
            <a:endParaRPr lang="ko-KR" altLang="en-US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903" y="153510"/>
            <a:ext cx="1107799" cy="98949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4" y="3905954"/>
            <a:ext cx="5707186" cy="212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83" y="3062197"/>
            <a:ext cx="5172552" cy="3219222"/>
          </a:xfrm>
          <a:prstGeom prst="rect">
            <a:avLst/>
          </a:prstGeom>
          <a:ln>
            <a:solidFill>
              <a:srgbClr val="000099"/>
            </a:solidFill>
          </a:ln>
        </p:spPr>
      </p:pic>
    </p:spTree>
    <p:extLst>
      <p:ext uri="{BB962C8B-B14F-4D97-AF65-F5344CB8AC3E}">
        <p14:creationId xmlns:p14="http://schemas.microsoft.com/office/powerpoint/2010/main" val="5914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반복 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아직 학습하지 않았지만 다음과 같은 코드를 사용하면 무한 반복</a:t>
            </a:r>
            <a:r>
              <a:rPr lang="en-US" altLang="ko-KR" dirty="0" smtClean="0">
                <a:solidFill>
                  <a:srgbClr val="C00000"/>
                </a:solidFill>
              </a:rPr>
              <a:t>!</a:t>
            </a:r>
          </a:p>
          <a:p>
            <a:r>
              <a:rPr lang="ko-KR" altLang="en-US" dirty="0" smtClean="0"/>
              <a:t>들여쓰기로 무한 반복할 블록을 지정합니다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2737" y="2720964"/>
            <a:ext cx="5203103" cy="2714636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</a:p>
          <a:p>
            <a:pPr latinLnBrk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...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3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오늘은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 smtClean="0">
                <a:ea typeface="+mn-ea"/>
              </a:rPr>
              <a:t>비교문에</a:t>
            </a:r>
            <a:r>
              <a:rPr lang="ko-KR" altLang="en-US" sz="1800" dirty="0" smtClean="0">
                <a:ea typeface="+mn-ea"/>
              </a:rPr>
              <a:t> </a:t>
            </a:r>
            <a:r>
              <a:rPr lang="ko-KR" altLang="en-US" sz="1800" dirty="0" smtClean="0">
                <a:ea typeface="+mn-ea"/>
              </a:rPr>
              <a:t>대해 알아봅니다</a:t>
            </a:r>
            <a:r>
              <a:rPr lang="en-US" altLang="ko-KR" sz="1800" dirty="0" smtClean="0">
                <a:ea typeface="+mn-ea"/>
              </a:rPr>
              <a:t>.</a:t>
            </a:r>
          </a:p>
          <a:p>
            <a:pPr lvl="1"/>
            <a:r>
              <a:rPr lang="ko-KR" altLang="en-US" sz="1600" dirty="0" smtClean="0">
                <a:ea typeface="+mn-ea"/>
              </a:rPr>
              <a:t>한번 비교하기</a:t>
            </a:r>
            <a:endParaRPr lang="en-US" altLang="ko-KR" sz="1600" dirty="0" smtClean="0">
              <a:ea typeface="+mn-ea"/>
            </a:endParaRPr>
          </a:p>
          <a:p>
            <a:pPr lvl="1"/>
            <a:r>
              <a:rPr lang="ko-KR" altLang="en-US" sz="1600" dirty="0" smtClean="0">
                <a:ea typeface="+mn-ea"/>
              </a:rPr>
              <a:t>여러 번 비교하기</a:t>
            </a:r>
            <a:endParaRPr lang="en-US" altLang="ko-KR" sz="1600" dirty="0" smtClean="0">
              <a:ea typeface="+mn-ea"/>
            </a:endParaRPr>
          </a:p>
          <a:p>
            <a:pPr lvl="1"/>
            <a:r>
              <a:rPr lang="ko-KR" altLang="en-US" sz="1600" dirty="0" smtClean="0">
                <a:ea typeface="+mn-ea"/>
              </a:rPr>
              <a:t>복잡한 </a:t>
            </a:r>
            <a:r>
              <a:rPr lang="ko-KR" altLang="en-US" sz="1600" dirty="0" err="1" smtClean="0">
                <a:ea typeface="+mn-ea"/>
              </a:rPr>
              <a:t>조건문은</a:t>
            </a:r>
            <a:r>
              <a:rPr lang="ko-KR" altLang="en-US" sz="1600" dirty="0" smtClean="0">
                <a:ea typeface="+mn-ea"/>
              </a:rPr>
              <a:t> 어떻게 </a:t>
            </a:r>
            <a:r>
              <a:rPr lang="ko-KR" altLang="en-US" sz="1600" dirty="0" smtClean="0">
                <a:ea typeface="+mn-ea"/>
              </a:rPr>
              <a:t>처리할까</a:t>
            </a:r>
            <a:r>
              <a:rPr lang="en-US" altLang="ko-KR" sz="1600" dirty="0" smtClean="0">
                <a:ea typeface="+mn-ea"/>
              </a:rPr>
              <a:t>?</a:t>
            </a:r>
            <a:endParaRPr lang="en-US" altLang="ko-KR" sz="1600" dirty="0" smtClean="0">
              <a:ea typeface="+mn-ea"/>
            </a:endParaRPr>
          </a:p>
          <a:p>
            <a:pPr lvl="1"/>
            <a:endParaRPr lang="en-US" altLang="ko-KR" sz="1600" dirty="0" smtClean="0">
              <a:ea typeface="+mn-ea"/>
            </a:endParaRPr>
          </a:p>
          <a:p>
            <a:r>
              <a:rPr lang="ko-KR" altLang="en-US" sz="1800" dirty="0" smtClean="0">
                <a:ea typeface="+mn-ea"/>
              </a:rPr>
              <a:t>실습</a:t>
            </a:r>
            <a:endParaRPr lang="en-US" altLang="ko-KR" sz="1800" dirty="0" smtClean="0">
              <a:ea typeface="+mn-ea"/>
            </a:endParaRPr>
          </a:p>
          <a:p>
            <a:pPr lvl="1"/>
            <a:r>
              <a:rPr lang="ko-KR" altLang="en-US" sz="1600" dirty="0" smtClean="0">
                <a:ea typeface="+mn-ea"/>
              </a:rPr>
              <a:t>거북이</a:t>
            </a:r>
            <a:r>
              <a:rPr lang="en-US" altLang="ko-KR" sz="1600" dirty="0" smtClean="0">
                <a:ea typeface="+mn-ea"/>
              </a:rPr>
              <a:t>(</a:t>
            </a:r>
            <a:r>
              <a:rPr lang="ko-KR" altLang="en-US" sz="1600" dirty="0" smtClean="0">
                <a:ea typeface="+mn-ea"/>
              </a:rPr>
              <a:t>선택</a:t>
            </a:r>
            <a:r>
              <a:rPr lang="en-US" altLang="ko-KR" sz="1600" dirty="0" smtClean="0">
                <a:ea typeface="+mn-ea"/>
              </a:rPr>
              <a:t>)</a:t>
            </a:r>
          </a:p>
          <a:p>
            <a:pPr lvl="1"/>
            <a:r>
              <a:rPr lang="ko-KR" altLang="en-US" sz="1600" dirty="0" smtClean="0">
                <a:solidFill>
                  <a:srgbClr val="C00000"/>
                </a:solidFill>
                <a:ea typeface="+mn-ea"/>
              </a:rPr>
              <a:t>로그인 </a:t>
            </a:r>
            <a:r>
              <a:rPr lang="ko-KR" altLang="en-US" sz="1600" dirty="0" smtClean="0">
                <a:solidFill>
                  <a:srgbClr val="C00000"/>
                </a:solidFill>
                <a:ea typeface="+mn-ea"/>
              </a:rPr>
              <a:t>시스템 </a:t>
            </a:r>
            <a:endParaRPr lang="en-US" altLang="ko-KR" sz="1600" dirty="0" smtClean="0">
              <a:solidFill>
                <a:srgbClr val="C00000"/>
              </a:solidFill>
              <a:ea typeface="+mn-ea"/>
            </a:endParaRPr>
          </a:p>
          <a:p>
            <a:pPr lvl="1"/>
            <a:r>
              <a:rPr lang="ko-KR" altLang="en-US" sz="1600" dirty="0" smtClean="0">
                <a:solidFill>
                  <a:srgbClr val="C00000"/>
                </a:solidFill>
                <a:ea typeface="+mn-ea"/>
              </a:rPr>
              <a:t>성적으로 </a:t>
            </a:r>
            <a:r>
              <a:rPr lang="ko-KR" altLang="en-US" sz="1600" dirty="0" err="1" smtClean="0">
                <a:solidFill>
                  <a:srgbClr val="C00000"/>
                </a:solidFill>
                <a:ea typeface="+mn-ea"/>
              </a:rPr>
              <a:t>학점구하기</a:t>
            </a:r>
            <a:endParaRPr lang="en-US" altLang="ko-KR" sz="1600" dirty="0" smtClean="0">
              <a:solidFill>
                <a:srgbClr val="C00000"/>
              </a:solidFill>
              <a:ea typeface="+mn-ea"/>
            </a:endParaRPr>
          </a:p>
          <a:p>
            <a:pPr lvl="1"/>
            <a:r>
              <a:rPr lang="ko-KR" altLang="en-US" sz="1600" dirty="0" smtClean="0">
                <a:ea typeface="+mn-ea"/>
              </a:rPr>
              <a:t>축구게임</a:t>
            </a:r>
            <a:endParaRPr lang="en-US" altLang="ko-KR" sz="1600" dirty="0" smtClean="0">
              <a:ea typeface="+mn-ea"/>
            </a:endParaRPr>
          </a:p>
          <a:p>
            <a:pPr lvl="1"/>
            <a:r>
              <a:rPr lang="en-US" altLang="ko-KR" sz="1600" dirty="0" smtClean="0">
                <a:ea typeface="+mn-ea"/>
              </a:rPr>
              <a:t>…</a:t>
            </a:r>
            <a:endParaRPr lang="en-US" altLang="ko-KR" sz="1600" dirty="0" smtClean="0"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37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839" y="887565"/>
            <a:ext cx="6792193" cy="5635155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import </a:t>
            </a:r>
            <a:r>
              <a:rPr lang="en-US" altLang="ko-KR" sz="1600" dirty="0" smtClean="0">
                <a:latin typeface="+mn-ea"/>
                <a:ea typeface="+mn-ea"/>
              </a:rPr>
              <a:t>turtle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  <a:ea typeface="+mn-ea"/>
              </a:rPr>
              <a:t>t </a:t>
            </a:r>
            <a:r>
              <a:rPr lang="en-US" altLang="ko-KR" sz="1600" dirty="0">
                <a:latin typeface="+mn-ea"/>
                <a:ea typeface="+mn-ea"/>
              </a:rPr>
              <a:t>= </a:t>
            </a:r>
            <a:r>
              <a:rPr lang="en-US" altLang="ko-KR" sz="1600" dirty="0" err="1">
                <a:latin typeface="+mn-ea"/>
                <a:ea typeface="+mn-ea"/>
              </a:rPr>
              <a:t>turtle.Turtle</a:t>
            </a:r>
            <a:r>
              <a:rPr lang="en-US" altLang="ko-KR" sz="1600" dirty="0" smtClean="0">
                <a:latin typeface="+mn-ea"/>
                <a:ea typeface="+mn-ea"/>
              </a:rPr>
              <a:t>()	 </a:t>
            </a:r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거북이를 만든다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  <a:ea typeface="+mn-ea"/>
              </a:rPr>
              <a:t>t.width</a:t>
            </a:r>
            <a:r>
              <a:rPr lang="en-US" altLang="ko-KR" sz="1600" dirty="0" smtClean="0">
                <a:latin typeface="+mn-ea"/>
                <a:ea typeface="+mn-ea"/>
              </a:rPr>
              <a:t>(3) 	# </a:t>
            </a:r>
            <a:r>
              <a:rPr lang="ko-KR" altLang="en-US" sz="1600" dirty="0">
                <a:latin typeface="+mn-ea"/>
                <a:ea typeface="+mn-ea"/>
              </a:rPr>
              <a:t>거북이가 그리는 선의 두께를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>
                <a:latin typeface="+mn-ea"/>
                <a:ea typeface="+mn-ea"/>
              </a:rPr>
              <a:t>으로 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  <a:ea typeface="+mn-ea"/>
              </a:rPr>
              <a:t>t.shape</a:t>
            </a:r>
            <a:r>
              <a:rPr lang="en-US" altLang="ko-KR" sz="1600" dirty="0">
                <a:latin typeface="+mn-ea"/>
                <a:ea typeface="+mn-ea"/>
              </a:rPr>
              <a:t>("turtle</a:t>
            </a:r>
            <a:r>
              <a:rPr lang="en-US" altLang="ko-KR" sz="1600" dirty="0" smtClean="0">
                <a:latin typeface="+mn-ea"/>
                <a:ea typeface="+mn-ea"/>
              </a:rPr>
              <a:t>") 	# </a:t>
            </a:r>
            <a:r>
              <a:rPr lang="ko-KR" altLang="en-US" sz="1600" dirty="0">
                <a:latin typeface="+mn-ea"/>
                <a:ea typeface="+mn-ea"/>
              </a:rPr>
              <a:t>커서의 모양을 거북이로 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atin typeface="+mn-ea"/>
                <a:ea typeface="+mn-ea"/>
              </a:rPr>
              <a:t>t.shapesize</a:t>
            </a:r>
            <a:r>
              <a:rPr lang="en-US" altLang="ko-KR" sz="1600" dirty="0" smtClean="0">
                <a:latin typeface="+mn-ea"/>
                <a:ea typeface="+mn-ea"/>
              </a:rPr>
              <a:t>(3</a:t>
            </a:r>
            <a:r>
              <a:rPr lang="en-US" altLang="ko-KR" sz="1600" dirty="0">
                <a:latin typeface="+mn-ea"/>
                <a:ea typeface="+mn-ea"/>
              </a:rPr>
              <a:t>, 3</a:t>
            </a:r>
            <a:r>
              <a:rPr lang="en-US" altLang="ko-KR" sz="1600" dirty="0" smtClean="0">
                <a:latin typeface="+mn-ea"/>
                <a:ea typeface="+mn-ea"/>
              </a:rPr>
              <a:t>)	</a:t>
            </a:r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거북이를 </a:t>
            </a: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ko-KR" altLang="en-US" sz="1600" dirty="0">
                <a:latin typeface="+mn-ea"/>
                <a:ea typeface="+mn-ea"/>
              </a:rPr>
              <a:t>배 확대한다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무한 </a:t>
            </a:r>
            <a:r>
              <a:rPr lang="ko-KR" altLang="en-US" sz="1600" dirty="0" smtClean="0">
                <a:latin typeface="+mn-ea"/>
                <a:ea typeface="+mn-ea"/>
              </a:rPr>
              <a:t>루프</a:t>
            </a:r>
            <a:endParaRPr lang="en-US" altLang="ko-KR" sz="16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+mn-ea"/>
                <a:ea typeface="+mn-ea"/>
              </a:rPr>
              <a:t>while True: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command = input("</a:t>
            </a:r>
            <a:r>
              <a:rPr lang="ko-KR" altLang="en-US" sz="1600" dirty="0">
                <a:latin typeface="+mn-ea"/>
                <a:ea typeface="+mn-ea"/>
              </a:rPr>
              <a:t>명령을 입력하시오</a:t>
            </a:r>
            <a:r>
              <a:rPr lang="en-US" altLang="ko-KR" sz="1600" dirty="0">
                <a:latin typeface="+mn-ea"/>
                <a:ea typeface="+mn-ea"/>
              </a:rPr>
              <a:t>: 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if command == "l</a:t>
            </a:r>
            <a:r>
              <a:rPr lang="en-US" altLang="ko-KR" sz="1600" dirty="0" smtClean="0">
                <a:latin typeface="+mn-ea"/>
                <a:ea typeface="+mn-ea"/>
              </a:rPr>
              <a:t>":    </a:t>
            </a:r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사용자가 </a:t>
            </a:r>
            <a:r>
              <a:rPr lang="en-US" altLang="ko-KR" sz="1600" dirty="0">
                <a:latin typeface="+mn-ea"/>
                <a:ea typeface="+mn-ea"/>
              </a:rPr>
              <a:t>"l"</a:t>
            </a:r>
            <a:r>
              <a:rPr lang="ko-KR" altLang="en-US" sz="1600" dirty="0">
                <a:latin typeface="+mn-ea"/>
                <a:ea typeface="+mn-ea"/>
              </a:rPr>
              <a:t>을 입력하였으면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	</a:t>
            </a:r>
            <a:r>
              <a:rPr lang="en-US" altLang="ko-KR" sz="1600" dirty="0" err="1">
                <a:latin typeface="+mn-ea"/>
                <a:ea typeface="+mn-ea"/>
              </a:rPr>
              <a:t>t.left</a:t>
            </a:r>
            <a:r>
              <a:rPr lang="en-US" altLang="ko-KR" sz="1600" dirty="0">
                <a:latin typeface="+mn-ea"/>
                <a:ea typeface="+mn-ea"/>
              </a:rPr>
              <a:t>(90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r>
              <a:rPr lang="en-US" altLang="ko-KR" sz="1600" dirty="0">
                <a:latin typeface="+mn-ea"/>
                <a:ea typeface="+mn-ea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if command == "r": </a:t>
            </a:r>
            <a:r>
              <a:rPr lang="en-US" altLang="ko-KR" sz="1600" dirty="0" smtClean="0">
                <a:latin typeface="+mn-ea"/>
                <a:ea typeface="+mn-ea"/>
              </a:rPr>
              <a:t>   # </a:t>
            </a:r>
            <a:r>
              <a:rPr lang="ko-KR" altLang="en-US" sz="1600" dirty="0">
                <a:latin typeface="+mn-ea"/>
                <a:ea typeface="+mn-ea"/>
              </a:rPr>
              <a:t>사용자가 </a:t>
            </a:r>
            <a:r>
              <a:rPr lang="en-US" altLang="ko-KR" sz="1600" dirty="0">
                <a:latin typeface="+mn-ea"/>
                <a:ea typeface="+mn-ea"/>
              </a:rPr>
              <a:t>"r"</a:t>
            </a:r>
            <a:r>
              <a:rPr lang="ko-KR" altLang="en-US" sz="1600" dirty="0">
                <a:latin typeface="+mn-ea"/>
                <a:ea typeface="+mn-ea"/>
              </a:rPr>
              <a:t>을 입력하였으면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	</a:t>
            </a:r>
            <a:r>
              <a:rPr lang="en-US" altLang="ko-KR" sz="1600" dirty="0" err="1">
                <a:latin typeface="+mn-ea"/>
                <a:ea typeface="+mn-ea"/>
              </a:rPr>
              <a:t>t.right</a:t>
            </a:r>
            <a:r>
              <a:rPr lang="en-US" altLang="ko-KR" sz="1600" dirty="0">
                <a:latin typeface="+mn-ea"/>
                <a:ea typeface="+mn-ea"/>
              </a:rPr>
              <a:t>(90)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</a:t>
            </a:r>
            <a:endParaRPr lang="en-US" altLang="ko-KR" sz="16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</a:rPr>
              <a:t>	</a:t>
            </a:r>
            <a:r>
              <a:rPr lang="en-US" altLang="ko-KR" sz="1600" dirty="0" err="1" smtClean="0">
                <a:latin typeface="+mn-ea"/>
                <a:ea typeface="+mn-ea"/>
              </a:rPr>
              <a:t>t.forward</a:t>
            </a:r>
            <a:r>
              <a:rPr lang="en-US" altLang="ko-KR" sz="1600" dirty="0" smtClean="0">
                <a:latin typeface="+mn-ea"/>
                <a:ea typeface="+mn-ea"/>
              </a:rPr>
              <a:t>(100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182848" y="3875994"/>
            <a:ext cx="5503178" cy="2634143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4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840" y="887565"/>
            <a:ext cx="5284893" cy="5635155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import turtle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import sys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t = </a:t>
            </a:r>
            <a:r>
              <a:rPr lang="en-US" altLang="ko-KR" sz="1400" dirty="0" err="1">
                <a:latin typeface="+mn-ea"/>
                <a:ea typeface="+mn-ea"/>
              </a:rPr>
              <a:t>turtle.Turtle</a:t>
            </a:r>
            <a:r>
              <a:rPr lang="en-US" altLang="ko-KR" sz="1400" dirty="0">
                <a:latin typeface="+mn-ea"/>
                <a:ea typeface="+mn-ea"/>
              </a:rPr>
              <a:t>()	 # </a:t>
            </a:r>
            <a:r>
              <a:rPr lang="ko-KR" altLang="en-US" sz="1400" dirty="0">
                <a:latin typeface="+mn-ea"/>
                <a:ea typeface="+mn-ea"/>
              </a:rPr>
              <a:t>거북이를 만든다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t.width</a:t>
            </a:r>
            <a:r>
              <a:rPr lang="en-US" altLang="ko-KR" sz="1400" dirty="0">
                <a:latin typeface="+mn-ea"/>
                <a:ea typeface="+mn-ea"/>
              </a:rPr>
              <a:t>(3) 	</a:t>
            </a:r>
            <a:r>
              <a:rPr lang="en-US" altLang="ko-KR" sz="1400" dirty="0" smtClean="0">
                <a:latin typeface="+mn-ea"/>
                <a:ea typeface="+mn-ea"/>
              </a:rPr>
              <a:t># </a:t>
            </a:r>
            <a:r>
              <a:rPr lang="ko-KR" altLang="en-US" sz="1400" dirty="0">
                <a:latin typeface="+mn-ea"/>
                <a:ea typeface="+mn-ea"/>
              </a:rPr>
              <a:t>거북이가 그리는 선의 두께를 </a:t>
            </a: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으로 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t.shape</a:t>
            </a:r>
            <a:r>
              <a:rPr lang="en-US" altLang="ko-KR" sz="1400" dirty="0">
                <a:latin typeface="+mn-ea"/>
                <a:ea typeface="+mn-ea"/>
              </a:rPr>
              <a:t>("turtle") 	# </a:t>
            </a:r>
            <a:r>
              <a:rPr lang="ko-KR" altLang="en-US" sz="1400" dirty="0">
                <a:latin typeface="+mn-ea"/>
                <a:ea typeface="+mn-ea"/>
              </a:rPr>
              <a:t>커서의 모양을 거북이로 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+mn-ea"/>
                <a:ea typeface="+mn-ea"/>
              </a:rPr>
              <a:t>t.shapesize</a:t>
            </a:r>
            <a:r>
              <a:rPr lang="en-US" altLang="ko-KR" sz="1400" dirty="0">
                <a:latin typeface="+mn-ea"/>
                <a:ea typeface="+mn-ea"/>
              </a:rPr>
              <a:t>(3, 3)	# </a:t>
            </a:r>
            <a:r>
              <a:rPr lang="ko-KR" altLang="en-US" sz="1400" dirty="0">
                <a:latin typeface="+mn-ea"/>
                <a:ea typeface="+mn-ea"/>
              </a:rPr>
              <a:t>거북이를 </a:t>
            </a: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배 확대한다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# </a:t>
            </a:r>
            <a:r>
              <a:rPr lang="ko-KR" altLang="en-US" sz="1400" dirty="0">
                <a:latin typeface="+mn-ea"/>
                <a:ea typeface="+mn-ea"/>
              </a:rPr>
              <a:t>무한 루프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while True: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smtClean="0">
                <a:latin typeface="+mn-ea"/>
                <a:ea typeface="+mn-ea"/>
              </a:rPr>
              <a:t># command </a:t>
            </a:r>
            <a:r>
              <a:rPr lang="en-US" altLang="ko-KR" sz="1400" dirty="0">
                <a:latin typeface="+mn-ea"/>
                <a:ea typeface="+mn-ea"/>
              </a:rPr>
              <a:t>= input("</a:t>
            </a:r>
            <a:r>
              <a:rPr lang="ko-KR" altLang="en-US" sz="1400" dirty="0">
                <a:latin typeface="+mn-ea"/>
                <a:ea typeface="+mn-ea"/>
              </a:rPr>
              <a:t>명령을 </a:t>
            </a:r>
            <a:r>
              <a:rPr lang="ko-KR" altLang="en-US" sz="1400" dirty="0" err="1">
                <a:latin typeface="+mn-ea"/>
                <a:ea typeface="+mn-ea"/>
              </a:rPr>
              <a:t>입력하시오</a:t>
            </a:r>
            <a:r>
              <a:rPr lang="en-US" altLang="ko-KR" sz="1400" dirty="0">
                <a:latin typeface="+mn-ea"/>
                <a:ea typeface="+mn-ea"/>
              </a:rPr>
              <a:t>: ")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  command =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  <a:ea typeface="+mn-ea"/>
              </a:rPr>
              <a:t>turtle.textinput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("", "</a:t>
            </a:r>
            <a:r>
              <a:rPr lang="ko-KR" altLang="en-US" sz="1400" dirty="0">
                <a:solidFill>
                  <a:srgbClr val="C00000"/>
                </a:solidFill>
                <a:latin typeface="+mn-ea"/>
                <a:ea typeface="+mn-ea"/>
              </a:rPr>
              <a:t>도형을 </a:t>
            </a:r>
            <a:r>
              <a:rPr lang="ko-KR" altLang="en-US" sz="1400" dirty="0" err="1">
                <a:solidFill>
                  <a:srgbClr val="C00000"/>
                </a:solidFill>
                <a:latin typeface="+mn-ea"/>
                <a:ea typeface="+mn-ea"/>
              </a:rPr>
              <a:t>입력하시오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: ")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if command == "l" : # </a:t>
            </a:r>
            <a:r>
              <a:rPr lang="ko-KR" altLang="en-US" sz="1400" dirty="0">
                <a:latin typeface="+mn-ea"/>
                <a:ea typeface="+mn-ea"/>
              </a:rPr>
              <a:t>사용자가 </a:t>
            </a:r>
            <a:r>
              <a:rPr lang="en-US" altLang="ko-KR" sz="1400" dirty="0">
                <a:latin typeface="+mn-ea"/>
                <a:ea typeface="+mn-ea"/>
              </a:rPr>
              <a:t>"l"</a:t>
            </a:r>
            <a:r>
              <a:rPr lang="ko-KR" altLang="en-US" sz="1400" dirty="0">
                <a:latin typeface="+mn-ea"/>
                <a:ea typeface="+mn-ea"/>
              </a:rPr>
              <a:t>을 입력하면 왼쪽으로 회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       </a:t>
            </a:r>
            <a:r>
              <a:rPr lang="en-US" altLang="ko-KR" sz="1400" dirty="0" err="1">
                <a:latin typeface="+mn-ea"/>
                <a:ea typeface="+mn-ea"/>
              </a:rPr>
              <a:t>t.left</a:t>
            </a:r>
            <a:r>
              <a:rPr lang="en-US" altLang="ko-KR" sz="1400" dirty="0">
                <a:latin typeface="+mn-ea"/>
                <a:ea typeface="+mn-ea"/>
              </a:rPr>
              <a:t>(90)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54988" y="887565"/>
            <a:ext cx="6079837" cy="5635155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   if </a:t>
            </a:r>
            <a:r>
              <a:rPr lang="en-US" altLang="ko-KR" sz="1400" dirty="0">
                <a:latin typeface="+mn-ea"/>
                <a:ea typeface="+mn-ea"/>
              </a:rPr>
              <a:t>command == "r" : # </a:t>
            </a:r>
            <a:r>
              <a:rPr lang="ko-KR" altLang="en-US" sz="1400" dirty="0">
                <a:latin typeface="+mn-ea"/>
                <a:ea typeface="+mn-ea"/>
              </a:rPr>
              <a:t>사용자가 </a:t>
            </a:r>
            <a:r>
              <a:rPr lang="en-US" altLang="ko-KR" sz="1400" dirty="0">
                <a:latin typeface="+mn-ea"/>
                <a:ea typeface="+mn-ea"/>
              </a:rPr>
              <a:t>"r"</a:t>
            </a:r>
            <a:r>
              <a:rPr lang="ko-KR" altLang="en-US" sz="1400" dirty="0">
                <a:latin typeface="+mn-ea"/>
                <a:ea typeface="+mn-ea"/>
              </a:rPr>
              <a:t>을 입력하면 오른쪽으로 회전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       </a:t>
            </a:r>
            <a:r>
              <a:rPr lang="en-US" altLang="ko-KR" sz="1400" dirty="0" err="1">
                <a:latin typeface="+mn-ea"/>
                <a:ea typeface="+mn-ea"/>
              </a:rPr>
              <a:t>t.right</a:t>
            </a:r>
            <a:r>
              <a:rPr lang="en-US" altLang="ko-KR" sz="1400" dirty="0">
                <a:latin typeface="+mn-ea"/>
                <a:ea typeface="+mn-ea"/>
              </a:rPr>
              <a:t>(90)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if command =="c" :  # </a:t>
            </a:r>
            <a:r>
              <a:rPr lang="ko-KR" altLang="en-US" sz="1400" dirty="0">
                <a:latin typeface="+mn-ea"/>
                <a:ea typeface="+mn-ea"/>
              </a:rPr>
              <a:t>사용자가 </a:t>
            </a:r>
            <a:r>
              <a:rPr lang="en-US" altLang="ko-KR" sz="1400" dirty="0">
                <a:latin typeface="+mn-ea"/>
                <a:ea typeface="+mn-ea"/>
              </a:rPr>
              <a:t>"c"</a:t>
            </a:r>
            <a:r>
              <a:rPr lang="ko-KR" altLang="en-US" sz="1400" dirty="0">
                <a:latin typeface="+mn-ea"/>
                <a:ea typeface="+mn-ea"/>
              </a:rPr>
              <a:t>를 입력하면 원래 위치로 이동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  <a:ea typeface="+mn-ea"/>
              </a:rPr>
              <a:t>        </a:t>
            </a:r>
            <a:r>
              <a:rPr lang="en-US" altLang="ko-KR" sz="1400" dirty="0" err="1">
                <a:latin typeface="+mn-ea"/>
                <a:ea typeface="+mn-ea"/>
              </a:rPr>
              <a:t>t.goto</a:t>
            </a:r>
            <a:r>
              <a:rPr lang="en-US" altLang="ko-KR" sz="1400" dirty="0">
                <a:latin typeface="+mn-ea"/>
                <a:ea typeface="+mn-ea"/>
              </a:rPr>
              <a:t>(0,0)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if command =="q" </a:t>
            </a:r>
            <a:r>
              <a:rPr lang="en-US" altLang="ko-KR" sz="1400" dirty="0" smtClean="0">
                <a:latin typeface="+mn-ea"/>
                <a:ea typeface="+mn-ea"/>
              </a:rPr>
              <a:t>:                          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</a:t>
            </a:r>
            <a:r>
              <a:rPr lang="en-US" altLang="ko-KR" sz="1400" dirty="0" err="1">
                <a:latin typeface="+mn-ea"/>
                <a:ea typeface="+mn-ea"/>
              </a:rPr>
              <a:t>t.write</a:t>
            </a:r>
            <a:r>
              <a:rPr lang="en-US" altLang="ko-KR" sz="1400" dirty="0">
                <a:latin typeface="+mn-ea"/>
                <a:ea typeface="+mn-ea"/>
              </a:rPr>
              <a:t>("</a:t>
            </a:r>
            <a:r>
              <a:rPr lang="ko-KR" altLang="en-US" sz="1400" dirty="0">
                <a:latin typeface="+mn-ea"/>
                <a:ea typeface="+mn-ea"/>
              </a:rPr>
              <a:t>프로그램을 종료합니다</a:t>
            </a:r>
            <a:r>
              <a:rPr lang="en-US" altLang="ko-KR" sz="1400" dirty="0">
                <a:latin typeface="+mn-ea"/>
                <a:ea typeface="+mn-ea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</a:t>
            </a:r>
            <a:r>
              <a:rPr lang="en-US" altLang="ko-KR" sz="1400" dirty="0" err="1">
                <a:latin typeface="+mn-ea"/>
                <a:ea typeface="+mn-ea"/>
              </a:rPr>
              <a:t>sys.exit</a:t>
            </a:r>
            <a:r>
              <a:rPr lang="en-US" altLang="ko-KR" sz="1400" dirty="0">
                <a:latin typeface="+mn-ea"/>
                <a:ea typeface="+mn-ea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dirty="0" err="1">
                <a:latin typeface="+mn-ea"/>
                <a:ea typeface="+mn-ea"/>
              </a:rPr>
              <a:t>t.forward</a:t>
            </a:r>
            <a:r>
              <a:rPr lang="en-US" altLang="ko-KR" sz="1400" dirty="0">
                <a:latin typeface="+mn-ea"/>
                <a:ea typeface="+mn-ea"/>
              </a:rPr>
              <a:t>(100)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       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print("</a:t>
            </a:r>
            <a:r>
              <a:rPr lang="ko-KR" altLang="en-US" sz="1400" dirty="0">
                <a:latin typeface="+mn-ea"/>
                <a:ea typeface="+mn-ea"/>
              </a:rPr>
              <a:t>종료합니다</a:t>
            </a:r>
            <a:r>
              <a:rPr lang="en-US" altLang="ko-KR" sz="1400" dirty="0">
                <a:latin typeface="+mn-ea"/>
                <a:ea typeface="+mn-ea"/>
              </a:rPr>
              <a:t>.")</a:t>
            </a:r>
            <a:r>
              <a:rPr lang="en-US" altLang="ko-KR" sz="1400" dirty="0" smtClean="0">
                <a:latin typeface="+mn-ea"/>
                <a:ea typeface="+mn-ea"/>
              </a:rPr>
              <a:t>       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969699" y="1845377"/>
            <a:ext cx="5731234" cy="2634143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Lab#2: </a:t>
            </a:r>
            <a:r>
              <a:rPr lang="ko-KR" altLang="en-US" dirty="0" err="1" smtClean="0"/>
              <a:t>도형그리기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터틀</a:t>
            </a:r>
            <a:r>
              <a:rPr lang="ko-KR" altLang="en-US" sz="2000" dirty="0"/>
              <a:t> 그래픽을 이용하여 사용자가 선택하는 도형을 화면에 그리는 프로그램을 </a:t>
            </a:r>
            <a:r>
              <a:rPr lang="ko-KR" altLang="en-US" sz="2000" dirty="0" err="1"/>
              <a:t>작성해보자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도형은 </a:t>
            </a:r>
            <a:r>
              <a:rPr lang="ko-KR" altLang="en-US" sz="2000" dirty="0"/>
              <a:t>“사각형”</a:t>
            </a:r>
            <a:r>
              <a:rPr lang="en-US" altLang="ko-KR" sz="2000" dirty="0"/>
              <a:t>, “</a:t>
            </a:r>
            <a:r>
              <a:rPr lang="ko-KR" altLang="en-US" sz="2000" dirty="0"/>
              <a:t>삼각형”</a:t>
            </a:r>
            <a:r>
              <a:rPr lang="en-US" altLang="ko-KR" sz="2000" dirty="0"/>
              <a:t>, “</a:t>
            </a:r>
            <a:r>
              <a:rPr lang="ko-KR" altLang="en-US" sz="2000" dirty="0"/>
              <a:t>원” 중의 하나이다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각 </a:t>
            </a:r>
            <a:r>
              <a:rPr lang="ko-KR" altLang="en-US" sz="2000" dirty="0"/>
              <a:t>도형의 치수는 사용자에게 물어보도록 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73" y="3179812"/>
            <a:ext cx="5864794" cy="320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763" y="1040343"/>
            <a:ext cx="5131797" cy="5482377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/>
              <a:t>import turtle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t = </a:t>
            </a:r>
            <a:r>
              <a:rPr lang="en-US" altLang="ko-KR" sz="1600" dirty="0" err="1"/>
              <a:t>turtle.Turtle</a:t>
            </a:r>
            <a:r>
              <a:rPr lang="en-US" altLang="ko-KR" sz="16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t.shape</a:t>
            </a:r>
            <a:r>
              <a:rPr lang="en-US" altLang="ko-KR" sz="1600" dirty="0"/>
              <a:t>("turtle")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s = </a:t>
            </a:r>
            <a:r>
              <a:rPr lang="en-US" altLang="ko-KR" sz="1600" dirty="0" err="1"/>
              <a:t>turtle.textinput</a:t>
            </a:r>
            <a:r>
              <a:rPr lang="en-US" altLang="ko-KR" sz="1600" dirty="0"/>
              <a:t>("", "</a:t>
            </a:r>
            <a:r>
              <a:rPr lang="ko-KR" altLang="en-US" sz="1600" dirty="0"/>
              <a:t>도형을 입력하시오</a:t>
            </a:r>
            <a:r>
              <a:rPr lang="en-US" altLang="ko-KR" sz="1600" dirty="0"/>
              <a:t>: ")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if s == "</a:t>
            </a:r>
            <a:r>
              <a:rPr lang="ko-KR" altLang="en-US" sz="1600" dirty="0"/>
              <a:t>사각형</a:t>
            </a:r>
            <a:r>
              <a:rPr lang="en-US" altLang="ko-KR" sz="1600" dirty="0"/>
              <a:t>" 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s = </a:t>
            </a:r>
            <a:r>
              <a:rPr lang="en-US" altLang="ko-KR" sz="1600" dirty="0" err="1"/>
              <a:t>turtle.textinput</a:t>
            </a:r>
            <a:r>
              <a:rPr lang="en-US" altLang="ko-KR" sz="1600" dirty="0" smtClean="0"/>
              <a:t>("","</a:t>
            </a:r>
            <a:r>
              <a:rPr lang="ko-KR" altLang="en-US" sz="1600" dirty="0"/>
              <a:t>가로</a:t>
            </a:r>
            <a:r>
              <a:rPr lang="en-US" altLang="ko-KR" sz="1600" dirty="0"/>
              <a:t>: ")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w=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(s)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s = </a:t>
            </a:r>
            <a:r>
              <a:rPr lang="en-US" altLang="ko-KR" sz="1600" dirty="0" err="1"/>
              <a:t>turtle.textinput</a:t>
            </a:r>
            <a:r>
              <a:rPr lang="en-US" altLang="ko-KR" sz="1600" dirty="0"/>
              <a:t>("","</a:t>
            </a:r>
            <a:r>
              <a:rPr lang="ko-KR" altLang="en-US" sz="1600" dirty="0"/>
              <a:t>세로</a:t>
            </a:r>
            <a:r>
              <a:rPr lang="en-US" altLang="ko-KR" sz="1600" dirty="0"/>
              <a:t>: ")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h=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(s)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err="1"/>
              <a:t>t.forward</a:t>
            </a:r>
            <a:r>
              <a:rPr lang="en-US" altLang="ko-KR" sz="1600" dirty="0"/>
              <a:t>(w</a:t>
            </a:r>
            <a:r>
              <a:rPr lang="en-US" altLang="ko-KR" sz="1600" dirty="0" smtClean="0"/>
              <a:t>);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t.left</a:t>
            </a:r>
            <a:r>
              <a:rPr lang="en-US" altLang="ko-KR" sz="1600" dirty="0"/>
              <a:t>(90)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err="1"/>
              <a:t>t.forward</a:t>
            </a:r>
            <a:r>
              <a:rPr lang="en-US" altLang="ko-KR" sz="1600" dirty="0"/>
              <a:t>(h</a:t>
            </a:r>
            <a:r>
              <a:rPr lang="en-US" altLang="ko-KR" sz="1600" dirty="0" smtClean="0"/>
              <a:t>);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t.left</a:t>
            </a:r>
            <a:r>
              <a:rPr lang="en-US" altLang="ko-KR" sz="1600" dirty="0"/>
              <a:t>(90)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err="1"/>
              <a:t>t.forward</a:t>
            </a:r>
            <a:r>
              <a:rPr lang="en-US" altLang="ko-KR" sz="1600" dirty="0"/>
              <a:t>(w</a:t>
            </a:r>
            <a:r>
              <a:rPr lang="en-US" altLang="ko-KR" sz="1600" dirty="0" smtClean="0"/>
              <a:t>);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t.left</a:t>
            </a:r>
            <a:r>
              <a:rPr lang="en-US" altLang="ko-KR" sz="1600" dirty="0"/>
              <a:t>(90)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	</a:t>
            </a:r>
            <a:r>
              <a:rPr lang="en-US" altLang="ko-KR" sz="1600" dirty="0" err="1"/>
              <a:t>t.forward</a:t>
            </a:r>
            <a:r>
              <a:rPr lang="en-US" altLang="ko-KR" sz="1600" dirty="0"/>
              <a:t>(h)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81643" y="1040342"/>
            <a:ext cx="5192757" cy="5482377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 smtClean="0"/>
              <a:t>#</a:t>
            </a:r>
            <a:r>
              <a:rPr lang="ko-KR" altLang="en-US" sz="1600" dirty="0" smtClean="0"/>
              <a:t>삼각형과 원은 여러분이 추가합니다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Lab#3: </a:t>
            </a:r>
            <a:r>
              <a:rPr lang="ko-KR" altLang="en-US" dirty="0" smtClean="0"/>
              <a:t>로그인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아이디를 받아서 프로그램에 저장된 아이디와 일치하는지 여부를 출력하는 프로그램을 작성해보자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도전</a:t>
            </a:r>
            <a:r>
              <a:rPr lang="en-US" altLang="ko-KR" sz="2000" dirty="0" smtClean="0"/>
              <a:t>!  </a:t>
            </a:r>
            <a:r>
              <a:rPr lang="ko-KR" altLang="en-US" sz="2000" dirty="0" smtClean="0"/>
              <a:t>비밀번호도 받아보자</a:t>
            </a:r>
            <a:r>
              <a:rPr lang="en-US" altLang="ko-KR" sz="2000" dirty="0" smtClean="0"/>
              <a:t>!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20820" y="2395920"/>
            <a:ext cx="5101470" cy="833983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아이디를 입력하시오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latin typeface="+mn-ea"/>
                <a:ea typeface="+mn-ea"/>
                <a:cs typeface="Arial" panose="020B0604020202020204" pitchFamily="34" charset="0"/>
              </a:rPr>
              <a:t>ilovepython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환영합니다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7730" y="2425602"/>
            <a:ext cx="5101470" cy="833983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아이디를 입력하시오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latin typeface="+mn-ea"/>
                <a:ea typeface="+mn-ea"/>
                <a:cs typeface="Arial" panose="020B0604020202020204" pitchFamily="34" charset="0"/>
              </a:rPr>
              <a:t>iloveruby</a:t>
            </a:r>
            <a:endParaRPr lang="en-US" altLang="ko-KR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아이디를 찾을 수 없습니다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0" y="4470353"/>
            <a:ext cx="75723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158" y="1409303"/>
            <a:ext cx="7572375" cy="322141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id = "</a:t>
            </a:r>
            <a:r>
              <a:rPr lang="en-US" altLang="ko-KR" dirty="0" err="1" smtClean="0">
                <a:latin typeface="+mn-ea"/>
                <a:ea typeface="+mn-ea"/>
              </a:rPr>
              <a:t>ilovepython</a:t>
            </a:r>
            <a:r>
              <a:rPr lang="en-US" altLang="ko-KR" dirty="0" smtClean="0">
                <a:latin typeface="+mn-ea"/>
                <a:ea typeface="+mn-ea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passwd</a:t>
            </a:r>
            <a:r>
              <a:rPr lang="en-US" altLang="ko-KR" dirty="0" smtClean="0">
                <a:latin typeface="+mn-ea"/>
                <a:ea typeface="+mn-ea"/>
              </a:rPr>
              <a:t>=“123456”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+mn-ea"/>
                <a:ea typeface="+mn-ea"/>
              </a:rPr>
              <a:t>myID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 input</a:t>
            </a:r>
            <a:r>
              <a:rPr lang="en-US" altLang="ko-KR" dirty="0" smtClean="0">
                <a:latin typeface="+mn-ea"/>
                <a:ea typeface="+mn-ea"/>
              </a:rPr>
              <a:t>(“</a:t>
            </a:r>
            <a:r>
              <a:rPr lang="ko-KR" altLang="en-US" dirty="0" smtClean="0">
                <a:latin typeface="+mn-ea"/>
                <a:ea typeface="+mn-ea"/>
              </a:rPr>
              <a:t>아이디를 </a:t>
            </a:r>
            <a:r>
              <a:rPr lang="ko-KR" altLang="en-US" dirty="0">
                <a:latin typeface="+mn-ea"/>
                <a:ea typeface="+mn-ea"/>
              </a:rPr>
              <a:t>입력하시오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smtClean="0">
                <a:latin typeface="+mn-ea"/>
                <a:ea typeface="+mn-ea"/>
              </a:rPr>
              <a:t>“)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if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id ==</a:t>
            </a:r>
            <a:r>
              <a:rPr lang="en-US" altLang="ko-KR" dirty="0" err="1" smtClean="0">
                <a:latin typeface="+mn-ea"/>
                <a:ea typeface="+mn-ea"/>
              </a:rPr>
              <a:t>myID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	print</a:t>
            </a:r>
            <a:r>
              <a:rPr lang="en-US" altLang="ko-KR" dirty="0" smtClean="0">
                <a:latin typeface="+mn-ea"/>
                <a:ea typeface="+mn-ea"/>
              </a:rPr>
              <a:t>(“</a:t>
            </a:r>
            <a:r>
              <a:rPr lang="ko-KR" altLang="en-US" dirty="0" smtClean="0">
                <a:latin typeface="+mn-ea"/>
                <a:ea typeface="+mn-ea"/>
              </a:rPr>
              <a:t>환영합니다</a:t>
            </a:r>
            <a:r>
              <a:rPr lang="en-US" altLang="ko-KR" dirty="0">
                <a:latin typeface="+mn-ea"/>
                <a:ea typeface="+mn-ea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	print("</a:t>
            </a:r>
            <a:r>
              <a:rPr lang="ko-KR" altLang="en-US" dirty="0">
                <a:latin typeface="+mn-ea"/>
                <a:ea typeface="+mn-ea"/>
              </a:rPr>
              <a:t>아이디를 찾을 수 없습니다</a:t>
            </a:r>
            <a:r>
              <a:rPr lang="en-US" altLang="ko-KR" dirty="0" smtClean="0">
                <a:latin typeface="+mn-ea"/>
                <a:ea typeface="+mn-ea"/>
              </a:rPr>
              <a:t>.")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Lab#4: </a:t>
            </a:r>
            <a:r>
              <a:rPr lang="ko-KR" altLang="en-US" dirty="0" smtClean="0"/>
              <a:t>짱구의 성적표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763" y="1155470"/>
            <a:ext cx="4931137" cy="5125949"/>
          </a:xfrm>
        </p:spPr>
        <p:txBody>
          <a:bodyPr/>
          <a:lstStyle/>
          <a:p>
            <a:r>
              <a:rPr lang="ko-KR" altLang="en-US" sz="1800" dirty="0" smtClean="0"/>
              <a:t>성적을 </a:t>
            </a:r>
            <a:r>
              <a:rPr lang="ko-KR" altLang="en-US" sz="1800" dirty="0" err="1" smtClean="0"/>
              <a:t>입력받아서</a:t>
            </a:r>
            <a:r>
              <a:rPr lang="ko-KR" altLang="en-US" sz="1800" dirty="0" smtClean="0"/>
              <a:t> 학점을 구해보세요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90</a:t>
            </a:r>
            <a:r>
              <a:rPr lang="ko-KR" altLang="en-US" sz="1800" dirty="0" err="1" smtClean="0"/>
              <a:t>점이상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~ 100</a:t>
            </a:r>
            <a:r>
              <a:rPr lang="ko-KR" altLang="en-US" sz="1800" dirty="0" smtClean="0"/>
              <a:t>점까지</a:t>
            </a:r>
            <a:r>
              <a:rPr lang="en-US" altLang="ko-KR" sz="1800" dirty="0" smtClean="0"/>
              <a:t> : A</a:t>
            </a:r>
          </a:p>
          <a:p>
            <a:pPr lvl="1"/>
            <a:r>
              <a:rPr lang="en-US" altLang="ko-KR" sz="1800" dirty="0" smtClean="0"/>
              <a:t>80</a:t>
            </a:r>
            <a:r>
              <a:rPr lang="ko-KR" altLang="en-US" sz="1800" dirty="0" err="1"/>
              <a:t>점</a:t>
            </a:r>
            <a:r>
              <a:rPr lang="ko-KR" altLang="en-US" sz="1800" dirty="0" err="1" smtClean="0"/>
              <a:t>이상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90</a:t>
            </a:r>
            <a:r>
              <a:rPr lang="ko-KR" altLang="en-US" sz="1800" dirty="0" err="1"/>
              <a:t>점</a:t>
            </a:r>
            <a:r>
              <a:rPr lang="ko-KR" altLang="en-US" sz="1800" dirty="0" err="1" smtClean="0"/>
              <a:t>미만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B</a:t>
            </a:r>
          </a:p>
          <a:p>
            <a:pPr lvl="1"/>
            <a:r>
              <a:rPr lang="en-US" altLang="ko-KR" sz="1800" dirty="0" smtClean="0"/>
              <a:t>70</a:t>
            </a:r>
            <a:r>
              <a:rPr lang="ko-KR" altLang="en-US" sz="1800" dirty="0" err="1"/>
              <a:t>점</a:t>
            </a:r>
            <a:r>
              <a:rPr lang="ko-KR" altLang="en-US" sz="1800" dirty="0" err="1" smtClean="0"/>
              <a:t>이상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80</a:t>
            </a:r>
            <a:r>
              <a:rPr lang="ko-KR" altLang="en-US" sz="1800" dirty="0" err="1"/>
              <a:t>점</a:t>
            </a:r>
            <a:r>
              <a:rPr lang="ko-KR" altLang="en-US" sz="1800" dirty="0" err="1" smtClean="0"/>
              <a:t>미만</a:t>
            </a:r>
            <a:r>
              <a:rPr lang="en-US" altLang="ko-KR" sz="1800" dirty="0" smtClean="0"/>
              <a:t>:  C</a:t>
            </a:r>
          </a:p>
          <a:p>
            <a:pPr lvl="1"/>
            <a:r>
              <a:rPr lang="en-US" altLang="ko-KR" sz="1800" dirty="0" smtClean="0"/>
              <a:t>60</a:t>
            </a:r>
            <a:r>
              <a:rPr lang="ko-KR" altLang="en-US" sz="1800" dirty="0" err="1"/>
              <a:t>점</a:t>
            </a:r>
            <a:r>
              <a:rPr lang="ko-KR" altLang="en-US" sz="1800" dirty="0" err="1" smtClean="0"/>
              <a:t>이상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70</a:t>
            </a:r>
            <a:r>
              <a:rPr lang="ko-KR" altLang="en-US" sz="1800" dirty="0" err="1"/>
              <a:t>점</a:t>
            </a:r>
            <a:r>
              <a:rPr lang="ko-KR" altLang="en-US" sz="1800" dirty="0" err="1" smtClean="0"/>
              <a:t>미만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D</a:t>
            </a:r>
          </a:p>
          <a:p>
            <a:pPr lvl="1"/>
            <a:r>
              <a:rPr lang="en-US" altLang="ko-KR" sz="1800" dirty="0" smtClean="0"/>
              <a:t>60</a:t>
            </a:r>
            <a:r>
              <a:rPr lang="ko-KR" altLang="en-US" sz="1800" dirty="0" err="1"/>
              <a:t>점</a:t>
            </a:r>
            <a:r>
              <a:rPr lang="ko-KR" altLang="en-US" sz="1800" dirty="0" err="1" smtClean="0"/>
              <a:t>미만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F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84538" y="1155470"/>
            <a:ext cx="4931137" cy="512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o"/>
              <a:defRPr sz="2200" b="1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n"/>
              <a:defRPr sz="2000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o"/>
              <a:defRPr sz="1900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n"/>
              <a:defRPr sz="1600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600" baseline="0">
                <a:solidFill>
                  <a:schemeClr val="tx1"/>
                </a:solidFill>
                <a:latin typeface="+mn-ea"/>
                <a:ea typeface="맑은 고딕" panose="020B0503020000020004" pitchFamily="50" charset="-127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atinLnBrk="0"/>
            <a:r>
              <a:rPr lang="ko-KR" altLang="en-US" sz="1800" kern="0" dirty="0" smtClean="0"/>
              <a:t>도전 </a:t>
            </a:r>
            <a:r>
              <a:rPr lang="en-US" altLang="ko-KR" sz="1800" kern="0" dirty="0" smtClean="0"/>
              <a:t>: + </a:t>
            </a:r>
            <a:r>
              <a:rPr lang="ko-KR" altLang="en-US" sz="1800" kern="0" dirty="0" smtClean="0"/>
              <a:t>를 붙여보세요</a:t>
            </a:r>
            <a:endParaRPr lang="en-US" altLang="ko-KR" sz="1800" kern="0" dirty="0" smtClean="0"/>
          </a:p>
          <a:p>
            <a:pPr lvl="1" latinLnBrk="0"/>
            <a:r>
              <a:rPr lang="en-US" altLang="ko-KR" sz="1800" kern="0" dirty="0" smtClean="0"/>
              <a:t>95</a:t>
            </a:r>
            <a:r>
              <a:rPr lang="ko-KR" altLang="en-US" sz="1800" kern="0" dirty="0" err="1" smtClean="0"/>
              <a:t>점이상</a:t>
            </a:r>
            <a:r>
              <a:rPr lang="ko-KR" altLang="en-US" sz="1800" kern="0" dirty="0" smtClean="0"/>
              <a:t> </a:t>
            </a:r>
            <a:r>
              <a:rPr lang="en-US" altLang="ko-KR" sz="1800" kern="0" dirty="0" smtClean="0"/>
              <a:t>~100</a:t>
            </a:r>
            <a:r>
              <a:rPr lang="ko-KR" altLang="en-US" sz="1800" kern="0" dirty="0" smtClean="0"/>
              <a:t>점까지</a:t>
            </a:r>
            <a:r>
              <a:rPr lang="en-US" altLang="ko-KR" sz="1800" kern="0" dirty="0" smtClean="0"/>
              <a:t>: A+</a:t>
            </a:r>
          </a:p>
          <a:p>
            <a:pPr lvl="1" latinLnBrk="0"/>
            <a:r>
              <a:rPr lang="en-US" altLang="ko-KR" sz="1800" kern="0" dirty="0" smtClean="0"/>
              <a:t>90</a:t>
            </a:r>
            <a:r>
              <a:rPr lang="ko-KR" altLang="en-US" sz="1800" kern="0" dirty="0" err="1" smtClean="0"/>
              <a:t>점이상</a:t>
            </a:r>
            <a:r>
              <a:rPr lang="ko-KR" altLang="en-US" sz="1800" kern="0" dirty="0" smtClean="0"/>
              <a:t> </a:t>
            </a:r>
            <a:r>
              <a:rPr lang="en-US" altLang="ko-KR" sz="1800" kern="0" dirty="0" smtClean="0"/>
              <a:t>~95</a:t>
            </a:r>
            <a:r>
              <a:rPr lang="ko-KR" altLang="en-US" sz="1800" kern="0" dirty="0" smtClean="0"/>
              <a:t>미만 </a:t>
            </a:r>
            <a:r>
              <a:rPr lang="en-US" altLang="ko-KR" sz="1800" kern="0" dirty="0" smtClean="0"/>
              <a:t>: A</a:t>
            </a:r>
          </a:p>
          <a:p>
            <a:pPr lvl="1" latinLnBrk="0"/>
            <a:r>
              <a:rPr lang="en-US" altLang="ko-KR" sz="1800" kern="0" dirty="0" smtClean="0"/>
              <a:t>85</a:t>
            </a:r>
            <a:r>
              <a:rPr lang="ko-KR" altLang="en-US" sz="1800" kern="0" dirty="0" err="1"/>
              <a:t>점이상</a:t>
            </a:r>
            <a:r>
              <a:rPr lang="ko-KR" altLang="en-US" sz="1800" kern="0" dirty="0"/>
              <a:t> </a:t>
            </a:r>
            <a:r>
              <a:rPr lang="en-US" altLang="ko-KR" sz="1800" kern="0" dirty="0" smtClean="0"/>
              <a:t>~90</a:t>
            </a:r>
            <a:r>
              <a:rPr lang="ko-KR" altLang="en-US" sz="1800" kern="0" dirty="0" smtClean="0"/>
              <a:t>점 미만</a:t>
            </a:r>
            <a:r>
              <a:rPr lang="en-US" altLang="ko-KR" sz="1800" kern="0" dirty="0" smtClean="0"/>
              <a:t>: B+</a:t>
            </a:r>
            <a:endParaRPr lang="en-US" altLang="ko-KR" sz="1800" kern="0" dirty="0"/>
          </a:p>
          <a:p>
            <a:pPr lvl="1" latinLnBrk="0"/>
            <a:r>
              <a:rPr lang="en-US" altLang="ko-KR" sz="1800" kern="0" dirty="0" smtClean="0"/>
              <a:t>80</a:t>
            </a:r>
            <a:r>
              <a:rPr lang="ko-KR" altLang="en-US" sz="1800" kern="0" dirty="0" err="1"/>
              <a:t>점이상</a:t>
            </a:r>
            <a:r>
              <a:rPr lang="ko-KR" altLang="en-US" sz="1800" kern="0" dirty="0"/>
              <a:t> </a:t>
            </a:r>
            <a:r>
              <a:rPr lang="en-US" altLang="ko-KR" sz="1800" kern="0" dirty="0" smtClean="0"/>
              <a:t>~855</a:t>
            </a:r>
            <a:r>
              <a:rPr lang="ko-KR" altLang="en-US" sz="1800" kern="0" dirty="0"/>
              <a:t>미만 </a:t>
            </a:r>
            <a:r>
              <a:rPr lang="en-US" altLang="ko-KR" sz="1800" kern="0" dirty="0"/>
              <a:t>: </a:t>
            </a:r>
            <a:r>
              <a:rPr lang="en-US" altLang="ko-KR" sz="1800" kern="0" dirty="0" smtClean="0"/>
              <a:t>B</a:t>
            </a:r>
          </a:p>
          <a:p>
            <a:pPr lvl="1" latinLnBrk="0"/>
            <a:r>
              <a:rPr lang="en-US" altLang="ko-KR" sz="1800" kern="0" dirty="0" smtClean="0"/>
              <a:t>…</a:t>
            </a:r>
          </a:p>
          <a:p>
            <a:pPr lvl="1" latinLnBrk="0"/>
            <a:r>
              <a:rPr lang="en-US" altLang="ko-KR" sz="1800" kern="0" dirty="0" smtClean="0"/>
              <a:t>60</a:t>
            </a:r>
            <a:r>
              <a:rPr lang="ko-KR" altLang="en-US" sz="1800" kern="0" dirty="0" smtClean="0"/>
              <a:t>점 미만 </a:t>
            </a:r>
            <a:r>
              <a:rPr lang="en-US" altLang="ko-KR" sz="1800" kern="0" dirty="0" smtClean="0"/>
              <a:t>: F</a:t>
            </a:r>
          </a:p>
          <a:p>
            <a:pPr lvl="1" latinLnBrk="0"/>
            <a:endParaRPr lang="en-US" altLang="ko-KR" sz="1800" kern="0" dirty="0"/>
          </a:p>
          <a:p>
            <a:pPr lvl="1" latinLnBrk="0"/>
            <a:endParaRPr lang="en-US" altLang="ko-KR" sz="1800" kern="0" dirty="0" smtClean="0"/>
          </a:p>
          <a:p>
            <a:pPr lvl="1" latinLnBrk="0"/>
            <a:endParaRPr lang="ko-KR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4255229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438" y="1268271"/>
            <a:ext cx="11414372" cy="512594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763" y="1155470"/>
            <a:ext cx="6096000" cy="48936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+mn-ea"/>
              </a:rPr>
              <a:t>짱구의 성적표</a:t>
            </a:r>
            <a:r>
              <a:rPr lang="en-US" altLang="ko-KR" sz="1600" dirty="0">
                <a:solidFill>
                  <a:srgbClr val="CE9178"/>
                </a:solidFill>
                <a:latin typeface="+mn-ea"/>
              </a:rPr>
              <a:t>! "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+mn-ea"/>
              </a:rPr>
              <a:t>"-"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*</a:t>
            </a:r>
            <a:r>
              <a:rPr lang="en-US" altLang="ko-KR" sz="1600" dirty="0">
                <a:solidFill>
                  <a:srgbClr val="B5CEA8"/>
                </a:solidFill>
                <a:latin typeface="+mn-ea"/>
              </a:rPr>
              <a:t>20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score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4EC9B0"/>
                </a:solidFill>
                <a:latin typeface="+mn-ea"/>
              </a:rPr>
              <a:t>int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DCDCAA"/>
                </a:solidFill>
                <a:latin typeface="+mn-ea"/>
              </a:rPr>
              <a:t>input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+mn-ea"/>
              </a:rPr>
              <a:t>점수를 입력하세요 </a:t>
            </a:r>
            <a:r>
              <a:rPr lang="en-US" altLang="ko-KR" sz="1600" dirty="0">
                <a:solidFill>
                  <a:srgbClr val="CE9178"/>
                </a:solidFill>
                <a:latin typeface="+mn-ea"/>
              </a:rPr>
              <a:t>: "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586C0"/>
                </a:solidFill>
                <a:latin typeface="+mn-ea"/>
              </a:rPr>
              <a:t>if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score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&gt;=</a:t>
            </a:r>
            <a:r>
              <a:rPr lang="en-US" altLang="ko-KR" sz="1600" dirty="0">
                <a:solidFill>
                  <a:srgbClr val="B5CEA8"/>
                </a:solidFill>
                <a:latin typeface="+mn-ea"/>
              </a:rPr>
              <a:t>90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) : </a:t>
            </a: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grade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+mn-ea"/>
              </a:rPr>
              <a:t>"A"</a:t>
            </a:r>
            <a:endParaRPr lang="en-US" altLang="ko-KR" sz="1600" dirty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586C0"/>
                </a:solidFill>
                <a:latin typeface="+mn-ea"/>
              </a:rPr>
              <a:t>elif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 (</a:t>
            </a: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score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&gt;=</a:t>
            </a:r>
            <a:r>
              <a:rPr lang="en-US" altLang="ko-KR" sz="1600" dirty="0">
                <a:solidFill>
                  <a:srgbClr val="B5CEA8"/>
                </a:solidFill>
                <a:latin typeface="+mn-ea"/>
              </a:rPr>
              <a:t>80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) : </a:t>
            </a: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grade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+mn-ea"/>
              </a:rPr>
              <a:t>"B"</a:t>
            </a:r>
            <a:endParaRPr lang="en-US" altLang="ko-KR" sz="1600" dirty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586C0"/>
                </a:solidFill>
                <a:latin typeface="+mn-ea"/>
              </a:rPr>
              <a:t>elif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 (</a:t>
            </a: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score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&gt;=</a:t>
            </a:r>
            <a:r>
              <a:rPr lang="en-US" altLang="ko-KR" sz="1600" dirty="0">
                <a:solidFill>
                  <a:srgbClr val="B5CEA8"/>
                </a:solidFill>
                <a:latin typeface="+mn-ea"/>
              </a:rPr>
              <a:t>70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) : </a:t>
            </a: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grade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+mn-ea"/>
              </a:rPr>
              <a:t>"C"</a:t>
            </a:r>
            <a:endParaRPr lang="en-US" altLang="ko-KR" sz="1600" dirty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586C0"/>
                </a:solidFill>
                <a:latin typeface="+mn-ea"/>
              </a:rPr>
              <a:t>elif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 (</a:t>
            </a: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score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&gt;=</a:t>
            </a:r>
            <a:r>
              <a:rPr lang="en-US" altLang="ko-KR" sz="1600" dirty="0">
                <a:solidFill>
                  <a:srgbClr val="B5CEA8"/>
                </a:solidFill>
                <a:latin typeface="+mn-ea"/>
              </a:rPr>
              <a:t>60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) : </a:t>
            </a: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grade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+mn-ea"/>
              </a:rPr>
              <a:t>"D"</a:t>
            </a:r>
            <a:endParaRPr lang="en-US" altLang="ko-KR" sz="1600" dirty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586C0"/>
                </a:solidFill>
                <a:latin typeface="+mn-ea"/>
              </a:rPr>
              <a:t>else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 : </a:t>
            </a: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grade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+mn-ea"/>
              </a:rPr>
              <a:t>"F"</a:t>
            </a:r>
            <a:endParaRPr lang="en-US" altLang="ko-KR" sz="1600" dirty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solidFill>
                  <a:srgbClr val="DCDCAA"/>
                </a:solidFill>
                <a:latin typeface="+mn-ea"/>
              </a:rPr>
              <a:t>print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+mn-ea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+mn-ea"/>
              </a:rPr>
              <a:t>짱구의 점수는 </a:t>
            </a:r>
            <a:r>
              <a:rPr lang="en-US" altLang="ko-KR" sz="1600" dirty="0">
                <a:solidFill>
                  <a:srgbClr val="569CD6"/>
                </a:solidFill>
                <a:latin typeface="+mn-ea"/>
              </a:rPr>
              <a:t>%d</a:t>
            </a:r>
            <a:r>
              <a:rPr lang="ko-KR" altLang="en-US" sz="1600" dirty="0">
                <a:solidFill>
                  <a:srgbClr val="CE9178"/>
                </a:solidFill>
                <a:latin typeface="+mn-ea"/>
              </a:rPr>
              <a:t>이고</a:t>
            </a:r>
            <a:r>
              <a:rPr lang="en-US" altLang="ko-KR" sz="1600" dirty="0">
                <a:solidFill>
                  <a:srgbClr val="CE9178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CE9178"/>
                </a:solidFill>
                <a:latin typeface="+mn-ea"/>
              </a:rPr>
              <a:t>학점은 </a:t>
            </a:r>
            <a:r>
              <a:rPr lang="en-US" altLang="ko-KR" sz="1600" dirty="0">
                <a:solidFill>
                  <a:srgbClr val="569CD6"/>
                </a:solidFill>
                <a:latin typeface="+mn-ea"/>
              </a:rPr>
              <a:t>%s</a:t>
            </a:r>
            <a:r>
              <a:rPr lang="ko-KR" altLang="en-US" sz="1600" dirty="0">
                <a:solidFill>
                  <a:srgbClr val="CE9178"/>
                </a:solidFill>
                <a:latin typeface="+mn-ea"/>
              </a:rPr>
              <a:t>입니다</a:t>
            </a:r>
            <a:r>
              <a:rPr lang="en-US" altLang="ko-KR" sz="1600" dirty="0">
                <a:solidFill>
                  <a:srgbClr val="CE9178"/>
                </a:solidFill>
                <a:latin typeface="+mn-ea"/>
              </a:rPr>
              <a:t>. "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%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+mn-ea"/>
              </a:rPr>
              <a:t>score</a:t>
            </a:r>
            <a:r>
              <a:rPr lang="en-US" altLang="ko-KR" sz="1600" dirty="0" err="1">
                <a:solidFill>
                  <a:srgbClr val="CCCCCC"/>
                </a:solidFill>
                <a:latin typeface="+mn-ea"/>
              </a:rPr>
              <a:t>,</a:t>
            </a:r>
            <a:r>
              <a:rPr lang="en-US" altLang="ko-KR" sz="1600" dirty="0" err="1">
                <a:solidFill>
                  <a:srgbClr val="9CDCFE"/>
                </a:solidFill>
                <a:latin typeface="+mn-ea"/>
              </a:rPr>
              <a:t>grade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))</a:t>
            </a:r>
            <a:endParaRPr lang="en-US" altLang="ko-KR" sz="1600" b="0" i="0" dirty="0">
              <a:solidFill>
                <a:srgbClr val="CCCCCC"/>
              </a:solidFill>
              <a:effectLst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49811" y="4479457"/>
            <a:ext cx="5029324" cy="15696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6A9955"/>
                </a:solidFill>
                <a:latin typeface="+mn-ea"/>
              </a:rPr>
              <a:t>#</a:t>
            </a:r>
            <a:r>
              <a:rPr lang="ko-KR" altLang="en-US" sz="1600" dirty="0" smtClean="0">
                <a:solidFill>
                  <a:srgbClr val="6A9955"/>
                </a:solidFill>
                <a:latin typeface="+mn-ea"/>
              </a:rPr>
              <a:t>도전</a:t>
            </a:r>
            <a:r>
              <a:rPr lang="en-US" altLang="ko-KR" sz="1600" dirty="0" smtClean="0">
                <a:solidFill>
                  <a:srgbClr val="6A9955"/>
                </a:solidFill>
                <a:latin typeface="+mn-ea"/>
              </a:rPr>
              <a:t>! 60</a:t>
            </a:r>
            <a:r>
              <a:rPr lang="ko-KR" altLang="en-US" sz="1600" dirty="0" err="1" smtClean="0">
                <a:solidFill>
                  <a:srgbClr val="6A9955"/>
                </a:solidFill>
                <a:latin typeface="+mn-ea"/>
              </a:rPr>
              <a:t>점이상인</a:t>
            </a:r>
            <a:r>
              <a:rPr lang="ko-KR" altLang="en-US" sz="1600" dirty="0" smtClean="0">
                <a:solidFill>
                  <a:srgbClr val="6A9955"/>
                </a:solidFill>
                <a:latin typeface="+mn-ea"/>
              </a:rPr>
              <a:t> 경우에 </a:t>
            </a:r>
            <a:r>
              <a:rPr lang="ko-KR" altLang="en-US" sz="1600" dirty="0">
                <a:solidFill>
                  <a:srgbClr val="6A9955"/>
                </a:solidFill>
                <a:latin typeface="+mn-ea"/>
              </a:rPr>
              <a:t>대해서</a:t>
            </a:r>
            <a:r>
              <a:rPr lang="en-US" altLang="ko-KR" sz="1600" dirty="0">
                <a:solidFill>
                  <a:srgbClr val="6A9955"/>
                </a:solidFill>
                <a:latin typeface="+mn-ea"/>
              </a:rPr>
              <a:t>, </a:t>
            </a:r>
            <a:r>
              <a:rPr lang="en-US" altLang="ko-KR" sz="1600" dirty="0" smtClean="0">
                <a:solidFill>
                  <a:srgbClr val="6A9955"/>
                </a:solidFill>
                <a:latin typeface="+mn-ea"/>
              </a:rPr>
              <a:t>+ </a:t>
            </a:r>
            <a:r>
              <a:rPr lang="ko-KR" altLang="en-US" sz="1600" dirty="0" smtClean="0">
                <a:solidFill>
                  <a:srgbClr val="6A9955"/>
                </a:solidFill>
                <a:latin typeface="+mn-ea"/>
              </a:rPr>
              <a:t>부여하기</a:t>
            </a:r>
            <a:endParaRPr lang="ko-KR" altLang="en-US" sz="1600" dirty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586C0"/>
                </a:solidFill>
                <a:latin typeface="+mn-ea"/>
              </a:rPr>
              <a:t>if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score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&gt;=</a:t>
            </a:r>
            <a:r>
              <a:rPr lang="en-US" altLang="ko-KR" sz="1600" dirty="0">
                <a:solidFill>
                  <a:srgbClr val="B5CEA8"/>
                </a:solidFill>
                <a:latin typeface="+mn-ea"/>
              </a:rPr>
              <a:t>60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+mn-ea"/>
              </a:rPr>
              <a:t>if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score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==</a:t>
            </a:r>
            <a:r>
              <a:rPr lang="en-US" altLang="ko-KR" sz="1600" dirty="0">
                <a:solidFill>
                  <a:srgbClr val="B5CEA8"/>
                </a:solidFill>
                <a:latin typeface="+mn-ea"/>
              </a:rPr>
              <a:t>100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+mn-ea"/>
              </a:rPr>
              <a:t>or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score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%</a:t>
            </a:r>
            <a:r>
              <a:rPr lang="en-US" altLang="ko-KR" sz="1600" dirty="0">
                <a:solidFill>
                  <a:srgbClr val="B5CEA8"/>
                </a:solidFill>
                <a:latin typeface="+mn-ea"/>
              </a:rPr>
              <a:t>10</a:t>
            </a:r>
            <a:r>
              <a:rPr lang="en-US" altLang="ko-KR" sz="1600" dirty="0">
                <a:solidFill>
                  <a:srgbClr val="D4D4D4"/>
                </a:solidFill>
                <a:latin typeface="+mn-ea"/>
              </a:rPr>
              <a:t>&gt;=</a:t>
            </a:r>
            <a:r>
              <a:rPr lang="en-US" altLang="ko-KR" sz="1600" dirty="0">
                <a:solidFill>
                  <a:srgbClr val="B5CEA8"/>
                </a:solidFill>
                <a:latin typeface="+mn-ea"/>
              </a:rPr>
              <a:t>5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) 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+mn-ea"/>
              </a:rPr>
              <a:t>grade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D4D4D4"/>
                </a:solidFill>
                <a:latin typeface="+mn-ea"/>
              </a:rPr>
              <a:t>+=</a:t>
            </a:r>
            <a:r>
              <a:rPr lang="en-US" altLang="ko-KR" sz="1600" dirty="0" smtClean="0">
                <a:solidFill>
                  <a:srgbClr val="CE9178"/>
                </a:solidFill>
                <a:latin typeface="+mn-ea"/>
              </a:rPr>
              <a:t>"+“ </a:t>
            </a:r>
            <a:r>
              <a:rPr lang="en-US" altLang="ko-KR" sz="1600" dirty="0">
                <a:solidFill>
                  <a:srgbClr val="CCCCCC"/>
                </a:solidFill>
                <a:latin typeface="+mn-ea"/>
              </a:rPr>
              <a:t>   </a:t>
            </a:r>
            <a:endParaRPr lang="en-US" altLang="ko-KR" sz="1600" dirty="0">
              <a:solidFill>
                <a:srgbClr val="CCCCCC"/>
              </a:solidFill>
              <a:latin typeface="+mn-ea"/>
            </a:endParaRPr>
          </a:p>
        </p:txBody>
      </p:sp>
      <p:sp>
        <p:nvSpPr>
          <p:cNvPr id="8" name="오른쪽 화살표 7"/>
          <p:cNvSpPr/>
          <p:nvPr/>
        </p:nvSpPr>
        <p:spPr bwMode="auto">
          <a:xfrm flipH="1">
            <a:off x="3480039" y="5046715"/>
            <a:ext cx="3203097" cy="435144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81561" y="1155470"/>
            <a:ext cx="5029324" cy="26360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6A9955"/>
                </a:solidFill>
                <a:latin typeface="+mn-ea"/>
              </a:rPr>
              <a:t>#</a:t>
            </a:r>
            <a:r>
              <a:rPr lang="ko-KR" altLang="en-US" sz="1400" dirty="0" smtClean="0">
                <a:solidFill>
                  <a:srgbClr val="6A9955"/>
                </a:solidFill>
                <a:latin typeface="+mn-ea"/>
              </a:rPr>
              <a:t>도전</a:t>
            </a:r>
            <a:r>
              <a:rPr lang="en-US" altLang="ko-KR" sz="1400" dirty="0" smtClean="0">
                <a:solidFill>
                  <a:srgbClr val="6A9955"/>
                </a:solidFill>
                <a:latin typeface="+mn-ea"/>
              </a:rPr>
              <a:t>! 60</a:t>
            </a:r>
            <a:r>
              <a:rPr lang="ko-KR" altLang="en-US" sz="1400" dirty="0" err="1" smtClean="0">
                <a:solidFill>
                  <a:srgbClr val="6A9955"/>
                </a:solidFill>
                <a:latin typeface="+mn-ea"/>
              </a:rPr>
              <a:t>점이상인</a:t>
            </a:r>
            <a:r>
              <a:rPr lang="ko-KR" altLang="en-US" sz="1400" dirty="0" smtClean="0">
                <a:solidFill>
                  <a:srgbClr val="6A9955"/>
                </a:solidFill>
                <a:latin typeface="+mn-ea"/>
              </a:rPr>
              <a:t> 경우에 </a:t>
            </a:r>
            <a:r>
              <a:rPr lang="ko-KR" altLang="en-US" sz="1400" dirty="0">
                <a:solidFill>
                  <a:srgbClr val="6A9955"/>
                </a:solidFill>
                <a:latin typeface="+mn-ea"/>
              </a:rPr>
              <a:t>대해서</a:t>
            </a:r>
            <a:r>
              <a:rPr lang="en-US" altLang="ko-KR" sz="1400" dirty="0">
                <a:solidFill>
                  <a:srgbClr val="6A9955"/>
                </a:solidFill>
                <a:latin typeface="+mn-ea"/>
              </a:rPr>
              <a:t>, </a:t>
            </a:r>
            <a:r>
              <a:rPr lang="en-US" altLang="ko-KR" sz="1400" dirty="0" smtClean="0">
                <a:solidFill>
                  <a:srgbClr val="6A9955"/>
                </a:solidFill>
                <a:latin typeface="+mn-ea"/>
              </a:rPr>
              <a:t>+ </a:t>
            </a:r>
            <a:r>
              <a:rPr lang="ko-KR" altLang="en-US" sz="1400" dirty="0" smtClean="0">
                <a:solidFill>
                  <a:srgbClr val="6A9955"/>
                </a:solidFill>
                <a:latin typeface="+mn-ea"/>
              </a:rPr>
              <a:t>부여하기</a:t>
            </a:r>
            <a:endParaRPr lang="ko-KR" altLang="en-US" sz="1400" dirty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C586C0"/>
                </a:solidFill>
                <a:latin typeface="+mn-ea"/>
              </a:rPr>
              <a:t>if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score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&gt;=</a:t>
            </a:r>
            <a:r>
              <a:rPr lang="en-US" altLang="ko-KR" sz="1400" dirty="0" smtClean="0">
                <a:solidFill>
                  <a:srgbClr val="B5CEA8"/>
                </a:solidFill>
                <a:latin typeface="+mn-ea"/>
              </a:rPr>
              <a:t>95</a:t>
            </a:r>
            <a:r>
              <a:rPr lang="en-US" altLang="ko-KR" sz="1400" dirty="0" smtClean="0">
                <a:solidFill>
                  <a:srgbClr val="CCCCCC"/>
                </a:solidFill>
                <a:latin typeface="+mn-ea"/>
              </a:rPr>
              <a:t>) 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: 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grade</a:t>
            </a:r>
            <a:r>
              <a:rPr lang="en-US" altLang="ko-KR" sz="1400" dirty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+mn-ea"/>
              </a:rPr>
              <a:t>"</a:t>
            </a:r>
            <a:r>
              <a:rPr lang="en-US" altLang="ko-KR" sz="1400" dirty="0" smtClean="0">
                <a:solidFill>
                  <a:srgbClr val="CE9178"/>
                </a:solidFill>
                <a:latin typeface="+mn-ea"/>
              </a:rPr>
              <a:t>A+"</a:t>
            </a:r>
            <a:endParaRPr lang="en-US" altLang="ko-KR" sz="1400" dirty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C586C0"/>
                </a:solidFill>
                <a:latin typeface="+mn-ea"/>
              </a:rPr>
              <a:t>elif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(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score</a:t>
            </a:r>
            <a:r>
              <a:rPr lang="en-US" altLang="ko-KR" sz="1400" dirty="0" smtClean="0">
                <a:solidFill>
                  <a:srgbClr val="D4D4D4"/>
                </a:solidFill>
                <a:latin typeface="+mn-ea"/>
              </a:rPr>
              <a:t>&gt;=</a:t>
            </a:r>
            <a:r>
              <a:rPr lang="en-US" altLang="ko-KR" sz="1400" dirty="0" smtClean="0">
                <a:solidFill>
                  <a:srgbClr val="B5CEA8"/>
                </a:solidFill>
                <a:latin typeface="+mn-ea"/>
              </a:rPr>
              <a:t>90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) : 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grade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+mn-ea"/>
              </a:rPr>
              <a:t>“A”</a:t>
            </a:r>
            <a:endParaRPr lang="en-US" altLang="ko-KR" sz="1400" dirty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C586C0"/>
                </a:solidFill>
                <a:latin typeface="+mn-ea"/>
              </a:rPr>
              <a:t>elif</a:t>
            </a:r>
            <a:r>
              <a:rPr lang="en-US" altLang="ko-KR" sz="1400" dirty="0" smtClean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 smtClean="0">
                <a:solidFill>
                  <a:srgbClr val="9CDCFE"/>
                </a:solidFill>
                <a:latin typeface="+mn-ea"/>
              </a:rPr>
              <a:t>score</a:t>
            </a:r>
            <a:r>
              <a:rPr lang="en-US" altLang="ko-KR" sz="1400" dirty="0" smtClean="0">
                <a:solidFill>
                  <a:srgbClr val="D4D4D4"/>
                </a:solidFill>
                <a:latin typeface="+mn-ea"/>
              </a:rPr>
              <a:t>&gt;=85</a:t>
            </a:r>
            <a:r>
              <a:rPr lang="en-US" altLang="ko-KR" sz="1400" dirty="0" smtClean="0">
                <a:solidFill>
                  <a:srgbClr val="CCCCCC"/>
                </a:solidFill>
                <a:latin typeface="+mn-ea"/>
              </a:rPr>
              <a:t>) 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: 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grade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+mn-ea"/>
              </a:rPr>
              <a:t>“B+”</a:t>
            </a:r>
            <a:endParaRPr lang="en-US" altLang="ko-KR" sz="1400" dirty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C586C0"/>
                </a:solidFill>
                <a:latin typeface="+mn-ea"/>
              </a:rPr>
              <a:t>elif</a:t>
            </a:r>
            <a:r>
              <a:rPr lang="en-US" altLang="ko-KR" sz="1400" dirty="0" smtClean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score</a:t>
            </a:r>
            <a:r>
              <a:rPr lang="en-US" altLang="ko-KR" sz="1400" dirty="0" smtClean="0">
                <a:solidFill>
                  <a:srgbClr val="D4D4D4"/>
                </a:solidFill>
                <a:latin typeface="+mn-ea"/>
              </a:rPr>
              <a:t>&gt;=</a:t>
            </a:r>
            <a:r>
              <a:rPr lang="en-US" altLang="ko-KR" sz="1400" dirty="0" smtClean="0">
                <a:solidFill>
                  <a:srgbClr val="B5CEA8"/>
                </a:solidFill>
                <a:latin typeface="+mn-ea"/>
              </a:rPr>
              <a:t>80</a:t>
            </a:r>
            <a:r>
              <a:rPr lang="en-US" altLang="ko-KR" sz="1400" dirty="0" smtClean="0">
                <a:solidFill>
                  <a:srgbClr val="CCCCCC"/>
                </a:solidFill>
                <a:latin typeface="+mn-ea"/>
              </a:rPr>
              <a:t>) 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: </a:t>
            </a:r>
            <a:r>
              <a:rPr lang="en-US" altLang="ko-KR" sz="1400" dirty="0">
                <a:solidFill>
                  <a:srgbClr val="9CDCFE"/>
                </a:solidFill>
                <a:latin typeface="+mn-ea"/>
              </a:rPr>
              <a:t>grade</a:t>
            </a:r>
            <a:r>
              <a:rPr lang="en-US" altLang="ko-KR" sz="1400" dirty="0">
                <a:solidFill>
                  <a:srgbClr val="CCCCCC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D4D4D4"/>
                </a:solidFill>
                <a:latin typeface="+mn-ea"/>
              </a:rPr>
              <a:t>=</a:t>
            </a:r>
            <a:r>
              <a:rPr lang="en-US" altLang="ko-KR" sz="1400" dirty="0" smtClean="0">
                <a:solidFill>
                  <a:srgbClr val="CE9178"/>
                </a:solidFill>
                <a:latin typeface="+mn-ea"/>
              </a:rPr>
              <a:t>“B"</a:t>
            </a:r>
            <a:endParaRPr lang="en-US" altLang="ko-KR" sz="1400" dirty="0">
              <a:solidFill>
                <a:srgbClr val="CCCCCC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87E47"/>
                </a:solidFill>
                <a:latin typeface="+mn-ea"/>
              </a:rPr>
              <a:t>#</a:t>
            </a:r>
            <a:r>
              <a:rPr lang="en-US" altLang="ko-KR" sz="1400" dirty="0" smtClean="0">
                <a:solidFill>
                  <a:srgbClr val="587E47"/>
                </a:solidFill>
                <a:latin typeface="+mn-ea"/>
              </a:rPr>
              <a:t>…….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587E47"/>
                </a:solidFill>
                <a:latin typeface="+mn-ea"/>
              </a:rPr>
              <a:t>#</a:t>
            </a:r>
            <a:r>
              <a:rPr lang="ko-KR" altLang="en-US" sz="1400" dirty="0" smtClean="0">
                <a:solidFill>
                  <a:srgbClr val="587E47"/>
                </a:solidFill>
                <a:latin typeface="+mn-ea"/>
              </a:rPr>
              <a:t>도 가능하지만</a:t>
            </a:r>
            <a:r>
              <a:rPr lang="en-US" altLang="ko-KR" sz="1400" dirty="0" smtClean="0">
                <a:solidFill>
                  <a:srgbClr val="587E47"/>
                </a:solidFill>
                <a:latin typeface="+mn-ea"/>
              </a:rPr>
              <a:t>,  + , - , 0 </a:t>
            </a:r>
            <a:r>
              <a:rPr lang="ko-KR" altLang="en-US" sz="1400" dirty="0" smtClean="0">
                <a:solidFill>
                  <a:srgbClr val="587E47"/>
                </a:solidFill>
                <a:latin typeface="+mn-ea"/>
              </a:rPr>
              <a:t>를 모두 붙인다면 비효율적인 코드이다</a:t>
            </a:r>
            <a:r>
              <a:rPr lang="en-US" altLang="ko-KR" sz="1400" dirty="0" smtClean="0">
                <a:solidFill>
                  <a:srgbClr val="587E47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rgbClr val="587E47"/>
                </a:solidFill>
                <a:latin typeface="+mn-ea"/>
              </a:rPr>
              <a:t>더 좋은 방법을 생각해보자</a:t>
            </a:r>
            <a:r>
              <a:rPr lang="en-US" altLang="ko-KR" sz="1400" dirty="0" smtClean="0">
                <a:solidFill>
                  <a:srgbClr val="587E47"/>
                </a:solidFill>
                <a:latin typeface="+mn-ea"/>
              </a:rPr>
              <a:t>!</a:t>
            </a:r>
            <a:endParaRPr lang="en-US" altLang="ko-KR" sz="1400" dirty="0">
              <a:solidFill>
                <a:srgbClr val="587E47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650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Lab#5: </a:t>
            </a:r>
            <a:r>
              <a:rPr lang="ko-KR" altLang="en-US" dirty="0" err="1" smtClean="0"/>
              <a:t>축구게임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사용자에게 입력을 받아 골을 막는 프로그램을 작성해 봅니다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선택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왼쪽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오른쪽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중앙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01970" y="2668342"/>
            <a:ext cx="8229600" cy="833983"/>
          </a:xfrm>
          <a:prstGeom prst="flowChartAlternateProcess">
            <a:avLst/>
          </a:prstGeom>
          <a:solidFill>
            <a:srgbClr val="CCECFF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어디를 수비하시겠어요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?(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왼쪽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중앙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오른쪽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중앙</a:t>
            </a:r>
          </a:p>
          <a:p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페널티 킥이 성공하였습니다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622" y="3879283"/>
            <a:ext cx="3111090" cy="22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638" y="1483935"/>
            <a:ext cx="8507562" cy="35452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i</a:t>
            </a:r>
            <a:r>
              <a:rPr lang="en-US" altLang="ko-KR" dirty="0" smtClean="0">
                <a:latin typeface="+mn-ea"/>
                <a:ea typeface="+mn-ea"/>
              </a:rPr>
              <a:t>mport random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  <a:ea typeface="+mn-ea"/>
              </a:rPr>
              <a:t>options</a:t>
            </a:r>
            <a:r>
              <a:rPr lang="en-US" altLang="ko-KR" dirty="0">
                <a:latin typeface="+mn-ea"/>
                <a:ea typeface="+mn-ea"/>
              </a:rPr>
              <a:t>=["</a:t>
            </a:r>
            <a:r>
              <a:rPr lang="ko-KR" altLang="en-US" dirty="0">
                <a:latin typeface="+mn-ea"/>
                <a:ea typeface="+mn-ea"/>
              </a:rPr>
              <a:t>왼쪽</a:t>
            </a:r>
            <a:r>
              <a:rPr lang="en-US" altLang="ko-KR" dirty="0">
                <a:latin typeface="+mn-ea"/>
                <a:ea typeface="+mn-ea"/>
              </a:rPr>
              <a:t>","</a:t>
            </a:r>
            <a:r>
              <a:rPr lang="ko-KR" altLang="en-US" dirty="0">
                <a:latin typeface="+mn-ea"/>
                <a:ea typeface="+mn-ea"/>
              </a:rPr>
              <a:t>중앙</a:t>
            </a:r>
            <a:r>
              <a:rPr lang="en-US" altLang="ko-KR" dirty="0">
                <a:latin typeface="+mn-ea"/>
                <a:ea typeface="+mn-ea"/>
              </a:rPr>
              <a:t>","</a:t>
            </a:r>
            <a:r>
              <a:rPr lang="ko-KR" altLang="en-US" dirty="0">
                <a:latin typeface="+mn-ea"/>
                <a:ea typeface="+mn-ea"/>
              </a:rPr>
              <a:t>오른쪽</a:t>
            </a:r>
            <a:r>
              <a:rPr lang="en-US" altLang="ko-KR" dirty="0" smtClean="0">
                <a:latin typeface="+mn-ea"/>
                <a:ea typeface="+mn-ea"/>
              </a:rPr>
              <a:t>"]      #options    </a:t>
            </a:r>
            <a:r>
              <a:rPr lang="ko-KR" altLang="en-US" dirty="0" smtClean="0">
                <a:latin typeface="+mn-ea"/>
                <a:ea typeface="+mn-ea"/>
              </a:rPr>
              <a:t>리스트에  옵션값 저장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  <a:ea typeface="+mn-ea"/>
              </a:rPr>
              <a:t>c</a:t>
            </a:r>
            <a:r>
              <a:rPr lang="en-US" altLang="ko-KR" dirty="0" err="1" smtClean="0">
                <a:latin typeface="+mn-ea"/>
                <a:ea typeface="+mn-ea"/>
              </a:rPr>
              <a:t>omputer_choice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= </a:t>
            </a:r>
            <a:r>
              <a:rPr lang="en-US" altLang="ko-KR" dirty="0" err="1">
                <a:latin typeface="+mn-ea"/>
                <a:ea typeface="+mn-ea"/>
              </a:rPr>
              <a:t>random.choice</a:t>
            </a:r>
            <a:r>
              <a:rPr lang="en-US" altLang="ko-KR" dirty="0">
                <a:latin typeface="+mn-ea"/>
                <a:ea typeface="+mn-ea"/>
              </a:rPr>
              <a:t>(options</a:t>
            </a:r>
            <a:r>
              <a:rPr lang="en-US" altLang="ko-KR" dirty="0" smtClean="0">
                <a:latin typeface="+mn-ea"/>
                <a:ea typeface="+mn-ea"/>
              </a:rPr>
              <a:t>)  # option</a:t>
            </a:r>
            <a:r>
              <a:rPr lang="ko-KR" altLang="en-US" dirty="0" smtClean="0">
                <a:latin typeface="+mn-ea"/>
                <a:ea typeface="+mn-ea"/>
              </a:rPr>
              <a:t>에서 아무거나 선택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  <a:ea typeface="+mn-ea"/>
              </a:rPr>
              <a:t>user_choice</a:t>
            </a:r>
            <a:r>
              <a:rPr lang="en-US" altLang="ko-KR" dirty="0">
                <a:latin typeface="+mn-ea"/>
                <a:ea typeface="+mn-ea"/>
              </a:rPr>
              <a:t> = input("</a:t>
            </a:r>
            <a:r>
              <a:rPr lang="ko-KR" altLang="en-US" dirty="0">
                <a:latin typeface="+mn-ea"/>
                <a:ea typeface="+mn-ea"/>
              </a:rPr>
              <a:t>어디를 수비하시겠어요</a:t>
            </a:r>
            <a:r>
              <a:rPr lang="en-US" altLang="ko-KR" dirty="0">
                <a:latin typeface="+mn-ea"/>
                <a:ea typeface="+mn-ea"/>
              </a:rPr>
              <a:t>?(</a:t>
            </a:r>
            <a:r>
              <a:rPr lang="ko-KR" altLang="en-US" dirty="0">
                <a:latin typeface="+mn-ea"/>
                <a:ea typeface="+mn-ea"/>
              </a:rPr>
              <a:t>왼쪽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중앙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오른쪽</a:t>
            </a:r>
            <a:r>
              <a:rPr lang="en-US" altLang="ko-KR" dirty="0">
                <a:latin typeface="+mn-ea"/>
                <a:ea typeface="+mn-ea"/>
              </a:rPr>
              <a:t>)")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if </a:t>
            </a:r>
            <a:r>
              <a:rPr lang="en-US" altLang="ko-KR" dirty="0" err="1">
                <a:latin typeface="+mn-ea"/>
                <a:ea typeface="+mn-ea"/>
              </a:rPr>
              <a:t>computer_choice</a:t>
            </a:r>
            <a:r>
              <a:rPr lang="en-US" altLang="ko-KR" dirty="0">
                <a:latin typeface="+mn-ea"/>
                <a:ea typeface="+mn-ea"/>
              </a:rPr>
              <a:t> == </a:t>
            </a:r>
            <a:r>
              <a:rPr lang="en-US" altLang="ko-KR" dirty="0" err="1">
                <a:latin typeface="+mn-ea"/>
                <a:ea typeface="+mn-ea"/>
              </a:rPr>
              <a:t>user_choice</a:t>
            </a:r>
            <a:r>
              <a:rPr lang="en-US" altLang="ko-KR" dirty="0">
                <a:latin typeface="+mn-ea"/>
                <a:ea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	print</a:t>
            </a:r>
            <a:r>
              <a:rPr lang="en-US" altLang="ko-KR" dirty="0" smtClean="0">
                <a:latin typeface="+mn-ea"/>
                <a:ea typeface="+mn-ea"/>
              </a:rPr>
              <a:t>(“</a:t>
            </a:r>
            <a:r>
              <a:rPr lang="ko-KR" altLang="en-US" dirty="0" smtClean="0">
                <a:latin typeface="+mn-ea"/>
                <a:ea typeface="+mn-ea"/>
              </a:rPr>
              <a:t>수비에 </a:t>
            </a:r>
            <a:r>
              <a:rPr lang="ko-KR" altLang="en-US" dirty="0">
                <a:latin typeface="+mn-ea"/>
                <a:ea typeface="+mn-ea"/>
              </a:rPr>
              <a:t>성공하셨습니다</a:t>
            </a:r>
            <a:r>
              <a:rPr lang="en-US" altLang="ko-KR" dirty="0">
                <a:latin typeface="+mn-ea"/>
                <a:ea typeface="+mn-ea"/>
              </a:rPr>
              <a:t>. ")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else</a:t>
            </a:r>
            <a:r>
              <a:rPr lang="en-US" altLang="ko-KR" dirty="0" smtClean="0">
                <a:latin typeface="+mn-ea"/>
                <a:ea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	print</a:t>
            </a:r>
            <a:r>
              <a:rPr lang="en-US" altLang="ko-KR" dirty="0" smtClean="0">
                <a:latin typeface="+mn-ea"/>
                <a:ea typeface="+mn-ea"/>
              </a:rPr>
              <a:t>("</a:t>
            </a:r>
            <a:r>
              <a:rPr lang="ko-KR" altLang="en-US" dirty="0" smtClean="0">
                <a:latin typeface="+mn-ea"/>
                <a:ea typeface="+mn-ea"/>
              </a:rPr>
              <a:t>페널티 </a:t>
            </a:r>
            <a:r>
              <a:rPr lang="ko-KR" altLang="en-US" dirty="0">
                <a:latin typeface="+mn-ea"/>
                <a:ea typeface="+mn-ea"/>
              </a:rPr>
              <a:t>킥이 성공하였습니다</a:t>
            </a:r>
            <a:r>
              <a:rPr lang="en-US" altLang="ko-KR" dirty="0">
                <a:latin typeface="+mn-ea"/>
                <a:ea typeface="+mn-ea"/>
              </a:rPr>
              <a:t>. ")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가지의 기본 제어구조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err="1"/>
              <a:t>제어문</a:t>
            </a:r>
            <a:endParaRPr lang="en-US" altLang="ko-KR" sz="1800" dirty="0"/>
          </a:p>
          <a:p>
            <a:pPr lvl="1"/>
            <a:r>
              <a:rPr lang="ko-KR" altLang="en-US" sz="1600" dirty="0"/>
              <a:t>순차적으로 실행하는 명령문</a:t>
            </a:r>
            <a:endParaRPr lang="en-US" altLang="ko-KR" sz="1600" dirty="0"/>
          </a:p>
          <a:p>
            <a:pPr lvl="1"/>
            <a:r>
              <a:rPr lang="ko-KR" altLang="en-US" sz="1600" dirty="0">
                <a:solidFill>
                  <a:srgbClr val="C00000"/>
                </a:solidFill>
              </a:rPr>
              <a:t>조건에 따라 비교하는 </a:t>
            </a:r>
            <a:r>
              <a:rPr lang="ko-KR" altLang="en-US" sz="1600" dirty="0" err="1">
                <a:solidFill>
                  <a:srgbClr val="C00000"/>
                </a:solidFill>
              </a:rPr>
              <a:t>비교문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lvl="1"/>
            <a:r>
              <a:rPr lang="ko-KR" altLang="en-US" sz="1600" dirty="0">
                <a:solidFill>
                  <a:srgbClr val="C00000"/>
                </a:solidFill>
              </a:rPr>
              <a:t>그리고 </a:t>
            </a:r>
            <a:r>
              <a:rPr lang="ko-KR" altLang="en-US" sz="1600" dirty="0" err="1">
                <a:solidFill>
                  <a:srgbClr val="C00000"/>
                </a:solidFill>
              </a:rPr>
              <a:t>조건없는</a:t>
            </a:r>
            <a:r>
              <a:rPr lang="ko-KR" altLang="en-US" sz="1600" dirty="0">
                <a:solidFill>
                  <a:srgbClr val="C00000"/>
                </a:solidFill>
              </a:rPr>
              <a:t> 무한 </a:t>
            </a:r>
            <a:r>
              <a:rPr lang="ko-KR" altLang="en-US" sz="1600" dirty="0" err="1">
                <a:solidFill>
                  <a:srgbClr val="C00000"/>
                </a:solidFill>
              </a:rPr>
              <a:t>반복문</a:t>
            </a:r>
            <a:endParaRPr lang="en-US" altLang="ko-KR" sz="1600" dirty="0">
              <a:solidFill>
                <a:srgbClr val="C00000"/>
              </a:solidFill>
            </a:endParaRP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918" y="2892829"/>
            <a:ext cx="7935482" cy="358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Supp. </a:t>
            </a:r>
            <a:r>
              <a:rPr lang="ko-KR" altLang="en-US" dirty="0" err="1"/>
              <a:t>비교문</a:t>
            </a:r>
            <a:r>
              <a:rPr lang="ko-KR" altLang="en-US" dirty="0"/>
              <a:t> 연습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763" y="1155470"/>
            <a:ext cx="7064737" cy="5125949"/>
          </a:xfrm>
        </p:spPr>
        <p:txBody>
          <a:bodyPr/>
          <a:lstStyle/>
          <a:p>
            <a:r>
              <a:rPr lang="ko-KR" altLang="en-US" sz="1800" dirty="0" smtClean="0"/>
              <a:t>두 수를 입력 받아서 두 수가 모두 짝수이면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모두 짝수입니다</a:t>
            </a:r>
            <a:r>
              <a:rPr lang="en-US" altLang="ko-KR" sz="1800" dirty="0" smtClean="0"/>
              <a:t>.”,  </a:t>
            </a:r>
            <a:r>
              <a:rPr lang="ko-KR" altLang="en-US" sz="1800" dirty="0" smtClean="0"/>
              <a:t>두 수가 모두 홀수이면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모두 홀수입니다</a:t>
            </a:r>
            <a:r>
              <a:rPr lang="en-US" altLang="ko-KR" sz="1800" dirty="0" smtClean="0"/>
              <a:t>.”, </a:t>
            </a:r>
            <a:r>
              <a:rPr lang="ko-KR" altLang="en-US" sz="1800" dirty="0" smtClean="0"/>
              <a:t>그렇지 않으면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홀수와 짝수가 섞여있습니다</a:t>
            </a:r>
            <a:r>
              <a:rPr lang="en-US" altLang="ko-KR" sz="1800" dirty="0" smtClean="0"/>
              <a:t>.”</a:t>
            </a:r>
            <a:r>
              <a:rPr lang="ko-KR" altLang="en-US" sz="1800" dirty="0" smtClean="0"/>
              <a:t>를 출력하세요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현재 월에 해당하는 정수를 </a:t>
            </a:r>
            <a:r>
              <a:rPr lang="ko-KR" altLang="en-US" sz="1800" dirty="0" err="1" smtClean="0"/>
              <a:t>입력받아</a:t>
            </a:r>
            <a:r>
              <a:rPr lang="ko-KR" altLang="en-US" sz="1800" dirty="0" smtClean="0"/>
              <a:t> 계절을 출력하는 프로그램을 작성하세요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단</a:t>
            </a:r>
            <a:r>
              <a:rPr lang="en-US" altLang="ko-KR" sz="1600" dirty="0" smtClean="0"/>
              <a:t>, 1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사이의 숫자가 아닌 경우에는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잘못된 입력입니다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를 출력하세요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계절 예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봄 </a:t>
            </a:r>
            <a:r>
              <a:rPr lang="en-US" altLang="ko-KR" sz="1600" dirty="0" smtClean="0"/>
              <a:t>: 3~5, </a:t>
            </a:r>
            <a:r>
              <a:rPr lang="ko-KR" altLang="en-US" sz="1600" dirty="0" smtClean="0"/>
              <a:t>여름 </a:t>
            </a:r>
            <a:r>
              <a:rPr lang="en-US" altLang="ko-KR" sz="1600" dirty="0" smtClean="0"/>
              <a:t>: 6~8, </a:t>
            </a:r>
            <a:r>
              <a:rPr lang="ko-KR" altLang="en-US" sz="1600" dirty="0" smtClean="0"/>
              <a:t>가을 </a:t>
            </a:r>
            <a:r>
              <a:rPr lang="en-US" altLang="ko-KR" sz="1600" dirty="0" smtClean="0"/>
              <a:t>: 9~11, </a:t>
            </a:r>
            <a:r>
              <a:rPr lang="ko-KR" altLang="en-US" sz="1600" dirty="0" smtClean="0"/>
              <a:t>겨울 </a:t>
            </a:r>
            <a:r>
              <a:rPr lang="en-US" altLang="ko-KR" sz="1600" dirty="0" smtClean="0"/>
              <a:t>: 12~2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1155470"/>
            <a:ext cx="4317493" cy="15863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358" y="3015307"/>
            <a:ext cx="4349635" cy="24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70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&gt;, &lt;, ==</a:t>
            </a:r>
            <a:r>
              <a:rPr lang="ko-KR" altLang="en-US" sz="2000" dirty="0"/>
              <a:t>와 같은 관계 연산자를 학습하였다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논리 연산자 </a:t>
            </a:r>
            <a:r>
              <a:rPr lang="en-US" altLang="ko-KR" sz="2000" dirty="0"/>
              <a:t>and</a:t>
            </a:r>
            <a:r>
              <a:rPr lang="ko-KR" altLang="en-US" sz="2000" dirty="0"/>
              <a:t>나 </a:t>
            </a:r>
            <a:r>
              <a:rPr lang="en-US" altLang="ko-KR" sz="2000" dirty="0"/>
              <a:t>or </a:t>
            </a:r>
            <a:r>
              <a:rPr lang="ko-KR" altLang="en-US" sz="2000" dirty="0"/>
              <a:t>를 사용하면 조건들을 묶을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블록은 조건이 맞았을 때 묶어서 실행되는 코드로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들여쓰기로 블록을 만든다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if-else </a:t>
            </a:r>
            <a:r>
              <a:rPr lang="ko-KR" altLang="en-US" sz="2000" dirty="0"/>
              <a:t>문 안에 다른 </a:t>
            </a:r>
            <a:r>
              <a:rPr lang="en-US" altLang="ko-KR" sz="2000" dirty="0"/>
              <a:t>if-else </a:t>
            </a:r>
            <a:r>
              <a:rPr lang="ko-KR" altLang="en-US" sz="2000" dirty="0"/>
              <a:t>문이 포함될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smtClean="0"/>
              <a:t>Else </a:t>
            </a:r>
            <a:r>
              <a:rPr lang="en-US" altLang="ko-KR" sz="2000" dirty="0" smtClean="0"/>
              <a:t>if  </a:t>
            </a:r>
            <a:r>
              <a:rPr lang="en-US" altLang="ko-KR" sz="2000" dirty="0" smtClean="0">
                <a:sym typeface="Wingdings" panose="05000000000000000000" pitchFamily="2" charset="2"/>
              </a:rPr>
              <a:t>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elif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24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수고하셨습니다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877CE8-1550-48C9-9B50-0A34B65B3A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61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가지의 기본 제어구조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>
                <a:ea typeface="+mn-ea"/>
                <a:cs typeface="Arial" panose="020B0604020202020204" pitchFamily="34" charset="0"/>
              </a:rPr>
              <a:t>순차 구조</a:t>
            </a:r>
            <a:r>
              <a:rPr lang="en-US" altLang="ko-KR" sz="1800" dirty="0">
                <a:ea typeface="+mn-ea"/>
                <a:cs typeface="Arial" panose="020B0604020202020204" pitchFamily="34" charset="0"/>
              </a:rPr>
              <a:t>(sequence) - </a:t>
            </a:r>
            <a:r>
              <a:rPr lang="ko-KR" altLang="en-US" sz="1800" dirty="0">
                <a:ea typeface="+mn-ea"/>
                <a:cs typeface="Arial" panose="020B0604020202020204" pitchFamily="34" charset="0"/>
              </a:rPr>
              <a:t>명령들이 순차적으로 실행되는 </a:t>
            </a:r>
            <a:r>
              <a:rPr lang="ko-KR" altLang="en-US" sz="1800" dirty="0" smtClean="0">
                <a:ea typeface="+mn-ea"/>
                <a:cs typeface="Arial" panose="020B0604020202020204" pitchFamily="34" charset="0"/>
              </a:rPr>
              <a:t>구조</a:t>
            </a:r>
            <a:endParaRPr lang="en-US" altLang="ko-KR" sz="1800" dirty="0">
              <a:ea typeface="+mn-ea"/>
              <a:cs typeface="Arial" panose="020B0604020202020204" pitchFamily="34" charset="0"/>
            </a:endParaRPr>
          </a:p>
          <a:p>
            <a:r>
              <a:rPr lang="ko-KR" altLang="en-US" sz="1800" dirty="0">
                <a:ea typeface="+mn-ea"/>
                <a:cs typeface="Arial" panose="020B0604020202020204" pitchFamily="34" charset="0"/>
              </a:rPr>
              <a:t>선택 구조</a:t>
            </a:r>
            <a:r>
              <a:rPr lang="en-US" altLang="ko-KR" sz="1800" dirty="0">
                <a:ea typeface="+mn-ea"/>
                <a:cs typeface="Arial" panose="020B0604020202020204" pitchFamily="34" charset="0"/>
              </a:rPr>
              <a:t>(selection) - </a:t>
            </a:r>
            <a:r>
              <a:rPr lang="ko-KR" altLang="en-US" sz="1800" dirty="0">
                <a:ea typeface="+mn-ea"/>
                <a:cs typeface="Arial" panose="020B0604020202020204" pitchFamily="34" charset="0"/>
              </a:rPr>
              <a:t>둘 중의 하나의 명령을 선택하여 실행되는 </a:t>
            </a:r>
            <a:r>
              <a:rPr lang="ko-KR" altLang="en-US" sz="1800" dirty="0" smtClean="0">
                <a:ea typeface="+mn-ea"/>
                <a:cs typeface="Arial" panose="020B0604020202020204" pitchFamily="34" charset="0"/>
              </a:rPr>
              <a:t>구조</a:t>
            </a:r>
            <a:endParaRPr lang="en-US" altLang="ko-KR" sz="1800" dirty="0">
              <a:ea typeface="+mn-ea"/>
              <a:cs typeface="Arial" panose="020B0604020202020204" pitchFamily="34" charset="0"/>
            </a:endParaRPr>
          </a:p>
          <a:p>
            <a:r>
              <a:rPr lang="ko-KR" altLang="en-US" sz="1800" dirty="0">
                <a:ea typeface="+mn-ea"/>
                <a:cs typeface="Arial" panose="020B0604020202020204" pitchFamily="34" charset="0"/>
              </a:rPr>
              <a:t>반복 구조</a:t>
            </a:r>
            <a:r>
              <a:rPr lang="en-US" altLang="ko-KR" sz="1800" dirty="0">
                <a:ea typeface="+mn-ea"/>
                <a:cs typeface="Arial" panose="020B0604020202020204" pitchFamily="34" charset="0"/>
              </a:rPr>
              <a:t>(iteration) - </a:t>
            </a:r>
            <a:r>
              <a:rPr lang="ko-KR" altLang="en-US" sz="1800" dirty="0">
                <a:ea typeface="+mn-ea"/>
                <a:cs typeface="Arial" panose="020B0604020202020204" pitchFamily="34" charset="0"/>
              </a:rPr>
              <a:t>동일한 명령이 반복되면서 실행되는 </a:t>
            </a:r>
            <a:r>
              <a:rPr lang="ko-KR" altLang="en-US" sz="1800" dirty="0" smtClean="0">
                <a:ea typeface="+mn-ea"/>
                <a:cs typeface="Arial" panose="020B0604020202020204" pitchFamily="34" charset="0"/>
              </a:rPr>
              <a:t>구조</a:t>
            </a:r>
            <a:endParaRPr lang="ko-KR" altLang="en-US" sz="1800" dirty="0"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693" y="3154389"/>
            <a:ext cx="8498381" cy="32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 구조가 필요한 이유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선택 </a:t>
            </a:r>
            <a:r>
              <a:rPr lang="ko-KR" altLang="en-US" sz="1800" dirty="0"/>
              <a:t>구조가 없다면 프로그램은 항상 동일한 </a:t>
            </a:r>
            <a:r>
              <a:rPr lang="ko-KR" altLang="en-US" sz="1800" dirty="0" smtClean="0"/>
              <a:t>동작만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수행하게 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교차로에 신호등이 </a:t>
            </a:r>
            <a:r>
              <a:rPr lang="ko-KR" altLang="en-US" sz="1800" dirty="0" smtClean="0"/>
              <a:t>없고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음식점에 메뉴가 없다면 각각의 기능을 수행할 수 없다</a:t>
            </a:r>
            <a:endParaRPr lang="en-US" altLang="ko-KR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95" y="2234799"/>
            <a:ext cx="4717508" cy="404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5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 err="1" smtClean="0"/>
              <a:t>산술연산자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 </a:t>
            </a:r>
            <a:r>
              <a:rPr lang="ko-KR" altLang="en-US" sz="1800" dirty="0" smtClean="0"/>
              <a:t>더하기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곱하기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빼기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나누기 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 </a:t>
            </a:r>
            <a:endParaRPr lang="en-US" altLang="ko-KR" sz="1800" dirty="0" smtClean="0"/>
          </a:p>
          <a:p>
            <a:r>
              <a:rPr lang="ko-KR" altLang="en-US" sz="1800" dirty="0" smtClean="0"/>
              <a:t>관계 </a:t>
            </a:r>
            <a:r>
              <a:rPr lang="ko-KR" altLang="en-US" sz="1800" dirty="0"/>
              <a:t>연산자</a:t>
            </a:r>
            <a:r>
              <a:rPr lang="en-US" altLang="ko-KR" sz="1800" dirty="0"/>
              <a:t>(relational operator) 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비교에 사용하는 연산자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두 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피연산자를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비교하는 연산자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33" y="2995462"/>
            <a:ext cx="6208192" cy="33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9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연산자의 결과값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참 또는 거짓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dirty="0"/>
              <a:t>관계 수식은 </a:t>
            </a:r>
            <a:r>
              <a:rPr lang="ko-KR" altLang="en-US" sz="1800" dirty="0" smtClean="0"/>
              <a:t>참</a:t>
            </a:r>
            <a:r>
              <a:rPr lang="en-US" altLang="ko-KR" sz="1800" dirty="0" smtClean="0"/>
              <a:t>(True)</a:t>
            </a:r>
            <a:r>
              <a:rPr lang="ko-KR" altLang="en-US" sz="1800" dirty="0" smtClean="0"/>
              <a:t>이나 거짓</a:t>
            </a:r>
            <a:r>
              <a:rPr lang="en-US" altLang="ko-KR" sz="1800" dirty="0" smtClean="0"/>
              <a:t>(False)</a:t>
            </a:r>
            <a:r>
              <a:rPr lang="ko-KR" altLang="en-US" sz="1800" dirty="0" smtClean="0"/>
              <a:t>을 </a:t>
            </a:r>
            <a:r>
              <a:rPr lang="ko-KR" altLang="en-US" sz="1800" dirty="0"/>
              <a:t>생성한다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b="0" dirty="0"/>
              <a:t>문제에 대한 정확한 답을 얻기 </a:t>
            </a:r>
            <a:r>
              <a:rPr lang="ko-KR" altLang="en-US" sz="1800" b="0" dirty="0" smtClean="0"/>
              <a:t>위해 </a:t>
            </a:r>
            <a:r>
              <a:rPr lang="ko-KR" altLang="en-US" sz="1800" b="0" dirty="0"/>
              <a:t>주어진 문제로부터 명확한 조건을 추출하는 것이 가장 중요한 </a:t>
            </a:r>
            <a:r>
              <a:rPr lang="ko-KR" altLang="en-US" sz="1800" b="0" dirty="0" smtClean="0"/>
              <a:t>일</a:t>
            </a:r>
            <a:endParaRPr lang="en-US" altLang="ko-KR" sz="1800" b="0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79" y="2505076"/>
            <a:ext cx="7623379" cy="353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1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비교할 때 사용하는 문장 </a:t>
            </a:r>
            <a:r>
              <a:rPr lang="en-US" altLang="ko-KR" dirty="0" smtClean="0"/>
              <a:t>: if-else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4" y="1822726"/>
            <a:ext cx="10846170" cy="393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600960" y="3855239"/>
            <a:ext cx="394376" cy="2036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rPr>
              <a:t>tab</a:t>
            </a:r>
            <a:endParaRPr kumimoji="0" lang="ko-KR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600960" y="4604297"/>
            <a:ext cx="394376" cy="2036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rPr>
              <a:t>tab</a:t>
            </a:r>
            <a:endParaRPr kumimoji="0" lang="ko-KR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3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2300</Words>
  <Application>Microsoft Office PowerPoint</Application>
  <PresentationFormat>와이드스크린</PresentationFormat>
  <Paragraphs>426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4" baseType="lpstr">
      <vt:lpstr>굴림</vt:lpstr>
      <vt:lpstr>맑은 고딕</vt:lpstr>
      <vt:lpstr>Arial</vt:lpstr>
      <vt:lpstr>Calibri</vt:lpstr>
      <vt:lpstr>Cambria</vt:lpstr>
      <vt:lpstr>Consolas</vt:lpstr>
      <vt:lpstr>Tahoma</vt:lpstr>
      <vt:lpstr>Times New Roman</vt:lpstr>
      <vt:lpstr>Verdana</vt:lpstr>
      <vt:lpstr>Wingdings</vt:lpstr>
      <vt:lpstr>Office 테마</vt:lpstr>
      <vt:lpstr>1_비즈니스</vt:lpstr>
      <vt:lpstr>파이썬 프로그래밍 입문 비교문(조건문, 선택문)</vt:lpstr>
      <vt:lpstr>PowerPoint 프레젠테이션</vt:lpstr>
      <vt:lpstr>오늘은</vt:lpstr>
      <vt:lpstr>3가지의 기본 제어구조</vt:lpstr>
      <vt:lpstr>3가지의 기본 제어구조</vt:lpstr>
      <vt:lpstr>비교 : 선택 구조가 필요한 이유</vt:lpstr>
      <vt:lpstr>관계 연산자</vt:lpstr>
      <vt:lpstr>관계 연산자의 결과값 : 참 또는 거짓</vt:lpstr>
      <vt:lpstr>비교할 때 사용하는 문장 : if-else 문</vt:lpstr>
      <vt:lpstr>단순 if-else의 예 #1</vt:lpstr>
      <vt:lpstr>단순 if-else의 예 #2</vt:lpstr>
      <vt:lpstr>블록</vt:lpstr>
      <vt:lpstr>Lab: 영화 나이 제한 검사</vt:lpstr>
      <vt:lpstr>논리 연산자</vt:lpstr>
      <vt:lpstr>논리 연산자의 종류 :  and, or, not</vt:lpstr>
      <vt:lpstr>잠깐 Quiz</vt:lpstr>
      <vt:lpstr>복잡한 조건문의 예 : </vt:lpstr>
      <vt:lpstr>복잡한 조건문의 예 :  if-elif-elif-….-else</vt:lpstr>
      <vt:lpstr>복잡한 조건문의 예 : 중첩 if-else문</vt:lpstr>
      <vt:lpstr>Lab: 세 개의 수를 입력받아 가장 큰 수 구하기</vt:lpstr>
      <vt:lpstr>Lab: 동전 던지기 게임</vt:lpstr>
      <vt:lpstr>Lab: 윤년 판단</vt:lpstr>
      <vt:lpstr>윤년의 조건</vt:lpstr>
      <vt:lpstr>Lab: 종달새가 노래할 수 있을까?</vt:lpstr>
      <vt:lpstr>random  이용</vt:lpstr>
      <vt:lpstr>Solution </vt:lpstr>
      <vt:lpstr>Lab : 가벼운 실습</vt:lpstr>
      <vt:lpstr>Lab#1: 거북이 제어하기</vt:lpstr>
      <vt:lpstr>무한 반복 구조</vt:lpstr>
      <vt:lpstr>Solution </vt:lpstr>
      <vt:lpstr>Solution  - 응용</vt:lpstr>
      <vt:lpstr>Lab#2: 도형그리기</vt:lpstr>
      <vt:lpstr>Solution </vt:lpstr>
      <vt:lpstr>Lab#3: 로그인 프로그램</vt:lpstr>
      <vt:lpstr>Solution</vt:lpstr>
      <vt:lpstr>Lab#4: 짱구의 성적표</vt:lpstr>
      <vt:lpstr>Solution</vt:lpstr>
      <vt:lpstr>Lab#5: 축구게임</vt:lpstr>
      <vt:lpstr>Solution </vt:lpstr>
      <vt:lpstr>Supp. 비교문 연습</vt:lpstr>
      <vt:lpstr>이번 장 정리</vt:lpstr>
      <vt:lpstr>수고하셨습니다.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yjchoi_book</dc:creator>
  <cp:lastModifiedBy>Yunjeong Choi</cp:lastModifiedBy>
  <cp:revision>900</cp:revision>
  <dcterms:created xsi:type="dcterms:W3CDTF">2018-02-06T11:26:16Z</dcterms:created>
  <dcterms:modified xsi:type="dcterms:W3CDTF">2025-01-21T10:25:44Z</dcterms:modified>
</cp:coreProperties>
</file>