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8"/>
  </p:notesMasterIdLst>
  <p:sldIdLst>
    <p:sldId id="665" r:id="rId3"/>
    <p:sldId id="436" r:id="rId4"/>
    <p:sldId id="408" r:id="rId5"/>
    <p:sldId id="607" r:id="rId6"/>
    <p:sldId id="608" r:id="rId7"/>
    <p:sldId id="609" r:id="rId8"/>
    <p:sldId id="610" r:id="rId9"/>
    <p:sldId id="667" r:id="rId10"/>
    <p:sldId id="668" r:id="rId11"/>
    <p:sldId id="645" r:id="rId12"/>
    <p:sldId id="669" r:id="rId13"/>
    <p:sldId id="619" r:id="rId14"/>
    <p:sldId id="671" r:id="rId15"/>
    <p:sldId id="673" r:id="rId16"/>
    <p:sldId id="632" r:id="rId17"/>
    <p:sldId id="634" r:id="rId18"/>
    <p:sldId id="691" r:id="rId19"/>
    <p:sldId id="633" r:id="rId20"/>
    <p:sldId id="635" r:id="rId21"/>
    <p:sldId id="692" r:id="rId22"/>
    <p:sldId id="693" r:id="rId23"/>
    <p:sldId id="603" r:id="rId24"/>
    <p:sldId id="683" r:id="rId25"/>
    <p:sldId id="684" r:id="rId26"/>
    <p:sldId id="687" r:id="rId27"/>
    <p:sldId id="646" r:id="rId28"/>
    <p:sldId id="647" r:id="rId29"/>
    <p:sldId id="685" r:id="rId30"/>
    <p:sldId id="686" r:id="rId31"/>
    <p:sldId id="695" r:id="rId32"/>
    <p:sldId id="696" r:id="rId33"/>
    <p:sldId id="697" r:id="rId34"/>
    <p:sldId id="698" r:id="rId35"/>
    <p:sldId id="699" r:id="rId36"/>
    <p:sldId id="662" r:id="rId37"/>
    <p:sldId id="663" r:id="rId38"/>
    <p:sldId id="664" r:id="rId39"/>
    <p:sldId id="690" r:id="rId40"/>
    <p:sldId id="676" r:id="rId41"/>
    <p:sldId id="677" r:id="rId42"/>
    <p:sldId id="679" r:id="rId43"/>
    <p:sldId id="680" r:id="rId44"/>
    <p:sldId id="688" r:id="rId45"/>
    <p:sldId id="689" r:id="rId46"/>
    <p:sldId id="666" r:id="rId4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FCC"/>
    <a:srgbClr val="CCECFF"/>
    <a:srgbClr val="000099"/>
    <a:srgbClr val="CCFFFF"/>
    <a:srgbClr val="C9D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100" d="100"/>
          <a:sy n="100" d="100"/>
        </p:scale>
        <p:origin x="6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3D2A-CFEE-4146-9273-D655C0EDF338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B390D-92EF-4BC9-8CDD-AB055A553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ko-KR" sz="1100" dirty="0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B893D-1AE6-40D6-B519-5D97461AA29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0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5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786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2D05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89335-F621-40B2-8575-026D79626E6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5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763" y="81367"/>
            <a:ext cx="11414372" cy="682625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2800" y="6381750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81750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77CE8-1550-48C9-9B50-0A34B65B3A1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9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8478-DEEB-4319-BD3A-3F384730826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09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E9F3-AF52-4AE0-A5C9-A9B9BDD46BD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2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9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7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5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4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1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1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2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948" y="157423"/>
            <a:ext cx="113532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763" y="1155470"/>
            <a:ext cx="11414372" cy="512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517178"/>
            <a:ext cx="26416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17178"/>
            <a:ext cx="38608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17178"/>
            <a:ext cx="26416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905EDE39-965D-4091-A51F-D5DA5637DC5C}" type="slidenum">
              <a:rPr lang="ko-KR" altLang="en-US">
                <a:solidFill>
                  <a:srgbClr val="000000"/>
                </a:solidFill>
                <a:latin typeface="Verdana" pitchFamily="34" charset="0"/>
                <a:ea typeface="굴림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364763" y="6455524"/>
            <a:ext cx="11322932" cy="61653"/>
          </a:xfrm>
          <a:prstGeom prst="line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800" b="1">
              <a:solidFill>
                <a:srgbClr val="000000"/>
              </a:solidFill>
            </a:endParaRPr>
          </a:p>
        </p:txBody>
      </p:sp>
      <p:sp>
        <p:nvSpPr>
          <p:cNvPr id="139268" name="AutoShape 4"/>
          <p:cNvSpPr>
            <a:spLocks noChangeArrowheads="1"/>
          </p:cNvSpPr>
          <p:nvPr userDrawn="1"/>
        </p:nvSpPr>
        <p:spPr bwMode="auto">
          <a:xfrm>
            <a:off x="423949" y="886086"/>
            <a:ext cx="11353225" cy="12806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2D050"/>
          </a:solidFill>
          <a:ln w="2857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4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9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o"/>
        <a:defRPr sz="2200" b="1" baseline="0">
          <a:solidFill>
            <a:schemeClr val="tx1"/>
          </a:solidFill>
          <a:latin typeface="+mn-ea"/>
          <a:ea typeface="맑은 고딕" panose="020B0503020000020004" pitchFamily="50" charset="-127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n"/>
        <a:defRPr sz="20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o"/>
        <a:defRPr sz="19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n"/>
        <a:defRPr sz="16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16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1667" y="154554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 smtClean="0">
                <a:solidFill>
                  <a:srgbClr val="000099"/>
                </a:solidFill>
                <a:latin typeface="맑은 고딕" pitchFamily="50" charset="-127"/>
              </a:rPr>
              <a:t>파이썬</a:t>
            </a:r>
            <a:r>
              <a:rPr lang="ko-KR" altLang="en-US" sz="4400" dirty="0" smtClean="0">
                <a:solidFill>
                  <a:srgbClr val="000099"/>
                </a:solidFill>
                <a:latin typeface="맑은 고딕" pitchFamily="50" charset="-127"/>
              </a:rPr>
              <a:t> </a:t>
            </a:r>
            <a:r>
              <a:rPr lang="ko-KR" altLang="en-US" sz="4400" dirty="0">
                <a:solidFill>
                  <a:srgbClr val="000099"/>
                </a:solidFill>
                <a:latin typeface="맑은 고딕" pitchFamily="50" charset="-127"/>
              </a:rPr>
              <a:t>프로그래밍 입문</a:t>
            </a:r>
            <a:r>
              <a:rPr lang="en-US" altLang="ko-KR" sz="4400" dirty="0">
                <a:solidFill>
                  <a:srgbClr val="000099"/>
                </a:solidFill>
                <a:latin typeface="맑은 고딕" pitchFamily="50" charset="-127"/>
              </a:rPr>
              <a:t/>
            </a:r>
            <a:br>
              <a:rPr lang="en-US" altLang="ko-KR" sz="4400" dirty="0">
                <a:solidFill>
                  <a:srgbClr val="000099"/>
                </a:solidFill>
                <a:latin typeface="맑은 고딕" pitchFamily="50" charset="-127"/>
              </a:rPr>
            </a:br>
            <a:r>
              <a:rPr lang="ko-KR" altLang="en-US" sz="2800" dirty="0" err="1" smtClean="0">
                <a:solidFill>
                  <a:srgbClr val="000099"/>
                </a:solidFill>
                <a:latin typeface="맑은 고딕" pitchFamily="50" charset="-127"/>
              </a:rPr>
              <a:t>반복문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481667" y="452754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 윤 정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cris.lecture@gmail.com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6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문의 사용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447" y="1715299"/>
            <a:ext cx="7262828" cy="4070359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#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변수 </a:t>
            </a:r>
            <a:r>
              <a:rPr lang="en-US" altLang="ko-KR" sz="1600" dirty="0" err="1" smtClean="0">
                <a:solidFill>
                  <a:srgbClr val="000099"/>
                </a:solidFill>
                <a:latin typeface="+mn-ea"/>
                <a:ea typeface="+mn-ea"/>
              </a:rPr>
              <a:t>i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가 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0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부터 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5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미만의 수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, 0,1,2,3,4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까지 증가하면서 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5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회 반복한다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for 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 in range(5):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print("</a:t>
            </a:r>
            <a:r>
              <a:rPr lang="ko-KR" altLang="en-US" sz="1600" dirty="0">
                <a:latin typeface="+mn-ea"/>
                <a:ea typeface="+mn-ea"/>
              </a:rPr>
              <a:t>방문을 환영합니다</a:t>
            </a:r>
            <a:r>
              <a:rPr lang="en-US" altLang="ko-KR" sz="1600" dirty="0" smtClean="0">
                <a:latin typeface="+mn-ea"/>
                <a:ea typeface="+mn-ea"/>
              </a:rPr>
              <a:t>!")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99"/>
                </a:solidFill>
                <a:latin typeface="+mn-ea"/>
                <a:ea typeface="+mn-ea"/>
              </a:rPr>
              <a:t>#range </a:t>
            </a:r>
            <a:r>
              <a:rPr lang="ko-KR" altLang="en-US" sz="1600" dirty="0">
                <a:solidFill>
                  <a:srgbClr val="000099"/>
                </a:solidFill>
                <a:latin typeface="+mn-ea"/>
                <a:ea typeface="+mn-ea"/>
              </a:rPr>
              <a:t>대신  리스트 표현을 이용하여 </a:t>
            </a:r>
            <a:r>
              <a:rPr lang="en-US" altLang="ko-KR" sz="1600" dirty="0">
                <a:solidFill>
                  <a:srgbClr val="000099"/>
                </a:solidFill>
                <a:latin typeface="+mn-ea"/>
                <a:ea typeface="+mn-ea"/>
              </a:rPr>
              <a:t>[  ] </a:t>
            </a:r>
            <a:r>
              <a:rPr lang="ko-KR" altLang="en-US" sz="1600" dirty="0">
                <a:solidFill>
                  <a:srgbClr val="000099"/>
                </a:solidFill>
                <a:latin typeface="+mn-ea"/>
                <a:ea typeface="+mn-ea"/>
              </a:rPr>
              <a:t>에 범위</a:t>
            </a:r>
            <a:r>
              <a:rPr lang="en-US" altLang="ko-KR" sz="1600" dirty="0">
                <a:solidFill>
                  <a:srgbClr val="000099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99"/>
                </a:solidFill>
                <a:latin typeface="+mn-ea"/>
                <a:ea typeface="+mn-ea"/>
              </a:rPr>
              <a:t>개수</a:t>
            </a:r>
            <a:r>
              <a:rPr lang="en-US" altLang="ko-KR" sz="1600" dirty="0">
                <a:solidFill>
                  <a:srgbClr val="000099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rgbClr val="000099"/>
                </a:solidFill>
                <a:latin typeface="+mn-ea"/>
                <a:ea typeface="+mn-ea"/>
              </a:rPr>
              <a:t>를 줄 수도 있다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#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변수 </a:t>
            </a:r>
            <a:r>
              <a:rPr lang="en-US" altLang="ko-KR" sz="1600" dirty="0" err="1" smtClean="0">
                <a:solidFill>
                  <a:srgbClr val="000099"/>
                </a:solidFill>
                <a:latin typeface="+mn-ea"/>
                <a:ea typeface="+mn-ea"/>
              </a:rPr>
              <a:t>i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가 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[]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안의 데이터인 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1,2,3,4,5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를 순서대로 방문하면서 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5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회 반복한다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#[10,20,30,40,50]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이어도 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5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회 반복한다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.</a:t>
            </a:r>
            <a:endParaRPr lang="en-US" altLang="ko-KR" sz="1600" dirty="0">
              <a:solidFill>
                <a:srgbClr val="000099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for 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 in [1, 2, 3, 4, 5] : 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print("</a:t>
            </a:r>
            <a:r>
              <a:rPr lang="ko-KR" altLang="en-US" sz="1600" dirty="0">
                <a:latin typeface="+mn-ea"/>
                <a:ea typeface="+mn-ea"/>
              </a:rPr>
              <a:t>방문을 환영합니다</a:t>
            </a:r>
            <a:r>
              <a:rPr lang="en-US" altLang="ko-KR" sz="1600" dirty="0">
                <a:latin typeface="+mn-ea"/>
                <a:ea typeface="+mn-ea"/>
              </a:rPr>
              <a:t>.") 	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3979" y="2239239"/>
            <a:ext cx="3687452" cy="1969656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방문을 환영합니다</a:t>
            </a:r>
            <a:r>
              <a:rPr lang="en-US" altLang="ko-KR" sz="14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방문을 환영합니다</a:t>
            </a:r>
            <a:r>
              <a:rPr lang="en-US" altLang="ko-KR" sz="14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방문을 환영합니다</a:t>
            </a:r>
            <a:r>
              <a:rPr lang="en-US" altLang="ko-KR" sz="14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방문을 환영합니다</a:t>
            </a:r>
            <a:r>
              <a:rPr lang="en-US" altLang="ko-KR" sz="14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방문을 환영합니다</a:t>
            </a:r>
            <a:r>
              <a:rPr lang="en-US" altLang="ko-KR" sz="1400" dirty="0">
                <a:latin typeface="+mn-ea"/>
                <a:ea typeface="+mn-ea"/>
              </a:rPr>
              <a:t>!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range()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 range()</a:t>
            </a:r>
            <a:r>
              <a:rPr lang="ko-KR" altLang="en-US" sz="1800" dirty="0" smtClean="0"/>
              <a:t>를 이용하여 증감과 </a:t>
            </a:r>
            <a:r>
              <a:rPr lang="en-US" altLang="ko-KR" sz="1800" dirty="0" smtClean="0"/>
              <a:t>step</a:t>
            </a:r>
            <a:r>
              <a:rPr lang="ko-KR" altLang="en-US" sz="1800" dirty="0" smtClean="0"/>
              <a:t>을 표현한다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600" dirty="0" smtClean="0"/>
              <a:t>start</a:t>
            </a:r>
            <a:r>
              <a:rPr lang="ko-KR" altLang="en-US" sz="1600" dirty="0" smtClean="0"/>
              <a:t>값은 </a:t>
            </a:r>
            <a:r>
              <a:rPr lang="en-US" altLang="ko-KR" sz="1600" dirty="0" smtClean="0"/>
              <a:t>0, step</a:t>
            </a:r>
            <a:r>
              <a:rPr lang="ko-KR" altLang="en-US" sz="1600" dirty="0" smtClean="0"/>
              <a:t>값은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설정되어 있어 생략가능하다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별도로 명시할 경우에는 </a:t>
            </a:r>
            <a:r>
              <a:rPr lang="ko-KR" altLang="en-US" sz="1600" dirty="0" err="1" smtClean="0"/>
              <a:t>설정값이</a:t>
            </a:r>
            <a:r>
              <a:rPr lang="ko-KR" altLang="en-US" sz="1600" dirty="0" smtClean="0"/>
              <a:t> 사용된다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094" y="2445142"/>
            <a:ext cx="4689722" cy="122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2" y="2199588"/>
            <a:ext cx="6343650" cy="19048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F6EC04-FF13-9A0C-45D7-6DAB43851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82" y="4300219"/>
            <a:ext cx="6013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8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range() </a:t>
            </a:r>
            <a:r>
              <a:rPr lang="ko-KR" altLang="en-US" dirty="0"/>
              <a:t>함수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만약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부터 시작하여서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까지 홀수만 출력하고 싶다면</a:t>
            </a:r>
            <a:r>
              <a:rPr lang="en-US" altLang="ko-KR" sz="1800" dirty="0" smtClean="0"/>
              <a:t>?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구구단 출력하기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930119" y="1782125"/>
            <a:ext cx="2549835" cy="767751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1  </a:t>
            </a:r>
            <a:r>
              <a:rPr lang="en-US" altLang="ko-KR" dirty="0" smtClean="0">
                <a:latin typeface="+mn-ea"/>
                <a:ea typeface="+mn-ea"/>
              </a:rPr>
              <a:t>3  5  7  9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39491" y="1764538"/>
            <a:ext cx="6273937" cy="1570675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for 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 in range(1, </a:t>
            </a:r>
            <a:r>
              <a:rPr lang="en-US" altLang="ko-KR" sz="1600" dirty="0" smtClean="0">
                <a:latin typeface="+mn-ea"/>
                <a:ea typeface="+mn-ea"/>
              </a:rPr>
              <a:t>10, 2):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print(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>
                <a:solidFill>
                  <a:srgbClr val="000099"/>
                </a:solidFill>
                <a:latin typeface="+mn-ea"/>
                <a:ea typeface="+mn-ea"/>
              </a:rPr>
              <a:t>end=" 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"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	# print( </a:t>
            </a:r>
            <a:r>
              <a:rPr lang="en-US" altLang="ko-KR" sz="1600" dirty="0" err="1" smtClean="0">
                <a:latin typeface="+mn-ea"/>
                <a:ea typeface="+mn-ea"/>
              </a:rPr>
              <a:t>i</a:t>
            </a:r>
            <a:r>
              <a:rPr lang="en-US" altLang="ko-KR" sz="1600" dirty="0" smtClean="0">
                <a:latin typeface="+mn-ea"/>
                <a:ea typeface="+mn-ea"/>
              </a:rPr>
              <a:t> )  </a:t>
            </a:r>
            <a:r>
              <a:rPr lang="ko-KR" altLang="en-US" sz="1600" dirty="0" smtClean="0">
                <a:latin typeface="+mn-ea"/>
                <a:ea typeface="+mn-ea"/>
              </a:rPr>
              <a:t>한 줄에 하나씩 출력합니다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	# end=“”</a:t>
            </a:r>
            <a:r>
              <a:rPr lang="ko-KR" altLang="en-US" sz="1600" dirty="0" smtClean="0">
                <a:latin typeface="+mn-ea"/>
                <a:ea typeface="+mn-ea"/>
              </a:rPr>
              <a:t>를 넣어 </a:t>
            </a:r>
            <a:r>
              <a:rPr lang="ko-KR" altLang="en-US" sz="1600" dirty="0" err="1" smtClean="0">
                <a:latin typeface="+mn-ea"/>
                <a:ea typeface="+mn-ea"/>
              </a:rPr>
              <a:t>줄바꾸기를</a:t>
            </a:r>
            <a:r>
              <a:rPr lang="ko-KR" altLang="en-US" sz="1600" dirty="0" smtClean="0">
                <a:latin typeface="+mn-ea"/>
                <a:ea typeface="+mn-ea"/>
              </a:rPr>
              <a:t> 하지 않도록 </a:t>
            </a:r>
            <a:r>
              <a:rPr lang="ko-KR" altLang="en-US" sz="1600" dirty="0" smtClean="0">
                <a:latin typeface="+mn-ea"/>
                <a:ea typeface="+mn-ea"/>
              </a:rPr>
              <a:t>합니다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9491" y="4098535"/>
            <a:ext cx="6273937" cy="1721013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000099"/>
                </a:solidFill>
                <a:latin typeface="+mn-ea"/>
                <a:ea typeface="+mn-ea"/>
              </a:rPr>
              <a:t>dan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=</a:t>
            </a:r>
            <a:r>
              <a:rPr lang="en-US" altLang="ko-KR" sz="1600" dirty="0" err="1" smtClean="0">
                <a:solidFill>
                  <a:srgbClr val="000099"/>
                </a:solidFill>
                <a:latin typeface="+mn-ea"/>
                <a:ea typeface="+mn-ea"/>
              </a:rPr>
              <a:t>int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(input(“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출력할 단 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: ”)) 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for </a:t>
            </a:r>
            <a:r>
              <a:rPr lang="en-US" altLang="ko-KR" sz="1600" dirty="0" err="1" smtClean="0">
                <a:solidFill>
                  <a:srgbClr val="000099"/>
                </a:solidFill>
                <a:latin typeface="+mn-ea"/>
                <a:ea typeface="+mn-ea"/>
              </a:rPr>
              <a:t>i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 in range(1, 10) :  </a:t>
            </a:r>
            <a:endParaRPr lang="en-US" altLang="ko-KR" sz="1600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99"/>
                </a:solidFill>
                <a:latin typeface="+mn-ea"/>
                <a:ea typeface="+mn-ea"/>
              </a:rPr>
              <a:t>	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print(f” {</a:t>
            </a:r>
            <a:r>
              <a:rPr lang="en-US" altLang="ko-KR" sz="1600" dirty="0" err="1" smtClean="0">
                <a:solidFill>
                  <a:srgbClr val="000099"/>
                </a:solidFill>
                <a:latin typeface="+mn-ea"/>
                <a:ea typeface="+mn-ea"/>
              </a:rPr>
              <a:t>dan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}*”{</a:t>
            </a:r>
            <a:r>
              <a:rPr lang="en-US" altLang="ko-KR" sz="1600" dirty="0" err="1" smtClean="0">
                <a:solidFill>
                  <a:srgbClr val="000099"/>
                </a:solidFill>
                <a:latin typeface="+mn-ea"/>
                <a:ea typeface="+mn-ea"/>
              </a:rPr>
              <a:t>i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}={</a:t>
            </a:r>
            <a:r>
              <a:rPr lang="en-US" altLang="ko-KR" sz="1600" dirty="0" err="1" smtClean="0">
                <a:solidFill>
                  <a:srgbClr val="000099"/>
                </a:solidFill>
                <a:latin typeface="+mn-ea"/>
                <a:ea typeface="+mn-ea"/>
              </a:rPr>
              <a:t>dan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*</a:t>
            </a:r>
            <a:r>
              <a:rPr lang="en-US" altLang="ko-KR" sz="1600" dirty="0" err="1" smtClean="0">
                <a:solidFill>
                  <a:srgbClr val="000099"/>
                </a:solidFill>
                <a:latin typeface="+mn-ea"/>
                <a:ea typeface="+mn-ea"/>
              </a:rPr>
              <a:t>i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}”, </a:t>
            </a:r>
            <a:r>
              <a:rPr lang="en-US" altLang="ko-KR" sz="1600" dirty="0" err="1" smtClean="0">
                <a:solidFill>
                  <a:srgbClr val="000099"/>
                </a:solidFill>
                <a:latin typeface="+mn-ea"/>
                <a:ea typeface="+mn-ea"/>
              </a:rPr>
              <a:t>dan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*</a:t>
            </a:r>
            <a:r>
              <a:rPr lang="en-US" altLang="ko-KR" sz="1600" dirty="0" err="1" smtClean="0">
                <a:solidFill>
                  <a:srgbClr val="000099"/>
                </a:solidFill>
                <a:latin typeface="+mn-ea"/>
                <a:ea typeface="+mn-ea"/>
              </a:rPr>
              <a:t>i</a:t>
            </a:r>
            <a:r>
              <a:rPr lang="en-US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99"/>
                </a:solidFill>
                <a:latin typeface="+mn-ea"/>
                <a:ea typeface="+mn-ea"/>
              </a:rPr>
              <a:t>#</a:t>
            </a:r>
            <a:r>
              <a:rPr lang="nn-NO" altLang="ko-KR" sz="1600" dirty="0">
                <a:solidFill>
                  <a:srgbClr val="000099"/>
                </a:solidFill>
                <a:latin typeface="+mn-ea"/>
                <a:ea typeface="+mn-ea"/>
              </a:rPr>
              <a:t>for i in [1, 2, 3, 4, 5,6,7,8,9</a:t>
            </a:r>
            <a:r>
              <a:rPr lang="nn-NO" altLang="ko-KR" sz="1600" dirty="0" smtClean="0">
                <a:solidFill>
                  <a:srgbClr val="000099"/>
                </a:solidFill>
                <a:latin typeface="+mn-ea"/>
                <a:ea typeface="+mn-ea"/>
              </a:rPr>
              <a:t>] </a:t>
            </a:r>
            <a:r>
              <a:rPr lang="ko-KR" altLang="en-US" sz="1600" dirty="0" smtClean="0">
                <a:solidFill>
                  <a:srgbClr val="000099"/>
                </a:solidFill>
                <a:latin typeface="+mn-ea"/>
                <a:ea typeface="+mn-ea"/>
              </a:rPr>
              <a:t>도 가능</a:t>
            </a:r>
            <a:endParaRPr lang="en-US" altLang="ko-KR" sz="16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119" y="3979455"/>
            <a:ext cx="2549835" cy="2151436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출력할 단 </a:t>
            </a:r>
            <a:r>
              <a:rPr lang="en-US" altLang="ko-KR" dirty="0" smtClean="0">
                <a:latin typeface="+mn-ea"/>
                <a:ea typeface="+mn-ea"/>
              </a:rPr>
              <a:t>: 3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3*1=3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3*2=6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….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3*9=27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7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잠깐 </a:t>
            </a:r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출력할 때마다 </a:t>
            </a:r>
            <a:r>
              <a:rPr lang="ko-KR" altLang="en-US" sz="1600" dirty="0" err="1" smtClean="0"/>
              <a:t>엔터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한줄내리기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넣지않으려면</a:t>
            </a:r>
            <a:r>
              <a:rPr lang="en-US" altLang="ko-KR" sz="1600" dirty="0" smtClean="0"/>
              <a:t>?   end </a:t>
            </a:r>
            <a:r>
              <a:rPr lang="ko-KR" altLang="en-US" sz="1600" dirty="0" smtClean="0"/>
              <a:t>변수를 </a:t>
            </a:r>
            <a:r>
              <a:rPr lang="ko-KR" altLang="en-US" sz="1600" dirty="0" err="1" smtClean="0"/>
              <a:t>특정문자로</a:t>
            </a:r>
            <a:r>
              <a:rPr lang="ko-KR" altLang="en-US" sz="1600" dirty="0" smtClean="0"/>
              <a:t> 지정한다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83739" y="1266943"/>
            <a:ext cx="2233304" cy="2745968"/>
            <a:chOff x="783739" y="1266943"/>
            <a:chExt cx="2233304" cy="2745968"/>
          </a:xfrm>
        </p:grpSpPr>
        <p:sp>
          <p:nvSpPr>
            <p:cNvPr id="5" name="직사각형 4"/>
            <p:cNvSpPr/>
            <p:nvPr/>
          </p:nvSpPr>
          <p:spPr>
            <a:xfrm>
              <a:off x="783739" y="1266943"/>
              <a:ext cx="2233304" cy="783356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range(1, </a:t>
              </a:r>
              <a:r>
                <a:rPr lang="en-US" altLang="ko-KR" sz="1600" dirty="0" smtClean="0">
                  <a:latin typeface="+mn-ea"/>
                </a:rPr>
                <a:t>6, </a:t>
              </a:r>
              <a:r>
                <a:rPr lang="en-US" altLang="ko-KR" sz="1600" dirty="0">
                  <a:latin typeface="+mn-ea"/>
                </a:rPr>
                <a:t>1</a:t>
              </a:r>
              <a:r>
                <a:rPr lang="en-US" altLang="ko-KR" sz="1600" dirty="0" smtClean="0">
                  <a:latin typeface="+mn-ea"/>
                </a:rPr>
                <a:t>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print(“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=“, 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83739" y="2073919"/>
              <a:ext cx="2233304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 smtClean="0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=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= 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 smtClean="0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= 5</a:t>
              </a:r>
              <a:endParaRPr lang="ko-KR" altLang="en-US" sz="1600" dirty="0">
                <a:solidFill>
                  <a:schemeClr val="bg2"/>
                </a:solidFill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04771" y="1266943"/>
            <a:ext cx="2318264" cy="2745968"/>
            <a:chOff x="936138" y="1419343"/>
            <a:chExt cx="2318264" cy="2745968"/>
          </a:xfrm>
        </p:grpSpPr>
        <p:sp>
          <p:nvSpPr>
            <p:cNvPr id="9" name="직사각형 8"/>
            <p:cNvSpPr/>
            <p:nvPr/>
          </p:nvSpPr>
          <p:spPr>
            <a:xfrm>
              <a:off x="936139" y="1419343"/>
              <a:ext cx="2318263" cy="830997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</a:t>
              </a:r>
              <a:r>
                <a:rPr lang="en-US" altLang="ko-KR" sz="1600" dirty="0" smtClean="0">
                  <a:latin typeface="+mn-ea"/>
                </a:rPr>
                <a:t>range(5, </a:t>
              </a:r>
              <a:r>
                <a:rPr lang="en-US" altLang="ko-KR" sz="1600" dirty="0">
                  <a:latin typeface="+mn-ea"/>
                </a:rPr>
                <a:t>0</a:t>
              </a:r>
              <a:r>
                <a:rPr lang="en-US" altLang="ko-KR" sz="1600" dirty="0" smtClean="0">
                  <a:latin typeface="+mn-ea"/>
                </a:rPr>
                <a:t>, -1)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print(“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=“, 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6138" y="2226319"/>
              <a:ext cx="2318263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5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4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3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2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1</a:t>
              </a:r>
              <a:endParaRPr lang="ko-KR" altLang="en-US" sz="1600" dirty="0">
                <a:solidFill>
                  <a:schemeClr val="bg2"/>
                </a:solidFill>
                <a:latin typeface="+mn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84893" y="1266943"/>
            <a:ext cx="2432077" cy="2745968"/>
            <a:chOff x="936138" y="1419343"/>
            <a:chExt cx="2432077" cy="2745968"/>
          </a:xfrm>
        </p:grpSpPr>
        <p:sp>
          <p:nvSpPr>
            <p:cNvPr id="14" name="직사각형 13"/>
            <p:cNvSpPr/>
            <p:nvPr/>
          </p:nvSpPr>
          <p:spPr>
            <a:xfrm>
              <a:off x="936139" y="1419343"/>
              <a:ext cx="2432076" cy="830997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</a:t>
              </a:r>
              <a:r>
                <a:rPr lang="en-US" altLang="ko-KR" sz="1600" dirty="0" smtClean="0">
                  <a:latin typeface="+mn-ea"/>
                </a:rPr>
                <a:t>range(1, 1</a:t>
              </a:r>
              <a:r>
                <a:rPr lang="en-US" altLang="ko-KR" sz="1600" dirty="0" smtClean="0">
                  <a:latin typeface="+mn-ea"/>
                </a:rPr>
                <a:t>0</a:t>
              </a:r>
              <a:r>
                <a:rPr lang="en-US" altLang="ko-KR" sz="1600" dirty="0" smtClean="0">
                  <a:latin typeface="+mn-ea"/>
                </a:rPr>
                <a:t>, 2)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print(“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=“, 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36138" y="2226319"/>
              <a:ext cx="2432077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1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3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4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7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9</a:t>
              </a:r>
              <a:endParaRPr lang="ko-KR" altLang="en-US" sz="1600" dirty="0">
                <a:solidFill>
                  <a:schemeClr val="bg2"/>
                </a:solidFill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78828" y="1266943"/>
            <a:ext cx="2432077" cy="2745968"/>
            <a:chOff x="936138" y="1419343"/>
            <a:chExt cx="2432077" cy="2745968"/>
          </a:xfrm>
        </p:grpSpPr>
        <p:sp>
          <p:nvSpPr>
            <p:cNvPr id="17" name="직사각형 16"/>
            <p:cNvSpPr/>
            <p:nvPr/>
          </p:nvSpPr>
          <p:spPr>
            <a:xfrm>
              <a:off x="936139" y="1419343"/>
              <a:ext cx="2432076" cy="830997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</a:t>
              </a:r>
              <a:r>
                <a:rPr lang="en-US" altLang="ko-KR" sz="1600" dirty="0" smtClean="0">
                  <a:latin typeface="+mn-ea"/>
                </a:rPr>
                <a:t>range(10, 1, -2)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print(“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=“, 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36138" y="2226319"/>
              <a:ext cx="2432077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10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8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6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4</a:t>
              </a:r>
              <a:endParaRPr lang="en-US" altLang="ko-KR" sz="1600" dirty="0">
                <a:solidFill>
                  <a:schemeClr val="bg2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solidFill>
                    <a:schemeClr val="bg2"/>
                  </a:solidFill>
                  <a:latin typeface="+mn-ea"/>
                </a:rPr>
                <a:t>i</a:t>
              </a:r>
              <a:r>
                <a:rPr lang="en-US" altLang="ko-KR" sz="1600" dirty="0">
                  <a:solidFill>
                    <a:schemeClr val="bg2"/>
                  </a:solidFill>
                  <a:latin typeface="+mn-ea"/>
                </a:rPr>
                <a:t>= </a:t>
              </a: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2</a:t>
              </a:r>
              <a:endParaRPr lang="ko-KR" altLang="en-US" sz="1600" dirty="0">
                <a:solidFill>
                  <a:schemeClr val="bg2"/>
                </a:solidFill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83739" y="5110585"/>
            <a:ext cx="5401154" cy="1221000"/>
            <a:chOff x="783739" y="1266943"/>
            <a:chExt cx="5401154" cy="1221000"/>
          </a:xfrm>
        </p:grpSpPr>
        <p:sp>
          <p:nvSpPr>
            <p:cNvPr id="20" name="직사각형 19"/>
            <p:cNvSpPr/>
            <p:nvPr/>
          </p:nvSpPr>
          <p:spPr>
            <a:xfrm>
              <a:off x="783739" y="1266943"/>
              <a:ext cx="2563522" cy="830997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range(1, </a:t>
              </a:r>
              <a:r>
                <a:rPr lang="en-US" altLang="ko-KR" sz="1600" dirty="0" smtClean="0">
                  <a:latin typeface="+mn-ea"/>
                </a:rPr>
                <a:t>10, 2)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, end=“ ”)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83739" y="2073919"/>
              <a:ext cx="2563522" cy="414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1 3 5 7 9</a:t>
              </a:r>
              <a:endParaRPr lang="ko-KR" altLang="en-US" sz="1600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21371" y="1266943"/>
              <a:ext cx="2563522" cy="830997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range(1, </a:t>
              </a:r>
              <a:r>
                <a:rPr lang="en-US" altLang="ko-KR" sz="1600" dirty="0" smtClean="0">
                  <a:latin typeface="+mn-ea"/>
                </a:rPr>
                <a:t>10)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, end=“ ”)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21371" y="2073919"/>
              <a:ext cx="2563522" cy="414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chemeClr val="bg2"/>
                  </a:solidFill>
                  <a:latin typeface="+mn-ea"/>
                </a:rPr>
                <a:t>1 2 3 4 5 6 7 8 9</a:t>
              </a:r>
              <a:endParaRPr lang="ko-KR" altLang="en-US" sz="1600" dirty="0">
                <a:solidFill>
                  <a:schemeClr val="bg2"/>
                </a:solidFill>
                <a:latin typeface="+mn-ea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418492" y="5110585"/>
            <a:ext cx="2563522" cy="830997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for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in </a:t>
            </a:r>
            <a:r>
              <a:rPr lang="en-US" altLang="ko-KR" sz="1600" dirty="0" smtClean="0">
                <a:latin typeface="+mn-ea"/>
              </a:rPr>
              <a:t>range(10, -1) :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print(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, end=“ ”)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18492" y="5917561"/>
            <a:ext cx="2563522" cy="414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bg2"/>
                </a:solidFill>
                <a:latin typeface="+mn-ea"/>
              </a:rPr>
              <a:t>출력결과없음</a:t>
            </a:r>
            <a:r>
              <a:rPr lang="en-US" altLang="ko-KR" sz="1600" dirty="0" smtClean="0">
                <a:solidFill>
                  <a:schemeClr val="bg2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chemeClr val="bg2"/>
                </a:solidFill>
                <a:latin typeface="+mn-ea"/>
              </a:rPr>
              <a:t>왜일까</a:t>
            </a:r>
            <a:r>
              <a:rPr lang="en-US" altLang="ko-KR" sz="1600" dirty="0">
                <a:solidFill>
                  <a:schemeClr val="bg2"/>
                </a:solidFill>
                <a:latin typeface="+mn-ea"/>
              </a:rPr>
              <a:t>?</a:t>
            </a:r>
            <a:endParaRPr lang="ko-KR" altLang="en-US" sz="1600" dirty="0">
              <a:solidFill>
                <a:schemeClr val="bg2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74223" y="5086564"/>
            <a:ext cx="2577950" cy="783356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for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in [1,10,100,1000] 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print(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, end=“*”)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74223" y="5893540"/>
            <a:ext cx="2563522" cy="414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bg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71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잠깐 </a:t>
            </a:r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출력할 때마다 </a:t>
            </a:r>
            <a:r>
              <a:rPr lang="ko-KR" altLang="en-US" sz="1600" dirty="0" err="1" smtClean="0"/>
              <a:t>엔터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한줄내리기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넣지않으려면</a:t>
            </a:r>
            <a:r>
              <a:rPr lang="en-US" altLang="ko-KR" sz="1600" dirty="0" smtClean="0"/>
              <a:t>?   end </a:t>
            </a:r>
            <a:r>
              <a:rPr lang="ko-KR" altLang="en-US" sz="1600" dirty="0" smtClean="0"/>
              <a:t>변수를 </a:t>
            </a:r>
            <a:r>
              <a:rPr lang="ko-KR" altLang="en-US" sz="1600" dirty="0" err="1" smtClean="0"/>
              <a:t>특정문자로</a:t>
            </a:r>
            <a:r>
              <a:rPr lang="ko-KR" altLang="en-US" sz="1600" dirty="0" smtClean="0"/>
              <a:t> 지정한다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83739" y="1266943"/>
            <a:ext cx="2233304" cy="2745968"/>
            <a:chOff x="783739" y="1266943"/>
            <a:chExt cx="2233304" cy="2745968"/>
          </a:xfrm>
        </p:grpSpPr>
        <p:sp>
          <p:nvSpPr>
            <p:cNvPr id="5" name="직사각형 4"/>
            <p:cNvSpPr/>
            <p:nvPr/>
          </p:nvSpPr>
          <p:spPr>
            <a:xfrm>
              <a:off x="783739" y="1266943"/>
              <a:ext cx="2233304" cy="783356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range(1, </a:t>
              </a:r>
              <a:r>
                <a:rPr lang="en-US" altLang="ko-KR" sz="1600" dirty="0" smtClean="0">
                  <a:latin typeface="+mn-ea"/>
                </a:rPr>
                <a:t>6, </a:t>
              </a:r>
              <a:r>
                <a:rPr lang="en-US" altLang="ko-KR" sz="1600" dirty="0">
                  <a:latin typeface="+mn-ea"/>
                </a:rPr>
                <a:t>1</a:t>
              </a:r>
              <a:r>
                <a:rPr lang="en-US" altLang="ko-KR" sz="1600" dirty="0" smtClean="0">
                  <a:latin typeface="+mn-ea"/>
                </a:rPr>
                <a:t>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print(“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=“, 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83739" y="2073919"/>
              <a:ext cx="2233304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5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504771" y="1266943"/>
            <a:ext cx="2318264" cy="2745968"/>
            <a:chOff x="936138" y="1419343"/>
            <a:chExt cx="2318264" cy="2745968"/>
          </a:xfrm>
        </p:grpSpPr>
        <p:sp>
          <p:nvSpPr>
            <p:cNvPr id="9" name="직사각형 8"/>
            <p:cNvSpPr/>
            <p:nvPr/>
          </p:nvSpPr>
          <p:spPr>
            <a:xfrm>
              <a:off x="936139" y="1419343"/>
              <a:ext cx="2318263" cy="830997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</a:t>
              </a:r>
              <a:r>
                <a:rPr lang="en-US" altLang="ko-KR" sz="1600" dirty="0" smtClean="0">
                  <a:latin typeface="+mn-ea"/>
                </a:rPr>
                <a:t>range(5, </a:t>
              </a:r>
              <a:r>
                <a:rPr lang="en-US" altLang="ko-KR" sz="1600" dirty="0">
                  <a:latin typeface="+mn-ea"/>
                </a:rPr>
                <a:t>0</a:t>
              </a:r>
              <a:r>
                <a:rPr lang="en-US" altLang="ko-KR" sz="1600" dirty="0" smtClean="0">
                  <a:latin typeface="+mn-ea"/>
                </a:rPr>
                <a:t>, -1)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print(“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=“, 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6138" y="2226319"/>
              <a:ext cx="2318263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5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4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3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2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1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184893" y="1266943"/>
            <a:ext cx="2432077" cy="2745968"/>
            <a:chOff x="936138" y="1419343"/>
            <a:chExt cx="2432077" cy="2745968"/>
          </a:xfrm>
        </p:grpSpPr>
        <p:sp>
          <p:nvSpPr>
            <p:cNvPr id="14" name="직사각형 13"/>
            <p:cNvSpPr/>
            <p:nvPr/>
          </p:nvSpPr>
          <p:spPr>
            <a:xfrm>
              <a:off x="936139" y="1419343"/>
              <a:ext cx="2432076" cy="830997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</a:t>
              </a:r>
              <a:r>
                <a:rPr lang="en-US" altLang="ko-KR" sz="1600" dirty="0" smtClean="0">
                  <a:latin typeface="+mn-ea"/>
                </a:rPr>
                <a:t>range(1, 1</a:t>
              </a:r>
              <a:r>
                <a:rPr lang="en-US" altLang="ko-KR" sz="1600" dirty="0" smtClean="0">
                  <a:latin typeface="+mn-ea"/>
                </a:rPr>
                <a:t>0</a:t>
              </a:r>
              <a:r>
                <a:rPr lang="en-US" altLang="ko-KR" sz="1600" dirty="0" smtClean="0">
                  <a:latin typeface="+mn-ea"/>
                </a:rPr>
                <a:t>, 2)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print(“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=“, 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36138" y="2226319"/>
              <a:ext cx="2432077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1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3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4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7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9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78828" y="1266943"/>
            <a:ext cx="2432077" cy="2745968"/>
            <a:chOff x="936138" y="1419343"/>
            <a:chExt cx="2432077" cy="2745968"/>
          </a:xfrm>
        </p:grpSpPr>
        <p:sp>
          <p:nvSpPr>
            <p:cNvPr id="17" name="직사각형 16"/>
            <p:cNvSpPr/>
            <p:nvPr/>
          </p:nvSpPr>
          <p:spPr>
            <a:xfrm>
              <a:off x="936139" y="1419343"/>
              <a:ext cx="2432076" cy="830997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</a:t>
              </a:r>
              <a:r>
                <a:rPr lang="en-US" altLang="ko-KR" sz="1600" dirty="0" smtClean="0">
                  <a:latin typeface="+mn-ea"/>
                </a:rPr>
                <a:t>range(10, 1, -2)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print(“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=“, 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36138" y="2226319"/>
              <a:ext cx="2432077" cy="19389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10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8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6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4</a:t>
              </a:r>
              <a:endParaRPr lang="en-US" altLang="ko-KR" sz="16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= </a:t>
              </a:r>
              <a:r>
                <a:rPr lang="en-US" altLang="ko-KR" sz="1600" dirty="0" smtClean="0">
                  <a:latin typeface="+mn-ea"/>
                </a:rPr>
                <a:t>2</a:t>
              </a:r>
              <a:endParaRPr lang="ko-KR" altLang="en-US" sz="1600" dirty="0"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83739" y="5110585"/>
            <a:ext cx="5401154" cy="1268641"/>
            <a:chOff x="783739" y="1266943"/>
            <a:chExt cx="5401154" cy="1268641"/>
          </a:xfrm>
        </p:grpSpPr>
        <p:sp>
          <p:nvSpPr>
            <p:cNvPr id="20" name="직사각형 19"/>
            <p:cNvSpPr/>
            <p:nvPr/>
          </p:nvSpPr>
          <p:spPr>
            <a:xfrm>
              <a:off x="783739" y="1266943"/>
              <a:ext cx="2563522" cy="830997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range(1, </a:t>
              </a:r>
              <a:r>
                <a:rPr lang="en-US" altLang="ko-KR" sz="1600" dirty="0" smtClean="0">
                  <a:latin typeface="+mn-ea"/>
                </a:rPr>
                <a:t>10, 2)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, end=“ ”)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83739" y="2073919"/>
              <a:ext cx="256352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+mn-ea"/>
                </a:rPr>
                <a:t>1 3 5 7 9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21371" y="1266943"/>
              <a:ext cx="2563522" cy="830997"/>
            </a:xfrm>
            <a:prstGeom prst="rect">
              <a:avLst/>
            </a:prstGeom>
            <a:solidFill>
              <a:srgbClr val="CCECFF"/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for </a:t>
              </a:r>
              <a:r>
                <a:rPr lang="en-US" altLang="ko-KR" sz="1600" dirty="0" err="1">
                  <a:latin typeface="+mn-ea"/>
                </a:rPr>
                <a:t>i</a:t>
              </a:r>
              <a:r>
                <a:rPr lang="en-US" altLang="ko-KR" sz="1600" dirty="0">
                  <a:latin typeface="+mn-ea"/>
                </a:rPr>
                <a:t> in range(1, </a:t>
              </a:r>
              <a:r>
                <a:rPr lang="en-US" altLang="ko-KR" sz="1600" dirty="0" smtClean="0">
                  <a:latin typeface="+mn-ea"/>
                </a:rPr>
                <a:t>10) :</a:t>
              </a:r>
              <a:endParaRPr lang="en-US" altLang="ko-KR" sz="1600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n-ea"/>
                </a:rPr>
                <a:t>	</a:t>
              </a:r>
              <a:r>
                <a:rPr lang="en-US" altLang="ko-KR" sz="1600" dirty="0" smtClean="0">
                  <a:latin typeface="+mn-ea"/>
                </a:rPr>
                <a:t>print(</a:t>
              </a:r>
              <a:r>
                <a:rPr lang="en-US" altLang="ko-KR" sz="1600" dirty="0" err="1" smtClean="0">
                  <a:latin typeface="+mn-ea"/>
                </a:rPr>
                <a:t>i</a:t>
              </a:r>
              <a:r>
                <a:rPr lang="en-US" altLang="ko-KR" sz="1600" dirty="0" smtClean="0">
                  <a:latin typeface="+mn-ea"/>
                </a:rPr>
                <a:t>, end=“ ”)</a:t>
              </a:r>
              <a:endParaRPr lang="en-US" altLang="ko-KR" sz="1600" dirty="0"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21371" y="2073919"/>
              <a:ext cx="2563522" cy="414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+mn-ea"/>
                </a:rPr>
                <a:t>1 2 3 4 5 6 7 8 9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6418492" y="5110585"/>
            <a:ext cx="2563522" cy="830997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for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in </a:t>
            </a:r>
            <a:r>
              <a:rPr lang="en-US" altLang="ko-KR" sz="1600" dirty="0" smtClean="0">
                <a:latin typeface="+mn-ea"/>
              </a:rPr>
              <a:t>range(10, -1) :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print(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, end=“ ”)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18492" y="5917561"/>
            <a:ext cx="2563522" cy="414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출력결과없음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.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왜일까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?</a:t>
            </a:r>
            <a:endParaRPr lang="ko-KR" altLang="en-US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74223" y="5086564"/>
            <a:ext cx="2577950" cy="830997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for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in </a:t>
            </a:r>
            <a:r>
              <a:rPr lang="en-US" altLang="ko-KR" sz="1600" dirty="0" smtClean="0">
                <a:latin typeface="+mn-ea"/>
              </a:rPr>
              <a:t>[1,10,100,1000] :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print(</a:t>
            </a:r>
            <a:r>
              <a:rPr lang="en-US" altLang="ko-KR" sz="1600" dirty="0" err="1" smtClean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, end=“*”)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74223" y="5893540"/>
            <a:ext cx="2563522" cy="414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1*10*100*1000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76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</a:t>
            </a:r>
            <a:r>
              <a:rPr lang="en-US" altLang="ko-KR" dirty="0" smtClean="0"/>
              <a:t>hile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 </a:t>
            </a:r>
            <a:r>
              <a:rPr lang="ko-KR" altLang="en-US" dirty="0" smtClean="0"/>
              <a:t>제어 반복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단순 횟수가 아니라 어떤 조건이 만족되는 동안 반복하는 구조</a:t>
            </a:r>
            <a:endParaRPr lang="ko-KR" altLang="en-US" sz="20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37" y="2076701"/>
            <a:ext cx="7648614" cy="412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조건 제어 반복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04690" y="3688681"/>
            <a:ext cx="5490231" cy="2592737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response = "</a:t>
            </a:r>
            <a:r>
              <a:rPr lang="ko-KR" altLang="en-US" sz="1600" dirty="0" smtClean="0">
                <a:latin typeface="+mn-ea"/>
                <a:ea typeface="+mn-ea"/>
              </a:rPr>
              <a:t>아니</a:t>
            </a:r>
            <a:r>
              <a:rPr lang="en-US" altLang="ko-KR" sz="1600" dirty="0" smtClean="0">
                <a:latin typeface="+mn-ea"/>
                <a:ea typeface="+mn-ea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#response</a:t>
            </a:r>
            <a:r>
              <a:rPr lang="ko-KR" altLang="en-US" sz="1600" dirty="0" smtClean="0">
                <a:latin typeface="+mn-ea"/>
                <a:ea typeface="+mn-ea"/>
              </a:rPr>
              <a:t>가 </a:t>
            </a:r>
            <a:r>
              <a:rPr lang="en-US" altLang="ko-KR" sz="1600" dirty="0" smtClean="0">
                <a:latin typeface="+mn-ea"/>
                <a:ea typeface="+mn-ea"/>
              </a:rPr>
              <a:t>“</a:t>
            </a:r>
            <a:r>
              <a:rPr lang="ko-KR" altLang="en-US" sz="1600" dirty="0" smtClean="0">
                <a:latin typeface="+mn-ea"/>
                <a:ea typeface="+mn-ea"/>
              </a:rPr>
              <a:t>아니</a:t>
            </a:r>
            <a:r>
              <a:rPr lang="en-US" altLang="ko-KR" sz="1600" dirty="0" smtClean="0">
                <a:latin typeface="+mn-ea"/>
                <a:ea typeface="+mn-ea"/>
              </a:rPr>
              <a:t>”</a:t>
            </a:r>
            <a:r>
              <a:rPr lang="ko-KR" altLang="en-US" sz="1600" dirty="0" smtClean="0">
                <a:latin typeface="+mn-ea"/>
                <a:ea typeface="+mn-ea"/>
              </a:rPr>
              <a:t>가 아니면</a:t>
            </a:r>
            <a:r>
              <a:rPr lang="en-US" altLang="ko-KR" sz="1600" dirty="0" smtClean="0">
                <a:latin typeface="+mn-ea"/>
                <a:ea typeface="+mn-ea"/>
              </a:rPr>
              <a:t>, </a:t>
            </a:r>
            <a:r>
              <a:rPr lang="ko-KR" altLang="en-US" sz="1600" dirty="0" err="1" smtClean="0">
                <a:latin typeface="+mn-ea"/>
                <a:ea typeface="+mn-ea"/>
              </a:rPr>
              <a:t>반복문은</a:t>
            </a:r>
            <a:r>
              <a:rPr lang="ko-KR" altLang="en-US" sz="1600" dirty="0" smtClean="0">
                <a:latin typeface="+mn-ea"/>
                <a:ea typeface="+mn-ea"/>
              </a:rPr>
              <a:t> 종료된다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while </a:t>
            </a:r>
            <a:r>
              <a:rPr lang="en-US" altLang="ko-KR" sz="1600" dirty="0">
                <a:latin typeface="+mn-ea"/>
                <a:ea typeface="+mn-ea"/>
              </a:rPr>
              <a:t>response </a:t>
            </a:r>
            <a:r>
              <a:rPr lang="en-US" altLang="ko-KR" sz="1600" dirty="0" smtClean="0">
                <a:latin typeface="+mn-ea"/>
                <a:ea typeface="+mn-ea"/>
              </a:rPr>
              <a:t>!= </a:t>
            </a:r>
            <a:r>
              <a:rPr lang="en-US" altLang="ko-KR" sz="1600" dirty="0">
                <a:latin typeface="+mn-ea"/>
                <a:ea typeface="+mn-ea"/>
              </a:rPr>
              <a:t>"</a:t>
            </a:r>
            <a:r>
              <a:rPr lang="ko-KR" altLang="en-US" sz="1600" dirty="0">
                <a:latin typeface="+mn-ea"/>
                <a:ea typeface="+mn-ea"/>
              </a:rPr>
              <a:t>아니</a:t>
            </a:r>
            <a:r>
              <a:rPr lang="en-US" altLang="ko-KR" sz="1600" dirty="0">
                <a:latin typeface="+mn-ea"/>
                <a:ea typeface="+mn-ea"/>
              </a:rPr>
              <a:t>":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response = input("</a:t>
            </a:r>
            <a:r>
              <a:rPr lang="ko-KR" altLang="en-US" sz="1600" dirty="0">
                <a:latin typeface="+mn-ea"/>
                <a:ea typeface="+mn-ea"/>
              </a:rPr>
              <a:t>엄마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다됐어</a:t>
            </a:r>
            <a:r>
              <a:rPr lang="en-US" altLang="ko-KR" sz="1600" dirty="0">
                <a:latin typeface="+mn-ea"/>
                <a:ea typeface="+mn-ea"/>
              </a:rPr>
              <a:t>?");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print("</a:t>
            </a:r>
            <a:r>
              <a:rPr lang="ko-KR" altLang="en-US" sz="1600" dirty="0">
                <a:latin typeface="+mn-ea"/>
                <a:ea typeface="+mn-ea"/>
              </a:rPr>
              <a:t>먹자</a:t>
            </a:r>
            <a:r>
              <a:rPr lang="en-US" altLang="ko-KR" sz="1600" dirty="0">
                <a:latin typeface="+mn-ea"/>
                <a:ea typeface="+mn-ea"/>
              </a:rPr>
              <a:t>")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8" y="3638515"/>
            <a:ext cx="4904618" cy="26429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53" y="1155469"/>
            <a:ext cx="8786846" cy="214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9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조건 제어 반복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8167" y="4696933"/>
            <a:ext cx="6616654" cy="1740477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response = "</a:t>
            </a:r>
            <a:r>
              <a:rPr lang="ko-KR" altLang="en-US" sz="1600" dirty="0">
                <a:latin typeface="+mn-ea"/>
                <a:ea typeface="+mn-ea"/>
              </a:rPr>
              <a:t>아니</a:t>
            </a:r>
            <a:r>
              <a:rPr lang="en-US" altLang="ko-KR" sz="1600" dirty="0">
                <a:latin typeface="+mn-ea"/>
                <a:ea typeface="+mn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while response == "</a:t>
            </a:r>
            <a:r>
              <a:rPr lang="ko-KR" altLang="en-US" sz="1600" dirty="0">
                <a:latin typeface="+mn-ea"/>
                <a:ea typeface="+mn-ea"/>
              </a:rPr>
              <a:t>아니</a:t>
            </a:r>
            <a:r>
              <a:rPr lang="en-US" altLang="ko-KR" sz="1600" dirty="0">
                <a:latin typeface="+mn-ea"/>
                <a:ea typeface="+mn-ea"/>
              </a:rPr>
              <a:t>":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response = input("</a:t>
            </a:r>
            <a:r>
              <a:rPr lang="ko-KR" altLang="en-US" sz="1600" dirty="0">
                <a:latin typeface="+mn-ea"/>
                <a:ea typeface="+mn-ea"/>
              </a:rPr>
              <a:t>엄마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다됐어</a:t>
            </a:r>
            <a:r>
              <a:rPr lang="en-US" altLang="ko-KR" sz="1600" dirty="0">
                <a:latin typeface="+mn-ea"/>
                <a:ea typeface="+mn-ea"/>
              </a:rPr>
              <a:t>?");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print("</a:t>
            </a:r>
            <a:r>
              <a:rPr lang="ko-KR" altLang="en-US" sz="1600" dirty="0">
                <a:latin typeface="+mn-ea"/>
                <a:ea typeface="+mn-ea"/>
              </a:rPr>
              <a:t>먹자</a:t>
            </a:r>
            <a:r>
              <a:rPr lang="en-US" altLang="ko-KR" sz="1600" dirty="0">
                <a:latin typeface="+mn-ea"/>
                <a:ea typeface="+mn-ea"/>
              </a:rPr>
              <a:t>")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57" y="1402902"/>
            <a:ext cx="5910892" cy="31851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조건 제어 반복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ea typeface="+mn-ea"/>
              </a:rPr>
              <a:t>continue</a:t>
            </a:r>
            <a:r>
              <a:rPr lang="ko-KR" altLang="en-US" sz="1800" dirty="0">
                <a:ea typeface="+mn-ea"/>
              </a:rPr>
              <a:t>문 </a:t>
            </a:r>
            <a:r>
              <a:rPr lang="en-US" altLang="ko-KR" sz="1800" dirty="0">
                <a:ea typeface="+mn-ea"/>
              </a:rPr>
              <a:t>:</a:t>
            </a:r>
            <a:r>
              <a:rPr lang="ko-KR" altLang="en-US" sz="1800" dirty="0">
                <a:ea typeface="+mn-ea"/>
              </a:rPr>
              <a:t> </a:t>
            </a:r>
            <a:r>
              <a:rPr lang="ko-KR" altLang="en-US" sz="1800" b="0" dirty="0">
                <a:ea typeface="+mn-ea"/>
              </a:rPr>
              <a:t>제어를 </a:t>
            </a:r>
            <a:r>
              <a:rPr lang="ko-KR" altLang="en-US" sz="1800" b="0" dirty="0" err="1">
                <a:ea typeface="+mn-ea"/>
              </a:rPr>
              <a:t>반복문의</a:t>
            </a:r>
            <a:r>
              <a:rPr lang="ko-KR" altLang="en-US" sz="1800" b="0" dirty="0">
                <a:ea typeface="+mn-ea"/>
              </a:rPr>
              <a:t> 처음으로 이동시켜 다음 반복을 수행</a:t>
            </a:r>
            <a:endParaRPr lang="en-US" altLang="ko-KR" sz="1800" b="0" dirty="0">
              <a:ea typeface="+mn-ea"/>
            </a:endParaRPr>
          </a:p>
          <a:p>
            <a:r>
              <a:rPr lang="en-US" altLang="ko-KR" sz="1800" dirty="0">
                <a:ea typeface="+mn-ea"/>
              </a:rPr>
              <a:t>break</a:t>
            </a:r>
            <a:r>
              <a:rPr lang="ko-KR" altLang="en-US" sz="1800" dirty="0">
                <a:ea typeface="+mn-ea"/>
              </a:rPr>
              <a:t>문 </a:t>
            </a:r>
            <a:r>
              <a:rPr lang="en-US" altLang="ko-KR" sz="1800" dirty="0">
                <a:ea typeface="+mn-ea"/>
              </a:rPr>
              <a:t>:</a:t>
            </a:r>
            <a:r>
              <a:rPr lang="ko-KR" altLang="en-US" sz="1800" dirty="0">
                <a:ea typeface="+mn-ea"/>
              </a:rPr>
              <a:t> </a:t>
            </a:r>
            <a:r>
              <a:rPr lang="ko-KR" altLang="en-US" sz="1800" b="0" dirty="0">
                <a:ea typeface="+mn-ea"/>
              </a:rPr>
              <a:t>제어를 </a:t>
            </a:r>
            <a:r>
              <a:rPr lang="ko-KR" altLang="en-US" sz="1800" b="0" dirty="0" err="1">
                <a:ea typeface="+mn-ea"/>
              </a:rPr>
              <a:t>반복문</a:t>
            </a:r>
            <a:r>
              <a:rPr lang="ko-KR" altLang="en-US" sz="1800" b="0" dirty="0">
                <a:ea typeface="+mn-ea"/>
              </a:rPr>
              <a:t> 밖으로 </a:t>
            </a:r>
            <a:r>
              <a:rPr lang="ko-KR" altLang="en-US" sz="1800" b="0" dirty="0" smtClean="0">
                <a:ea typeface="+mn-ea"/>
              </a:rPr>
              <a:t>탈출시킨다</a:t>
            </a:r>
            <a:r>
              <a:rPr lang="en-US" altLang="ko-KR" sz="1800" b="0" dirty="0" smtClean="0">
                <a:ea typeface="+mn-ea"/>
              </a:rPr>
              <a:t>.</a:t>
            </a:r>
            <a:r>
              <a:rPr lang="ko-KR" altLang="en-US" sz="1800" b="0" dirty="0" smtClean="0">
                <a:ea typeface="+mn-ea"/>
              </a:rPr>
              <a:t> </a:t>
            </a:r>
            <a:r>
              <a:rPr lang="ko-KR" altLang="en-US" sz="1800" b="0" dirty="0" err="1" smtClean="0">
                <a:ea typeface="+mn-ea"/>
              </a:rPr>
              <a:t>반복문을</a:t>
            </a:r>
            <a:r>
              <a:rPr lang="ko-KR" altLang="en-US" sz="1800" b="0" dirty="0" smtClean="0">
                <a:ea typeface="+mn-ea"/>
              </a:rPr>
              <a:t> 종료하고 </a:t>
            </a:r>
            <a:r>
              <a:rPr lang="ko-KR" altLang="en-US" sz="1800" b="0" dirty="0">
                <a:ea typeface="+mn-ea"/>
              </a:rPr>
              <a:t>다음 문장들을 수행</a:t>
            </a:r>
            <a:endParaRPr lang="en-US" altLang="ko-KR" sz="1800" b="0" dirty="0">
              <a:ea typeface="+mn-ea"/>
            </a:endParaRPr>
          </a:p>
          <a:p>
            <a:r>
              <a:rPr lang="ko-KR" altLang="en-US" sz="1800" b="0" dirty="0">
                <a:ea typeface="+mn-ea"/>
              </a:rPr>
              <a:t>일반적으로 </a:t>
            </a:r>
            <a:r>
              <a:rPr lang="en-US" altLang="ko-KR" sz="1800" b="0" dirty="0">
                <a:ea typeface="+mn-ea"/>
              </a:rPr>
              <a:t>continue</a:t>
            </a:r>
            <a:r>
              <a:rPr lang="ko-KR" altLang="en-US" sz="1800" b="0" dirty="0">
                <a:ea typeface="+mn-ea"/>
              </a:rPr>
              <a:t>문과 </a:t>
            </a:r>
            <a:r>
              <a:rPr lang="en-US" altLang="ko-KR" sz="1800" b="0" dirty="0">
                <a:ea typeface="+mn-ea"/>
              </a:rPr>
              <a:t>break</a:t>
            </a:r>
            <a:r>
              <a:rPr lang="ko-KR" altLang="en-US" sz="1800" b="0" dirty="0">
                <a:ea typeface="+mn-ea"/>
              </a:rPr>
              <a:t>문은 특정 조건이 만족하였을 경우 사용되기 때문에 </a:t>
            </a:r>
            <a:r>
              <a:rPr lang="en-US" altLang="ko-KR" sz="1800" b="0" dirty="0">
                <a:ea typeface="+mn-ea"/>
              </a:rPr>
              <a:t>if</a:t>
            </a:r>
            <a:r>
              <a:rPr lang="ko-KR" altLang="en-US" sz="1800" b="0" dirty="0">
                <a:ea typeface="+mn-ea"/>
              </a:rPr>
              <a:t>문과 같이 사용되는 것이 </a:t>
            </a:r>
            <a:r>
              <a:rPr lang="ko-KR" altLang="en-US" sz="1800" b="0" dirty="0" smtClean="0">
                <a:ea typeface="+mn-ea"/>
              </a:rPr>
              <a:t>일반적이다</a:t>
            </a:r>
            <a:r>
              <a:rPr lang="en-US" altLang="ko-KR" sz="1800" b="0" dirty="0" smtClean="0">
                <a:ea typeface="+mn-ea"/>
              </a:rPr>
              <a:t>!</a:t>
            </a:r>
            <a:endParaRPr lang="ko-KR" altLang="en-US" sz="1800" b="0" dirty="0">
              <a:ea typeface="+mn-ea"/>
            </a:endParaRPr>
          </a:p>
          <a:p>
            <a:endParaRPr lang="ko-KR" altLang="en-US" sz="1800" dirty="0"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24" y="2862299"/>
            <a:ext cx="6343650" cy="34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: </a:t>
            </a:r>
            <a:r>
              <a:rPr lang="ko-KR" altLang="en-US" dirty="0" smtClean="0"/>
              <a:t>암호비교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사용자가 </a:t>
            </a:r>
            <a:r>
              <a:rPr lang="ko-KR" altLang="en-US" sz="1800" dirty="0" smtClean="0"/>
              <a:t>입력한 암호가 맞을 때까지 반복하자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6735" y="2550286"/>
            <a:ext cx="4429220" cy="3284078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ct val="200000"/>
              </a:lnSpc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>
                <a:latin typeface="+mn-ea"/>
                <a:ea typeface="+mn-ea"/>
              </a:rPr>
              <a:t>암호를 입력하시오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idontknow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암호를 입력하시오</a:t>
            </a:r>
            <a:r>
              <a:rPr lang="en-US" altLang="ko-KR" dirty="0">
                <a:latin typeface="+mn-ea"/>
                <a:ea typeface="+mn-ea"/>
              </a:rPr>
              <a:t>: 12345678</a:t>
            </a:r>
          </a:p>
          <a:p>
            <a:r>
              <a:rPr lang="ko-KR" altLang="en-US" dirty="0">
                <a:latin typeface="+mn-ea"/>
                <a:ea typeface="+mn-ea"/>
              </a:rPr>
              <a:t>암호를 입력하시오</a:t>
            </a:r>
            <a:r>
              <a:rPr lang="en-US" altLang="ko-KR" dirty="0">
                <a:latin typeface="+mn-ea"/>
                <a:ea typeface="+mn-ea"/>
              </a:rPr>
              <a:t>: password</a:t>
            </a:r>
          </a:p>
          <a:p>
            <a:r>
              <a:rPr lang="ko-KR" altLang="en-US" dirty="0">
                <a:latin typeface="+mn-ea"/>
                <a:ea typeface="+mn-ea"/>
              </a:rPr>
              <a:t>암호를 입력하시오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pythonisfun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로그인 성공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474" y="613835"/>
            <a:ext cx="3243501" cy="183612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내용 개체 틀 5"/>
          <p:cNvSpPr txBox="1">
            <a:spLocks/>
          </p:cNvSpPr>
          <p:nvPr/>
        </p:nvSpPr>
        <p:spPr bwMode="auto">
          <a:xfrm>
            <a:off x="5507967" y="2550286"/>
            <a:ext cx="6271168" cy="38314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o"/>
              <a:defRPr sz="2200" b="1" baseline="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latinLnBrk="0">
              <a:buFont typeface="Wingdings" pitchFamily="2" charset="2"/>
              <a:buNone/>
            </a:pPr>
            <a:r>
              <a:rPr lang="en-US" altLang="ko-KR" sz="1800" b="0" kern="0" dirty="0" err="1" smtClean="0">
                <a:latin typeface="+mn-ea"/>
                <a:ea typeface="+mn-ea"/>
              </a:rPr>
              <a:t>passwd</a:t>
            </a:r>
            <a:r>
              <a:rPr lang="en-US" altLang="ko-KR" sz="1800" b="0" kern="0" dirty="0" smtClean="0">
                <a:latin typeface="+mn-ea"/>
                <a:ea typeface="+mn-ea"/>
              </a:rPr>
              <a:t> = "“</a:t>
            </a:r>
          </a:p>
          <a:p>
            <a:pPr marL="0" indent="0" latinLnBrk="0">
              <a:buNone/>
            </a:pPr>
            <a:r>
              <a:rPr lang="en-US" altLang="ko-KR" sz="1800" b="0" kern="0" dirty="0" err="1" smtClean="0">
                <a:latin typeface="+mn-ea"/>
                <a:ea typeface="+mn-ea"/>
              </a:rPr>
              <a:t>myPasswd</a:t>
            </a:r>
            <a:r>
              <a:rPr lang="en-US" altLang="ko-KR" sz="1800" b="0" kern="0" dirty="0" smtClean="0">
                <a:latin typeface="+mn-ea"/>
                <a:ea typeface="+mn-ea"/>
              </a:rPr>
              <a:t> = </a:t>
            </a:r>
            <a:r>
              <a:rPr lang="en-US" altLang="ko-KR" sz="1800" b="0" kern="0" dirty="0">
                <a:latin typeface="+mn-ea"/>
              </a:rPr>
              <a:t>"</a:t>
            </a:r>
            <a:r>
              <a:rPr lang="en-US" altLang="ko-KR" sz="1800" b="0" kern="0" dirty="0" err="1">
                <a:latin typeface="+mn-ea"/>
              </a:rPr>
              <a:t>pythonisfun</a:t>
            </a:r>
            <a:r>
              <a:rPr lang="en-US" altLang="ko-KR" sz="1800" b="0" kern="0" dirty="0" smtClean="0">
                <a:latin typeface="+mn-ea"/>
              </a:rPr>
              <a:t>"</a:t>
            </a:r>
            <a:endParaRPr lang="en-US" altLang="ko-KR" sz="1800" b="0" kern="0" dirty="0" smtClean="0">
              <a:latin typeface="+mn-ea"/>
              <a:ea typeface="+mn-ea"/>
            </a:endParaRPr>
          </a:p>
          <a:p>
            <a:pPr marL="0" indent="0" latinLnBrk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800" b="0" kern="0" dirty="0" smtClean="0">
                <a:latin typeface="+mn-ea"/>
                <a:ea typeface="+mn-ea"/>
              </a:rPr>
              <a:t>while </a:t>
            </a:r>
            <a:r>
              <a:rPr lang="en-US" altLang="ko-KR" sz="1800" b="0" kern="0" dirty="0" err="1" smtClean="0">
                <a:latin typeface="+mn-ea"/>
                <a:ea typeface="+mn-ea"/>
              </a:rPr>
              <a:t>passwd</a:t>
            </a:r>
            <a:r>
              <a:rPr lang="en-US" altLang="ko-KR" sz="1800" b="0" kern="0" dirty="0" smtClean="0">
                <a:latin typeface="+mn-ea"/>
                <a:ea typeface="+mn-ea"/>
              </a:rPr>
              <a:t>  !=  </a:t>
            </a:r>
            <a:r>
              <a:rPr lang="en-US" altLang="ko-KR" sz="1800" b="0" kern="0" dirty="0" err="1" smtClean="0">
                <a:latin typeface="+mn-ea"/>
                <a:ea typeface="+mn-ea"/>
              </a:rPr>
              <a:t>myPasswd</a:t>
            </a:r>
            <a:r>
              <a:rPr lang="en-US" altLang="ko-KR" sz="1800" b="0" kern="0" dirty="0" smtClean="0">
                <a:latin typeface="+mn-ea"/>
                <a:ea typeface="+mn-ea"/>
              </a:rPr>
              <a:t> :</a:t>
            </a:r>
          </a:p>
          <a:p>
            <a:pPr marL="0" indent="0" latinLnBrk="0">
              <a:lnSpc>
                <a:spcPct val="100000"/>
              </a:lnSpc>
              <a:buFont typeface="Wingdings" pitchFamily="2" charset="2"/>
              <a:buNone/>
            </a:pPr>
            <a:r>
              <a:rPr lang="en-US" altLang="ko-KR" sz="1800" b="0" kern="0" dirty="0" smtClean="0">
                <a:latin typeface="+mn-ea"/>
                <a:ea typeface="+mn-ea"/>
              </a:rPr>
              <a:t>	</a:t>
            </a:r>
            <a:r>
              <a:rPr lang="en-US" altLang="ko-KR" sz="1800" b="0" kern="0" dirty="0" err="1" smtClean="0">
                <a:latin typeface="+mn-ea"/>
                <a:ea typeface="+mn-ea"/>
              </a:rPr>
              <a:t>passwd</a:t>
            </a:r>
            <a:r>
              <a:rPr lang="en-US" altLang="ko-KR" sz="1800" b="0" kern="0" dirty="0" smtClean="0">
                <a:latin typeface="+mn-ea"/>
                <a:ea typeface="+mn-ea"/>
              </a:rPr>
              <a:t> = input("</a:t>
            </a:r>
            <a:r>
              <a:rPr lang="ko-KR" altLang="en-US" sz="1800" b="0" kern="0" dirty="0" smtClean="0">
                <a:latin typeface="+mn-ea"/>
                <a:ea typeface="+mn-ea"/>
              </a:rPr>
              <a:t>암호를 </a:t>
            </a:r>
            <a:r>
              <a:rPr lang="ko-KR" altLang="en-US" sz="1800" b="0" kern="0" dirty="0" err="1" smtClean="0">
                <a:latin typeface="+mn-ea"/>
                <a:ea typeface="+mn-ea"/>
              </a:rPr>
              <a:t>입력하시오</a:t>
            </a:r>
            <a:r>
              <a:rPr lang="en-US" altLang="ko-KR" sz="1800" b="0" kern="0" dirty="0" smtClean="0">
                <a:latin typeface="+mn-ea"/>
                <a:ea typeface="+mn-ea"/>
              </a:rPr>
              <a:t>: ")</a:t>
            </a:r>
          </a:p>
          <a:p>
            <a:pPr marL="0" indent="0" latinLnBrk="0">
              <a:buFont typeface="Wingdings" pitchFamily="2" charset="2"/>
              <a:buNone/>
            </a:pPr>
            <a:endParaRPr lang="en-US" altLang="ko-KR" sz="1800" b="0" kern="0" dirty="0" smtClean="0">
              <a:latin typeface="+mn-ea"/>
              <a:ea typeface="+mn-ea"/>
            </a:endParaRPr>
          </a:p>
          <a:p>
            <a:pPr marL="0" indent="0" latinLnBrk="0">
              <a:buFont typeface="Wingdings" pitchFamily="2" charset="2"/>
              <a:buNone/>
            </a:pPr>
            <a:endParaRPr lang="en-US" altLang="ko-KR" sz="1800" b="0" kern="0" dirty="0">
              <a:latin typeface="+mn-ea"/>
              <a:ea typeface="+mn-ea"/>
            </a:endParaRPr>
          </a:p>
          <a:p>
            <a:pPr marL="0" indent="0" latinLnBrk="0">
              <a:buFont typeface="Wingdings" pitchFamily="2" charset="2"/>
              <a:buNone/>
            </a:pPr>
            <a:endParaRPr lang="en-US" altLang="ko-KR" sz="1800" b="0" kern="0" dirty="0" smtClean="0">
              <a:latin typeface="+mn-ea"/>
              <a:ea typeface="+mn-ea"/>
            </a:endParaRPr>
          </a:p>
          <a:p>
            <a:pPr marL="0" indent="0" latinLnBrk="0">
              <a:buFont typeface="Wingdings" pitchFamily="2" charset="2"/>
              <a:buNone/>
            </a:pPr>
            <a:endParaRPr lang="en-US" altLang="ko-KR" sz="1800" b="0" kern="0" dirty="0" smtClean="0">
              <a:latin typeface="+mn-ea"/>
              <a:ea typeface="+mn-ea"/>
            </a:endParaRPr>
          </a:p>
          <a:p>
            <a:pPr marL="0" indent="0" latinLnBrk="0">
              <a:buFont typeface="Wingdings" pitchFamily="2" charset="2"/>
              <a:buNone/>
            </a:pPr>
            <a:r>
              <a:rPr lang="en-US" altLang="ko-KR" sz="1800" b="0" kern="0" dirty="0" smtClean="0">
                <a:latin typeface="+mn-ea"/>
                <a:ea typeface="+mn-ea"/>
              </a:rPr>
              <a:t>print("</a:t>
            </a:r>
            <a:r>
              <a:rPr lang="ko-KR" altLang="en-US" sz="1800" b="0" kern="0" dirty="0" smtClean="0">
                <a:latin typeface="+mn-ea"/>
                <a:ea typeface="+mn-ea"/>
              </a:rPr>
              <a:t>로그인 성공</a:t>
            </a:r>
            <a:r>
              <a:rPr lang="en-US" altLang="ko-KR" sz="1800" b="0" kern="0" dirty="0" smtClean="0">
                <a:latin typeface="+mn-ea"/>
                <a:ea typeface="+mn-ea"/>
              </a:rPr>
              <a:t>")</a:t>
            </a:r>
            <a:endParaRPr lang="en-US" altLang="ko-KR" sz="1800" b="0" kern="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77927" y="4484013"/>
            <a:ext cx="5166759" cy="1200329"/>
          </a:xfrm>
          <a:prstGeom prst="rect">
            <a:avLst/>
          </a:prstGeom>
          <a:solidFill>
            <a:srgbClr val="FFFFCC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kern="0" dirty="0" smtClean="0">
                <a:latin typeface="+mn-ea"/>
              </a:rPr>
              <a:t>#</a:t>
            </a:r>
            <a:r>
              <a:rPr lang="ko-KR" altLang="en-US" kern="0" dirty="0" err="1" smtClean="0">
                <a:latin typeface="+mn-ea"/>
              </a:rPr>
              <a:t>무한루프</a:t>
            </a:r>
            <a:r>
              <a:rPr lang="ko-KR" altLang="en-US" kern="0" dirty="0" smtClean="0">
                <a:latin typeface="+mn-ea"/>
              </a:rPr>
              <a:t> 스타일도 가능</a:t>
            </a:r>
            <a:r>
              <a:rPr lang="en-US" altLang="ko-KR" kern="0" dirty="0" smtClean="0">
                <a:latin typeface="+mn-ea"/>
              </a:rPr>
              <a:t>!</a:t>
            </a:r>
          </a:p>
          <a:p>
            <a:pPr latinLnBrk="0"/>
            <a:r>
              <a:rPr lang="en-US" altLang="ko-KR" kern="0" dirty="0" smtClean="0">
                <a:latin typeface="+mn-ea"/>
              </a:rPr>
              <a:t>while True:</a:t>
            </a:r>
          </a:p>
          <a:p>
            <a:pPr latinLnBrk="0"/>
            <a:r>
              <a:rPr lang="en-US" altLang="ko-KR" kern="0" dirty="0">
                <a:latin typeface="+mn-ea"/>
              </a:rPr>
              <a:t>	</a:t>
            </a:r>
            <a:r>
              <a:rPr lang="en-US" altLang="ko-KR" kern="0" dirty="0" err="1">
                <a:latin typeface="+mn-ea"/>
              </a:rPr>
              <a:t>passwd</a:t>
            </a:r>
            <a:r>
              <a:rPr lang="en-US" altLang="ko-KR" kern="0" dirty="0">
                <a:latin typeface="+mn-ea"/>
              </a:rPr>
              <a:t> = input("</a:t>
            </a:r>
            <a:r>
              <a:rPr lang="ko-KR" altLang="en-US" kern="0" dirty="0">
                <a:latin typeface="+mn-ea"/>
              </a:rPr>
              <a:t>암호를 </a:t>
            </a:r>
            <a:r>
              <a:rPr lang="ko-KR" altLang="en-US" kern="0" dirty="0" err="1">
                <a:latin typeface="+mn-ea"/>
              </a:rPr>
              <a:t>입력하시오</a:t>
            </a:r>
            <a:r>
              <a:rPr lang="en-US" altLang="ko-KR" kern="0" dirty="0">
                <a:latin typeface="+mn-ea"/>
              </a:rPr>
              <a:t>: </a:t>
            </a:r>
            <a:r>
              <a:rPr lang="en-US" altLang="ko-KR" kern="0" dirty="0" smtClean="0">
                <a:latin typeface="+mn-ea"/>
              </a:rPr>
              <a:t>")</a:t>
            </a:r>
          </a:p>
          <a:p>
            <a:pPr latinLnBrk="0"/>
            <a:r>
              <a:rPr lang="en-US" altLang="ko-KR" kern="0" dirty="0">
                <a:latin typeface="+mn-ea"/>
              </a:rPr>
              <a:t>	</a:t>
            </a:r>
            <a:r>
              <a:rPr lang="en-US" altLang="ko-KR" kern="0" dirty="0" smtClean="0">
                <a:latin typeface="+mn-ea"/>
              </a:rPr>
              <a:t>if </a:t>
            </a:r>
            <a:r>
              <a:rPr lang="en-US" altLang="ko-KR" kern="0" dirty="0" err="1">
                <a:latin typeface="+mn-ea"/>
              </a:rPr>
              <a:t>passwd</a:t>
            </a:r>
            <a:r>
              <a:rPr lang="en-US" altLang="ko-KR" kern="0" dirty="0">
                <a:latin typeface="+mn-ea"/>
              </a:rPr>
              <a:t>  </a:t>
            </a:r>
            <a:r>
              <a:rPr lang="en-US" altLang="ko-KR" kern="0" dirty="0" smtClean="0">
                <a:latin typeface="+mn-ea"/>
              </a:rPr>
              <a:t>==  </a:t>
            </a:r>
            <a:r>
              <a:rPr lang="en-US" altLang="ko-KR" kern="0" dirty="0" err="1">
                <a:latin typeface="+mn-ea"/>
              </a:rPr>
              <a:t>myPasswd</a:t>
            </a:r>
            <a:r>
              <a:rPr lang="en-US" altLang="ko-KR" kern="0" dirty="0">
                <a:latin typeface="+mn-ea"/>
              </a:rPr>
              <a:t> </a:t>
            </a:r>
            <a:r>
              <a:rPr lang="en-US" altLang="ko-KR" kern="0" dirty="0" smtClean="0">
                <a:latin typeface="+mn-ea"/>
              </a:rPr>
              <a:t>: break</a:t>
            </a:r>
            <a:endParaRPr lang="en-US" altLang="ko-KR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67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오늘은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대해 알아봅니다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600" dirty="0" smtClean="0"/>
              <a:t>같은 라인이나 블록을 여러 번 반복하기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for  </a:t>
            </a:r>
            <a:r>
              <a:rPr lang="ko-KR" altLang="en-US" sz="1600" dirty="0"/>
              <a:t>와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while </a:t>
            </a:r>
            <a:r>
              <a:rPr lang="ko-KR" altLang="en-US" sz="1600" dirty="0" smtClean="0"/>
              <a:t>을 사용하여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지정한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횟수만큼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조건만큼</a:t>
            </a:r>
            <a:endParaRPr lang="en-US" altLang="ko-KR" sz="1600" dirty="0" smtClean="0"/>
          </a:p>
          <a:p>
            <a:pPr lvl="2"/>
            <a:r>
              <a:rPr lang="ko-KR" altLang="en-US" sz="1600" dirty="0" err="1" smtClean="0"/>
              <a:t>무한루프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중첩구조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반복문안에</a:t>
            </a:r>
            <a:r>
              <a:rPr lang="ko-KR" altLang="en-US" sz="1600" dirty="0" smtClean="0"/>
              <a:t> 또 </a:t>
            </a:r>
            <a:r>
              <a:rPr lang="ko-KR" altLang="en-US" sz="1600" dirty="0" err="1" smtClean="0"/>
              <a:t>반복문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실습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구구단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로그인하기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횟수제한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사각형과 삼각형 그리기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143733" y="1866233"/>
            <a:ext cx="6552275" cy="2586470"/>
            <a:chOff x="5143733" y="1866233"/>
            <a:chExt cx="6552275" cy="258647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733" y="1866233"/>
              <a:ext cx="6177278" cy="2345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220393" y="4144926"/>
              <a:ext cx="6475615" cy="307777"/>
            </a:xfrm>
            <a:prstGeom prst="rect">
              <a:avLst/>
            </a:prstGeom>
            <a:solidFill>
              <a:srgbClr val="CCECFF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프로그램은 </a:t>
              </a:r>
              <a:r>
                <a:rPr lang="ko-KR" altLang="en-US" sz="1400" dirty="0" smtClean="0"/>
                <a:t>순차</a:t>
              </a:r>
              <a:r>
                <a:rPr lang="en-US" altLang="ko-KR" sz="1400" dirty="0" smtClean="0"/>
                <a:t>, </a:t>
              </a:r>
              <a:r>
                <a:rPr lang="ko-KR" altLang="en-US" sz="1400" dirty="0"/>
                <a:t>선택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반복 논리를 이용하여 주어진 문제를 해결해 나가는 과정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3737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: </a:t>
            </a:r>
            <a:r>
              <a:rPr lang="ko-KR" altLang="en-US" dirty="0" smtClean="0"/>
              <a:t>조건으로 </a:t>
            </a:r>
            <a:r>
              <a:rPr lang="ko-KR" altLang="en-US" dirty="0" err="1" smtClean="0"/>
              <a:t>누적합과</a:t>
            </a:r>
            <a:r>
              <a:rPr lang="ko-KR" altLang="en-US" dirty="0" smtClean="0"/>
              <a:t> 평균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정수를 계속 </a:t>
            </a:r>
            <a:r>
              <a:rPr lang="ko-KR" altLang="en-US" sz="1800" dirty="0" err="1" smtClean="0"/>
              <a:t>입력받아서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누적합을</a:t>
            </a:r>
            <a:r>
              <a:rPr lang="ko-KR" altLang="en-US" sz="1800" dirty="0" smtClean="0"/>
              <a:t> 구한다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정수가 음수이면 누적하지 않으며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정수의 합이 </a:t>
            </a:r>
            <a:r>
              <a:rPr lang="en-US" altLang="ko-KR" sz="1800" dirty="0" smtClean="0"/>
              <a:t>1000</a:t>
            </a:r>
            <a:r>
              <a:rPr lang="ko-KR" altLang="en-US" sz="1800" dirty="0" smtClean="0"/>
              <a:t>이상이 되면 총합과 평균을 구하여 출력한다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평균은 반올림하여 소수점 </a:t>
            </a:r>
            <a:r>
              <a:rPr lang="ko-KR" altLang="en-US" sz="1800" dirty="0" err="1" smtClean="0"/>
              <a:t>두자리까지</a:t>
            </a:r>
            <a:r>
              <a:rPr lang="ko-KR" altLang="en-US" sz="1800" dirty="0" smtClean="0"/>
              <a:t> 구한다</a:t>
            </a:r>
            <a:r>
              <a:rPr lang="en-US" altLang="ko-KR" sz="1800" dirty="0" smtClean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9052" y="2672298"/>
            <a:ext cx="2569934" cy="2999347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숫자</a:t>
            </a:r>
            <a:r>
              <a:rPr lang="en-US" altLang="ko-KR" sz="1600" dirty="0">
                <a:latin typeface="+mn-ea"/>
              </a:rPr>
              <a:t>1:1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숫자</a:t>
            </a:r>
            <a:r>
              <a:rPr lang="en-US" altLang="ko-KR" sz="1600" dirty="0">
                <a:latin typeface="+mn-ea"/>
              </a:rPr>
              <a:t>2:2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숫자</a:t>
            </a:r>
            <a:r>
              <a:rPr lang="en-US" altLang="ko-KR" sz="1600" dirty="0">
                <a:latin typeface="+mn-ea"/>
              </a:rPr>
              <a:t>3:3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숫자</a:t>
            </a:r>
            <a:r>
              <a:rPr lang="en-US" altLang="ko-KR" sz="1600" dirty="0">
                <a:latin typeface="+mn-ea"/>
              </a:rPr>
              <a:t>4:-1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숫자</a:t>
            </a:r>
            <a:r>
              <a:rPr lang="en-US" altLang="ko-KR" sz="1600" dirty="0">
                <a:latin typeface="+mn-ea"/>
              </a:rPr>
              <a:t>4:4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숫자</a:t>
            </a:r>
            <a:r>
              <a:rPr lang="en-US" altLang="ko-KR" sz="1600" dirty="0">
                <a:latin typeface="+mn-ea"/>
              </a:rPr>
              <a:t>5:1000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입력된 수 </a:t>
            </a:r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>
                <a:latin typeface="+mn-ea"/>
              </a:rPr>
              <a:t>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총합 </a:t>
            </a:r>
            <a:r>
              <a:rPr lang="en-US" altLang="ko-KR" sz="1600" dirty="0">
                <a:latin typeface="+mn-ea"/>
              </a:rPr>
              <a:t>: 1010, </a:t>
            </a:r>
            <a:r>
              <a:rPr lang="ko-KR" altLang="en-US" sz="1600" dirty="0">
                <a:latin typeface="+mn-ea"/>
              </a:rPr>
              <a:t>평균 </a:t>
            </a:r>
            <a:r>
              <a:rPr lang="en-US" altLang="ko-KR" sz="1600" dirty="0">
                <a:latin typeface="+mn-ea"/>
              </a:rPr>
              <a:t>: 202.00</a:t>
            </a:r>
            <a:endParaRPr lang="en-US" altLang="ko-KR" sz="16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74664" y="2672298"/>
            <a:ext cx="688201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#</a:t>
            </a:r>
            <a:r>
              <a:rPr lang="ko-KR" altLang="en-US" sz="1600" dirty="0" err="1" smtClean="0">
                <a:latin typeface="+mn-ea"/>
              </a:rPr>
              <a:t>반복회수가</a:t>
            </a:r>
            <a:r>
              <a:rPr lang="ko-KR" altLang="en-US" sz="1600" dirty="0" smtClean="0">
                <a:latin typeface="+mn-ea"/>
              </a:rPr>
              <a:t> 지정되지 않았으므로  </a:t>
            </a:r>
            <a:r>
              <a:rPr lang="en-US" altLang="ko-KR" sz="1600" b="1" dirty="0" smtClean="0">
                <a:solidFill>
                  <a:srgbClr val="000099"/>
                </a:solidFill>
                <a:latin typeface="+mn-ea"/>
              </a:rPr>
              <a:t>while</a:t>
            </a:r>
            <a:r>
              <a:rPr lang="ko-KR" altLang="en-US" sz="1600" b="1" dirty="0" smtClean="0">
                <a:solidFill>
                  <a:srgbClr val="000099"/>
                </a:solidFill>
                <a:latin typeface="+mn-ea"/>
              </a:rPr>
              <a:t>의 </a:t>
            </a:r>
            <a:r>
              <a:rPr lang="ko-KR" altLang="en-US" sz="1600" b="1" dirty="0" err="1" smtClean="0">
                <a:solidFill>
                  <a:srgbClr val="000099"/>
                </a:solidFill>
                <a:latin typeface="+mn-ea"/>
              </a:rPr>
              <a:t>무한루프</a:t>
            </a:r>
            <a:r>
              <a:rPr lang="ko-KR" altLang="en-US" sz="1600" b="1" dirty="0" smtClean="0">
                <a:solidFill>
                  <a:srgbClr val="000099"/>
                </a:solidFill>
                <a:latin typeface="+mn-ea"/>
              </a:rPr>
              <a:t> 스타일</a:t>
            </a:r>
            <a:r>
              <a:rPr lang="ko-KR" altLang="en-US" sz="1600" dirty="0" smtClean="0">
                <a:latin typeface="+mn-ea"/>
              </a:rPr>
              <a:t>을 사용한다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total=0   #</a:t>
            </a:r>
            <a:r>
              <a:rPr lang="ko-KR" altLang="en-US" sz="1600" dirty="0" smtClean="0">
                <a:latin typeface="+mn-ea"/>
              </a:rPr>
              <a:t>사용할 변수 초기화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count=1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99"/>
                </a:solidFill>
                <a:latin typeface="+mn-ea"/>
              </a:rPr>
              <a:t>while True 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#</a:t>
            </a:r>
            <a:r>
              <a:rPr lang="ko-KR" altLang="en-US" sz="1600" dirty="0" smtClean="0">
                <a:latin typeface="+mn-ea"/>
              </a:rPr>
              <a:t>정수를 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ko-KR" altLang="en-US" sz="1600" dirty="0" smtClean="0">
                <a:latin typeface="+mn-ea"/>
              </a:rPr>
              <a:t>에 </a:t>
            </a:r>
            <a:r>
              <a:rPr lang="ko-KR" altLang="en-US" sz="1600" dirty="0" err="1" smtClean="0">
                <a:latin typeface="+mn-ea"/>
              </a:rPr>
              <a:t>입력받기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#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ko-KR" altLang="en-US" sz="1600" dirty="0" smtClean="0">
                <a:latin typeface="+mn-ea"/>
              </a:rPr>
              <a:t>이 음수가 아니면 누적하고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	#count +1</a:t>
            </a:r>
            <a:r>
              <a:rPr lang="ko-KR" altLang="en-US" sz="1600" dirty="0" smtClean="0">
                <a:latin typeface="+mn-ea"/>
              </a:rPr>
              <a:t>증가시킨다</a:t>
            </a:r>
            <a:r>
              <a:rPr lang="en-US" altLang="ko-KR" sz="1600" dirty="0" smtClean="0">
                <a:latin typeface="+mn-ea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	#</a:t>
            </a:r>
            <a:r>
              <a:rPr lang="ko-KR" altLang="en-US" sz="1600" dirty="0" err="1" smtClean="0">
                <a:latin typeface="+mn-ea"/>
              </a:rPr>
              <a:t>누적합이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1000</a:t>
            </a:r>
            <a:r>
              <a:rPr lang="ko-KR" altLang="en-US" sz="1600" dirty="0" smtClean="0">
                <a:latin typeface="+mn-ea"/>
              </a:rPr>
              <a:t>이상이면 종료한다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#</a:t>
            </a:r>
            <a:r>
              <a:rPr lang="ko-KR" altLang="en-US" sz="1600" dirty="0" smtClean="0">
                <a:latin typeface="+mn-ea"/>
              </a:rPr>
              <a:t>총합과 평균을 출력한다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008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2519" y="1322936"/>
            <a:ext cx="8863324" cy="5139869"/>
          </a:xfrm>
          <a:prstGeom prst="rect">
            <a:avLst/>
          </a:prstGeom>
          <a:solidFill>
            <a:srgbClr val="000066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정수를 계속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입력받아서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누적합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구하기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단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음수는 합산하지 않으며 </a:t>
            </a:r>
            <a:r>
              <a:rPr lang="ko-KR" alt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누적합이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1000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이상이 되면 총합과 평균을 구하여 출력한다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en-US" altLang="ko-KR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))    #</a:t>
            </a:r>
            <a:r>
              <a:rPr lang="ko-KR" alt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보기 좋은 출력을 위해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		#</a:t>
            </a:r>
            <a:r>
              <a:rPr lang="en-US" altLang="ko-KR" sz="16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이 음수라면 </a:t>
            </a:r>
            <a:r>
              <a:rPr lang="ko-KR" altLang="en-US" sz="16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반복문의</a:t>
            </a:r>
            <a:r>
              <a:rPr lang="ko-KR" alt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처음으로 돌아간다</a:t>
            </a:r>
            <a:r>
              <a:rPr lang="en-US" altLang="ko-KR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			</a:t>
            </a:r>
            <a:r>
              <a:rPr lang="en-US" altLang="ko-KR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#total</a:t>
            </a:r>
            <a:r>
              <a:rPr lang="ko-KR" alt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6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num</a:t>
            </a:r>
            <a:r>
              <a:rPr lang="ko-KR" alt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을 누적한다</a:t>
            </a:r>
            <a:r>
              <a:rPr lang="en-US" altLang="ko-KR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 : </a:t>
            </a:r>
            <a:r>
              <a:rPr lang="en-US" altLang="ko-KR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      </a:t>
            </a:r>
            <a:r>
              <a:rPr lang="en-US" altLang="ko-KR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#total&gt;=1000</a:t>
            </a:r>
            <a:r>
              <a:rPr lang="ko-KR" alt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이면 </a:t>
            </a:r>
            <a:r>
              <a:rPr lang="ko-KR" altLang="en-US" sz="16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반복문을</a:t>
            </a:r>
            <a:r>
              <a:rPr lang="ko-KR" alt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종료한다</a:t>
            </a:r>
            <a:r>
              <a:rPr lang="en-US" altLang="ko-KR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##################################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입력된 수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개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총합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평균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:.2f}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581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rgbClr val="000099"/>
                </a:solidFill>
              </a:rPr>
              <a:t>Lab : </a:t>
            </a:r>
            <a:r>
              <a:rPr lang="ko-KR" altLang="en-US" sz="4400" dirty="0" smtClean="0">
                <a:solidFill>
                  <a:srgbClr val="000099"/>
                </a:solidFill>
              </a:rPr>
              <a:t>가벼운</a:t>
            </a:r>
            <a:r>
              <a:rPr lang="en-US" altLang="ko-KR" sz="4400" dirty="0" smtClean="0">
                <a:solidFill>
                  <a:srgbClr val="000099"/>
                </a:solidFill>
              </a:rPr>
              <a:t> </a:t>
            </a:r>
            <a:r>
              <a:rPr lang="ko-KR" altLang="en-US" sz="4400" dirty="0" smtClean="0">
                <a:solidFill>
                  <a:srgbClr val="000099"/>
                </a:solidFill>
              </a:rPr>
              <a:t>실습</a:t>
            </a:r>
            <a:endParaRPr lang="ko-KR" altLang="en-US" sz="4400" dirty="0">
              <a:solidFill>
                <a:srgbClr val="000099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2733675" y="3101067"/>
            <a:ext cx="6400800" cy="32981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dirty="0" smtClean="0">
                <a:ea typeface="+mn-ea"/>
              </a:rPr>
              <a:t>Turtle : </a:t>
            </a:r>
            <a:r>
              <a:rPr lang="ko-KR" altLang="en-US" sz="1800" dirty="0" err="1" smtClean="0">
                <a:ea typeface="+mn-ea"/>
              </a:rPr>
              <a:t>원그리기</a:t>
            </a:r>
            <a:r>
              <a:rPr lang="en-US" altLang="ko-KR" sz="1800" dirty="0" smtClean="0">
                <a:ea typeface="+mn-ea"/>
              </a:rPr>
              <a:t>, </a:t>
            </a:r>
            <a:r>
              <a:rPr lang="ko-KR" altLang="en-US" sz="1800" dirty="0" smtClean="0">
                <a:ea typeface="+mn-ea"/>
              </a:rPr>
              <a:t>삼각형</a:t>
            </a:r>
            <a:r>
              <a:rPr lang="en-US" altLang="ko-KR" sz="1800" dirty="0" smtClean="0">
                <a:ea typeface="+mn-ea"/>
              </a:rPr>
              <a:t>, </a:t>
            </a:r>
            <a:r>
              <a:rPr lang="ko-KR" altLang="en-US" sz="1800" dirty="0" smtClean="0">
                <a:ea typeface="+mn-ea"/>
              </a:rPr>
              <a:t>사각형</a:t>
            </a:r>
            <a:r>
              <a:rPr lang="en-US" altLang="ko-KR" sz="1800" dirty="0" smtClean="0">
                <a:ea typeface="+mn-ea"/>
              </a:rPr>
              <a:t>..</a:t>
            </a:r>
            <a:endParaRPr lang="en-US" altLang="ko-KR" sz="1800" dirty="0" smtClean="0"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 smtClean="0">
                <a:ea typeface="+mn-ea"/>
              </a:rPr>
              <a:t>1</a:t>
            </a:r>
            <a:r>
              <a:rPr lang="ko-KR" altLang="en-US" sz="1800" dirty="0" smtClean="0">
                <a:ea typeface="+mn-ea"/>
              </a:rPr>
              <a:t>부터</a:t>
            </a:r>
            <a:r>
              <a:rPr lang="en-US" altLang="ko-KR" sz="1800" dirty="0" smtClean="0">
                <a:ea typeface="+mn-ea"/>
              </a:rPr>
              <a:t> 10</a:t>
            </a:r>
            <a:r>
              <a:rPr lang="ko-KR" altLang="en-US" sz="1800" dirty="0" smtClean="0">
                <a:ea typeface="+mn-ea"/>
              </a:rPr>
              <a:t>까지 </a:t>
            </a:r>
            <a:r>
              <a:rPr lang="ko-KR" altLang="en-US" sz="1800" dirty="0" err="1" smtClean="0">
                <a:ea typeface="+mn-ea"/>
              </a:rPr>
              <a:t>누적합</a:t>
            </a:r>
            <a:r>
              <a:rPr lang="ko-KR" altLang="en-US" sz="1800" dirty="0" smtClean="0">
                <a:ea typeface="+mn-ea"/>
              </a:rPr>
              <a:t> 구하기</a:t>
            </a:r>
            <a:endParaRPr lang="en-US" altLang="ko-KR" sz="1800" dirty="0" smtClean="0"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 smtClean="0">
                <a:ea typeface="+mn-ea"/>
              </a:rPr>
              <a:t>1</a:t>
            </a:r>
            <a:r>
              <a:rPr lang="ko-KR" altLang="en-US" sz="1800" dirty="0" smtClean="0">
                <a:ea typeface="+mn-ea"/>
              </a:rPr>
              <a:t>부터 </a:t>
            </a:r>
            <a:r>
              <a:rPr lang="en-US" altLang="ko-KR" sz="1800" dirty="0" smtClean="0">
                <a:ea typeface="+mn-ea"/>
              </a:rPr>
              <a:t>n</a:t>
            </a:r>
            <a:r>
              <a:rPr lang="ko-KR" altLang="en-US" sz="1800" dirty="0" smtClean="0">
                <a:ea typeface="+mn-ea"/>
              </a:rPr>
              <a:t>까지 </a:t>
            </a:r>
            <a:r>
              <a:rPr lang="ko-KR" altLang="en-US" sz="1800" dirty="0" err="1" smtClean="0">
                <a:ea typeface="+mn-ea"/>
              </a:rPr>
              <a:t>누적곱</a:t>
            </a:r>
            <a:r>
              <a:rPr lang="ko-KR" altLang="en-US" sz="1800" dirty="0" smtClean="0">
                <a:ea typeface="+mn-ea"/>
              </a:rPr>
              <a:t> 구하기 </a:t>
            </a:r>
            <a:r>
              <a:rPr lang="en-US" altLang="ko-KR" sz="1800" dirty="0" smtClean="0">
                <a:ea typeface="+mn-ea"/>
              </a:rPr>
              <a:t>: n!</a:t>
            </a:r>
            <a:endParaRPr lang="en-US" altLang="ko-KR" sz="1800" dirty="0" smtClean="0"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err="1" smtClean="0">
                <a:ea typeface="+mn-ea"/>
              </a:rPr>
              <a:t>제한회수가</a:t>
            </a:r>
            <a:r>
              <a:rPr lang="ko-KR" altLang="en-US" sz="1800" dirty="0" smtClean="0">
                <a:ea typeface="+mn-ea"/>
              </a:rPr>
              <a:t> 있는 로그인 시스템 </a:t>
            </a:r>
            <a:endParaRPr lang="en-US" altLang="ko-KR" sz="1800" dirty="0"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>
                <a:ea typeface="+mn-ea"/>
              </a:rPr>
              <a:t>사각형</a:t>
            </a:r>
            <a:r>
              <a:rPr lang="en-US" altLang="ko-KR" sz="1800" dirty="0" smtClean="0">
                <a:ea typeface="+mn-ea"/>
              </a:rPr>
              <a:t>, </a:t>
            </a:r>
            <a:r>
              <a:rPr lang="ko-KR" altLang="en-US" sz="1800" dirty="0" err="1" smtClean="0">
                <a:ea typeface="+mn-ea"/>
              </a:rPr>
              <a:t>직각삼각형</a:t>
            </a:r>
            <a:r>
              <a:rPr lang="en-US" altLang="ko-KR" sz="1800" dirty="0" smtClean="0">
                <a:ea typeface="+mn-ea"/>
              </a:rPr>
              <a:t>, </a:t>
            </a:r>
            <a:r>
              <a:rPr lang="ko-KR" altLang="en-US" sz="1800" dirty="0" smtClean="0">
                <a:ea typeface="+mn-ea"/>
              </a:rPr>
              <a:t>정삼각형 그리기</a:t>
            </a:r>
            <a:endParaRPr lang="en-US" altLang="ko-KR" sz="1800" dirty="0" smtClean="0"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 smtClean="0">
                <a:ea typeface="+mn-ea"/>
              </a:rPr>
              <a:t>369 </a:t>
            </a:r>
            <a:r>
              <a:rPr lang="ko-KR" altLang="en-US" sz="1800" dirty="0" smtClean="0">
                <a:ea typeface="+mn-ea"/>
              </a:rPr>
              <a:t>게임 등</a:t>
            </a:r>
            <a:endParaRPr lang="en-US" altLang="ko-KR" sz="1800" dirty="0" smtClean="0">
              <a:ea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 err="1" smtClean="0">
                <a:ea typeface="+mn-ea"/>
              </a:rPr>
              <a:t>Supp</a:t>
            </a:r>
            <a:r>
              <a:rPr lang="en-US" altLang="ko-KR" sz="1800" dirty="0" smtClean="0">
                <a:ea typeface="+mn-ea"/>
              </a:rPr>
              <a:t>: </a:t>
            </a:r>
            <a:r>
              <a:rPr lang="ko-KR" altLang="en-US" sz="1800" dirty="0" smtClean="0">
                <a:ea typeface="+mn-ea"/>
              </a:rPr>
              <a:t>거북이로 </a:t>
            </a:r>
            <a:r>
              <a:rPr lang="ko-KR" altLang="en-US" sz="1800" dirty="0" err="1" smtClean="0">
                <a:ea typeface="+mn-ea"/>
              </a:rPr>
              <a:t>도형그리기</a:t>
            </a:r>
            <a:endParaRPr lang="ko-KR" altLang="en-US" sz="18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4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Lab#1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거북이로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삼각형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사각형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smtClean="0"/>
              <a:t>6</a:t>
            </a:r>
            <a:r>
              <a:rPr lang="ko-KR" altLang="en-US" sz="1800" dirty="0" smtClean="0"/>
              <a:t>개의 원 그리기</a:t>
            </a:r>
            <a:endParaRPr lang="en-US" altLang="ko-KR" sz="1800" dirty="0" smtClean="0"/>
          </a:p>
          <a:p>
            <a:r>
              <a:rPr lang="en-US" altLang="ko-KR" sz="1800" dirty="0" smtClean="0"/>
              <a:t>60</a:t>
            </a:r>
            <a:r>
              <a:rPr lang="ko-KR" altLang="en-US" sz="1800" dirty="0" smtClean="0"/>
              <a:t>도씩 방향을 </a:t>
            </a:r>
            <a:r>
              <a:rPr lang="ko-KR" altLang="en-US" sz="1800" dirty="0" smtClean="0"/>
              <a:t>회전하면서 원을 </a:t>
            </a:r>
            <a:r>
              <a:rPr lang="ko-KR" altLang="en-US" sz="1800" dirty="0" smtClean="0"/>
              <a:t>그린다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3" y="2855948"/>
            <a:ext cx="3324325" cy="325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3199" y="2956016"/>
            <a:ext cx="4667833" cy="3425734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import turtle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t = </a:t>
            </a:r>
            <a:r>
              <a:rPr lang="en-US" altLang="ko-KR" sz="1600" dirty="0" err="1">
                <a:latin typeface="+mn-ea"/>
                <a:ea typeface="+mn-ea"/>
              </a:rPr>
              <a:t>turtle.Turtle</a:t>
            </a:r>
            <a:r>
              <a:rPr lang="en-US" altLang="ko-KR" sz="1600" dirty="0">
                <a:latin typeface="+mn-ea"/>
                <a:ea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n = 6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for </a:t>
            </a:r>
            <a:r>
              <a:rPr lang="en-US" altLang="ko-KR" sz="1600" dirty="0">
                <a:latin typeface="+mn-ea"/>
                <a:ea typeface="+mn-ea"/>
              </a:rPr>
              <a:t>count in </a:t>
            </a:r>
            <a:r>
              <a:rPr lang="en-US" altLang="ko-KR" sz="1600" dirty="0" smtClean="0">
                <a:latin typeface="+mn-ea"/>
                <a:ea typeface="+mn-ea"/>
              </a:rPr>
              <a:t>range(n):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err="1">
                <a:latin typeface="+mn-ea"/>
                <a:ea typeface="+mn-ea"/>
              </a:rPr>
              <a:t>t.circle</a:t>
            </a:r>
            <a:r>
              <a:rPr lang="en-US" altLang="ko-KR" sz="1600" dirty="0">
                <a:latin typeface="+mn-ea"/>
                <a:ea typeface="+mn-ea"/>
              </a:rPr>
              <a:t>(100)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err="1" smtClean="0">
                <a:latin typeface="+mn-ea"/>
                <a:ea typeface="+mn-ea"/>
              </a:rPr>
              <a:t>t.left</a:t>
            </a:r>
            <a:r>
              <a:rPr lang="en-US" altLang="ko-KR" sz="1600" dirty="0" smtClean="0">
                <a:latin typeface="+mn-ea"/>
                <a:ea typeface="+mn-ea"/>
              </a:rPr>
              <a:t>(360/n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input()   #</a:t>
            </a:r>
            <a:r>
              <a:rPr lang="ko-KR" altLang="en-US" sz="1600" dirty="0" err="1" smtClean="0">
                <a:latin typeface="+mn-ea"/>
                <a:ea typeface="+mn-ea"/>
              </a:rPr>
              <a:t>엔터를</a:t>
            </a:r>
            <a:r>
              <a:rPr lang="ko-KR" altLang="en-US" sz="1600" dirty="0" smtClean="0">
                <a:latin typeface="+mn-ea"/>
                <a:ea typeface="+mn-ea"/>
              </a:rPr>
              <a:t> 누르면 창이 닫힌다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#</a:t>
            </a:r>
            <a:r>
              <a:rPr lang="ko-KR" altLang="en-US" sz="1600" dirty="0" smtClean="0">
                <a:latin typeface="+mn-ea"/>
                <a:ea typeface="+mn-ea"/>
              </a:rPr>
              <a:t>들여쓰기와 </a:t>
            </a:r>
            <a:r>
              <a:rPr lang="ko-KR" altLang="en-US" sz="1600" dirty="0" err="1" smtClean="0">
                <a:latin typeface="+mn-ea"/>
                <a:ea typeface="+mn-ea"/>
              </a:rPr>
              <a:t>내어쓰기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주의하세요</a:t>
            </a:r>
            <a:r>
              <a:rPr lang="en-US" altLang="ko-KR" sz="1600" dirty="0" smtClean="0">
                <a:latin typeface="+mn-ea"/>
                <a:ea typeface="+mn-ea"/>
              </a:rPr>
              <a:t>!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320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Lab#1 : </a:t>
            </a:r>
            <a:r>
              <a:rPr lang="ko-KR" altLang="en-US" dirty="0"/>
              <a:t>거북이로</a:t>
            </a:r>
            <a:r>
              <a:rPr lang="en-US" altLang="ko-KR" dirty="0"/>
              <a:t> </a:t>
            </a:r>
            <a:r>
              <a:rPr lang="ko-KR" altLang="en-US" dirty="0"/>
              <a:t>원</a:t>
            </a:r>
            <a:r>
              <a:rPr lang="en-US" altLang="ko-KR" dirty="0"/>
              <a:t>/</a:t>
            </a:r>
            <a:r>
              <a:rPr lang="ko-KR" altLang="en-US" dirty="0"/>
              <a:t>삼각형</a:t>
            </a:r>
            <a:r>
              <a:rPr lang="en-US" altLang="ko-KR" dirty="0"/>
              <a:t>/</a:t>
            </a:r>
            <a:r>
              <a:rPr lang="ko-KR" altLang="en-US" dirty="0"/>
              <a:t>사각형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이전에 그려봤던 다각형을 </a:t>
            </a:r>
            <a:r>
              <a:rPr lang="ko-KR" altLang="en-US" sz="2000" dirty="0" err="1" smtClean="0"/>
              <a:t>반복문을</a:t>
            </a:r>
            <a:r>
              <a:rPr lang="ko-KR" altLang="en-US" sz="2000" dirty="0" smtClean="0"/>
              <a:t> 이용하여 그려봅시다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800" dirty="0" smtClean="0"/>
              <a:t>정삼각형과 </a:t>
            </a:r>
            <a:r>
              <a:rPr lang="ko-KR" altLang="en-US" sz="1800" dirty="0" smtClean="0"/>
              <a:t>정사각형</a:t>
            </a:r>
            <a:endParaRPr lang="en-US" altLang="ko-KR" sz="1800" dirty="0"/>
          </a:p>
          <a:p>
            <a:pPr lvl="1"/>
            <a:r>
              <a:rPr lang="ko-KR" altLang="en-US" sz="1800" dirty="0" err="1" smtClean="0"/>
              <a:t>별그리기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거북이를 </a:t>
            </a:r>
            <a:r>
              <a:rPr lang="en-US" altLang="ko-KR" sz="1800" dirty="0"/>
              <a:t>200 </a:t>
            </a:r>
            <a:r>
              <a:rPr lang="ko-KR" altLang="en-US" sz="1800" dirty="0"/>
              <a:t>픽셀만큼 전진시키고 오른쪽으로 </a:t>
            </a:r>
            <a:r>
              <a:rPr lang="en-US" altLang="ko-KR" sz="1800" dirty="0"/>
              <a:t>144</a:t>
            </a:r>
            <a:r>
              <a:rPr lang="ko-KR" altLang="en-US" sz="1800" dirty="0"/>
              <a:t>도 회전하기를 </a:t>
            </a:r>
            <a:r>
              <a:rPr lang="en-US" altLang="ko-KR" sz="1800" dirty="0"/>
              <a:t>5</a:t>
            </a:r>
            <a:r>
              <a:rPr lang="ko-KR" altLang="en-US" sz="1800" dirty="0" smtClean="0"/>
              <a:t>번 반복</a:t>
            </a:r>
            <a:r>
              <a:rPr lang="en-US" altLang="ko-KR" sz="1800" dirty="0"/>
              <a:t>!</a:t>
            </a:r>
          </a:p>
          <a:p>
            <a:pPr lvl="1"/>
            <a:endParaRPr lang="en-US" altLang="ko-KR" sz="1800" dirty="0" smtClean="0"/>
          </a:p>
          <a:p>
            <a:pPr lvl="2"/>
            <a:endParaRPr lang="en-US" altLang="ko-KR" sz="1700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9" y="3583183"/>
            <a:ext cx="4700271" cy="191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52" y="3361113"/>
            <a:ext cx="2381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mage result for s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631" y="2574407"/>
            <a:ext cx="3354801" cy="261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763" y="1055140"/>
            <a:ext cx="3111623" cy="53879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import turtle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t = </a:t>
            </a:r>
            <a:r>
              <a:rPr lang="en-US" altLang="ko-KR" sz="1600" dirty="0" err="1">
                <a:latin typeface="+mn-ea"/>
                <a:ea typeface="+mn-ea"/>
              </a:rPr>
              <a:t>turtle.Turtle</a:t>
            </a:r>
            <a:r>
              <a:rPr lang="en-US" altLang="ko-KR" sz="1600" dirty="0">
                <a:latin typeface="+mn-ea"/>
                <a:ea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  <a:ea typeface="+mn-ea"/>
              </a:rPr>
              <a:t>t.shape</a:t>
            </a:r>
            <a:r>
              <a:rPr lang="en-US" altLang="ko-KR" sz="1600" dirty="0">
                <a:latin typeface="+mn-ea"/>
                <a:ea typeface="+mn-ea"/>
              </a:rPr>
              <a:t>("turtle")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정삼각형 그리기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for 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 in range(3):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err="1">
                <a:latin typeface="+mn-ea"/>
                <a:ea typeface="+mn-ea"/>
              </a:rPr>
              <a:t>t.forward</a:t>
            </a:r>
            <a:r>
              <a:rPr lang="en-US" altLang="ko-KR" sz="1600" dirty="0">
                <a:latin typeface="+mn-ea"/>
                <a:ea typeface="+mn-ea"/>
              </a:rPr>
              <a:t>(100)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err="1">
                <a:latin typeface="+mn-ea"/>
                <a:ea typeface="+mn-ea"/>
              </a:rPr>
              <a:t>t.left</a:t>
            </a:r>
            <a:r>
              <a:rPr lang="en-US" altLang="ko-KR" sz="1600" dirty="0">
                <a:latin typeface="+mn-ea"/>
                <a:ea typeface="+mn-ea"/>
              </a:rPr>
              <a:t>(360/3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이동하기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  <a:ea typeface="+mn-ea"/>
              </a:rPr>
              <a:t>t.penup</a:t>
            </a:r>
            <a:r>
              <a:rPr lang="en-US" altLang="ko-KR" sz="1600" dirty="0">
                <a:latin typeface="+mn-ea"/>
                <a:ea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  <a:ea typeface="+mn-ea"/>
              </a:rPr>
              <a:t>t.goto</a:t>
            </a:r>
            <a:r>
              <a:rPr lang="en-US" altLang="ko-KR" sz="1600" dirty="0">
                <a:latin typeface="+mn-ea"/>
                <a:ea typeface="+mn-ea"/>
              </a:rPr>
              <a:t>(200, 0)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  <a:ea typeface="+mn-ea"/>
              </a:rPr>
              <a:t>t.pendown</a:t>
            </a:r>
            <a:r>
              <a:rPr lang="en-US" altLang="ko-KR" sz="1600" dirty="0" smtClean="0">
                <a:latin typeface="+mn-ea"/>
                <a:ea typeface="+mn-ea"/>
              </a:rPr>
              <a:t>()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262" y="1055140"/>
            <a:ext cx="3161671" cy="53879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 smtClean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정사각형 그리기</a:t>
            </a:r>
          </a:p>
          <a:p>
            <a:r>
              <a:rPr lang="en-US" altLang="ko-KR" sz="1600" dirty="0">
                <a:latin typeface="+mn-ea"/>
                <a:ea typeface="+mn-ea"/>
              </a:rPr>
              <a:t>for </a:t>
            </a:r>
            <a:r>
              <a:rPr lang="en-US" altLang="ko-KR" sz="1600" dirty="0" err="1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 in range(4):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err="1">
                <a:latin typeface="+mn-ea"/>
                <a:ea typeface="+mn-ea"/>
              </a:rPr>
              <a:t>t.forward</a:t>
            </a:r>
            <a:r>
              <a:rPr lang="en-US" altLang="ko-KR" sz="1600" dirty="0">
                <a:latin typeface="+mn-ea"/>
                <a:ea typeface="+mn-ea"/>
              </a:rPr>
              <a:t>(100)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err="1">
                <a:latin typeface="+mn-ea"/>
                <a:ea typeface="+mn-ea"/>
              </a:rPr>
              <a:t>t.left</a:t>
            </a:r>
            <a:r>
              <a:rPr lang="en-US" altLang="ko-KR" sz="1600" dirty="0">
                <a:latin typeface="+mn-ea"/>
                <a:ea typeface="+mn-ea"/>
              </a:rPr>
              <a:t>(360/4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이동하기</a:t>
            </a:r>
          </a:p>
          <a:p>
            <a:r>
              <a:rPr lang="en-US" altLang="ko-KR" sz="1600" dirty="0" err="1">
                <a:latin typeface="+mn-ea"/>
                <a:ea typeface="+mn-ea"/>
              </a:rPr>
              <a:t>t.penup</a:t>
            </a:r>
            <a:r>
              <a:rPr lang="en-US" altLang="ko-KR" sz="1600" dirty="0">
                <a:latin typeface="+mn-ea"/>
                <a:ea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  <a:ea typeface="+mn-ea"/>
              </a:rPr>
              <a:t>t.goto</a:t>
            </a:r>
            <a:r>
              <a:rPr lang="en-US" altLang="ko-KR" sz="1600" dirty="0">
                <a:latin typeface="+mn-ea"/>
                <a:ea typeface="+mn-ea"/>
              </a:rPr>
              <a:t>(200, 0)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  <a:ea typeface="+mn-ea"/>
              </a:rPr>
              <a:t>t.pendown</a:t>
            </a:r>
            <a:r>
              <a:rPr lang="en-US" altLang="ko-KR" sz="1600" dirty="0" smtClean="0">
                <a:latin typeface="+mn-ea"/>
                <a:ea typeface="+mn-ea"/>
              </a:rPr>
              <a:t>()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#</a:t>
            </a:r>
            <a:r>
              <a:rPr lang="ko-KR" altLang="en-US" sz="1600" dirty="0" err="1" smtClean="0">
                <a:latin typeface="+mn-ea"/>
                <a:ea typeface="+mn-ea"/>
              </a:rPr>
              <a:t>별그리기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  <a:r>
              <a:rPr lang="ko-KR" altLang="en-US" sz="1600" dirty="0" smtClean="0">
                <a:latin typeface="+mn-ea"/>
                <a:ea typeface="+mn-ea"/>
              </a:rPr>
              <a:t>이번엔 </a:t>
            </a:r>
            <a:r>
              <a:rPr lang="en-US" altLang="ko-KR" sz="1600" dirty="0" smtClean="0">
                <a:latin typeface="+mn-ea"/>
                <a:ea typeface="+mn-ea"/>
              </a:rPr>
              <a:t>while .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= 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while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&lt; 5: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t.forward</a:t>
            </a:r>
            <a:r>
              <a:rPr lang="en-US" altLang="ko-KR" sz="1600" dirty="0">
                <a:latin typeface="+mn-ea"/>
              </a:rPr>
              <a:t>(200)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t.right</a:t>
            </a:r>
            <a:r>
              <a:rPr lang="en-US" altLang="ko-KR" sz="1600" dirty="0">
                <a:latin typeface="+mn-ea"/>
              </a:rPr>
              <a:t>(144)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= 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 + 1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1106" y="1055139"/>
            <a:ext cx="4530274" cy="5387993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###########################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#</a:t>
            </a:r>
            <a:r>
              <a:rPr lang="ko-KR" altLang="en-US" sz="1400" dirty="0">
                <a:latin typeface="+mn-ea"/>
                <a:ea typeface="+mn-ea"/>
              </a:rPr>
              <a:t>정다각형 그리기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#</a:t>
            </a:r>
            <a:r>
              <a:rPr lang="ko-KR" altLang="en-US" sz="1400" dirty="0" smtClean="0">
                <a:latin typeface="+mn-ea"/>
                <a:ea typeface="+mn-ea"/>
              </a:rPr>
              <a:t>그리고 싶은 다각형의 변 수를 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#</a:t>
            </a:r>
            <a:r>
              <a:rPr lang="ko-KR" altLang="en-US" sz="1400" dirty="0" err="1" smtClean="0">
                <a:latin typeface="+mn-ea"/>
                <a:ea typeface="+mn-ea"/>
              </a:rPr>
              <a:t>입력받아</a:t>
            </a:r>
            <a:r>
              <a:rPr lang="ko-KR" altLang="en-US" sz="1400" dirty="0" smtClean="0">
                <a:latin typeface="+mn-ea"/>
                <a:ea typeface="+mn-ea"/>
              </a:rPr>
              <a:t> 그린다면</a:t>
            </a:r>
            <a:r>
              <a:rPr lang="en-US" altLang="ko-KR" sz="1400" dirty="0" smtClean="0">
                <a:latin typeface="+mn-ea"/>
                <a:ea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import turtle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t = </a:t>
            </a:r>
            <a:r>
              <a:rPr lang="en-US" altLang="ko-KR" sz="1400" dirty="0" err="1">
                <a:latin typeface="+mn-ea"/>
              </a:rPr>
              <a:t>turtle.Turtle</a:t>
            </a:r>
            <a:r>
              <a:rPr lang="en-US" altLang="ko-KR" sz="1400" dirty="0"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n </a:t>
            </a:r>
            <a:r>
              <a:rPr lang="en-US" altLang="ko-KR" sz="1400" dirty="0" smtClean="0">
                <a:latin typeface="+mn-ea"/>
                <a:ea typeface="+mn-ea"/>
              </a:rPr>
              <a:t>=</a:t>
            </a:r>
            <a:r>
              <a:rPr lang="en-US" altLang="ko-KR" sz="1400" dirty="0" err="1" smtClean="0">
                <a:latin typeface="+mn-ea"/>
                <a:ea typeface="+mn-ea"/>
              </a:rPr>
              <a:t>int</a:t>
            </a:r>
            <a:r>
              <a:rPr lang="en-US" altLang="ko-KR" sz="1400" dirty="0" smtClean="0">
                <a:latin typeface="+mn-ea"/>
                <a:ea typeface="+mn-ea"/>
              </a:rPr>
              <a:t>(input</a:t>
            </a:r>
            <a:r>
              <a:rPr lang="en-US" altLang="ko-KR" sz="1400" dirty="0" smtClean="0">
                <a:latin typeface="+mn-ea"/>
                <a:ea typeface="+mn-ea"/>
              </a:rPr>
              <a:t>(“</a:t>
            </a:r>
            <a:r>
              <a:rPr lang="ko-KR" altLang="en-US" sz="1400" dirty="0" smtClean="0">
                <a:latin typeface="+mn-ea"/>
                <a:ea typeface="+mn-ea"/>
              </a:rPr>
              <a:t>정다각형의 변의 개수는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: ”))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#for </a:t>
            </a:r>
            <a:endParaRPr lang="en-US" altLang="ko-KR" sz="14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for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in </a:t>
            </a:r>
            <a:r>
              <a:rPr lang="en-US" altLang="ko-KR" sz="1400" dirty="0" smtClean="0">
                <a:latin typeface="+mn-ea"/>
                <a:ea typeface="+mn-ea"/>
              </a:rPr>
              <a:t>range(n):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err="1">
                <a:latin typeface="+mn-ea"/>
                <a:ea typeface="+mn-ea"/>
              </a:rPr>
              <a:t>t.forward</a:t>
            </a:r>
            <a:r>
              <a:rPr lang="en-US" altLang="ko-KR" sz="1400" dirty="0">
                <a:latin typeface="+mn-ea"/>
                <a:ea typeface="+mn-ea"/>
              </a:rPr>
              <a:t>(100)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err="1" smtClean="0">
                <a:latin typeface="+mn-ea"/>
                <a:ea typeface="+mn-ea"/>
              </a:rPr>
              <a:t>t.left</a:t>
            </a:r>
            <a:r>
              <a:rPr lang="en-US" altLang="ko-KR" sz="1400" dirty="0" smtClean="0">
                <a:latin typeface="+mn-ea"/>
                <a:ea typeface="+mn-ea"/>
              </a:rPr>
              <a:t>(360/n)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64763" y="2937933"/>
            <a:ext cx="2513904" cy="117686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586262" y="1350690"/>
            <a:ext cx="2513904" cy="106679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586262" y="4443198"/>
            <a:ext cx="2513904" cy="183822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21832" y="3935557"/>
            <a:ext cx="2359969" cy="203132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#while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도 가능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=0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while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&lt; n :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t.forward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(100)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t.left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(360/n)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</a:rPr>
              <a:t>+=1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68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Lab#2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10</a:t>
            </a:r>
            <a:r>
              <a:rPr lang="ko-KR" altLang="en-US" dirty="0" smtClean="0"/>
              <a:t>까지 </a:t>
            </a:r>
            <a:r>
              <a:rPr lang="ko-KR" altLang="en-US" dirty="0" err="1" smtClean="0"/>
              <a:t>누적합을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계산해보자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합을 계산하는 문제를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while </a:t>
            </a:r>
            <a:r>
              <a:rPr lang="ko-KR" altLang="en-US" dirty="0" smtClean="0"/>
              <a:t>루프로 작성해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6337" y="2198616"/>
            <a:ext cx="4135763" cy="763438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ko-KR" altLang="en-US" dirty="0" smtClean="0">
                <a:latin typeface="+mn-ea"/>
                <a:ea typeface="+mn-ea"/>
                <a:cs typeface="Arial" panose="020B0604020202020204" pitchFamily="34" charset="0"/>
              </a:rPr>
              <a:t>부터 </a:t>
            </a: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10</a:t>
            </a:r>
            <a:r>
              <a:rPr lang="ko-KR" altLang="en-US" dirty="0" smtClean="0">
                <a:latin typeface="+mn-ea"/>
                <a:ea typeface="+mn-ea"/>
                <a:cs typeface="Arial" panose="020B0604020202020204" pitchFamily="34" charset="0"/>
              </a:rPr>
              <a:t>까지의 합계는 </a:t>
            </a: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55 </a:t>
            </a:r>
            <a:r>
              <a:rPr lang="ko-KR" altLang="en-US" dirty="0" smtClean="0">
                <a:latin typeface="+mn-ea"/>
                <a:ea typeface="+mn-ea"/>
                <a:cs typeface="Arial" panose="020B0604020202020204" pitchFamily="34" charset="0"/>
              </a:rPr>
              <a:t>입니다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sum of nu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08" y="4702041"/>
            <a:ext cx="4212916" cy="1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8896" y="2195091"/>
            <a:ext cx="5690819" cy="2272134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#</a:t>
            </a:r>
            <a:r>
              <a:rPr lang="ko-KR" altLang="en-US" dirty="0">
                <a:latin typeface="+mn-ea"/>
                <a:ea typeface="+mn-ea"/>
              </a:rPr>
              <a:t>도전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r>
              <a:rPr lang="ko-KR" altLang="en-US" dirty="0">
                <a:latin typeface="+mn-ea"/>
                <a:ea typeface="+mn-ea"/>
              </a:rPr>
              <a:t>덧</a:t>
            </a:r>
            <a:r>
              <a:rPr lang="ko-KR" altLang="en-US" dirty="0" smtClean="0">
                <a:latin typeface="+mn-ea"/>
                <a:ea typeface="+mn-ea"/>
              </a:rPr>
              <a:t>셈 </a:t>
            </a:r>
            <a:r>
              <a:rPr lang="ko-KR" altLang="en-US" dirty="0">
                <a:latin typeface="+mn-ea"/>
                <a:ea typeface="+mn-ea"/>
              </a:rPr>
              <a:t>과정을 표시해보세요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ko-KR" altLang="en-US" dirty="0" smtClean="0">
                <a:latin typeface="+mn-ea"/>
                <a:ea typeface="+mn-ea"/>
                <a:cs typeface="Arial" panose="020B0604020202020204" pitchFamily="34" charset="0"/>
              </a:rPr>
              <a:t>부터 </a:t>
            </a: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10</a:t>
            </a:r>
            <a:r>
              <a:rPr lang="ko-KR" altLang="en-US" dirty="0" smtClean="0">
                <a:latin typeface="+mn-ea"/>
                <a:ea typeface="+mn-ea"/>
                <a:cs typeface="Arial" panose="020B0604020202020204" pitchFamily="34" charset="0"/>
              </a:rPr>
              <a:t>까지의 합계는 </a:t>
            </a:r>
            <a:endParaRPr lang="en-US" altLang="ko-KR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1 + 2 + 3 + 4 + 5 + 6 + 7+ 8 + 9 + 10 = </a:t>
            </a:r>
            <a:endParaRPr lang="en-US" altLang="ko-KR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55</a:t>
            </a:r>
            <a:r>
              <a:rPr lang="ko-KR" altLang="en-US" dirty="0" smtClean="0">
                <a:latin typeface="+mn-ea"/>
                <a:ea typeface="+mn-ea"/>
                <a:cs typeface="Arial" panose="020B0604020202020204" pitchFamily="34" charset="0"/>
              </a:rPr>
              <a:t>입니다</a:t>
            </a: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!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6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Solution : for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while </a:t>
            </a:r>
            <a:r>
              <a:rPr lang="ko-KR" altLang="en-US" dirty="0" smtClean="0"/>
              <a:t>문으로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674" y="1155470"/>
            <a:ext cx="4081272" cy="5125949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>
                <a:latin typeface="+mn-ea"/>
                <a:ea typeface="+mn-ea"/>
              </a:rPr>
              <a:t>#while</a:t>
            </a:r>
            <a:r>
              <a:rPr lang="ko-KR" altLang="en-US" dirty="0">
                <a:latin typeface="+mn-ea"/>
                <a:ea typeface="+mn-ea"/>
              </a:rPr>
              <a:t>문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err="1" smtClean="0">
                <a:latin typeface="+mn-ea"/>
                <a:ea typeface="+mn-ea"/>
              </a:rPr>
              <a:t>num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 1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result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 0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while </a:t>
            </a:r>
            <a:r>
              <a:rPr lang="en-US" altLang="ko-KR" dirty="0">
                <a:latin typeface="+mn-ea"/>
                <a:ea typeface="+mn-ea"/>
              </a:rPr>
              <a:t>count &lt;= 10 :</a:t>
            </a: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>
                <a:latin typeface="+mn-ea"/>
              </a:rPr>
              <a:t> result</a:t>
            </a:r>
            <a:r>
              <a:rPr lang="en-US" altLang="ko-KR" dirty="0" smtClean="0">
                <a:latin typeface="+mn-ea"/>
                <a:ea typeface="+mn-ea"/>
              </a:rPr>
              <a:t> += </a:t>
            </a:r>
            <a:r>
              <a:rPr lang="en-US" altLang="ko-KR" dirty="0" err="1">
                <a:latin typeface="+mn-ea"/>
              </a:rPr>
              <a:t>num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 err="1" smtClean="0">
                <a:latin typeface="+mn-ea"/>
                <a:ea typeface="+mn-ea"/>
              </a:rPr>
              <a:t>num</a:t>
            </a:r>
            <a:r>
              <a:rPr lang="en-US" altLang="ko-KR" dirty="0" smtClean="0">
                <a:latin typeface="+mn-ea"/>
                <a:ea typeface="+mn-ea"/>
              </a:rPr>
              <a:t> +=1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print(＂</a:t>
            </a:r>
            <a:r>
              <a:rPr lang="ko-KR" altLang="en-US" dirty="0" smtClean="0">
                <a:latin typeface="+mn-ea"/>
                <a:ea typeface="+mn-ea"/>
              </a:rPr>
              <a:t>합계는</a:t>
            </a:r>
            <a:r>
              <a:rPr lang="en-US" altLang="ko-KR" dirty="0" smtClean="0">
                <a:latin typeface="+mn-ea"/>
                <a:ea typeface="+mn-ea"/>
              </a:rPr>
              <a:t>＂, result)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##### 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#for</a:t>
            </a:r>
            <a:r>
              <a:rPr lang="ko-KR" altLang="en-US" dirty="0">
                <a:latin typeface="+mn-ea"/>
                <a:ea typeface="+mn-ea"/>
              </a:rPr>
              <a:t>문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err="1">
                <a:latin typeface="+mn-ea"/>
              </a:rPr>
              <a:t>num</a:t>
            </a:r>
            <a:r>
              <a:rPr lang="en-US" altLang="ko-KR" dirty="0">
                <a:latin typeface="+mn-ea"/>
              </a:rPr>
              <a:t> = 1</a:t>
            </a:r>
          </a:p>
          <a:p>
            <a:r>
              <a:rPr lang="en-US" altLang="ko-KR" dirty="0">
                <a:latin typeface="+mn-ea"/>
              </a:rPr>
              <a:t>result = 0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for </a:t>
            </a:r>
            <a:r>
              <a:rPr lang="en-US" altLang="ko-KR" dirty="0" err="1">
                <a:latin typeface="+mn-ea"/>
              </a:rPr>
              <a:t>num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in </a:t>
            </a:r>
            <a:r>
              <a:rPr lang="en-US" altLang="ko-KR" dirty="0">
                <a:latin typeface="+mn-ea"/>
                <a:ea typeface="+mn-ea"/>
              </a:rPr>
              <a:t>range (1,11,1) :</a:t>
            </a:r>
          </a:p>
          <a:p>
            <a:r>
              <a:rPr lang="en-US" altLang="ko-KR" dirty="0">
                <a:latin typeface="+mn-ea"/>
                <a:ea typeface="+mn-ea"/>
              </a:rPr>
              <a:t> 	</a:t>
            </a:r>
            <a:r>
              <a:rPr lang="en-US" altLang="ko-KR" dirty="0">
                <a:latin typeface="+mn-ea"/>
              </a:rPr>
              <a:t>result</a:t>
            </a:r>
            <a:r>
              <a:rPr lang="en-US" altLang="ko-KR" dirty="0">
                <a:latin typeface="+mn-ea"/>
              </a:rPr>
              <a:t> += </a:t>
            </a:r>
            <a:r>
              <a:rPr lang="en-US" altLang="ko-KR" dirty="0" err="1">
                <a:latin typeface="+mn-ea"/>
              </a:rPr>
              <a:t>num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print("</a:t>
            </a:r>
            <a:r>
              <a:rPr lang="ko-KR" altLang="en-US" dirty="0">
                <a:latin typeface="+mn-ea"/>
                <a:ea typeface="+mn-ea"/>
              </a:rPr>
              <a:t>합계는</a:t>
            </a:r>
            <a:r>
              <a:rPr lang="en-US" altLang="ko-KR" dirty="0">
                <a:latin typeface="+mn-ea"/>
                <a:ea typeface="+mn-ea"/>
              </a:rPr>
              <a:t>", </a:t>
            </a:r>
            <a:r>
              <a:rPr lang="en-US" altLang="ko-KR" dirty="0" smtClean="0">
                <a:latin typeface="+mn-ea"/>
                <a:ea typeface="+mn-ea"/>
              </a:rPr>
              <a:t>result)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9857" y="1155470"/>
            <a:ext cx="5984506" cy="5125949"/>
          </a:xfrm>
          <a:prstGeom prst="rect">
            <a:avLst/>
          </a:prstGeom>
          <a:solidFill>
            <a:srgbClr val="000066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CCCCC"/>
                </a:solidFill>
                <a:latin typeface="+mn-ea"/>
                <a:ea typeface="+mn-ea"/>
              </a:rPr>
              <a:t>#</a:t>
            </a:r>
            <a:r>
              <a:rPr lang="ko-KR" altLang="en-US" dirty="0" err="1" smtClean="0">
                <a:solidFill>
                  <a:srgbClr val="CCCCCC"/>
                </a:solidFill>
                <a:latin typeface="+mn-ea"/>
                <a:ea typeface="+mn-ea"/>
              </a:rPr>
              <a:t>계산과정</a:t>
            </a:r>
            <a:r>
              <a:rPr lang="ko-KR" altLang="en-US" dirty="0" smtClean="0">
                <a:solidFill>
                  <a:srgbClr val="CCCCCC"/>
                </a:solidFill>
                <a:latin typeface="+mn-ea"/>
                <a:ea typeface="+mn-ea"/>
              </a:rPr>
              <a:t> 보이기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/>
            </a:r>
            <a:b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</a:br>
            <a:r>
              <a:rPr lang="en-US" altLang="ko-KR" dirty="0" err="1">
                <a:solidFill>
                  <a:srgbClr val="9CDCFE"/>
                </a:solidFill>
                <a:latin typeface="+mn-ea"/>
                <a:ea typeface="+mn-ea"/>
              </a:rPr>
              <a:t>num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+mn-ea"/>
                <a:ea typeface="+mn-ea"/>
              </a:rPr>
              <a:t>=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+mn-ea"/>
                <a:ea typeface="+mn-ea"/>
              </a:rPr>
              <a:t>1</a:t>
            </a:r>
            <a:endParaRPr lang="en-US" altLang="ko-KR" dirty="0">
              <a:solidFill>
                <a:srgbClr val="CCCC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9CDCFE"/>
                </a:solidFill>
                <a:latin typeface="+mn-ea"/>
                <a:ea typeface="+mn-ea"/>
              </a:rPr>
              <a:t>result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+mn-ea"/>
                <a:ea typeface="+mn-ea"/>
              </a:rPr>
              <a:t>=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B5CEA8"/>
                </a:solidFill>
                <a:latin typeface="+mn-ea"/>
                <a:ea typeface="+mn-ea"/>
              </a:rPr>
              <a:t>0</a:t>
            </a:r>
            <a:endParaRPr lang="en-US" altLang="ko-KR" dirty="0">
              <a:solidFill>
                <a:srgbClr val="CCCC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CDCAA"/>
                </a:solidFill>
                <a:latin typeface="+mn-ea"/>
                <a:ea typeface="+mn-ea"/>
              </a:rPr>
              <a:t>print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+mn-ea"/>
                <a:ea typeface="+mn-ea"/>
              </a:rPr>
              <a:t>f</a:t>
            </a:r>
            <a:r>
              <a:rPr lang="en-US" altLang="ko-KR" dirty="0">
                <a:solidFill>
                  <a:srgbClr val="CE9178"/>
                </a:solidFill>
                <a:latin typeface="+mn-ea"/>
                <a:ea typeface="+mn-ea"/>
              </a:rPr>
              <a:t>"1</a:t>
            </a:r>
            <a:r>
              <a:rPr lang="ko-KR" altLang="en-US" dirty="0">
                <a:solidFill>
                  <a:srgbClr val="CE9178"/>
                </a:solidFill>
                <a:latin typeface="+mn-ea"/>
                <a:ea typeface="+mn-ea"/>
              </a:rPr>
              <a:t>부터 </a:t>
            </a:r>
            <a:r>
              <a:rPr lang="en-US" altLang="ko-KR" dirty="0">
                <a:solidFill>
                  <a:srgbClr val="CE9178"/>
                </a:solidFill>
                <a:latin typeface="+mn-ea"/>
                <a:ea typeface="+mn-ea"/>
              </a:rPr>
              <a:t>10</a:t>
            </a:r>
            <a:r>
              <a:rPr lang="ko-KR" altLang="en-US" dirty="0">
                <a:solidFill>
                  <a:srgbClr val="CE9178"/>
                </a:solidFill>
                <a:latin typeface="+mn-ea"/>
                <a:ea typeface="+mn-ea"/>
              </a:rPr>
              <a:t>까지의 합계는 </a:t>
            </a:r>
            <a:r>
              <a:rPr lang="en-US" altLang="ko-KR" dirty="0" smtClean="0">
                <a:solidFill>
                  <a:srgbClr val="CE9178"/>
                </a:solidFill>
                <a:latin typeface="+mn-ea"/>
                <a:ea typeface="+mn-ea"/>
              </a:rPr>
              <a:t>"</a:t>
            </a:r>
            <a:r>
              <a:rPr lang="en-US" altLang="ko-KR" dirty="0" smtClean="0">
                <a:solidFill>
                  <a:srgbClr val="CCCCCC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CCCC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586C0"/>
                </a:solidFill>
                <a:latin typeface="+mn-ea"/>
                <a:ea typeface="+mn-ea"/>
              </a:rPr>
              <a:t>for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 </a:t>
            </a:r>
            <a:r>
              <a:rPr lang="en-US" altLang="ko-KR" dirty="0" err="1">
                <a:solidFill>
                  <a:srgbClr val="9CDCFE"/>
                </a:solidFill>
                <a:latin typeface="+mn-ea"/>
                <a:ea typeface="+mn-ea"/>
              </a:rPr>
              <a:t>num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+mn-ea"/>
                <a:ea typeface="+mn-ea"/>
              </a:rPr>
              <a:t>in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4EC9B0"/>
                </a:solidFill>
                <a:latin typeface="+mn-ea"/>
                <a:ea typeface="+mn-ea"/>
              </a:rPr>
              <a:t>range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(</a:t>
            </a:r>
            <a:r>
              <a:rPr lang="en-US" altLang="ko-KR" dirty="0">
                <a:solidFill>
                  <a:srgbClr val="B5CEA8"/>
                </a:solidFill>
                <a:latin typeface="+mn-ea"/>
                <a:ea typeface="+mn-ea"/>
              </a:rPr>
              <a:t>1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,</a:t>
            </a:r>
            <a:r>
              <a:rPr lang="en-US" altLang="ko-KR" dirty="0">
                <a:solidFill>
                  <a:srgbClr val="B5CEA8"/>
                </a:solidFill>
                <a:latin typeface="+mn-ea"/>
                <a:ea typeface="+mn-ea"/>
              </a:rPr>
              <a:t>11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,</a:t>
            </a:r>
            <a:r>
              <a:rPr lang="en-US" altLang="ko-KR" dirty="0">
                <a:solidFill>
                  <a:srgbClr val="B5CEA8"/>
                </a:solidFill>
                <a:latin typeface="+mn-ea"/>
                <a:ea typeface="+mn-ea"/>
              </a:rPr>
              <a:t>1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) 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+mn-ea"/>
                <a:ea typeface="+mn-ea"/>
              </a:rPr>
              <a:t>result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+mn-ea"/>
                <a:ea typeface="+mn-ea"/>
              </a:rPr>
              <a:t>+=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 </a:t>
            </a:r>
            <a:r>
              <a:rPr lang="en-US" altLang="ko-KR" dirty="0" err="1">
                <a:solidFill>
                  <a:srgbClr val="9CDCFE"/>
                </a:solidFill>
                <a:latin typeface="+mn-ea"/>
                <a:ea typeface="+mn-ea"/>
              </a:rPr>
              <a:t>num</a:t>
            </a:r>
            <a:endParaRPr lang="en-US" altLang="ko-KR" dirty="0">
              <a:solidFill>
                <a:srgbClr val="CCCC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+mn-ea"/>
                <a:ea typeface="+mn-ea"/>
              </a:rPr>
              <a:t>if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(</a:t>
            </a:r>
            <a:r>
              <a:rPr lang="en-US" altLang="ko-KR" dirty="0" err="1" smtClean="0">
                <a:solidFill>
                  <a:srgbClr val="9CDCFE"/>
                </a:solidFill>
                <a:latin typeface="+mn-ea"/>
                <a:ea typeface="+mn-ea"/>
              </a:rPr>
              <a:t>num</a:t>
            </a:r>
            <a:r>
              <a:rPr lang="en-US" altLang="ko-KR" dirty="0" smtClean="0">
                <a:solidFill>
                  <a:srgbClr val="D4D4D4"/>
                </a:solidFill>
                <a:latin typeface="+mn-ea"/>
                <a:ea typeface="+mn-ea"/>
              </a:rPr>
              <a:t>&lt;</a:t>
            </a:r>
            <a:r>
              <a:rPr lang="en-US" altLang="ko-KR" dirty="0" smtClean="0">
                <a:solidFill>
                  <a:srgbClr val="B5CEA8"/>
                </a:solidFill>
                <a:latin typeface="+mn-ea"/>
                <a:ea typeface="+mn-ea"/>
              </a:rPr>
              <a:t>10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) : </a:t>
            </a:r>
            <a:r>
              <a:rPr lang="en-US" altLang="ko-KR" dirty="0">
                <a:solidFill>
                  <a:srgbClr val="DCDCAA"/>
                </a:solidFill>
                <a:latin typeface="+mn-ea"/>
                <a:ea typeface="+mn-ea"/>
              </a:rPr>
              <a:t>print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+mn-ea"/>
                <a:ea typeface="+mn-ea"/>
              </a:rPr>
              <a:t>num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, </a:t>
            </a:r>
            <a:r>
              <a:rPr lang="en-US" altLang="ko-KR" dirty="0">
                <a:solidFill>
                  <a:srgbClr val="9CDCFE"/>
                </a:solidFill>
                <a:latin typeface="+mn-ea"/>
                <a:ea typeface="+mn-ea"/>
              </a:rPr>
              <a:t>end</a:t>
            </a:r>
            <a:r>
              <a:rPr lang="en-US" altLang="ko-KR" dirty="0">
                <a:solidFill>
                  <a:srgbClr val="D4D4D4"/>
                </a:solidFill>
                <a:latin typeface="+mn-ea"/>
                <a:ea typeface="+mn-ea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+mn-ea"/>
                <a:ea typeface="+mn-ea"/>
              </a:rPr>
              <a:t>" + "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+mn-ea"/>
                <a:ea typeface="+mn-ea"/>
              </a:rPr>
              <a:t>else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 : </a:t>
            </a:r>
            <a:r>
              <a:rPr lang="en-US" altLang="ko-KR" dirty="0" smtClean="0">
                <a:solidFill>
                  <a:srgbClr val="DCDCAA"/>
                </a:solidFill>
                <a:latin typeface="+mn-ea"/>
                <a:ea typeface="+mn-ea"/>
              </a:rPr>
              <a:t>print</a:t>
            </a:r>
            <a:r>
              <a:rPr lang="en-US" altLang="ko-KR" dirty="0" smtClean="0">
                <a:solidFill>
                  <a:srgbClr val="CCCCCC"/>
                </a:solidFill>
                <a:latin typeface="+mn-ea"/>
                <a:ea typeface="+mn-ea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+mn-ea"/>
              </a:rPr>
              <a:t>num</a:t>
            </a:r>
            <a:r>
              <a:rPr lang="en-US" altLang="ko-KR" dirty="0">
                <a:solidFill>
                  <a:srgbClr val="CCCCCC"/>
                </a:solidFill>
                <a:latin typeface="+mn-ea"/>
              </a:rPr>
              <a:t>, </a:t>
            </a:r>
            <a:r>
              <a:rPr lang="en-US" altLang="ko-KR" dirty="0" smtClean="0">
                <a:solidFill>
                  <a:srgbClr val="CE9178"/>
                </a:solidFill>
                <a:latin typeface="+mn-ea"/>
                <a:ea typeface="+mn-ea"/>
              </a:rPr>
              <a:t>" </a:t>
            </a:r>
            <a:r>
              <a:rPr lang="en-US" altLang="ko-KR" dirty="0">
                <a:solidFill>
                  <a:srgbClr val="CE9178"/>
                </a:solidFill>
                <a:latin typeface="+mn-ea"/>
                <a:ea typeface="+mn-ea"/>
              </a:rPr>
              <a:t>= "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DCDCAA"/>
                </a:solidFill>
                <a:latin typeface="+mn-ea"/>
                <a:ea typeface="+mn-ea"/>
              </a:rPr>
              <a:t>print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+mn-ea"/>
                <a:ea typeface="+mn-ea"/>
              </a:rPr>
              <a:t>f</a:t>
            </a:r>
            <a:r>
              <a:rPr lang="en-US" altLang="ko-KR" dirty="0">
                <a:solidFill>
                  <a:srgbClr val="CE9178"/>
                </a:solidFill>
                <a:latin typeface="+mn-ea"/>
                <a:ea typeface="+mn-ea"/>
              </a:rPr>
              <a:t>"</a:t>
            </a:r>
            <a:r>
              <a:rPr lang="en-US" altLang="ko-KR" dirty="0">
                <a:solidFill>
                  <a:srgbClr val="569CD6"/>
                </a:solidFill>
                <a:latin typeface="+mn-ea"/>
                <a:ea typeface="+mn-ea"/>
              </a:rPr>
              <a:t>{</a:t>
            </a:r>
            <a:r>
              <a:rPr lang="en-US" altLang="ko-KR" dirty="0">
                <a:solidFill>
                  <a:srgbClr val="9CDCFE"/>
                </a:solidFill>
                <a:latin typeface="+mn-ea"/>
                <a:ea typeface="+mn-ea"/>
              </a:rPr>
              <a:t>result</a:t>
            </a:r>
            <a:r>
              <a:rPr lang="en-US" altLang="ko-KR" dirty="0">
                <a:solidFill>
                  <a:srgbClr val="569CD6"/>
                </a:solidFill>
                <a:latin typeface="+mn-ea"/>
                <a:ea typeface="+mn-ea"/>
              </a:rPr>
              <a:t>}</a:t>
            </a:r>
            <a:r>
              <a:rPr lang="ko-KR" altLang="en-US" dirty="0">
                <a:solidFill>
                  <a:srgbClr val="CE9178"/>
                </a:solidFill>
                <a:latin typeface="+mn-ea"/>
                <a:ea typeface="+mn-ea"/>
              </a:rPr>
              <a:t>입니다</a:t>
            </a:r>
            <a:r>
              <a:rPr lang="en-US" altLang="ko-KR" dirty="0">
                <a:solidFill>
                  <a:srgbClr val="CE9178"/>
                </a:solidFill>
                <a:latin typeface="+mn-ea"/>
                <a:ea typeface="+mn-ea"/>
              </a:rPr>
              <a:t>"</a:t>
            </a:r>
            <a:r>
              <a:rPr lang="en-US" altLang="ko-KR" dirty="0">
                <a:solidFill>
                  <a:srgbClr val="CCCCCC"/>
                </a:solidFill>
                <a:latin typeface="+mn-ea"/>
                <a:ea typeface="+mn-ea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90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Lab#3: </a:t>
            </a:r>
            <a:r>
              <a:rPr lang="ko-KR" altLang="en-US" dirty="0" err="1" smtClean="0"/>
              <a:t>팩토리얼</a:t>
            </a:r>
            <a:r>
              <a:rPr lang="ko-KR" altLang="en-US" dirty="0" smtClean="0"/>
              <a:t> 계산하기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smtClean="0"/>
              <a:t>for</a:t>
            </a:r>
            <a:r>
              <a:rPr lang="ko-KR" altLang="en-US" sz="1800" dirty="0" smtClean="0"/>
              <a:t>문을 이용하여서 </a:t>
            </a:r>
            <a:r>
              <a:rPr lang="ko-KR" altLang="en-US" sz="1800" dirty="0" err="1" smtClean="0"/>
              <a:t>팩토리얼을</a:t>
            </a:r>
            <a:r>
              <a:rPr lang="ko-KR" altLang="en-US" sz="1800" dirty="0" smtClean="0"/>
              <a:t> 계산해보자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err="1" smtClean="0"/>
              <a:t>팩토리얼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n!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부터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까지의 정수를 모두 곱한 것을 의미한다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즉</a:t>
            </a:r>
            <a:r>
              <a:rPr lang="en-US" altLang="ko-KR" sz="1800" dirty="0" smtClean="0"/>
              <a:t>, n! = 1×2×3×……×(n-1)×n</a:t>
            </a:r>
          </a:p>
          <a:p>
            <a:r>
              <a:rPr lang="ko-KR" altLang="en-US" sz="1800" dirty="0" smtClean="0"/>
              <a:t>곱하기의 반복</a:t>
            </a:r>
            <a:endParaRPr lang="en-US" altLang="ko-KR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410" y="22860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919" y="3574475"/>
            <a:ext cx="3461868" cy="1745672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정수를 입력하시오</a:t>
            </a:r>
            <a:r>
              <a:rPr lang="en-US" altLang="ko-KR" dirty="0">
                <a:latin typeface="+mn-ea"/>
                <a:ea typeface="+mn-ea"/>
              </a:rPr>
              <a:t>: 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10!</a:t>
            </a:r>
            <a:r>
              <a:rPr lang="ko-KR" altLang="en-US" dirty="0">
                <a:latin typeface="+mn-ea"/>
                <a:ea typeface="+mn-ea"/>
              </a:rPr>
              <a:t>은 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3628800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611" y="3158839"/>
            <a:ext cx="6040373" cy="2452251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#</a:t>
            </a:r>
            <a:r>
              <a:rPr lang="ko-KR" altLang="en-US" dirty="0" smtClean="0">
                <a:latin typeface="+mn-ea"/>
                <a:ea typeface="+mn-ea"/>
              </a:rPr>
              <a:t>도전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r>
              <a:rPr lang="ko-KR" altLang="en-US" dirty="0" smtClean="0">
                <a:latin typeface="+mn-ea"/>
                <a:ea typeface="+mn-ea"/>
              </a:rPr>
              <a:t>곱셈 과정을 표시해보세요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정수를 </a:t>
            </a:r>
            <a:r>
              <a:rPr lang="ko-KR" altLang="en-US" dirty="0">
                <a:latin typeface="+mn-ea"/>
                <a:ea typeface="+mn-ea"/>
              </a:rPr>
              <a:t>입력하시오</a:t>
            </a:r>
            <a:r>
              <a:rPr lang="en-US" altLang="ko-KR" dirty="0">
                <a:latin typeface="+mn-ea"/>
                <a:ea typeface="+mn-ea"/>
              </a:rPr>
              <a:t>: 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10!</a:t>
            </a:r>
            <a:r>
              <a:rPr lang="ko-KR" altLang="en-US" dirty="0" smtClean="0">
                <a:latin typeface="+mn-ea"/>
                <a:ea typeface="+mn-ea"/>
              </a:rPr>
              <a:t>은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1 </a:t>
            </a:r>
            <a:r>
              <a:rPr lang="ko-KR" altLang="en-US" dirty="0" smtClean="0">
                <a:latin typeface="+mn-ea"/>
                <a:ea typeface="+mn-ea"/>
              </a:rPr>
              <a:t>* </a:t>
            </a:r>
            <a:r>
              <a:rPr lang="en-US" altLang="ko-KR" dirty="0" smtClean="0">
                <a:latin typeface="+mn-ea"/>
                <a:ea typeface="+mn-ea"/>
              </a:rPr>
              <a:t>2 </a:t>
            </a:r>
            <a:r>
              <a:rPr lang="ko-KR" altLang="en-US" dirty="0" smtClean="0">
                <a:latin typeface="+mn-ea"/>
                <a:ea typeface="+mn-ea"/>
              </a:rPr>
              <a:t>* </a:t>
            </a:r>
            <a:r>
              <a:rPr lang="en-US" altLang="ko-KR" dirty="0" smtClean="0">
                <a:latin typeface="+mn-ea"/>
                <a:ea typeface="+mn-ea"/>
              </a:rPr>
              <a:t>3 </a:t>
            </a:r>
            <a:r>
              <a:rPr lang="ko-KR" altLang="en-US" dirty="0" smtClean="0">
                <a:latin typeface="+mn-ea"/>
                <a:ea typeface="+mn-ea"/>
              </a:rPr>
              <a:t>* </a:t>
            </a:r>
            <a:r>
              <a:rPr lang="en-US" altLang="ko-KR" dirty="0" smtClean="0">
                <a:latin typeface="+mn-ea"/>
                <a:ea typeface="+mn-ea"/>
              </a:rPr>
              <a:t>4 </a:t>
            </a:r>
            <a:r>
              <a:rPr lang="ko-KR" altLang="en-US" dirty="0" smtClean="0">
                <a:latin typeface="+mn-ea"/>
                <a:ea typeface="+mn-ea"/>
              </a:rPr>
              <a:t>* </a:t>
            </a:r>
            <a:r>
              <a:rPr lang="en-US" altLang="ko-KR" dirty="0" smtClean="0">
                <a:latin typeface="+mn-ea"/>
                <a:ea typeface="+mn-ea"/>
              </a:rPr>
              <a:t>5 </a:t>
            </a:r>
            <a:r>
              <a:rPr lang="ko-KR" altLang="en-US" dirty="0" smtClean="0">
                <a:latin typeface="+mn-ea"/>
                <a:ea typeface="+mn-ea"/>
              </a:rPr>
              <a:t>* </a:t>
            </a:r>
            <a:r>
              <a:rPr lang="en-US" altLang="ko-KR" dirty="0" smtClean="0">
                <a:latin typeface="+mn-ea"/>
                <a:ea typeface="+mn-ea"/>
              </a:rPr>
              <a:t>6 </a:t>
            </a:r>
            <a:r>
              <a:rPr lang="ko-KR" altLang="en-US" dirty="0" smtClean="0">
                <a:latin typeface="+mn-ea"/>
                <a:ea typeface="+mn-ea"/>
              </a:rPr>
              <a:t>* </a:t>
            </a:r>
            <a:r>
              <a:rPr lang="en-US" altLang="ko-KR" dirty="0" smtClean="0">
                <a:latin typeface="+mn-ea"/>
                <a:ea typeface="+mn-ea"/>
              </a:rPr>
              <a:t>7 </a:t>
            </a:r>
            <a:r>
              <a:rPr lang="ko-KR" altLang="en-US" dirty="0" smtClean="0">
                <a:latin typeface="+mn-ea"/>
                <a:ea typeface="+mn-ea"/>
              </a:rPr>
              <a:t>* </a:t>
            </a:r>
            <a:r>
              <a:rPr lang="en-US" altLang="ko-KR" dirty="0" smtClean="0">
                <a:latin typeface="+mn-ea"/>
                <a:ea typeface="+mn-ea"/>
              </a:rPr>
              <a:t>8 </a:t>
            </a:r>
            <a:r>
              <a:rPr lang="ko-KR" altLang="en-US" dirty="0" smtClean="0">
                <a:latin typeface="+mn-ea"/>
                <a:ea typeface="+mn-ea"/>
              </a:rPr>
              <a:t>* </a:t>
            </a:r>
            <a:r>
              <a:rPr lang="en-US" altLang="ko-KR" dirty="0" smtClean="0">
                <a:latin typeface="+mn-ea"/>
                <a:ea typeface="+mn-ea"/>
              </a:rPr>
              <a:t>9 </a:t>
            </a:r>
            <a:r>
              <a:rPr lang="ko-KR" altLang="en-US" dirty="0" smtClean="0">
                <a:latin typeface="+mn-ea"/>
                <a:ea typeface="+mn-ea"/>
              </a:rPr>
              <a:t>* </a:t>
            </a:r>
            <a:r>
              <a:rPr lang="en-US" altLang="ko-KR" dirty="0" smtClean="0">
                <a:latin typeface="+mn-ea"/>
                <a:ea typeface="+mn-ea"/>
              </a:rPr>
              <a:t>10 =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3628800 </a:t>
            </a:r>
            <a:r>
              <a:rPr lang="ko-KR" altLang="en-US" dirty="0" smtClean="0">
                <a:latin typeface="+mn-ea"/>
                <a:ea typeface="+mn-ea"/>
              </a:rPr>
              <a:t>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357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038" y="1155470"/>
            <a:ext cx="5313612" cy="3990421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dirty="0">
                <a:latin typeface="+mn-ea"/>
                <a:ea typeface="+mn-ea"/>
              </a:rPr>
              <a:t>n =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(input("</a:t>
            </a:r>
            <a:r>
              <a:rPr lang="ko-KR" altLang="en-US" sz="1600" dirty="0">
                <a:latin typeface="+mn-ea"/>
                <a:ea typeface="+mn-ea"/>
              </a:rPr>
              <a:t>정수를 입력하시오</a:t>
            </a:r>
            <a:r>
              <a:rPr lang="en-US" altLang="ko-KR" sz="1600" dirty="0">
                <a:latin typeface="+mn-ea"/>
                <a:ea typeface="+mn-ea"/>
              </a:rPr>
              <a:t>: "))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 smtClean="0">
                <a:solidFill>
                  <a:srgbClr val="C00000"/>
                </a:solidFill>
                <a:latin typeface="+mn-ea"/>
                <a:ea typeface="+mn-ea"/>
              </a:rPr>
              <a:t>fact 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= 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  <a:ea typeface="+mn-ea"/>
              </a:rPr>
              <a:t>1     #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+mn-ea"/>
                <a:ea typeface="+mn-ea"/>
              </a:rPr>
              <a:t>누적합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+mn-ea"/>
                <a:ea typeface="+mn-ea"/>
              </a:rPr>
              <a:t>누적곱을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  <a:ea typeface="+mn-ea"/>
              </a:rPr>
              <a:t> 구할 때는 항상 초기화</a:t>
            </a:r>
            <a:r>
              <a:rPr lang="en-US" altLang="ko-KR" sz="1600" dirty="0" smtClean="0">
                <a:latin typeface="+mn-ea"/>
                <a:ea typeface="+mn-ea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print(n ,”!</a:t>
            </a:r>
            <a:r>
              <a:rPr lang="ko-KR" altLang="en-US" sz="1600" dirty="0" smtClean="0">
                <a:latin typeface="+mn-ea"/>
                <a:ea typeface="+mn-ea"/>
              </a:rPr>
              <a:t>은</a:t>
            </a:r>
            <a:r>
              <a:rPr lang="en-US" altLang="ko-KR" sz="1600" dirty="0" smtClean="0">
                <a:latin typeface="+mn-ea"/>
                <a:ea typeface="+mn-ea"/>
              </a:rPr>
              <a:t>” ) 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for </a:t>
            </a:r>
            <a:r>
              <a:rPr lang="en-US" altLang="ko-KR" sz="1600" dirty="0" err="1" smtClean="0">
                <a:latin typeface="+mn-ea"/>
                <a:ea typeface="+mn-ea"/>
              </a:rPr>
              <a:t>i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in range(1, n+1):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n-ea"/>
                <a:ea typeface="+mn-ea"/>
              </a:rPr>
              <a:t>	fact = fact * </a:t>
            </a:r>
            <a:r>
              <a:rPr lang="en-US" altLang="ko-KR" sz="1600" dirty="0" err="1" smtClean="0">
                <a:latin typeface="+mn-ea"/>
                <a:ea typeface="+mn-ea"/>
              </a:rPr>
              <a:t>i</a:t>
            </a:r>
            <a:r>
              <a:rPr lang="en-US" altLang="ko-KR" sz="1600" dirty="0" smtClean="0">
                <a:latin typeface="+mn-ea"/>
                <a:ea typeface="+mn-ea"/>
              </a:rPr>
              <a:t>    # fact *= </a:t>
            </a:r>
            <a:r>
              <a:rPr lang="en-US" altLang="ko-KR" sz="1600" dirty="0" err="1" smtClean="0">
                <a:latin typeface="+mn-ea"/>
                <a:ea typeface="+mn-ea"/>
              </a:rPr>
              <a:t>i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로 써도 됩니다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print(fact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en-US" altLang="ko-KR" sz="1600" dirty="0" smtClean="0">
                <a:latin typeface="+mn-ea"/>
                <a:ea typeface="+mn-ea"/>
              </a:rPr>
              <a:t>“</a:t>
            </a:r>
            <a:r>
              <a:rPr lang="ko-KR" altLang="en-US" sz="1600" dirty="0" smtClean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2724" y="1155470"/>
            <a:ext cx="5284402" cy="4826230"/>
          </a:xfrm>
          <a:prstGeom prst="rect">
            <a:avLst/>
          </a:prstGeom>
          <a:solidFill>
            <a:srgbClr val="000066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6A9955"/>
                </a:solidFill>
                <a:latin typeface="+mn-ea"/>
                <a:ea typeface="+mn-ea"/>
              </a:rPr>
              <a:t># n! </a:t>
            </a:r>
            <a:r>
              <a:rPr lang="ko-KR" altLang="en-US" sz="1600" b="1" dirty="0" err="1" smtClean="0">
                <a:solidFill>
                  <a:srgbClr val="6A9955"/>
                </a:solidFill>
                <a:latin typeface="+mn-ea"/>
                <a:ea typeface="+mn-ea"/>
              </a:rPr>
              <a:t>누적곱</a:t>
            </a:r>
            <a:r>
              <a:rPr lang="ko-KR" altLang="en-US" sz="1600" b="1" dirty="0" smtClean="0">
                <a:solidFill>
                  <a:srgbClr val="6A9955"/>
                </a:solidFill>
                <a:latin typeface="+mn-ea"/>
                <a:ea typeface="+mn-ea"/>
              </a:rPr>
              <a:t> 구하기</a:t>
            </a:r>
            <a:endParaRPr lang="ko-KR" altLang="en-US" sz="1600" b="1" dirty="0">
              <a:solidFill>
                <a:srgbClr val="CCCC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CCCCC"/>
                </a:solidFill>
                <a:latin typeface="+mn-ea"/>
                <a:ea typeface="+mn-ea"/>
              </a:rPr>
              <a:t/>
            </a:r>
            <a:br>
              <a:rPr lang="ko-KR" altLang="en-US" sz="1600" dirty="0">
                <a:solidFill>
                  <a:srgbClr val="CCCCCC"/>
                </a:solidFill>
                <a:latin typeface="+mn-ea"/>
                <a:ea typeface="+mn-ea"/>
              </a:rPr>
            </a:br>
            <a:r>
              <a:rPr lang="en-US" altLang="ko-KR" sz="1600" dirty="0">
                <a:solidFill>
                  <a:srgbClr val="9CDCFE"/>
                </a:solidFill>
                <a:latin typeface="+mn-ea"/>
                <a:ea typeface="+mn-ea"/>
              </a:rPr>
              <a:t>n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+mn-ea"/>
                <a:ea typeface="+mn-ea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rgbClr val="4EC9B0"/>
                </a:solidFill>
                <a:latin typeface="+mn-ea"/>
                <a:ea typeface="+mn-ea"/>
              </a:rPr>
              <a:t>int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(</a:t>
            </a:r>
            <a:r>
              <a:rPr lang="en-US" altLang="ko-KR" sz="1600" dirty="0">
                <a:solidFill>
                  <a:srgbClr val="DCDCAA"/>
                </a:solidFill>
                <a:latin typeface="+mn-ea"/>
                <a:ea typeface="+mn-ea"/>
              </a:rPr>
              <a:t>input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+mn-ea"/>
                <a:ea typeface="+mn-ea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+mn-ea"/>
                <a:ea typeface="+mn-ea"/>
              </a:rPr>
              <a:t>정수를 </a:t>
            </a:r>
            <a:r>
              <a:rPr lang="ko-KR" altLang="en-US" sz="1600" dirty="0" err="1">
                <a:solidFill>
                  <a:srgbClr val="CE9178"/>
                </a:solidFill>
                <a:latin typeface="+mn-ea"/>
                <a:ea typeface="+mn-ea"/>
              </a:rPr>
              <a:t>입력하시오</a:t>
            </a:r>
            <a:r>
              <a:rPr lang="en-US" altLang="ko-KR" sz="1600" dirty="0">
                <a:solidFill>
                  <a:srgbClr val="CE9178"/>
                </a:solidFill>
                <a:latin typeface="+mn-ea"/>
                <a:ea typeface="+mn-ea"/>
              </a:rPr>
              <a:t>: "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9CDCFE"/>
                </a:solidFill>
                <a:latin typeface="+mn-ea"/>
                <a:ea typeface="+mn-ea"/>
              </a:rPr>
              <a:t>fact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+mn-ea"/>
                <a:ea typeface="+mn-ea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B5CEA8"/>
                </a:solidFill>
                <a:latin typeface="+mn-ea"/>
                <a:ea typeface="+mn-ea"/>
              </a:rPr>
              <a:t>1</a:t>
            </a:r>
            <a:endParaRPr lang="en-US" altLang="ko-KR" sz="1600" dirty="0">
              <a:solidFill>
                <a:srgbClr val="CCCC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/>
            </a:r>
            <a:b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</a:br>
            <a:r>
              <a:rPr lang="en-US" altLang="ko-KR" sz="1600" dirty="0">
                <a:solidFill>
                  <a:srgbClr val="DCDCAA"/>
                </a:solidFill>
                <a:latin typeface="+mn-ea"/>
                <a:ea typeface="+mn-ea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+mn-ea"/>
                <a:ea typeface="+mn-ea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+mn-ea"/>
                <a:ea typeface="+mn-ea"/>
              </a:rPr>
              <a:t>"</a:t>
            </a:r>
            <a:r>
              <a:rPr lang="en-US" altLang="ko-KR" sz="1600" dirty="0">
                <a:solidFill>
                  <a:srgbClr val="569CD6"/>
                </a:solidFill>
                <a:latin typeface="+mn-ea"/>
                <a:ea typeface="+mn-ea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+mn-ea"/>
                <a:ea typeface="+mn-ea"/>
              </a:rPr>
              <a:t>n</a:t>
            </a:r>
            <a:r>
              <a:rPr lang="en-US" altLang="ko-KR" sz="1600" dirty="0">
                <a:solidFill>
                  <a:srgbClr val="569CD6"/>
                </a:solidFill>
                <a:latin typeface="+mn-ea"/>
                <a:ea typeface="+mn-ea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+mn-ea"/>
                <a:ea typeface="+mn-ea"/>
              </a:rPr>
              <a:t>!</a:t>
            </a:r>
            <a:r>
              <a:rPr lang="ko-KR" altLang="en-US" sz="1600" dirty="0">
                <a:solidFill>
                  <a:srgbClr val="CE9178"/>
                </a:solidFill>
                <a:latin typeface="+mn-ea"/>
                <a:ea typeface="+mn-ea"/>
              </a:rPr>
              <a:t>은 </a:t>
            </a:r>
            <a:r>
              <a:rPr lang="en-US" altLang="ko-KR" sz="1600" dirty="0">
                <a:solidFill>
                  <a:srgbClr val="CE9178"/>
                </a:solidFill>
                <a:latin typeface="+mn-ea"/>
                <a:ea typeface="+mn-ea"/>
              </a:rPr>
              <a:t>"</a:t>
            </a:r>
            <a:r>
              <a:rPr lang="ko-KR" altLang="en-US" sz="1600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)    </a:t>
            </a:r>
            <a:r>
              <a:rPr lang="en-US" altLang="ko-KR" sz="1600" dirty="0">
                <a:solidFill>
                  <a:srgbClr val="6A9955"/>
                </a:solidFill>
                <a:latin typeface="+mn-ea"/>
                <a:ea typeface="+mn-ea"/>
              </a:rPr>
              <a:t>#</a:t>
            </a:r>
            <a:r>
              <a:rPr lang="ko-KR" altLang="en-US" sz="1600" dirty="0">
                <a:solidFill>
                  <a:srgbClr val="6A9955"/>
                </a:solidFill>
                <a:latin typeface="+mn-ea"/>
                <a:ea typeface="+mn-ea"/>
              </a:rPr>
              <a:t>계산 과정 보이기</a:t>
            </a:r>
            <a:endParaRPr lang="ko-KR" altLang="en-US" sz="1600" dirty="0">
              <a:solidFill>
                <a:srgbClr val="CCCC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586C0"/>
                </a:solidFill>
                <a:latin typeface="+mn-ea"/>
                <a:ea typeface="+mn-ea"/>
              </a:rPr>
              <a:t>for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+mn-ea"/>
                <a:ea typeface="+mn-ea"/>
              </a:rPr>
              <a:t>i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C586C0"/>
                </a:solidFill>
                <a:latin typeface="+mn-ea"/>
                <a:ea typeface="+mn-ea"/>
              </a:rPr>
              <a:t>in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4EC9B0"/>
                </a:solidFill>
                <a:latin typeface="+mn-ea"/>
                <a:ea typeface="+mn-ea"/>
              </a:rPr>
              <a:t>range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+mn-ea"/>
                <a:ea typeface="+mn-ea"/>
              </a:rPr>
              <a:t>n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+mn-ea"/>
                <a:ea typeface="+mn-ea"/>
              </a:rPr>
              <a:t>0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, </a:t>
            </a:r>
            <a:r>
              <a:rPr lang="en-US" altLang="ko-KR" sz="1600" dirty="0">
                <a:solidFill>
                  <a:srgbClr val="D4D4D4"/>
                </a:solidFill>
                <a:latin typeface="+mn-ea"/>
                <a:ea typeface="+mn-ea"/>
              </a:rPr>
              <a:t>-</a:t>
            </a:r>
            <a:r>
              <a:rPr lang="en-US" altLang="ko-KR" sz="1600" dirty="0">
                <a:solidFill>
                  <a:srgbClr val="B5CEA8"/>
                </a:solidFill>
                <a:latin typeface="+mn-ea"/>
                <a:ea typeface="+mn-ea"/>
              </a:rPr>
              <a:t>1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+mn-ea"/>
                <a:ea typeface="+mn-ea"/>
              </a:rPr>
              <a:t>if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(</a:t>
            </a:r>
            <a:r>
              <a:rPr lang="en-US" altLang="ko-KR" sz="1600" dirty="0" err="1">
                <a:solidFill>
                  <a:srgbClr val="9CDCFE"/>
                </a:solidFill>
                <a:latin typeface="+mn-ea"/>
                <a:ea typeface="+mn-ea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+mn-ea"/>
                <a:ea typeface="+mn-ea"/>
              </a:rPr>
              <a:t>==</a:t>
            </a:r>
            <a:r>
              <a:rPr lang="en-US" altLang="ko-KR" sz="1600" dirty="0">
                <a:solidFill>
                  <a:srgbClr val="B5CEA8"/>
                </a:solidFill>
                <a:latin typeface="+mn-ea"/>
                <a:ea typeface="+mn-ea"/>
              </a:rPr>
              <a:t>1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) : </a:t>
            </a:r>
            <a:r>
              <a:rPr lang="en-US" altLang="ko-KR" sz="1600" dirty="0">
                <a:solidFill>
                  <a:srgbClr val="DCDCAA"/>
                </a:solidFill>
                <a:latin typeface="+mn-ea"/>
                <a:ea typeface="+mn-ea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+mn-ea"/>
                <a:ea typeface="+mn-ea"/>
              </a:rPr>
              <a:t>i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, </a:t>
            </a:r>
            <a:r>
              <a:rPr lang="en-US" altLang="ko-KR" sz="1600" dirty="0">
                <a:solidFill>
                  <a:srgbClr val="9CDCFE"/>
                </a:solidFill>
                <a:latin typeface="+mn-ea"/>
                <a:ea typeface="+mn-ea"/>
              </a:rPr>
              <a:t>end</a:t>
            </a:r>
            <a:r>
              <a:rPr lang="en-US" altLang="ko-KR" sz="1600" dirty="0">
                <a:solidFill>
                  <a:srgbClr val="D4D4D4"/>
                </a:solidFill>
                <a:latin typeface="+mn-ea"/>
                <a:ea typeface="+mn-ea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+mn-ea"/>
                <a:ea typeface="+mn-ea"/>
              </a:rPr>
              <a:t>" = "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)    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+mn-ea"/>
                <a:ea typeface="+mn-ea"/>
              </a:rPr>
              <a:t>else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:  </a:t>
            </a:r>
            <a:r>
              <a:rPr lang="en-US" altLang="ko-KR" sz="1600" dirty="0">
                <a:solidFill>
                  <a:srgbClr val="DCDCAA"/>
                </a:solidFill>
                <a:latin typeface="+mn-ea"/>
                <a:ea typeface="+mn-ea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+mn-ea"/>
                <a:ea typeface="+mn-ea"/>
              </a:rPr>
              <a:t>i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, </a:t>
            </a:r>
            <a:r>
              <a:rPr lang="en-US" altLang="ko-KR" sz="1600" dirty="0">
                <a:solidFill>
                  <a:srgbClr val="9CDCFE"/>
                </a:solidFill>
                <a:latin typeface="+mn-ea"/>
                <a:ea typeface="+mn-ea"/>
              </a:rPr>
              <a:t>end</a:t>
            </a:r>
            <a:r>
              <a:rPr lang="en-US" altLang="ko-KR" sz="1600" dirty="0">
                <a:solidFill>
                  <a:srgbClr val="D4D4D4"/>
                </a:solidFill>
                <a:latin typeface="+mn-ea"/>
                <a:ea typeface="+mn-ea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+mn-ea"/>
                <a:ea typeface="+mn-ea"/>
              </a:rPr>
              <a:t>" * "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+mn-ea"/>
                <a:ea typeface="+mn-ea"/>
              </a:rPr>
              <a:t>fact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+mn-ea"/>
                <a:ea typeface="+mn-ea"/>
              </a:rPr>
              <a:t>*=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+mn-ea"/>
                <a:ea typeface="+mn-ea"/>
              </a:rPr>
              <a:t>i</a:t>
            </a:r>
            <a:endParaRPr lang="en-US" altLang="ko-KR" sz="1600" dirty="0">
              <a:solidFill>
                <a:srgbClr val="CCCCCC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/>
            </a:r>
            <a:b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</a:br>
            <a:r>
              <a:rPr lang="en-US" altLang="ko-KR" sz="1600" dirty="0">
                <a:solidFill>
                  <a:srgbClr val="DCDCAA"/>
                </a:solidFill>
                <a:latin typeface="+mn-ea"/>
                <a:ea typeface="+mn-ea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+mn-ea"/>
                <a:ea typeface="+mn-ea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+mn-ea"/>
                <a:ea typeface="+mn-ea"/>
              </a:rPr>
              <a:t>"</a:t>
            </a:r>
            <a:r>
              <a:rPr lang="en-US" altLang="ko-KR" sz="1600" dirty="0">
                <a:solidFill>
                  <a:srgbClr val="569CD6"/>
                </a:solidFill>
                <a:latin typeface="+mn-ea"/>
                <a:ea typeface="+mn-ea"/>
              </a:rPr>
              <a:t>{</a:t>
            </a:r>
            <a:r>
              <a:rPr lang="en-US" altLang="ko-KR" sz="1600" dirty="0">
                <a:solidFill>
                  <a:srgbClr val="9CDCFE"/>
                </a:solidFill>
                <a:latin typeface="+mn-ea"/>
                <a:ea typeface="+mn-ea"/>
              </a:rPr>
              <a:t>fact</a:t>
            </a:r>
            <a:r>
              <a:rPr lang="en-US" altLang="ko-KR" sz="1600" dirty="0">
                <a:solidFill>
                  <a:srgbClr val="569CD6"/>
                </a:solidFill>
                <a:latin typeface="+mn-ea"/>
                <a:ea typeface="+mn-ea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CE9178"/>
                </a:solidFill>
                <a:latin typeface="+mn-ea"/>
                <a:ea typeface="+mn-ea"/>
              </a:rPr>
              <a:t>입니다</a:t>
            </a:r>
            <a:r>
              <a:rPr lang="en-US" altLang="ko-KR" sz="1600" dirty="0">
                <a:solidFill>
                  <a:srgbClr val="CE9178"/>
                </a:solidFill>
                <a:latin typeface="+mn-ea"/>
                <a:ea typeface="+mn-ea"/>
              </a:rPr>
              <a:t>."</a:t>
            </a:r>
            <a:r>
              <a:rPr lang="en-US" altLang="ko-KR" sz="1600" dirty="0">
                <a:solidFill>
                  <a:srgbClr val="CCCCCC"/>
                </a:solidFill>
                <a:latin typeface="+mn-ea"/>
                <a:ea typeface="+mn-ea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526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실습내용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미리보기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9" y="1266189"/>
            <a:ext cx="2594728" cy="236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8" y="4091445"/>
            <a:ext cx="2494689" cy="186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727" y="1445868"/>
            <a:ext cx="2255592" cy="18236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727" y="3502632"/>
            <a:ext cx="2564638" cy="212206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428" y="1445868"/>
            <a:ext cx="2886579" cy="43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Lab#4: </a:t>
            </a:r>
            <a:r>
              <a:rPr lang="ko-KR" altLang="en-US" dirty="0" err="1" smtClean="0"/>
              <a:t>제한회수가</a:t>
            </a:r>
            <a:r>
              <a:rPr lang="ko-KR" altLang="en-US" dirty="0" smtClean="0"/>
              <a:t> 있는 로그인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763" y="1155470"/>
            <a:ext cx="11414372" cy="5426305"/>
          </a:xfrm>
        </p:spPr>
        <p:txBody>
          <a:bodyPr/>
          <a:lstStyle/>
          <a:p>
            <a:r>
              <a:rPr lang="en-US" altLang="ko-KR" sz="1800" dirty="0"/>
              <a:t>id/password  </a:t>
            </a:r>
            <a:r>
              <a:rPr lang="ko-KR" altLang="en-US" sz="1800" dirty="0"/>
              <a:t>정해진 횟수만큼 검사하기</a:t>
            </a:r>
            <a:endParaRPr lang="en-US" altLang="ko-KR" sz="1800" dirty="0" smtClean="0"/>
          </a:p>
          <a:p>
            <a:r>
              <a:rPr lang="ko-KR" altLang="en-US" sz="1800" dirty="0" smtClean="0"/>
              <a:t>아이디와 패스워드를 미리 설정해 두고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사용자에게 입력을 받아 로그인한다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단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제한회수를</a:t>
            </a:r>
            <a:r>
              <a:rPr lang="ko-KR" altLang="en-US" sz="1800" dirty="0" smtClean="0"/>
              <a:t> 두어 검사한다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8327" y="2133600"/>
            <a:ext cx="5756823" cy="4648200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  <a:ea typeface="+mn-ea"/>
              </a:rPr>
              <a:t>아이디</a:t>
            </a:r>
            <a:r>
              <a:rPr lang="en-US" altLang="ko-KR" sz="1500" dirty="0">
                <a:latin typeface="+mn-ea"/>
                <a:ea typeface="+mn-ea"/>
              </a:rPr>
              <a:t>: red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  <a:ea typeface="+mn-ea"/>
              </a:rPr>
              <a:t>패스워드</a:t>
            </a:r>
            <a:r>
              <a:rPr lang="en-US" altLang="ko-KR" sz="1500" dirty="0">
                <a:latin typeface="+mn-ea"/>
                <a:ea typeface="+mn-ea"/>
              </a:rPr>
              <a:t>:12345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id </a:t>
            </a:r>
            <a:r>
              <a:rPr lang="ko-KR" altLang="en-US" sz="1500" dirty="0">
                <a:latin typeface="+mn-ea"/>
                <a:ea typeface="+mn-ea"/>
              </a:rPr>
              <a:t>또는 </a:t>
            </a:r>
            <a:r>
              <a:rPr lang="en-US" altLang="ko-KR" sz="1500" dirty="0" smtClean="0">
                <a:latin typeface="+mn-ea"/>
                <a:ea typeface="+mn-ea"/>
              </a:rPr>
              <a:t>password</a:t>
            </a:r>
            <a:r>
              <a:rPr lang="ko-KR" altLang="en-US" sz="1500" dirty="0">
                <a:latin typeface="+mn-ea"/>
                <a:ea typeface="+mn-ea"/>
              </a:rPr>
              <a:t>가 틀렸습니다</a:t>
            </a:r>
            <a:r>
              <a:rPr lang="en-US" altLang="ko-KR" sz="1500" dirty="0">
                <a:latin typeface="+mn-ea"/>
                <a:ea typeface="+mn-ea"/>
              </a:rPr>
              <a:t>. </a:t>
            </a:r>
            <a:r>
              <a:rPr lang="ko-KR" altLang="en-US" sz="1500" dirty="0">
                <a:latin typeface="+mn-ea"/>
                <a:ea typeface="+mn-ea"/>
              </a:rPr>
              <a:t>다시 입력하세요 </a:t>
            </a:r>
            <a:r>
              <a:rPr lang="en-US" altLang="ko-KR" sz="1500" dirty="0">
                <a:latin typeface="+mn-ea"/>
                <a:ea typeface="+mn-ea"/>
              </a:rPr>
              <a:t>(1/5 )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  <a:ea typeface="+mn-ea"/>
              </a:rPr>
              <a:t>아이디</a:t>
            </a:r>
            <a:r>
              <a:rPr lang="en-US" altLang="ko-KR" sz="1500" dirty="0">
                <a:latin typeface="+mn-ea"/>
                <a:ea typeface="+mn-ea"/>
              </a:rPr>
              <a:t>: red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  <a:ea typeface="+mn-ea"/>
              </a:rPr>
              <a:t>패스워드</a:t>
            </a:r>
            <a:r>
              <a:rPr lang="en-US" altLang="ko-KR" sz="1500" dirty="0">
                <a:latin typeface="+mn-ea"/>
                <a:ea typeface="+mn-ea"/>
              </a:rPr>
              <a:t>:</a:t>
            </a:r>
            <a:r>
              <a:rPr lang="en-US" altLang="ko-KR" sz="1500" dirty="0" err="1">
                <a:latin typeface="+mn-ea"/>
                <a:ea typeface="+mn-ea"/>
              </a:rPr>
              <a:t>pythonisfun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id </a:t>
            </a:r>
            <a:r>
              <a:rPr lang="ko-KR" altLang="en-US" sz="1500" dirty="0">
                <a:latin typeface="+mn-ea"/>
                <a:ea typeface="+mn-ea"/>
              </a:rPr>
              <a:t>또는 </a:t>
            </a:r>
            <a:r>
              <a:rPr lang="en-US" altLang="ko-KR" sz="1500" dirty="0">
                <a:latin typeface="+mn-ea"/>
              </a:rPr>
              <a:t>password </a:t>
            </a:r>
            <a:r>
              <a:rPr lang="ko-KR" altLang="en-US" sz="1500" dirty="0" smtClean="0">
                <a:latin typeface="+mn-ea"/>
                <a:ea typeface="+mn-ea"/>
              </a:rPr>
              <a:t>가 </a:t>
            </a:r>
            <a:r>
              <a:rPr lang="ko-KR" altLang="en-US" sz="1500" dirty="0">
                <a:latin typeface="+mn-ea"/>
                <a:ea typeface="+mn-ea"/>
              </a:rPr>
              <a:t>틀렸습니다</a:t>
            </a:r>
            <a:r>
              <a:rPr lang="en-US" altLang="ko-KR" sz="1500" dirty="0">
                <a:latin typeface="+mn-ea"/>
                <a:ea typeface="+mn-ea"/>
              </a:rPr>
              <a:t>. </a:t>
            </a:r>
            <a:r>
              <a:rPr lang="ko-KR" altLang="en-US" sz="1500" dirty="0">
                <a:latin typeface="+mn-ea"/>
                <a:ea typeface="+mn-ea"/>
              </a:rPr>
              <a:t>다시 입력하세요 </a:t>
            </a:r>
            <a:r>
              <a:rPr lang="en-US" altLang="ko-KR" sz="1500" dirty="0">
                <a:latin typeface="+mn-ea"/>
                <a:ea typeface="+mn-ea"/>
              </a:rPr>
              <a:t>(2/5 )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  <a:ea typeface="+mn-ea"/>
              </a:rPr>
              <a:t>아이디</a:t>
            </a:r>
            <a:r>
              <a:rPr lang="en-US" altLang="ko-KR" sz="1500" dirty="0">
                <a:latin typeface="+mn-ea"/>
                <a:ea typeface="+mn-ea"/>
              </a:rPr>
              <a:t>: blue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  <a:ea typeface="+mn-ea"/>
              </a:rPr>
              <a:t>패스워드</a:t>
            </a:r>
            <a:r>
              <a:rPr lang="en-US" altLang="ko-KR" sz="1500" dirty="0">
                <a:latin typeface="+mn-ea"/>
                <a:ea typeface="+mn-ea"/>
              </a:rPr>
              <a:t>:</a:t>
            </a:r>
            <a:r>
              <a:rPr lang="en-US" altLang="ko-KR" sz="1500" dirty="0" err="1">
                <a:latin typeface="+mn-ea"/>
                <a:ea typeface="+mn-ea"/>
              </a:rPr>
              <a:t>pythonisfun</a:t>
            </a:r>
            <a:r>
              <a:rPr lang="en-US" altLang="ko-KR" sz="15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id </a:t>
            </a:r>
            <a:r>
              <a:rPr lang="ko-KR" altLang="en-US" sz="1500" dirty="0">
                <a:latin typeface="+mn-ea"/>
                <a:ea typeface="+mn-ea"/>
              </a:rPr>
              <a:t>또는 </a:t>
            </a:r>
            <a:r>
              <a:rPr lang="en-US" altLang="ko-KR" sz="1500" dirty="0">
                <a:latin typeface="+mn-ea"/>
              </a:rPr>
              <a:t>password </a:t>
            </a:r>
            <a:r>
              <a:rPr lang="ko-KR" altLang="en-US" sz="1500" dirty="0" smtClean="0">
                <a:latin typeface="+mn-ea"/>
                <a:ea typeface="+mn-ea"/>
              </a:rPr>
              <a:t>가 </a:t>
            </a:r>
            <a:r>
              <a:rPr lang="ko-KR" altLang="en-US" sz="1500" dirty="0">
                <a:latin typeface="+mn-ea"/>
                <a:ea typeface="+mn-ea"/>
              </a:rPr>
              <a:t>틀렸습니다</a:t>
            </a:r>
            <a:r>
              <a:rPr lang="en-US" altLang="ko-KR" sz="1500" dirty="0">
                <a:latin typeface="+mn-ea"/>
                <a:ea typeface="+mn-ea"/>
              </a:rPr>
              <a:t>. </a:t>
            </a:r>
            <a:r>
              <a:rPr lang="ko-KR" altLang="en-US" sz="1500" dirty="0">
                <a:latin typeface="+mn-ea"/>
                <a:ea typeface="+mn-ea"/>
              </a:rPr>
              <a:t>다시 입력하세요 </a:t>
            </a:r>
            <a:r>
              <a:rPr lang="en-US" altLang="ko-KR" sz="1500" dirty="0">
                <a:latin typeface="+mn-ea"/>
                <a:ea typeface="+mn-ea"/>
              </a:rPr>
              <a:t>(3/5 )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  <a:ea typeface="+mn-ea"/>
              </a:rPr>
              <a:t>아이디</a:t>
            </a:r>
            <a:r>
              <a:rPr lang="en-US" altLang="ko-KR" sz="1500" dirty="0">
                <a:latin typeface="+mn-ea"/>
                <a:ea typeface="+mn-ea"/>
              </a:rPr>
              <a:t>: blue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  <a:ea typeface="+mn-ea"/>
              </a:rPr>
              <a:t>패스워드</a:t>
            </a:r>
            <a:r>
              <a:rPr lang="en-US" altLang="ko-KR" sz="1500" dirty="0">
                <a:latin typeface="+mn-ea"/>
                <a:ea typeface="+mn-ea"/>
              </a:rPr>
              <a:t>:</a:t>
            </a:r>
            <a:r>
              <a:rPr lang="en-US" altLang="ko-KR" sz="1500" dirty="0" err="1">
                <a:latin typeface="+mn-ea"/>
                <a:ea typeface="+mn-ea"/>
              </a:rPr>
              <a:t>pythonisfun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  <a:ea typeface="+mn-ea"/>
              </a:rPr>
              <a:t>로그인 성공</a:t>
            </a:r>
            <a:r>
              <a:rPr lang="en-US" altLang="ko-KR" sz="1500" dirty="0">
                <a:latin typeface="+mn-ea"/>
                <a:ea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n-ea"/>
                <a:ea typeface="+mn-ea"/>
              </a:rPr>
              <a:t>로그인 시스템을 종료합니다</a:t>
            </a:r>
            <a:r>
              <a:rPr lang="en-US" altLang="ko-KR" sz="1500" dirty="0">
                <a:latin typeface="+mn-ea"/>
                <a:ea typeface="+mn-ea"/>
              </a:rPr>
              <a:t>.</a:t>
            </a:r>
            <a:endParaRPr lang="en-US" altLang="ko-KR" sz="15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583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4763" y="1802130"/>
            <a:ext cx="9093562" cy="4678204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myid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mypasswd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pythonisfun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    #</a:t>
            </a:r>
            <a:r>
              <a:rPr lang="ko-KR" altLang="en-US" sz="1600" dirty="0" err="1" smtClean="0">
                <a:solidFill>
                  <a:srgbClr val="B5CEA8"/>
                </a:solidFill>
                <a:latin typeface="Consolas" panose="020B0609020204030204" pitchFamily="49" charset="0"/>
              </a:rPr>
              <a:t>제한회수는</a:t>
            </a:r>
            <a:r>
              <a:rPr lang="ko-KR" alt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회로 지정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) : 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기회를 모두 사용하셨습니다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passwd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패스워드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mypasswd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passwd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로그인 성공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"id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password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가 틀렸습니다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다시 입력하세요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%d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 )"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로그인 시스템을 종료합니다</a:t>
            </a:r>
            <a:r>
              <a:rPr lang="en-US" altLang="ko-KR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81025" y="3038475"/>
            <a:ext cx="7902997" cy="1962149"/>
            <a:chOff x="654130" y="2551828"/>
            <a:chExt cx="7432911" cy="3224635"/>
          </a:xfrm>
        </p:grpSpPr>
        <p:sp>
          <p:nvSpPr>
            <p:cNvPr id="8" name="모서리가 둥근 직사각형 7"/>
            <p:cNvSpPr/>
            <p:nvPr/>
          </p:nvSpPr>
          <p:spPr bwMode="auto">
            <a:xfrm>
              <a:off x="654130" y="2551828"/>
              <a:ext cx="4612351" cy="1231520"/>
            </a:xfrm>
            <a:prstGeom prst="round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 bwMode="auto">
            <a:xfrm>
              <a:off x="654130" y="4593558"/>
              <a:ext cx="4612351" cy="1182905"/>
            </a:xfrm>
            <a:prstGeom prst="round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623234" y="3799550"/>
              <a:ext cx="2463807" cy="6283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000099"/>
                  </a:solidFill>
                  <a:latin typeface="Consolas" panose="020B0609020204030204" pitchFamily="49" charset="0"/>
                </a:rPr>
                <a:t>무한반복문의 </a:t>
              </a:r>
              <a:r>
                <a:rPr lang="ko-KR" altLang="en-US" dirty="0" err="1" smtClean="0">
                  <a:solidFill>
                    <a:srgbClr val="000099"/>
                  </a:solidFill>
                  <a:latin typeface="Consolas" panose="020B0609020204030204" pitchFamily="49" charset="0"/>
                </a:rPr>
                <a:t>탈출조건</a:t>
              </a:r>
              <a:endParaRPr lang="en-US" altLang="ko-KR" dirty="0" smtClean="0">
                <a:solidFill>
                  <a:srgbClr val="000099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8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Lab#5 :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직각삼각형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정삼각형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 smtClean="0">
                <a:ea typeface="+mn-ea"/>
              </a:rPr>
              <a:t>직선그리기</a:t>
            </a:r>
            <a:r>
              <a:rPr lang="ko-KR" altLang="en-US" sz="1800" dirty="0" smtClean="0">
                <a:ea typeface="+mn-ea"/>
              </a:rPr>
              <a:t> </a:t>
            </a:r>
            <a:r>
              <a:rPr lang="en-US" altLang="ko-KR" sz="1800" dirty="0" smtClean="0">
                <a:ea typeface="+mn-ea"/>
              </a:rPr>
              <a:t>:  </a:t>
            </a:r>
          </a:p>
          <a:p>
            <a:pPr lvl="1"/>
            <a:r>
              <a:rPr lang="ko-KR" altLang="en-US" sz="1600" dirty="0" smtClean="0"/>
              <a:t>■</a:t>
            </a:r>
            <a:r>
              <a:rPr lang="ko-KR" altLang="en-US" sz="1600" dirty="0"/>
              <a:t> ■ ■ ■ ■ ■ ■ ■ ■ ■ </a:t>
            </a:r>
            <a:endParaRPr lang="en-US" altLang="ko-KR" sz="1600" dirty="0" smtClean="0">
              <a:ea typeface="+mn-ea"/>
            </a:endParaRPr>
          </a:p>
          <a:p>
            <a:pPr marL="0" indent="0">
              <a:buNone/>
            </a:pPr>
            <a:endParaRPr lang="en-US" altLang="ko-KR" sz="1800" dirty="0" smtClean="0">
              <a:ea typeface="+mn-ea"/>
            </a:endParaRPr>
          </a:p>
          <a:p>
            <a:r>
              <a:rPr lang="ko-KR" altLang="en-US" sz="1800" dirty="0" smtClean="0">
                <a:ea typeface="+mn-ea"/>
              </a:rPr>
              <a:t>사각형 </a:t>
            </a:r>
            <a:r>
              <a:rPr lang="en-US" altLang="ko-KR" sz="1800" dirty="0" smtClean="0">
                <a:ea typeface="+mn-ea"/>
              </a:rPr>
              <a:t>:</a:t>
            </a:r>
          </a:p>
          <a:p>
            <a:pPr lvl="1"/>
            <a:r>
              <a:rPr lang="ko-KR" altLang="en-US" sz="1600" dirty="0" smtClean="0">
                <a:ea typeface="+mn-ea"/>
              </a:rPr>
              <a:t>너비와 높이를 </a:t>
            </a:r>
            <a:r>
              <a:rPr lang="ko-KR" altLang="en-US" sz="1600" dirty="0" err="1" smtClean="0">
                <a:ea typeface="+mn-ea"/>
              </a:rPr>
              <a:t>입력받는다</a:t>
            </a:r>
            <a:r>
              <a:rPr lang="en-US" altLang="ko-KR" sz="1600" dirty="0" smtClean="0">
                <a:ea typeface="+mn-ea"/>
              </a:rPr>
              <a:t>.</a:t>
            </a:r>
          </a:p>
          <a:p>
            <a:pPr lvl="1"/>
            <a:r>
              <a:rPr lang="en-US" altLang="ko-KR" sz="1600" dirty="0" smtClean="0">
                <a:ea typeface="+mn-ea"/>
              </a:rPr>
              <a:t>Hint : </a:t>
            </a:r>
            <a:r>
              <a:rPr lang="ko-KR" altLang="en-US" sz="1600" dirty="0" smtClean="0">
                <a:ea typeface="+mn-ea"/>
              </a:rPr>
              <a:t>너비만큼 반복하는 문장을</a:t>
            </a:r>
            <a:r>
              <a:rPr lang="en-US" altLang="ko-KR" sz="1600" dirty="0">
                <a:ea typeface="+mn-ea"/>
              </a:rPr>
              <a:t> </a:t>
            </a:r>
            <a:r>
              <a:rPr lang="ko-KR" altLang="en-US" sz="1600" dirty="0" smtClean="0">
                <a:ea typeface="+mn-ea"/>
              </a:rPr>
              <a:t>높이만큼 반복하도록 한다</a:t>
            </a:r>
            <a:endParaRPr lang="en-US" altLang="ko-KR" sz="1600" dirty="0" smtClean="0">
              <a:ea typeface="+mn-ea"/>
            </a:endParaRPr>
          </a:p>
          <a:p>
            <a:r>
              <a:rPr lang="ko-KR" altLang="en-US" sz="1800" dirty="0" smtClean="0">
                <a:ea typeface="+mn-ea"/>
              </a:rPr>
              <a:t>오른쪽 </a:t>
            </a:r>
            <a:r>
              <a:rPr lang="ko-KR" altLang="en-US" sz="1800" dirty="0" err="1" smtClean="0">
                <a:ea typeface="+mn-ea"/>
              </a:rPr>
              <a:t>직각삼각형</a:t>
            </a:r>
            <a:r>
              <a:rPr lang="ko-KR" altLang="en-US" sz="1800" dirty="0" smtClean="0">
                <a:ea typeface="+mn-ea"/>
              </a:rPr>
              <a:t> </a:t>
            </a:r>
            <a:r>
              <a:rPr lang="en-US" altLang="ko-KR" sz="1800" dirty="0" smtClean="0">
                <a:ea typeface="+mn-ea"/>
              </a:rPr>
              <a:t>:</a:t>
            </a:r>
          </a:p>
          <a:p>
            <a:pPr lvl="1"/>
            <a:r>
              <a:rPr lang="ko-KR" altLang="en-US" sz="1600" dirty="0" smtClean="0">
                <a:ea typeface="+mn-ea"/>
              </a:rPr>
              <a:t>높이를 </a:t>
            </a:r>
            <a:r>
              <a:rPr lang="ko-KR" altLang="en-US" sz="1600" dirty="0" err="1" smtClean="0">
                <a:ea typeface="+mn-ea"/>
              </a:rPr>
              <a:t>입력받는다</a:t>
            </a:r>
            <a:endParaRPr lang="en-US" altLang="ko-KR" sz="1600" dirty="0" smtClean="0">
              <a:ea typeface="+mn-ea"/>
            </a:endParaRPr>
          </a:p>
          <a:p>
            <a:pPr lvl="1"/>
            <a:r>
              <a:rPr lang="en-US" altLang="ko-KR" sz="1600" dirty="0" smtClean="0">
                <a:ea typeface="+mn-ea"/>
              </a:rPr>
              <a:t>Hint : </a:t>
            </a:r>
            <a:r>
              <a:rPr lang="ko-KR" altLang="en-US" sz="1600" dirty="0" smtClean="0">
                <a:ea typeface="+mn-ea"/>
              </a:rPr>
              <a:t>사각형과 비슷한 구조이다</a:t>
            </a:r>
            <a:r>
              <a:rPr lang="en-US" altLang="ko-KR" sz="1600" dirty="0" smtClean="0">
                <a:ea typeface="+mn-ea"/>
              </a:rPr>
              <a:t>. </a:t>
            </a:r>
            <a:r>
              <a:rPr lang="ko-KR" altLang="en-US" sz="1600" dirty="0" smtClean="0">
                <a:ea typeface="+mn-ea"/>
              </a:rPr>
              <a:t>단</a:t>
            </a:r>
            <a:r>
              <a:rPr lang="en-US" altLang="ko-KR" sz="1600" dirty="0" smtClean="0">
                <a:ea typeface="+mn-ea"/>
              </a:rPr>
              <a:t>, </a:t>
            </a:r>
            <a:r>
              <a:rPr lang="ko-KR" altLang="en-US" sz="1600" dirty="0" smtClean="0">
                <a:ea typeface="+mn-ea"/>
              </a:rPr>
              <a:t>너비가 </a:t>
            </a:r>
            <a:r>
              <a:rPr lang="en-US" altLang="ko-KR" sz="1600" dirty="0" smtClean="0">
                <a:ea typeface="+mn-ea"/>
              </a:rPr>
              <a:t>1</a:t>
            </a:r>
            <a:r>
              <a:rPr lang="ko-KR" altLang="en-US" sz="1600" dirty="0" smtClean="0">
                <a:ea typeface="+mn-ea"/>
              </a:rPr>
              <a:t>부터 높이만큼 증가한다</a:t>
            </a:r>
            <a:r>
              <a:rPr lang="en-US" altLang="ko-KR" sz="1600" dirty="0" smtClean="0">
                <a:ea typeface="+mn-ea"/>
              </a:rPr>
              <a:t>.</a:t>
            </a:r>
          </a:p>
          <a:p>
            <a:r>
              <a:rPr lang="ko-KR" altLang="en-US" sz="1800" dirty="0" smtClean="0">
                <a:ea typeface="+mn-ea"/>
              </a:rPr>
              <a:t>정삼각형 </a:t>
            </a:r>
            <a:r>
              <a:rPr lang="en-US" altLang="ko-KR" sz="1800" dirty="0" smtClean="0">
                <a:ea typeface="+mn-ea"/>
              </a:rPr>
              <a:t>:</a:t>
            </a:r>
          </a:p>
          <a:p>
            <a:pPr lvl="1"/>
            <a:r>
              <a:rPr lang="ko-KR" altLang="en-US" sz="1600" dirty="0" smtClean="0">
                <a:ea typeface="+mn-ea"/>
              </a:rPr>
              <a:t>높이를 </a:t>
            </a:r>
            <a:r>
              <a:rPr lang="ko-KR" altLang="en-US" sz="1600" dirty="0" err="1" smtClean="0">
                <a:ea typeface="+mn-ea"/>
              </a:rPr>
              <a:t>입력받는다</a:t>
            </a:r>
            <a:r>
              <a:rPr lang="en-US" altLang="ko-KR" sz="1600" dirty="0" smtClean="0">
                <a:ea typeface="+mn-ea"/>
              </a:rPr>
              <a:t>.</a:t>
            </a:r>
          </a:p>
          <a:p>
            <a:pPr lvl="1"/>
            <a:r>
              <a:rPr lang="en-US" altLang="ko-KR" sz="1600" dirty="0" smtClean="0">
                <a:ea typeface="+mn-ea"/>
              </a:rPr>
              <a:t>Hint : </a:t>
            </a:r>
            <a:r>
              <a:rPr lang="ko-KR" altLang="en-US" sz="1600" dirty="0" smtClean="0">
                <a:ea typeface="+mn-ea"/>
              </a:rPr>
              <a:t>직각삼각형과 비슷한 구조이다</a:t>
            </a:r>
            <a:r>
              <a:rPr lang="en-US" altLang="ko-KR" sz="1600" dirty="0" smtClean="0">
                <a:ea typeface="+mn-ea"/>
              </a:rPr>
              <a:t>. </a:t>
            </a:r>
            <a:r>
              <a:rPr lang="ko-KR" altLang="en-US" sz="1600" dirty="0" smtClean="0">
                <a:ea typeface="+mn-ea"/>
              </a:rPr>
              <a:t>단</a:t>
            </a:r>
            <a:r>
              <a:rPr lang="en-US" altLang="ko-KR" sz="1600" dirty="0" smtClean="0">
                <a:ea typeface="+mn-ea"/>
              </a:rPr>
              <a:t>, </a:t>
            </a:r>
            <a:r>
              <a:rPr lang="ko-KR" altLang="en-US" sz="1600" dirty="0" smtClean="0">
                <a:ea typeface="+mn-ea"/>
              </a:rPr>
              <a:t>공백을 추가하는 </a:t>
            </a:r>
            <a:r>
              <a:rPr lang="ko-KR" altLang="en-US" sz="1600" dirty="0" err="1" smtClean="0">
                <a:ea typeface="+mn-ea"/>
              </a:rPr>
              <a:t>반복문을</a:t>
            </a:r>
            <a:r>
              <a:rPr lang="ko-KR" altLang="en-US" sz="1600" dirty="0" smtClean="0">
                <a:ea typeface="+mn-ea"/>
              </a:rPr>
              <a:t> 추가한다</a:t>
            </a:r>
            <a:r>
              <a:rPr lang="en-US" altLang="ko-KR" sz="1600" dirty="0" smtClean="0">
                <a:ea typeface="+mn-ea"/>
              </a:rPr>
              <a:t>.</a:t>
            </a:r>
            <a:r>
              <a:rPr lang="ko-KR" altLang="en-US" sz="1600" dirty="0" smtClean="0">
                <a:ea typeface="+mn-ea"/>
              </a:rPr>
              <a:t> </a:t>
            </a:r>
            <a:endParaRPr lang="ko-KR" altLang="en-US" sz="1600" dirty="0"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4444" y="1322730"/>
            <a:ext cx="3461868" cy="1540450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#</a:t>
            </a:r>
            <a:r>
              <a:rPr lang="ko-KR" altLang="en-US" sz="1600" dirty="0" err="1" smtClean="0">
                <a:latin typeface="+mn-ea"/>
                <a:ea typeface="+mn-ea"/>
              </a:rPr>
              <a:t>반복문을</a:t>
            </a:r>
            <a:r>
              <a:rPr lang="ko-KR" altLang="en-US" sz="1600" dirty="0" smtClean="0">
                <a:latin typeface="+mn-ea"/>
                <a:ea typeface="+mn-ea"/>
              </a:rPr>
              <a:t> 이용하여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for </a:t>
            </a:r>
            <a:r>
              <a:rPr lang="en-US" altLang="ko-KR" sz="1600" dirty="0" err="1" smtClean="0">
                <a:latin typeface="+mn-ea"/>
                <a:ea typeface="+mn-ea"/>
              </a:rPr>
              <a:t>i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in range(10) 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p</a:t>
            </a:r>
            <a:r>
              <a:rPr lang="en-US" altLang="ko-KR" sz="1600" dirty="0" smtClean="0">
                <a:latin typeface="+mn-ea"/>
              </a:rPr>
              <a:t>rint</a:t>
            </a:r>
            <a:r>
              <a:rPr lang="en-US" altLang="ko-KR" sz="1600" dirty="0">
                <a:latin typeface="+mn-ea"/>
              </a:rPr>
              <a:t>(“</a:t>
            </a:r>
            <a:r>
              <a:rPr lang="ko-KR" altLang="en-US" sz="1600" dirty="0">
                <a:latin typeface="+mn-ea"/>
              </a:rPr>
              <a:t>■ </a:t>
            </a:r>
            <a:r>
              <a:rPr lang="en-US" altLang="ko-KR" sz="1600" dirty="0">
                <a:latin typeface="+mn-ea"/>
              </a:rPr>
              <a:t>”, end=“ </a:t>
            </a:r>
            <a:r>
              <a:rPr lang="en-US" altLang="ko-KR" sz="1600" dirty="0" smtClean="0">
                <a:latin typeface="+mn-ea"/>
              </a:rPr>
              <a:t>“)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print()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6344" y="1313205"/>
            <a:ext cx="2932206" cy="1540450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#</a:t>
            </a:r>
            <a:r>
              <a:rPr lang="ko-KR" altLang="en-US" sz="1600" dirty="0" smtClean="0">
                <a:latin typeface="+mn-ea"/>
                <a:ea typeface="+mn-ea"/>
              </a:rPr>
              <a:t>문자열 연결을 이용하여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print</a:t>
            </a:r>
            <a:r>
              <a:rPr lang="en-US" altLang="ko-KR" sz="1600" dirty="0">
                <a:latin typeface="+mn-ea"/>
                <a:ea typeface="+mn-ea"/>
              </a:rPr>
              <a:t>(“</a:t>
            </a:r>
            <a:r>
              <a:rPr lang="ko-KR" altLang="en-US" sz="1600" dirty="0">
                <a:latin typeface="+mn-ea"/>
                <a:ea typeface="+mn-ea"/>
              </a:rPr>
              <a:t>■ </a:t>
            </a:r>
            <a:r>
              <a:rPr lang="en-US" altLang="ko-KR" sz="1600" dirty="0" smtClean="0">
                <a:latin typeface="+mn-ea"/>
                <a:ea typeface="+mn-ea"/>
              </a:rPr>
              <a:t>”*10)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print()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190625" y="1676400"/>
            <a:ext cx="3133725" cy="43815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953986"/>
            <a:ext cx="1689811" cy="34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34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: </a:t>
            </a:r>
            <a:r>
              <a:rPr lang="ko-KR" altLang="en-US" dirty="0" smtClean="0"/>
              <a:t>사각형 </a:t>
            </a:r>
            <a:r>
              <a:rPr lang="en-US" altLang="ko-KR" dirty="0" smtClean="0"/>
              <a:t>+ </a:t>
            </a:r>
            <a:r>
              <a:rPr lang="ko-KR" altLang="en-US" dirty="0"/>
              <a:t>오른쪽 </a:t>
            </a:r>
            <a:r>
              <a:rPr lang="ko-KR" altLang="en-US" dirty="0" err="1"/>
              <a:t>직각삼각형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정삼각형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9063" y="1441220"/>
            <a:ext cx="5035911" cy="4616648"/>
          </a:xfrm>
          <a:prstGeom prst="rect">
            <a:avLst/>
          </a:prstGeom>
          <a:solidFill>
            <a:srgbClr val="000066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CCCCC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rgbClr val="CCCCCC"/>
                </a:solidFill>
                <a:latin typeface="+mn-ea"/>
              </a:rPr>
            </a:br>
            <a:r>
              <a:rPr lang="en-US" altLang="ko-KR" sz="1400" dirty="0">
                <a:solidFill>
                  <a:srgbClr val="6A9955"/>
                </a:solidFill>
                <a:latin typeface="+mn-ea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+mn-ea"/>
              </a:rPr>
              <a:t>너비와 높이를 </a:t>
            </a:r>
            <a:r>
              <a:rPr lang="ko-KR" altLang="en-US" sz="1400" dirty="0" err="1" smtClean="0">
                <a:solidFill>
                  <a:srgbClr val="6A9955"/>
                </a:solidFill>
                <a:latin typeface="+mn-ea"/>
              </a:rPr>
              <a:t>입력받아서</a:t>
            </a:r>
            <a:r>
              <a:rPr lang="ko-KR" altLang="en-US" sz="1400" dirty="0" smtClean="0">
                <a:solidFill>
                  <a:srgbClr val="6A9955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6A9955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+mn-ea"/>
              </a:rPr>
              <a:t>"■ </a:t>
            </a:r>
            <a:r>
              <a:rPr lang="ko-KR" altLang="en-US" sz="1400" dirty="0">
                <a:solidFill>
                  <a:srgbClr val="6A9955"/>
                </a:solidFill>
                <a:latin typeface="+mn-ea"/>
              </a:rPr>
              <a:t>나 □ </a:t>
            </a:r>
            <a:r>
              <a:rPr lang="en-US" altLang="ko-KR" sz="1400" dirty="0">
                <a:solidFill>
                  <a:srgbClr val="6A9955"/>
                </a:solidFill>
                <a:latin typeface="+mn-ea"/>
              </a:rPr>
              <a:t>"</a:t>
            </a:r>
            <a:r>
              <a:rPr lang="ko-KR" altLang="en-US" sz="1400" dirty="0">
                <a:solidFill>
                  <a:srgbClr val="6A9955"/>
                </a:solidFill>
                <a:latin typeface="+mn-ea"/>
              </a:rPr>
              <a:t>을 이용하여 </a:t>
            </a:r>
            <a:endParaRPr lang="en-US" altLang="ko-KR" sz="1400" dirty="0" smtClean="0">
              <a:solidFill>
                <a:srgbClr val="6A995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9955"/>
                </a:solidFill>
                <a:latin typeface="+mn-ea"/>
              </a:rPr>
              <a:t>#</a:t>
            </a:r>
            <a:r>
              <a:rPr lang="ko-KR" altLang="en-US" sz="1400" dirty="0" smtClean="0">
                <a:solidFill>
                  <a:srgbClr val="6A9955"/>
                </a:solidFill>
                <a:latin typeface="+mn-ea"/>
              </a:rPr>
              <a:t>사각형을 </a:t>
            </a:r>
            <a:r>
              <a:rPr lang="ko-KR" altLang="en-US" sz="1400" dirty="0">
                <a:solidFill>
                  <a:srgbClr val="6A9955"/>
                </a:solidFill>
                <a:latin typeface="+mn-ea"/>
              </a:rPr>
              <a:t>그려보자</a:t>
            </a:r>
            <a:r>
              <a:rPr lang="en-US" altLang="ko-KR" sz="1400" dirty="0">
                <a:solidFill>
                  <a:srgbClr val="6A9955"/>
                </a:solidFill>
                <a:latin typeface="+mn-ea"/>
              </a:rPr>
              <a:t>!</a:t>
            </a:r>
            <a:endParaRPr lang="ko-KR" altLang="en-US" sz="14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+mn-ea"/>
              </a:rPr>
              <a:t>사각형 그리기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width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+mn-ea"/>
              </a:rPr>
              <a:t>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+mn-ea"/>
              </a:rPr>
              <a:t>너비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: 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height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+mn-ea"/>
              </a:rPr>
              <a:t>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+mn-ea"/>
              </a:rPr>
              <a:t>높이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: 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+mn-ea"/>
              </a:rPr>
            </a:br>
            <a:r>
              <a:rPr lang="en-US" altLang="ko-KR" sz="1400" dirty="0">
                <a:solidFill>
                  <a:srgbClr val="C586C0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height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 :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    </a:t>
            </a:r>
            <a:r>
              <a:rPr lang="en-US" altLang="ko-KR" sz="1400" dirty="0" smtClean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 smtClean="0">
                <a:solidFill>
                  <a:srgbClr val="569CD6"/>
                </a:solidFill>
                <a:latin typeface="+mn-ea"/>
              </a:rPr>
              <a:t>f</a:t>
            </a:r>
            <a:r>
              <a:rPr lang="en-US" altLang="ko-KR" sz="1400" dirty="0" smtClean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400" dirty="0" smtClean="0">
                <a:solidFill>
                  <a:srgbClr val="569CD6"/>
                </a:solidFill>
                <a:latin typeface="+mn-ea"/>
              </a:rPr>
              <a:t>{</a:t>
            </a:r>
            <a:r>
              <a:rPr lang="en-US" altLang="ko-KR" sz="1400" dirty="0" smtClean="0">
                <a:solidFill>
                  <a:srgbClr val="9CDCFE"/>
                </a:solidFill>
                <a:latin typeface="+mn-ea"/>
              </a:rPr>
              <a:t>h</a:t>
            </a:r>
            <a:r>
              <a:rPr lang="en-US" altLang="ko-KR" sz="1400" dirty="0" smtClean="0">
                <a:solidFill>
                  <a:srgbClr val="D4D4D4"/>
                </a:solidFill>
                <a:latin typeface="+mn-ea"/>
              </a:rPr>
              <a:t>+</a:t>
            </a:r>
            <a:r>
              <a:rPr lang="en-US" altLang="ko-KR" sz="1400" dirty="0" smtClean="0">
                <a:solidFill>
                  <a:srgbClr val="B5CEA8"/>
                </a:solidFill>
                <a:latin typeface="+mn-ea"/>
              </a:rPr>
              <a:t>1</a:t>
            </a:r>
            <a:r>
              <a:rPr lang="en-US" altLang="ko-KR" sz="1400" dirty="0" smtClean="0">
                <a:solidFill>
                  <a:srgbClr val="569CD6"/>
                </a:solidFill>
                <a:latin typeface="+mn-ea"/>
              </a:rPr>
              <a:t>:2d}</a:t>
            </a:r>
            <a:r>
              <a:rPr lang="en-US" altLang="ko-KR" sz="1400" dirty="0" smtClean="0">
                <a:solidFill>
                  <a:srgbClr val="CE9178"/>
                </a:solidFill>
                <a:latin typeface="+mn-ea"/>
              </a:rPr>
              <a:t> : "</a:t>
            </a: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, </a:t>
            </a:r>
            <a:r>
              <a:rPr lang="en-US" altLang="ko-KR" sz="1400" dirty="0" smtClean="0">
                <a:solidFill>
                  <a:srgbClr val="9CDCFE"/>
                </a:solidFill>
                <a:latin typeface="+mn-ea"/>
              </a:rPr>
              <a:t>end</a:t>
            </a:r>
            <a:r>
              <a:rPr lang="en-US" altLang="ko-KR" sz="1400" dirty="0" smtClean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+mn-ea"/>
              </a:rPr>
              <a:t>""</a:t>
            </a: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)  #line </a:t>
            </a:r>
            <a:r>
              <a:rPr lang="ko-KR" altLang="en-US" sz="1400" dirty="0" smtClean="0">
                <a:solidFill>
                  <a:srgbClr val="CCCCCC"/>
                </a:solidFill>
                <a:latin typeface="+mn-ea"/>
              </a:rPr>
              <a:t>번호 보이기</a:t>
            </a: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. </a:t>
            </a:r>
            <a:r>
              <a:rPr lang="ko-KR" altLang="en-US" sz="1400" dirty="0" err="1" smtClean="0">
                <a:solidFill>
                  <a:srgbClr val="CCCCCC"/>
                </a:solidFill>
                <a:latin typeface="+mn-ea"/>
              </a:rPr>
              <a:t>생략가능</a:t>
            </a:r>
            <a:endParaRPr lang="en-US" altLang="ko-KR" sz="1400" dirty="0" smtClean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w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width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 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"■ 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+mn-ea"/>
              </a:rPr>
            </a:b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"--"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*</a:t>
            </a:r>
            <a:r>
              <a:rPr lang="en-US" altLang="ko-KR" sz="1400" dirty="0">
                <a:solidFill>
                  <a:srgbClr val="B5CEA8"/>
                </a:solidFill>
                <a:latin typeface="+mn-ea"/>
              </a:rPr>
              <a:t>10</a:t>
            </a: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CCCCCC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79064" y="3588843"/>
            <a:ext cx="2873432" cy="1802307"/>
            <a:chOff x="231718" y="2074368"/>
            <a:chExt cx="2873432" cy="1764207"/>
          </a:xfrm>
        </p:grpSpPr>
        <p:sp>
          <p:nvSpPr>
            <p:cNvPr id="10" name="모서리가 둥근 직사각형 9"/>
            <p:cNvSpPr/>
            <p:nvPr/>
          </p:nvSpPr>
          <p:spPr bwMode="auto">
            <a:xfrm>
              <a:off x="510854" y="2882868"/>
              <a:ext cx="2315159" cy="612807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231718" y="2074368"/>
              <a:ext cx="2873432" cy="1764207"/>
            </a:xfrm>
            <a:prstGeom prst="round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</p:grpSp>
      <p:sp>
        <p:nvSpPr>
          <p:cNvPr id="14" name="오른쪽 화살표 13"/>
          <p:cNvSpPr/>
          <p:nvPr/>
        </p:nvSpPr>
        <p:spPr bwMode="auto">
          <a:xfrm>
            <a:off x="5629274" y="4207297"/>
            <a:ext cx="895350" cy="565398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24623" y="3848099"/>
            <a:ext cx="5254511" cy="1314451"/>
            <a:chOff x="6524623" y="3848099"/>
            <a:chExt cx="5254511" cy="1314451"/>
          </a:xfrm>
        </p:grpSpPr>
        <p:sp>
          <p:nvSpPr>
            <p:cNvPr id="13" name="직사각형 12"/>
            <p:cNvSpPr/>
            <p:nvPr/>
          </p:nvSpPr>
          <p:spPr>
            <a:xfrm>
              <a:off x="6638924" y="3979015"/>
              <a:ext cx="4975340" cy="1061829"/>
            </a:xfrm>
            <a:prstGeom prst="rect">
              <a:avLst/>
            </a:prstGeom>
            <a:solidFill>
              <a:srgbClr val="000066"/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C586C0"/>
                  </a:solidFill>
                  <a:latin typeface="+mn-ea"/>
                </a:rPr>
                <a:t>for</a:t>
              </a:r>
              <a:r>
                <a:rPr lang="en-US" altLang="ko-KR" sz="1400" dirty="0">
                  <a:solidFill>
                    <a:srgbClr val="CCCCCC"/>
                  </a:solidFill>
                  <a:latin typeface="+mn-ea"/>
                </a:rPr>
                <a:t> </a:t>
              </a:r>
              <a:r>
                <a:rPr lang="en-US" altLang="ko-KR" sz="1400" dirty="0">
                  <a:solidFill>
                    <a:srgbClr val="9CDCFE"/>
                  </a:solidFill>
                  <a:latin typeface="+mn-ea"/>
                </a:rPr>
                <a:t>h</a:t>
              </a:r>
              <a:r>
                <a:rPr lang="en-US" altLang="ko-KR" sz="1400" dirty="0">
                  <a:solidFill>
                    <a:srgbClr val="CCCCCC"/>
                  </a:solidFill>
                  <a:latin typeface="+mn-ea"/>
                </a:rPr>
                <a:t> </a:t>
              </a:r>
              <a:r>
                <a:rPr lang="en-US" altLang="ko-KR" sz="1400" dirty="0">
                  <a:solidFill>
                    <a:srgbClr val="C586C0"/>
                  </a:solidFill>
                  <a:latin typeface="+mn-ea"/>
                </a:rPr>
                <a:t>in</a:t>
              </a:r>
              <a:r>
                <a:rPr lang="en-US" altLang="ko-KR" sz="1400" dirty="0">
                  <a:solidFill>
                    <a:srgbClr val="CCCCCC"/>
                  </a:solidFill>
                  <a:latin typeface="+mn-ea"/>
                </a:rPr>
                <a:t> </a:t>
              </a:r>
              <a:r>
                <a:rPr lang="en-US" altLang="ko-KR" sz="1400" dirty="0">
                  <a:solidFill>
                    <a:srgbClr val="4EC9B0"/>
                  </a:solidFill>
                  <a:latin typeface="+mn-ea"/>
                </a:rPr>
                <a:t>range</a:t>
              </a:r>
              <a:r>
                <a:rPr lang="en-US" altLang="ko-KR" sz="1400" dirty="0">
                  <a:solidFill>
                    <a:srgbClr val="CCCCCC"/>
                  </a:solidFill>
                  <a:latin typeface="+mn-ea"/>
                </a:rPr>
                <a:t>(</a:t>
              </a:r>
              <a:r>
                <a:rPr lang="en-US" altLang="ko-KR" sz="1400" dirty="0">
                  <a:solidFill>
                    <a:srgbClr val="9CDCFE"/>
                  </a:solidFill>
                  <a:latin typeface="+mn-ea"/>
                </a:rPr>
                <a:t>height</a:t>
              </a:r>
              <a:r>
                <a:rPr lang="en-US" altLang="ko-KR" sz="1400" dirty="0">
                  <a:solidFill>
                    <a:srgbClr val="CCCCCC"/>
                  </a:solidFill>
                  <a:latin typeface="+mn-ea"/>
                </a:rPr>
                <a:t>) :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CCCCCC"/>
                  </a:solidFill>
                  <a:latin typeface="+mn-ea"/>
                </a:rPr>
                <a:t>    </a:t>
              </a:r>
              <a:r>
                <a:rPr lang="en-US" altLang="ko-KR" sz="1400" dirty="0">
                  <a:solidFill>
                    <a:srgbClr val="DCDCAA"/>
                  </a:solidFill>
                  <a:latin typeface="+mn-ea"/>
                </a:rPr>
                <a:t>print</a:t>
              </a:r>
              <a:r>
                <a:rPr lang="en-US" altLang="ko-KR" sz="1400" dirty="0">
                  <a:solidFill>
                    <a:srgbClr val="CCCCCC"/>
                  </a:solidFill>
                  <a:latin typeface="+mn-ea"/>
                </a:rPr>
                <a:t>(</a:t>
              </a:r>
              <a:r>
                <a:rPr lang="en-US" altLang="ko-KR" sz="1400" dirty="0">
                  <a:solidFill>
                    <a:srgbClr val="569CD6"/>
                  </a:solidFill>
                  <a:latin typeface="+mn-ea"/>
                </a:rPr>
                <a:t>f</a:t>
              </a:r>
              <a:r>
                <a:rPr lang="en-US" altLang="ko-KR" sz="1400" dirty="0">
                  <a:solidFill>
                    <a:srgbClr val="CE9178"/>
                  </a:solidFill>
                  <a:latin typeface="+mn-ea"/>
                </a:rPr>
                <a:t>"</a:t>
              </a:r>
              <a:r>
                <a:rPr lang="en-US" altLang="ko-KR" sz="1400" dirty="0">
                  <a:solidFill>
                    <a:srgbClr val="569CD6"/>
                  </a:solidFill>
                  <a:latin typeface="+mn-ea"/>
                </a:rPr>
                <a:t>{</a:t>
              </a:r>
              <a:r>
                <a:rPr lang="en-US" altLang="ko-KR" sz="1400" dirty="0">
                  <a:solidFill>
                    <a:srgbClr val="9CDCFE"/>
                  </a:solidFill>
                  <a:latin typeface="+mn-ea"/>
                </a:rPr>
                <a:t>h</a:t>
              </a:r>
              <a:r>
                <a:rPr lang="en-US" altLang="ko-KR" sz="1400" dirty="0">
                  <a:solidFill>
                    <a:srgbClr val="D4D4D4"/>
                  </a:solidFill>
                  <a:latin typeface="+mn-ea"/>
                </a:rPr>
                <a:t>+</a:t>
              </a:r>
              <a:r>
                <a:rPr lang="en-US" altLang="ko-KR" sz="1400" dirty="0">
                  <a:solidFill>
                    <a:srgbClr val="B5CEA8"/>
                  </a:solidFill>
                  <a:latin typeface="+mn-ea"/>
                </a:rPr>
                <a:t>1</a:t>
              </a:r>
              <a:r>
                <a:rPr lang="en-US" altLang="ko-KR" sz="1400" dirty="0">
                  <a:solidFill>
                    <a:srgbClr val="569CD6"/>
                  </a:solidFill>
                  <a:latin typeface="+mn-ea"/>
                </a:rPr>
                <a:t>:2d}</a:t>
              </a:r>
              <a:r>
                <a:rPr lang="en-US" altLang="ko-KR" sz="1400" dirty="0">
                  <a:solidFill>
                    <a:srgbClr val="CE9178"/>
                  </a:solidFill>
                  <a:latin typeface="+mn-ea"/>
                </a:rPr>
                <a:t> : "</a:t>
              </a:r>
              <a:r>
                <a:rPr lang="en-US" altLang="ko-KR" sz="1400" dirty="0">
                  <a:solidFill>
                    <a:srgbClr val="CCCCCC"/>
                  </a:solidFill>
                  <a:latin typeface="+mn-ea"/>
                </a:rPr>
                <a:t>, </a:t>
              </a:r>
              <a:r>
                <a:rPr lang="en-US" altLang="ko-KR" sz="1400" dirty="0">
                  <a:solidFill>
                    <a:srgbClr val="9CDCFE"/>
                  </a:solidFill>
                  <a:latin typeface="+mn-ea"/>
                </a:rPr>
                <a:t>end</a:t>
              </a:r>
              <a:r>
                <a:rPr lang="en-US" altLang="ko-KR" sz="1400" dirty="0">
                  <a:solidFill>
                    <a:srgbClr val="D4D4D4"/>
                  </a:solidFill>
                  <a:latin typeface="+mn-ea"/>
                </a:rPr>
                <a:t>=</a:t>
              </a:r>
              <a:r>
                <a:rPr lang="en-US" altLang="ko-KR" sz="1400" dirty="0">
                  <a:solidFill>
                    <a:srgbClr val="CE9178"/>
                  </a:solidFill>
                  <a:latin typeface="+mn-ea"/>
                </a:rPr>
                <a:t>""</a:t>
              </a:r>
              <a:r>
                <a:rPr lang="en-US" altLang="ko-KR" sz="1400" dirty="0">
                  <a:solidFill>
                    <a:srgbClr val="CCCCCC"/>
                  </a:solidFill>
                  <a:latin typeface="+mn-ea"/>
                </a:rPr>
                <a:t>) </a:t>
              </a:r>
              <a:r>
                <a:rPr lang="en-US" altLang="ko-KR" sz="1400" dirty="0">
                  <a:solidFill>
                    <a:srgbClr val="6A9955"/>
                  </a:solidFill>
                  <a:latin typeface="+mn-ea"/>
                </a:rPr>
                <a:t>#</a:t>
              </a:r>
              <a:r>
                <a:rPr lang="ko-KR" altLang="en-US" sz="1400" dirty="0" err="1">
                  <a:solidFill>
                    <a:srgbClr val="6A9955"/>
                  </a:solidFill>
                  <a:latin typeface="+mn-ea"/>
                </a:rPr>
                <a:t>라인번호</a:t>
              </a:r>
              <a:r>
                <a:rPr lang="ko-KR" altLang="en-US" sz="1400" dirty="0">
                  <a:solidFill>
                    <a:srgbClr val="6A9955"/>
                  </a:solidFill>
                  <a:latin typeface="+mn-ea"/>
                </a:rPr>
                <a:t> 보이기</a:t>
              </a:r>
              <a:r>
                <a:rPr lang="en-US" altLang="ko-KR" sz="1400" dirty="0">
                  <a:solidFill>
                    <a:srgbClr val="6A9955"/>
                  </a:solidFill>
                  <a:latin typeface="+mn-ea"/>
                </a:rPr>
                <a:t>. </a:t>
              </a:r>
              <a:r>
                <a:rPr lang="ko-KR" altLang="en-US" sz="1400" dirty="0" err="1">
                  <a:solidFill>
                    <a:srgbClr val="6A9955"/>
                  </a:solidFill>
                  <a:latin typeface="+mn-ea"/>
                </a:rPr>
                <a:t>생략가능</a:t>
              </a:r>
              <a:endParaRPr lang="ko-KR" altLang="en-US" sz="1400" dirty="0">
                <a:solidFill>
                  <a:srgbClr val="CCCCCC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CCCCCC"/>
                  </a:solidFill>
                  <a:latin typeface="+mn-ea"/>
                </a:rPr>
                <a:t>    </a:t>
              </a:r>
              <a:r>
                <a:rPr lang="en-US" altLang="ko-KR" sz="1400" dirty="0">
                  <a:solidFill>
                    <a:srgbClr val="DCDCAA"/>
                  </a:solidFill>
                  <a:latin typeface="+mn-ea"/>
                </a:rPr>
                <a:t>print</a:t>
              </a:r>
              <a:r>
                <a:rPr lang="en-US" altLang="ko-KR" sz="1400" dirty="0">
                  <a:solidFill>
                    <a:srgbClr val="CCCCCC"/>
                  </a:solidFill>
                  <a:latin typeface="+mn-ea"/>
                </a:rPr>
                <a:t>(</a:t>
              </a:r>
              <a:r>
                <a:rPr lang="en-US" altLang="ko-KR" sz="1400" dirty="0">
                  <a:solidFill>
                    <a:srgbClr val="CE9178"/>
                  </a:solidFill>
                  <a:latin typeface="+mn-ea"/>
                </a:rPr>
                <a:t>"■ "</a:t>
              </a:r>
              <a:r>
                <a:rPr lang="en-US" altLang="ko-KR" sz="1400" dirty="0">
                  <a:solidFill>
                    <a:srgbClr val="D4D4D4"/>
                  </a:solidFill>
                  <a:latin typeface="+mn-ea"/>
                </a:rPr>
                <a:t>*</a:t>
              </a:r>
              <a:r>
                <a:rPr lang="en-US" altLang="ko-KR" sz="1400" dirty="0">
                  <a:solidFill>
                    <a:srgbClr val="9CDCFE"/>
                  </a:solidFill>
                  <a:latin typeface="+mn-ea"/>
                </a:rPr>
                <a:t>width</a:t>
              </a:r>
              <a:r>
                <a:rPr lang="en-US" altLang="ko-KR" sz="1400" dirty="0">
                  <a:solidFill>
                    <a:srgbClr val="CCCCCC"/>
                  </a:solidFill>
                  <a:latin typeface="+mn-ea"/>
                </a:rPr>
                <a:t>)</a:t>
              </a:r>
              <a:endParaRPr lang="en-US" altLang="ko-KR" sz="1400" b="0" dirty="0">
                <a:solidFill>
                  <a:srgbClr val="CCCCCC"/>
                </a:solidFill>
                <a:effectLst/>
                <a:latin typeface="+mn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 bwMode="auto">
            <a:xfrm>
              <a:off x="6524623" y="3848099"/>
              <a:ext cx="5254511" cy="1314451"/>
            </a:xfrm>
            <a:prstGeom prst="round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404089" y="1483606"/>
            <a:ext cx="521017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PS D:\python코드&gt; </a:t>
            </a:r>
            <a:r>
              <a:rPr lang="ko-KR" altLang="en-US" sz="1200" dirty="0" smtClean="0">
                <a:latin typeface="+mn-ea"/>
              </a:rPr>
              <a:t>사각형그리기</a:t>
            </a:r>
            <a:r>
              <a:rPr lang="ko-KR" altLang="en-US" sz="1200" dirty="0">
                <a:latin typeface="+mn-ea"/>
              </a:rPr>
              <a:t>.py</a:t>
            </a:r>
          </a:p>
          <a:p>
            <a:r>
              <a:rPr lang="ko-KR" altLang="en-US" sz="1200" dirty="0">
                <a:latin typeface="+mn-ea"/>
              </a:rPr>
              <a:t>사각형 그리기</a:t>
            </a:r>
          </a:p>
          <a:p>
            <a:r>
              <a:rPr lang="ko-KR" altLang="en-US" sz="1200" dirty="0">
                <a:latin typeface="+mn-ea"/>
              </a:rPr>
              <a:t>너비: 10</a:t>
            </a:r>
          </a:p>
          <a:p>
            <a:r>
              <a:rPr lang="ko-KR" altLang="en-US" sz="1200" dirty="0">
                <a:latin typeface="+mn-ea"/>
              </a:rPr>
              <a:t>높이: 5</a:t>
            </a:r>
          </a:p>
          <a:p>
            <a:r>
              <a:rPr lang="ko-KR" altLang="en-US" sz="1200" dirty="0">
                <a:latin typeface="+mn-ea"/>
              </a:rPr>
              <a:t> 1 : ■ ■ ■ ■ ■ ■ ■ ■ ■ ■ </a:t>
            </a:r>
          </a:p>
          <a:p>
            <a:r>
              <a:rPr lang="ko-KR" altLang="en-US" sz="1200" dirty="0">
                <a:latin typeface="+mn-ea"/>
              </a:rPr>
              <a:t> 2 : ■ ■ ■ ■ ■ ■ ■ ■ ■ ■</a:t>
            </a:r>
          </a:p>
          <a:p>
            <a:r>
              <a:rPr lang="ko-KR" altLang="en-US" sz="1200" dirty="0">
                <a:latin typeface="+mn-ea"/>
              </a:rPr>
              <a:t> 3 : ■ ■ ■ ■ ■ ■ ■ ■ ■ ■</a:t>
            </a:r>
          </a:p>
          <a:p>
            <a:r>
              <a:rPr lang="ko-KR" altLang="en-US" sz="1200" dirty="0">
                <a:latin typeface="+mn-ea"/>
              </a:rPr>
              <a:t> 4 : ■ ■ ■ ■ ■ ■ ■ ■ ■ ■</a:t>
            </a:r>
          </a:p>
          <a:p>
            <a:r>
              <a:rPr lang="ko-KR" altLang="en-US" sz="1200" dirty="0">
                <a:latin typeface="+mn-ea"/>
              </a:rPr>
              <a:t> 5 : ■ ■ ■ ■ ■ ■ ■ ■ ■ ■</a:t>
            </a:r>
          </a:p>
          <a:p>
            <a:r>
              <a:rPr lang="ko-KR" altLang="en-US" sz="1200" dirty="0">
                <a:latin typeface="+mn-ea"/>
              </a:rPr>
              <a:t>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0383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6261" y="315620"/>
            <a:ext cx="8379564" cy="6232475"/>
          </a:xfrm>
          <a:prstGeom prst="rect">
            <a:avLst/>
          </a:prstGeom>
          <a:solidFill>
            <a:srgbClr val="000066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1400" dirty="0">
                <a:solidFill>
                  <a:srgbClr val="6A9955"/>
                </a:solidFill>
                <a:latin typeface="맑은 고딕" panose="020B0503020000020004" pitchFamily="50" charset="-127"/>
              </a:rPr>
              <a:t>높이를 </a:t>
            </a:r>
            <a:r>
              <a:rPr lang="ko-KR" altLang="en-US" sz="1400" dirty="0" err="1">
                <a:solidFill>
                  <a:srgbClr val="6A9955"/>
                </a:solidFill>
                <a:latin typeface="맑은 고딕" panose="020B0503020000020004" pitchFamily="50" charset="-127"/>
              </a:rPr>
              <a:t>입력받아서</a:t>
            </a:r>
            <a:r>
              <a:rPr lang="ko-KR" altLang="en-US" sz="1400" dirty="0">
                <a:solidFill>
                  <a:srgbClr val="6A9955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맑은 고딕" panose="020B0503020000020004" pitchFamily="50" charset="-127"/>
              </a:rPr>
              <a:t>오른쪽 직각삼각형과 정삼각형을 그려보자</a:t>
            </a:r>
            <a:endParaRPr lang="ko-KR" altLang="en-US" sz="1400" dirty="0">
              <a:solidFill>
                <a:srgbClr val="CCCCCC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height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4EC9B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DCDCAA"/>
                </a:solidFill>
                <a:latin typeface="맑은 고딕" panose="020B0503020000020004" pitchFamily="50" charset="-127"/>
              </a:rPr>
              <a:t>input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높이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: 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CDCAA"/>
                </a:solidFill>
                <a:latin typeface="맑은 고딕" panose="020B0503020000020004" pitchFamily="50" charset="-127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오른쪽 </a:t>
            </a:r>
            <a:r>
              <a:rPr lang="ko-KR" altLang="en-US" sz="1400" dirty="0" err="1">
                <a:solidFill>
                  <a:srgbClr val="CE9178"/>
                </a:solidFill>
                <a:latin typeface="맑은 고딕" panose="020B0503020000020004" pitchFamily="50" charset="-127"/>
              </a:rPr>
              <a:t>직각삼각형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C586C0"/>
                </a:solidFill>
                <a:latin typeface="맑은 고딕" panose="020B0503020000020004" pitchFamily="50" charset="-127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h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맑은 고딕" panose="020B0503020000020004" pitchFamily="50" charset="-127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맑은 고딕" panose="020B0503020000020004" pitchFamily="50" charset="-127"/>
              </a:rPr>
              <a:t>range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height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 :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맑은 고딕" panose="020B0503020000020004" pitchFamily="50" charset="-127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맑은 고딕" panose="020B0503020000020004" pitchFamily="50" charset="-127"/>
              </a:rPr>
              <a:t>f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맑은 고딕" panose="020B0503020000020004" pitchFamily="50" charset="-127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sz="1400" dirty="0">
                <a:solidFill>
                  <a:srgbClr val="569CD6"/>
                </a:solidFill>
                <a:latin typeface="맑은 고딕" panose="020B0503020000020004" pitchFamily="50" charset="-127"/>
              </a:rPr>
              <a:t>:2d}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 : 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맑은 고딕" panose="020B0503020000020004" pitchFamily="50" charset="-127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w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맑은 고딕" panose="020B0503020000020004" pitchFamily="50" charset="-127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맑은 고딕" panose="020B0503020000020004" pitchFamily="50" charset="-127"/>
              </a:rPr>
              <a:t>range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 :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맑은 고딕" panose="020B0503020000020004" pitchFamily="50" charset="-127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"★ 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맑은 고딕" panose="020B0503020000020004" pitchFamily="50" charset="-127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CCCCC"/>
                </a:solidFill>
                <a:latin typeface="맑은 고딕" panose="020B0503020000020004" pitchFamily="50" charset="-127"/>
              </a:rPr>
              <a:t>##################################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</a:br>
            <a:r>
              <a:rPr lang="en-US" altLang="ko-KR" sz="1400" dirty="0">
                <a:solidFill>
                  <a:srgbClr val="DCDCAA"/>
                </a:solidFill>
                <a:latin typeface="맑은 고딕" panose="020B0503020000020004" pitchFamily="50" charset="-127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정삼각형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C586C0"/>
                </a:solidFill>
                <a:latin typeface="맑은 고딕" panose="020B0503020000020004" pitchFamily="50" charset="-127"/>
              </a:rPr>
              <a:t>for</a:t>
            </a:r>
            <a:r>
              <a:rPr lang="en-US" altLang="ko-KR" sz="1400" dirty="0" smtClean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h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맑은 고딕" panose="020B0503020000020004" pitchFamily="50" charset="-127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맑은 고딕" panose="020B0503020000020004" pitchFamily="50" charset="-127"/>
              </a:rPr>
              <a:t>range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height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 :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맑은 고딕" panose="020B0503020000020004" pitchFamily="50" charset="-127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맑은 고딕" panose="020B0503020000020004" pitchFamily="50" charset="-127"/>
              </a:rPr>
              <a:t>f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맑은 고딕" panose="020B0503020000020004" pitchFamily="50" charset="-127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sz="1400" dirty="0">
                <a:solidFill>
                  <a:srgbClr val="569CD6"/>
                </a:solidFill>
                <a:latin typeface="맑은 고딕" panose="020B0503020000020004" pitchFamily="50" charset="-127"/>
              </a:rPr>
              <a:t>:2d}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 : 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맑은 고딕" panose="020B0503020000020004" pitchFamily="50" charset="-127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w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맑은 고딕" panose="020B0503020000020004" pitchFamily="50" charset="-127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맑은 고딕" panose="020B0503020000020004" pitchFamily="50" charset="-127"/>
              </a:rPr>
              <a:t>range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height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-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 : </a:t>
            </a:r>
            <a:r>
              <a:rPr lang="en-US" altLang="ko-KR" sz="1400" dirty="0" smtClean="0">
                <a:solidFill>
                  <a:srgbClr val="CCCCCC"/>
                </a:solidFill>
                <a:latin typeface="맑은 고딕" panose="020B0503020000020004" pitchFamily="50" charset="-127"/>
              </a:rPr>
              <a:t>   </a:t>
            </a:r>
            <a:endParaRPr lang="en-US" altLang="ko-KR" sz="1400" dirty="0">
              <a:solidFill>
                <a:srgbClr val="CCCCCC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맑은 고딕" panose="020B0503020000020004" pitchFamily="50" charset="-127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 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맑은 고딕" panose="020B0503020000020004" pitchFamily="50" charset="-127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w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맑은 고딕" panose="020B0503020000020004" pitchFamily="50" charset="-127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맑은 고딕" panose="020B0503020000020004" pitchFamily="50" charset="-127"/>
              </a:rPr>
              <a:t>range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맑은 고딕" panose="020B0503020000020004" pitchFamily="50" charset="-127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 :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맑은 고딕" panose="020B0503020000020004" pitchFamily="50" charset="-127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"★ 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맑은 고딕" panose="020B0503020000020004" pitchFamily="50" charset="-127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맑은 고딕" panose="020B0503020000020004" pitchFamily="50" charset="-127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맑은 고딕" panose="020B0503020000020004" pitchFamily="50" charset="-127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()</a:t>
            </a:r>
          </a:p>
          <a:p>
            <a:pPr lvl="0">
              <a:lnSpc>
                <a:spcPct val="150000"/>
              </a:lnSpc>
            </a:pPr>
            <a:endParaRPr lang="en-US" altLang="ko-KR" sz="1400" dirty="0">
              <a:solidFill>
                <a:srgbClr val="CCCCCC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DCDCAA"/>
                </a:solidFill>
                <a:latin typeface="맑은 고딕" panose="020B0503020000020004" pitchFamily="50" charset="-127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(“</a:t>
            </a:r>
            <a:r>
              <a:rPr lang="ko-KR" altLang="en-US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끝</a:t>
            </a:r>
            <a:r>
              <a:rPr lang="en-US" altLang="ko-KR" sz="1400" dirty="0">
                <a:solidFill>
                  <a:srgbClr val="CCCCCC"/>
                </a:solidFill>
                <a:latin typeface="맑은 고딕" panose="020B0503020000020004" pitchFamily="50" charset="-127"/>
              </a:rPr>
              <a:t>!”)</a:t>
            </a:r>
            <a:endParaRPr lang="en-US" altLang="ko-KR" sz="1400" dirty="0">
              <a:solidFill>
                <a:srgbClr val="CCCCCC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51815" y="4187533"/>
            <a:ext cx="3214341" cy="738664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1400" dirty="0" smtClean="0">
                <a:solidFill>
                  <a:srgbClr val="6A9955"/>
                </a:solidFill>
                <a:latin typeface="맑은 고딕" panose="020B0503020000020004" pitchFamily="50" charset="-127"/>
              </a:rPr>
              <a:t>오른쪽 </a:t>
            </a:r>
            <a:r>
              <a:rPr lang="ko-KR" altLang="en-US" sz="1400" dirty="0" err="1" smtClean="0">
                <a:solidFill>
                  <a:srgbClr val="6A9955"/>
                </a:solidFill>
                <a:latin typeface="맑은 고딕" panose="020B0503020000020004" pitchFamily="50" charset="-127"/>
              </a:rPr>
              <a:t>직각삼각형</a:t>
            </a:r>
            <a:r>
              <a:rPr lang="ko-KR" altLang="en-US" sz="1400" dirty="0">
                <a:solidFill>
                  <a:srgbClr val="6A9955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6A9955"/>
                </a:solidFill>
                <a:latin typeface="맑은 고딕" panose="020B0503020000020004" pitchFamily="50" charset="-127"/>
              </a:rPr>
              <a:t>코드에</a:t>
            </a:r>
            <a:endParaRPr lang="en-US" altLang="ko-KR" sz="1400" dirty="0" smtClean="0">
              <a:solidFill>
                <a:srgbClr val="6A9955"/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6A9955"/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1400" dirty="0" smtClean="0">
                <a:solidFill>
                  <a:srgbClr val="6A9955"/>
                </a:solidFill>
                <a:latin typeface="맑은 고딕" panose="020B0503020000020004" pitchFamily="50" charset="-127"/>
              </a:rPr>
              <a:t>빈칸을 </a:t>
            </a:r>
            <a:r>
              <a:rPr lang="ko-KR" altLang="en-US" sz="1400" dirty="0">
                <a:solidFill>
                  <a:srgbClr val="6A9955"/>
                </a:solidFill>
                <a:latin typeface="맑은 고딕" panose="020B0503020000020004" pitchFamily="50" charset="-127"/>
              </a:rPr>
              <a:t>출력하는 </a:t>
            </a:r>
            <a:r>
              <a:rPr lang="ko-KR" altLang="en-US" sz="1400" dirty="0" err="1">
                <a:solidFill>
                  <a:srgbClr val="6A9955"/>
                </a:solidFill>
                <a:latin typeface="맑은 고딕" panose="020B0503020000020004" pitchFamily="50" charset="-127"/>
              </a:rPr>
              <a:t>반복문을</a:t>
            </a:r>
            <a:r>
              <a:rPr lang="ko-KR" altLang="en-US" sz="1400" dirty="0">
                <a:solidFill>
                  <a:srgbClr val="6A9955"/>
                </a:solidFill>
                <a:latin typeface="맑은 고딕" panose="020B0503020000020004" pitchFamily="50" charset="-127"/>
              </a:rPr>
              <a:t> 추가한다</a:t>
            </a:r>
            <a:r>
              <a:rPr lang="en-US" altLang="ko-KR" sz="1400" dirty="0">
                <a:solidFill>
                  <a:srgbClr val="6A9955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rgbClr val="CCCCCC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50095" y="1386123"/>
            <a:ext cx="2873432" cy="1589674"/>
            <a:chOff x="136468" y="1086852"/>
            <a:chExt cx="2873432" cy="1589674"/>
          </a:xfrm>
        </p:grpSpPr>
        <p:sp>
          <p:nvSpPr>
            <p:cNvPr id="9" name="모서리가 둥근 직사각형 8"/>
            <p:cNvSpPr/>
            <p:nvPr/>
          </p:nvSpPr>
          <p:spPr bwMode="auto">
            <a:xfrm>
              <a:off x="429232" y="1742951"/>
              <a:ext cx="2315159" cy="612807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 bwMode="auto">
            <a:xfrm>
              <a:off x="136468" y="1086852"/>
              <a:ext cx="2873432" cy="1589674"/>
            </a:xfrm>
            <a:prstGeom prst="roundRect">
              <a:avLst>
                <a:gd name="adj" fmla="val 7679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8890" y="3531076"/>
            <a:ext cx="2873432" cy="2300374"/>
            <a:chOff x="75962" y="3331510"/>
            <a:chExt cx="2873432" cy="2768460"/>
          </a:xfrm>
        </p:grpSpPr>
        <p:sp>
          <p:nvSpPr>
            <p:cNvPr id="7" name="모서리가 둥근 직사각형 6"/>
            <p:cNvSpPr/>
            <p:nvPr/>
          </p:nvSpPr>
          <p:spPr bwMode="auto">
            <a:xfrm>
              <a:off x="355433" y="4145555"/>
              <a:ext cx="2315159" cy="779859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 bwMode="auto">
            <a:xfrm>
              <a:off x="345921" y="4990096"/>
              <a:ext cx="2315159" cy="749364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75962" y="3331510"/>
              <a:ext cx="2873432" cy="2768460"/>
            </a:xfrm>
            <a:prstGeom prst="roundRect">
              <a:avLst>
                <a:gd name="adj" fmla="val 10456"/>
              </a:avLst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endParaRPr>
            </a:p>
          </p:txBody>
        </p:sp>
      </p:grpSp>
      <p:sp>
        <p:nvSpPr>
          <p:cNvPr id="12" name="오른쪽 화살표 11"/>
          <p:cNvSpPr/>
          <p:nvPr/>
        </p:nvSpPr>
        <p:spPr bwMode="auto">
          <a:xfrm>
            <a:off x="3344862" y="1644441"/>
            <a:ext cx="895350" cy="565398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10625" y="1055139"/>
            <a:ext cx="2968510" cy="45750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높이</a:t>
            </a: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: 5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오른쪽 </a:t>
            </a:r>
            <a:r>
              <a:rPr lang="ko-KR" altLang="en-US" sz="14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직각삼각형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1 : ★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 2 : ★ ★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 3 : ★ ★ ★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 4 : ★ ★ ★ ★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 5 : ★ ★ ★ ★ ★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정삼각형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1 :       ★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 2 :      ★ ★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 3 :     ★ ★ ★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 4 :    ★ ★ ★ ★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돋움체" panose="020B0609000101010101" pitchFamily="49" charset="-127"/>
                <a:ea typeface="돋움체" panose="020B0609000101010101" pitchFamily="49" charset="-127"/>
              </a:rPr>
              <a:t> 5 :   ★ ★ ★ ★ ★</a:t>
            </a:r>
            <a:endParaRPr lang="ko-KR" altLang="en-US" sz="1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71658" y="4839935"/>
            <a:ext cx="3886517" cy="1708160"/>
          </a:xfrm>
          <a:prstGeom prst="rect">
            <a:avLst/>
          </a:prstGeom>
          <a:solidFill>
            <a:srgbClr val="000066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+mn-ea"/>
              </a:rPr>
              <a:t>정삼각형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586C0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height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 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+mn-ea"/>
              </a:rPr>
              <a:t>f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+mn-ea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+mn-ea"/>
              </a:rPr>
              <a:t>1</a:t>
            </a:r>
            <a:r>
              <a:rPr lang="en-US" altLang="ko-KR" sz="1400" dirty="0">
                <a:solidFill>
                  <a:srgbClr val="569CD6"/>
                </a:solidFill>
                <a:latin typeface="+mn-ea"/>
              </a:rPr>
              <a:t>:2d}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 : 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 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height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-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+mn-ea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),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 </a:t>
            </a:r>
            <a:r>
              <a:rPr lang="en-US" altLang="ko-KR" sz="1400" dirty="0">
                <a:solidFill>
                  <a:srgbClr val="6A9955"/>
                </a:solidFill>
                <a:latin typeface="+mn-ea"/>
              </a:rPr>
              <a:t>#</a:t>
            </a:r>
            <a:r>
              <a:rPr lang="ko-KR" altLang="en-US" sz="1400" dirty="0" err="1">
                <a:solidFill>
                  <a:srgbClr val="6A9955"/>
                </a:solidFill>
                <a:latin typeface="+mn-ea"/>
              </a:rPr>
              <a:t>빈칸찍기</a:t>
            </a:r>
            <a:endParaRPr lang="ko-KR" altLang="en-US" sz="14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CCCCC"/>
                </a:solidFill>
                <a:latin typeface="+mn-ea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"★ "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+mn-ea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)) </a:t>
            </a:r>
            <a:r>
              <a:rPr lang="en-US" altLang="ko-KR" sz="1400" dirty="0">
                <a:solidFill>
                  <a:srgbClr val="6A9955"/>
                </a:solidFill>
                <a:latin typeface="+mn-ea"/>
              </a:rPr>
              <a:t>#</a:t>
            </a:r>
            <a:r>
              <a:rPr lang="ko-KR" altLang="en-US" sz="1400" dirty="0" err="1">
                <a:solidFill>
                  <a:srgbClr val="6A9955"/>
                </a:solidFill>
                <a:latin typeface="+mn-ea"/>
              </a:rPr>
              <a:t>별찍기</a:t>
            </a:r>
            <a:endParaRPr lang="ko-KR" altLang="en-US" sz="1400" b="0" dirty="0">
              <a:solidFill>
                <a:srgbClr val="CCCCCC"/>
              </a:solidFill>
              <a:effectLst/>
              <a:latin typeface="+mn-ea"/>
            </a:endParaRPr>
          </a:p>
        </p:txBody>
      </p:sp>
      <p:sp>
        <p:nvSpPr>
          <p:cNvPr id="21" name="오른쪽 화살표 20"/>
          <p:cNvSpPr/>
          <p:nvPr/>
        </p:nvSpPr>
        <p:spPr bwMode="auto">
          <a:xfrm>
            <a:off x="3376374" y="5323202"/>
            <a:ext cx="895350" cy="565398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40212" y="1386123"/>
            <a:ext cx="4017963" cy="1384995"/>
          </a:xfrm>
          <a:prstGeom prst="rect">
            <a:avLst/>
          </a:prstGeom>
          <a:solidFill>
            <a:srgbClr val="000066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 smtClean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400" dirty="0" smtClean="0">
                <a:solidFill>
                  <a:srgbClr val="CE9178"/>
                </a:solidFill>
                <a:latin typeface="+mn-ea"/>
              </a:rPr>
              <a:t>오른쪽 </a:t>
            </a:r>
            <a:r>
              <a:rPr lang="ko-KR" altLang="en-US" sz="1400" dirty="0" err="1" smtClean="0">
                <a:solidFill>
                  <a:srgbClr val="CE9178"/>
                </a:solidFill>
                <a:latin typeface="+mn-ea"/>
              </a:rPr>
              <a:t>직각삼각형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586C0"/>
                </a:solidFill>
                <a:latin typeface="+mn-ea"/>
              </a:rPr>
              <a:t>for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+mn-ea"/>
              </a:rPr>
              <a:t>in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+mn-ea"/>
              </a:rPr>
              <a:t>range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height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 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569CD6"/>
                </a:solidFill>
                <a:latin typeface="+mn-ea"/>
              </a:rPr>
              <a:t>f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400" dirty="0">
                <a:solidFill>
                  <a:srgbClr val="569CD6"/>
                </a:solidFill>
                <a:latin typeface="+mn-ea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+mn-ea"/>
              </a:rPr>
              <a:t>1</a:t>
            </a:r>
            <a:r>
              <a:rPr lang="en-US" altLang="ko-KR" sz="1400" dirty="0">
                <a:solidFill>
                  <a:srgbClr val="569CD6"/>
                </a:solidFill>
                <a:latin typeface="+mn-ea"/>
              </a:rPr>
              <a:t>:2d}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 : 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end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""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"★ "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*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h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+mn-ea"/>
              </a:rPr>
              <a:t>1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))</a:t>
            </a:r>
            <a:endParaRPr lang="en-US" altLang="ko-KR" sz="1400" b="0" dirty="0">
              <a:solidFill>
                <a:srgbClr val="CCCCCC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9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#6 : 369 </a:t>
            </a:r>
            <a:r>
              <a:rPr lang="ko-KR" altLang="en-US" dirty="0" smtClean="0"/>
              <a:t>게임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100</a:t>
            </a:r>
            <a:r>
              <a:rPr lang="ko-KR" altLang="en-US" dirty="0" smtClean="0"/>
              <a:t>까지 카운트 하면서</a:t>
            </a:r>
            <a:endParaRPr lang="en-US" altLang="ko-KR" dirty="0" smtClean="0"/>
          </a:p>
          <a:p>
            <a:r>
              <a:rPr lang="ko-KR" altLang="en-US" dirty="0" err="1" smtClean="0"/>
              <a:t>십의자리가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짝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일의자리가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꿍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출력합니다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생각해볼 것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수의 </a:t>
            </a:r>
            <a:r>
              <a:rPr lang="ko-KR" altLang="en-US" dirty="0" err="1" smtClean="0"/>
              <a:t>십의자리를</a:t>
            </a:r>
            <a:r>
              <a:rPr lang="ko-KR" altLang="en-US" dirty="0" smtClean="0"/>
              <a:t> 구하는 방법은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어떤 수의 </a:t>
            </a:r>
            <a:r>
              <a:rPr lang="ko-KR" altLang="en-US" dirty="0" err="1" smtClean="0"/>
              <a:t>일의자리를</a:t>
            </a:r>
            <a:r>
              <a:rPr lang="ko-KR" altLang="en-US" dirty="0" smtClean="0"/>
              <a:t> 구하는 방법은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그 수가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배수인지 알아보는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627" y="2419594"/>
            <a:ext cx="1978393" cy="42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  : </a:t>
            </a:r>
            <a:r>
              <a:rPr lang="ko-KR" altLang="en-US" dirty="0" smtClean="0"/>
              <a:t>여러가지 방법이 있습니다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4763" y="1179288"/>
            <a:ext cx="9144997" cy="5078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3,6 9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438150" lvl="1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십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38150" lvl="1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일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38150" lvl="1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(십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십%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"짝“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십의 자리가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이 아니고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의 배수이면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438150" lvl="1" indent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(일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일%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3A35C"/>
                </a:solidFill>
                <a:latin typeface="Consolas" panose="020B0609020204030204" pitchFamily="49" charset="0"/>
              </a:rPr>
              <a:t>“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꿍“</a:t>
            </a:r>
            <a:r>
              <a:rPr lang="en-US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63A35C"/>
                </a:solidFill>
                <a:latin typeface="Consolas" panose="020B0609020204030204" pitchFamily="49" charset="0"/>
              </a:rPr>
              <a:t>  # </a:t>
            </a:r>
            <a:r>
              <a:rPr lang="ko-KR" altLang="en-US" sz="1600" dirty="0" smtClean="0">
                <a:solidFill>
                  <a:srgbClr val="63A35C"/>
                </a:solidFill>
                <a:latin typeface="Consolas" panose="020B0609020204030204" pitchFamily="49" charset="0"/>
              </a:rPr>
              <a:t>일의 자리가 </a:t>
            </a:r>
            <a:r>
              <a:rPr lang="en-US" altLang="ko-KR" sz="1600" dirty="0" smtClean="0">
                <a:solidFill>
                  <a:srgbClr val="63A35C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600" dirty="0" smtClean="0">
                <a:solidFill>
                  <a:srgbClr val="63A35C"/>
                </a:solidFill>
                <a:latin typeface="Consolas" panose="020B0609020204030204" pitchFamily="49" charset="0"/>
              </a:rPr>
              <a:t>이 아니고 </a:t>
            </a:r>
            <a:r>
              <a:rPr lang="en-US" altLang="ko-KR" sz="1600" dirty="0" smtClean="0">
                <a:solidFill>
                  <a:srgbClr val="63A35C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600" dirty="0" smtClean="0">
                <a:solidFill>
                  <a:srgbClr val="63A35C"/>
                </a:solidFill>
                <a:latin typeface="Consolas" panose="020B0609020204030204" pitchFamily="49" charset="0"/>
              </a:rPr>
              <a:t>의 배수이면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438150" lvl="1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 %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: %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s%s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%(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i,a,b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       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438150" lvl="1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"“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                          #</a:t>
            </a:r>
            <a:r>
              <a:rPr kumimoji="0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다음번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수를 위해 다시 초기화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438150" lvl="1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2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763" y="1155470"/>
            <a:ext cx="4439270" cy="419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74" y="763992"/>
            <a:ext cx="3343742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47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문장들을 반복 실행하려면 </a:t>
            </a:r>
            <a:r>
              <a:rPr lang="en-US" altLang="ko-KR" sz="2000" dirty="0"/>
              <a:t>for</a:t>
            </a:r>
            <a:r>
              <a:rPr lang="ko-KR" altLang="en-US" sz="2000" dirty="0"/>
              <a:t>나 </a:t>
            </a:r>
            <a:r>
              <a:rPr lang="en-US" altLang="ko-KR" sz="2000" dirty="0"/>
              <a:t>while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반복 실행되는 문장들을 들여쓰기 하여야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for </a:t>
            </a:r>
            <a:r>
              <a:rPr lang="ko-KR" altLang="en-US" sz="2000" dirty="0"/>
              <a:t>문은 반복 회수를 </a:t>
            </a:r>
            <a:r>
              <a:rPr lang="ko-KR" altLang="en-US" sz="2000" dirty="0" err="1"/>
              <a:t>정해져있을</a:t>
            </a:r>
            <a:r>
              <a:rPr lang="ko-KR" altLang="en-US" sz="2000" dirty="0"/>
              <a:t> 때 유용하다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while </a:t>
            </a:r>
            <a:r>
              <a:rPr lang="ko-KR" altLang="en-US" sz="2000" dirty="0"/>
              <a:t>문은 반복 조건이 정해져 있을 때 유용하다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반복문의 초입에서 조건식은 검사된다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오늘의 </a:t>
            </a:r>
            <a:r>
              <a:rPr lang="ko-KR" altLang="en-US" sz="2000" dirty="0" err="1" smtClean="0"/>
              <a:t>실습활동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반복문을</a:t>
            </a:r>
            <a:r>
              <a:rPr lang="ko-KR" altLang="en-US" sz="1800" dirty="0" smtClean="0"/>
              <a:t> 사용하는 프로그램 </a:t>
            </a:r>
            <a:r>
              <a:rPr lang="en-US" altLang="ko-KR" sz="1800" dirty="0" smtClean="0"/>
              <a:t>3</a:t>
            </a:r>
            <a:r>
              <a:rPr lang="ko-KR" altLang="en-US" sz="1800" dirty="0" err="1" smtClean="0"/>
              <a:t>개이상</a:t>
            </a:r>
            <a:r>
              <a:rPr lang="ko-KR" altLang="en-US" sz="1800" dirty="0" smtClean="0"/>
              <a:t> 만들어 올리기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99"/>
                </a:solidFill>
                <a:latin typeface="+mn-ea"/>
                <a:ea typeface="+mn-ea"/>
              </a:rPr>
              <a:t>Supp. </a:t>
            </a:r>
            <a:r>
              <a:rPr lang="ko-KR" altLang="en-US" dirty="0" smtClean="0">
                <a:solidFill>
                  <a:srgbClr val="000099"/>
                </a:solidFill>
                <a:latin typeface="+mn-ea"/>
                <a:ea typeface="+mn-ea"/>
              </a:rPr>
              <a:t>거북이로 </a:t>
            </a:r>
            <a:r>
              <a:rPr lang="ko-KR" altLang="en-US" dirty="0" err="1" smtClean="0">
                <a:solidFill>
                  <a:srgbClr val="000099"/>
                </a:solidFill>
                <a:latin typeface="+mn-ea"/>
                <a:ea typeface="+mn-ea"/>
              </a:rPr>
              <a:t>도형그리기</a:t>
            </a:r>
            <a:r>
              <a:rPr lang="ko-KR" altLang="en-US" dirty="0" smtClean="0">
                <a:solidFill>
                  <a:srgbClr val="000099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1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반복이란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반복</a:t>
            </a:r>
            <a:r>
              <a:rPr lang="en-US" altLang="ko-KR" sz="1800" dirty="0" smtClean="0"/>
              <a:t>(iteration)</a:t>
            </a:r>
            <a:r>
              <a:rPr lang="ko-KR" altLang="en-US" sz="1800" dirty="0" smtClean="0"/>
              <a:t>은 동일한 문장을 여러 번 반복시키는 구조</a:t>
            </a:r>
            <a:endParaRPr lang="en-US" altLang="ko-KR" sz="1800" dirty="0" smtClean="0"/>
          </a:p>
          <a:p>
            <a:r>
              <a:rPr lang="ko-KR" altLang="en-US" sz="1800" dirty="0" smtClean="0"/>
              <a:t>컴퓨터는 인간과 다르게 반복적인 작업을 실수 없이 빠르게 할 수 있다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가장 큰 장점</a:t>
            </a:r>
            <a:r>
              <a:rPr lang="en-US" altLang="ko-KR" sz="1800" dirty="0" smtClean="0"/>
              <a:t>!!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17" y="2397828"/>
            <a:ext cx="3623271" cy="35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n-</a:t>
            </a:r>
            <a:r>
              <a:rPr lang="ko-KR" altLang="en-US" smtClean="0"/>
              <a:t>각형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사용자로부터 정수 </a:t>
            </a:r>
            <a:r>
              <a:rPr lang="en-US" altLang="ko-KR" sz="1800" dirty="0" smtClean="0"/>
              <a:t>n</a:t>
            </a:r>
            <a:r>
              <a:rPr lang="ko-KR" altLang="en-US" sz="1800" dirty="0" err="1" smtClean="0"/>
              <a:t>을받아서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n-</a:t>
            </a:r>
            <a:r>
              <a:rPr lang="ko-KR" altLang="en-US" sz="1800" dirty="0" smtClean="0"/>
              <a:t>각형을 그리는 프로그램을 작성해봅시다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43" y="1779255"/>
            <a:ext cx="6471113" cy="1766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18986" y="3937407"/>
            <a:ext cx="44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+mn-ea"/>
              </a:rPr>
              <a:t>turtle.textinput</a:t>
            </a:r>
            <a:r>
              <a:rPr lang="en-US" altLang="ko-KR" dirty="0" smtClean="0">
                <a:latin typeface="+mn-ea"/>
              </a:rPr>
              <a:t>(“</a:t>
            </a:r>
            <a:r>
              <a:rPr lang="ko-KR" altLang="en-US" dirty="0" err="1" smtClean="0">
                <a:latin typeface="+mn-ea"/>
              </a:rPr>
              <a:t>몇각형을</a:t>
            </a:r>
            <a:r>
              <a:rPr lang="ko-KR" altLang="en-US" dirty="0" smtClean="0">
                <a:latin typeface="+mn-ea"/>
              </a:rPr>
              <a:t> 원하시나요</a:t>
            </a:r>
            <a:r>
              <a:rPr lang="en-US" altLang="ko-KR" dirty="0" smtClean="0">
                <a:latin typeface="+mn-ea"/>
              </a:rPr>
              <a:t>? :”)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아래쪽 화살표 10"/>
          <p:cNvSpPr/>
          <p:nvPr/>
        </p:nvSpPr>
        <p:spPr bwMode="auto">
          <a:xfrm rot="10800000">
            <a:off x="1654232" y="3382808"/>
            <a:ext cx="415637" cy="55459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8458" y="1870188"/>
            <a:ext cx="4466191" cy="3696512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import turtle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t = </a:t>
            </a:r>
            <a:r>
              <a:rPr lang="en-US" altLang="ko-KR" sz="1400" dirty="0" err="1">
                <a:latin typeface="+mn-ea"/>
                <a:ea typeface="+mn-ea"/>
              </a:rPr>
              <a:t>turtle.Turtle</a:t>
            </a:r>
            <a:r>
              <a:rPr lang="en-US" altLang="ko-KR" sz="1400" dirty="0">
                <a:latin typeface="+mn-ea"/>
                <a:ea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t.shape</a:t>
            </a:r>
            <a:r>
              <a:rPr lang="en-US" altLang="ko-KR" sz="1400" dirty="0">
                <a:latin typeface="+mn-ea"/>
                <a:ea typeface="+mn-ea"/>
              </a:rPr>
              <a:t>("turtle")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s =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turtle.textinput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("", "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  <a:ea typeface="+mn-ea"/>
              </a:rPr>
              <a:t>몇각형을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 원하시나요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?:")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n=</a:t>
            </a: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(s</a:t>
            </a:r>
            <a:r>
              <a:rPr lang="en-US" altLang="ko-KR" sz="1400" dirty="0" smtClean="0">
                <a:latin typeface="+mn-ea"/>
                <a:ea typeface="+mn-ea"/>
              </a:rPr>
              <a:t>)    #</a:t>
            </a:r>
            <a:r>
              <a:rPr lang="ko-KR" altLang="en-US" sz="1400" dirty="0" smtClean="0">
                <a:latin typeface="+mn-ea"/>
                <a:ea typeface="+mn-ea"/>
              </a:rPr>
              <a:t>정수로 바꾸어 </a:t>
            </a:r>
            <a:r>
              <a:rPr lang="en-US" altLang="ko-KR" sz="1400" dirty="0" smtClean="0">
                <a:latin typeface="+mn-ea"/>
                <a:ea typeface="+mn-ea"/>
              </a:rPr>
              <a:t>n</a:t>
            </a:r>
            <a:r>
              <a:rPr lang="ko-KR" altLang="en-US" sz="1400" dirty="0" err="1" smtClean="0">
                <a:latin typeface="+mn-ea"/>
                <a:ea typeface="+mn-ea"/>
              </a:rPr>
              <a:t>에저장하고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for </a:t>
            </a:r>
            <a:r>
              <a:rPr lang="en-US" altLang="ko-KR" sz="1400" dirty="0" err="1">
                <a:latin typeface="+mn-ea"/>
                <a:ea typeface="+mn-ea"/>
              </a:rPr>
              <a:t>i</a:t>
            </a:r>
            <a:r>
              <a:rPr lang="en-US" altLang="ko-KR" sz="1400" dirty="0">
                <a:latin typeface="+mn-ea"/>
                <a:ea typeface="+mn-ea"/>
              </a:rPr>
              <a:t> in range(n</a:t>
            </a:r>
            <a:r>
              <a:rPr lang="en-US" altLang="ko-KR" sz="1400" dirty="0" smtClean="0">
                <a:latin typeface="+mn-ea"/>
                <a:ea typeface="+mn-ea"/>
              </a:rPr>
              <a:t>):         # </a:t>
            </a:r>
            <a:r>
              <a:rPr lang="ko-KR" altLang="en-US" sz="1400" dirty="0" smtClean="0">
                <a:latin typeface="+mn-ea"/>
                <a:ea typeface="+mn-ea"/>
              </a:rPr>
              <a:t>반복</a:t>
            </a:r>
            <a:r>
              <a:rPr lang="en-US" altLang="ko-KR" sz="1400" dirty="0" smtClean="0">
                <a:latin typeface="+mn-ea"/>
                <a:ea typeface="+mn-ea"/>
              </a:rPr>
              <a:t>!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err="1">
                <a:latin typeface="+mn-ea"/>
                <a:ea typeface="+mn-ea"/>
              </a:rPr>
              <a:t>t.forward</a:t>
            </a:r>
            <a:r>
              <a:rPr lang="en-US" altLang="ko-KR" sz="1400" dirty="0">
                <a:latin typeface="+mn-ea"/>
                <a:ea typeface="+mn-ea"/>
              </a:rPr>
              <a:t>(100)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	</a:t>
            </a:r>
            <a:r>
              <a:rPr lang="en-US" altLang="ko-KR" sz="1400" dirty="0" err="1">
                <a:latin typeface="+mn-ea"/>
                <a:ea typeface="+mn-ea"/>
              </a:rPr>
              <a:t>t.left</a:t>
            </a:r>
            <a:r>
              <a:rPr lang="en-US" altLang="ko-KR" sz="1400" dirty="0">
                <a:latin typeface="+mn-ea"/>
                <a:ea typeface="+mn-ea"/>
              </a:rPr>
              <a:t>(360/n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input()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79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23" y="1923763"/>
            <a:ext cx="3883852" cy="445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Lab: </a:t>
            </a:r>
            <a:r>
              <a:rPr lang="ko-KR" altLang="en-US" smtClean="0"/>
              <a:t>거북이를 랜덤하게 움직이게 하자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64763" y="1155470"/>
            <a:ext cx="6784182" cy="5125949"/>
          </a:xfrm>
        </p:spPr>
        <p:txBody>
          <a:bodyPr/>
          <a:lstStyle/>
          <a:p>
            <a:r>
              <a:rPr lang="ko-KR" altLang="en-US" sz="1800" dirty="0" smtClean="0">
                <a:ea typeface="+mn-ea"/>
              </a:rPr>
              <a:t>거북이가 술에 취한 것처럼 </a:t>
            </a:r>
            <a:r>
              <a:rPr lang="ko-KR" altLang="en-US" sz="1800" dirty="0" err="1" smtClean="0">
                <a:ea typeface="+mn-ea"/>
              </a:rPr>
              <a:t>랜덤하게</a:t>
            </a:r>
            <a:r>
              <a:rPr lang="ko-KR" altLang="en-US" sz="1800" dirty="0" smtClean="0">
                <a:ea typeface="+mn-ea"/>
              </a:rPr>
              <a:t> 움직이게 해보자</a:t>
            </a:r>
            <a:r>
              <a:rPr lang="en-US" altLang="ko-KR" sz="1800" dirty="0" smtClean="0">
                <a:ea typeface="+mn-ea"/>
              </a:rPr>
              <a:t>.</a:t>
            </a:r>
          </a:p>
          <a:p>
            <a:r>
              <a:rPr lang="ko-KR" altLang="en-US" sz="1800" dirty="0" smtClean="0">
                <a:ea typeface="+mn-ea"/>
              </a:rPr>
              <a:t>이전에 사용한 </a:t>
            </a:r>
            <a:r>
              <a:rPr lang="en-US" altLang="ko-KR" sz="1800" dirty="0" smtClean="0">
                <a:ea typeface="+mn-ea"/>
              </a:rPr>
              <a:t>Random </a:t>
            </a:r>
            <a:r>
              <a:rPr lang="ko-KR" altLang="en-US" sz="1800" dirty="0" smtClean="0">
                <a:ea typeface="+mn-ea"/>
              </a:rPr>
              <a:t>함수를 이용해서</a:t>
            </a:r>
            <a:endParaRPr lang="en-US" altLang="ko-KR" sz="1800" dirty="0" smtClean="0">
              <a:ea typeface="+mn-ea"/>
            </a:endParaRPr>
          </a:p>
          <a:p>
            <a:pPr lvl="1"/>
            <a:r>
              <a:rPr lang="ko-KR" altLang="en-US" sz="1600" dirty="0" err="1" smtClean="0">
                <a:ea typeface="+mn-ea"/>
              </a:rPr>
              <a:t>반복회수는</a:t>
            </a:r>
            <a:r>
              <a:rPr lang="ko-KR" altLang="en-US" sz="1600" dirty="0" smtClean="0">
                <a:ea typeface="+mn-ea"/>
              </a:rPr>
              <a:t> </a:t>
            </a:r>
            <a:r>
              <a:rPr lang="en-US" altLang="ko-KR" sz="1600" dirty="0" smtClean="0">
                <a:ea typeface="+mn-ea"/>
              </a:rPr>
              <a:t>30</a:t>
            </a:r>
            <a:r>
              <a:rPr lang="ko-KR" altLang="en-US" sz="1600" dirty="0" smtClean="0">
                <a:ea typeface="+mn-ea"/>
              </a:rPr>
              <a:t>번</a:t>
            </a:r>
            <a:r>
              <a:rPr lang="en-US" altLang="ko-KR" sz="1600" dirty="0" smtClean="0">
                <a:ea typeface="+mn-ea"/>
              </a:rPr>
              <a:t>.  </a:t>
            </a:r>
            <a:r>
              <a:rPr lang="ko-KR" altLang="en-US" sz="1600" dirty="0" smtClean="0">
                <a:ea typeface="+mn-ea"/>
              </a:rPr>
              <a:t>거리와 각도를 </a:t>
            </a:r>
            <a:r>
              <a:rPr lang="ko-KR" altLang="en-US" sz="1600" dirty="0" err="1" smtClean="0">
                <a:ea typeface="+mn-ea"/>
              </a:rPr>
              <a:t>랜덤하게</a:t>
            </a:r>
            <a:r>
              <a:rPr lang="ko-KR" altLang="en-US" sz="1600" dirty="0" smtClean="0">
                <a:ea typeface="+mn-ea"/>
              </a:rPr>
              <a:t> 얻는다</a:t>
            </a:r>
            <a:r>
              <a:rPr lang="en-US" altLang="ko-KR" sz="1600" dirty="0" smtClean="0">
                <a:ea typeface="+mn-ea"/>
              </a:rPr>
              <a:t>.</a:t>
            </a:r>
          </a:p>
          <a:p>
            <a:pPr lvl="1"/>
            <a:r>
              <a:rPr lang="ko-KR" altLang="en-US" sz="1600" dirty="0" smtClean="0">
                <a:ea typeface="+mn-ea"/>
              </a:rPr>
              <a:t>거리는 </a:t>
            </a:r>
            <a:r>
              <a:rPr lang="en-US" altLang="ko-KR" sz="1600" dirty="0" smtClean="0">
                <a:ea typeface="+mn-ea"/>
              </a:rPr>
              <a:t>1~100</a:t>
            </a:r>
          </a:p>
          <a:p>
            <a:pPr lvl="1"/>
            <a:r>
              <a:rPr lang="ko-KR" altLang="en-US" sz="1600" dirty="0" smtClean="0">
                <a:ea typeface="+mn-ea"/>
              </a:rPr>
              <a:t>각도는 </a:t>
            </a:r>
            <a:r>
              <a:rPr lang="en-US" altLang="ko-KR" sz="1600" dirty="0" smtClean="0">
                <a:ea typeface="+mn-ea"/>
              </a:rPr>
              <a:t>-180~180</a:t>
            </a:r>
          </a:p>
          <a:p>
            <a:pPr lvl="1"/>
            <a:r>
              <a:rPr lang="ko-KR" altLang="en-US" sz="1600" dirty="0" smtClean="0">
                <a:ea typeface="+mn-ea"/>
              </a:rPr>
              <a:t>방향은</a:t>
            </a:r>
            <a:r>
              <a:rPr lang="en-US" altLang="ko-KR" sz="1600" dirty="0" smtClean="0">
                <a:ea typeface="+mn-ea"/>
              </a:rPr>
              <a:t> </a:t>
            </a:r>
            <a:r>
              <a:rPr lang="ko-KR" altLang="en-US" sz="1600" dirty="0" smtClean="0">
                <a:ea typeface="+mn-ea"/>
              </a:rPr>
              <a:t>오른쪽으로</a:t>
            </a:r>
            <a:endParaRPr lang="en-US" altLang="ko-KR" sz="1600" dirty="0" smtClean="0">
              <a:ea typeface="+mn-ea"/>
            </a:endParaRPr>
          </a:p>
          <a:p>
            <a:pPr marL="471487" lvl="1" indent="0">
              <a:buNone/>
            </a:pPr>
            <a:endParaRPr lang="ko-KR" altLang="en-US" sz="1600" dirty="0"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756854" y="2783631"/>
            <a:ext cx="3048001" cy="315893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순서와 </a:t>
            </a:r>
            <a:r>
              <a:rPr lang="ko-KR" altLang="en-US" dirty="0"/>
              <a:t>방법 생각하기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8" y="1029462"/>
            <a:ext cx="8897807" cy="191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6355" y="2875464"/>
            <a:ext cx="8756491" cy="3921384"/>
          </a:xfrm>
          <a:prstGeom prst="rect">
            <a:avLst/>
          </a:prstGeom>
          <a:noFill/>
          <a:ln w="12700">
            <a:solidFill>
              <a:srgbClr val="000099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/>
              <a:t>① import turtle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② import random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③ t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④ </a:t>
            </a:r>
            <a:r>
              <a:rPr lang="en-US" altLang="ko-KR" sz="1600" dirty="0" err="1"/>
              <a:t>t.shape</a:t>
            </a:r>
            <a:r>
              <a:rPr lang="en-US" altLang="ko-KR" sz="1600" dirty="0"/>
              <a:t>("turtle")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⑤ </a:t>
            </a:r>
            <a:r>
              <a:rPr lang="en-US" altLang="ko-KR" sz="1600" dirty="0" smtClean="0"/>
              <a:t>count=30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⑥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</a:t>
            </a:r>
            <a:r>
              <a:rPr lang="en-US" altLang="ko-KR" sz="1600" dirty="0" smtClean="0"/>
              <a:t>range(count):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⑦	length = </a:t>
            </a:r>
            <a:r>
              <a:rPr lang="en-US" altLang="ko-KR" sz="1600" dirty="0" err="1"/>
              <a:t>random.randint</a:t>
            </a:r>
            <a:r>
              <a:rPr lang="en-US" altLang="ko-KR" sz="1600" dirty="0"/>
              <a:t>(1, 100)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⑧ 	</a:t>
            </a:r>
            <a:r>
              <a:rPr lang="en-US" altLang="ko-KR" sz="1600" dirty="0" err="1"/>
              <a:t>t.forward</a:t>
            </a:r>
            <a:r>
              <a:rPr lang="en-US" altLang="ko-KR" sz="1600" dirty="0"/>
              <a:t>(length)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⑨ 	angle = </a:t>
            </a:r>
            <a:r>
              <a:rPr lang="en-US" altLang="ko-KR" sz="1600" dirty="0" err="1"/>
              <a:t>random.randint</a:t>
            </a:r>
            <a:r>
              <a:rPr lang="en-US" altLang="ko-KR" sz="1600" dirty="0"/>
              <a:t>(-180, 180)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⑩	</a:t>
            </a:r>
            <a:r>
              <a:rPr lang="en-US" altLang="ko-KR" sz="1600" dirty="0" err="1"/>
              <a:t>t.right</a:t>
            </a:r>
            <a:r>
              <a:rPr lang="en-US" altLang="ko-KR" sz="1600" dirty="0"/>
              <a:t>(angle)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여러 개의 사각형그리기 </a:t>
            </a:r>
            <a:r>
              <a:rPr lang="en-US" altLang="ko-KR" dirty="0" smtClean="0"/>
              <a:t>– 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루프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루프를 이용하여서 화면에 사각형을 그리는 코드를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4944" y="1676400"/>
            <a:ext cx="5447775" cy="5181600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import turtle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t = </a:t>
            </a:r>
            <a:r>
              <a:rPr lang="en-US" altLang="ko-KR" sz="1200" dirty="0" err="1">
                <a:latin typeface="+mn-ea"/>
                <a:ea typeface="+mn-ea"/>
              </a:rPr>
              <a:t>turtle.Turtle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=0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k=0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count = 10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en-US" altLang="ko-KR" sz="1200" dirty="0" err="1">
                <a:latin typeface="+mn-ea"/>
                <a:ea typeface="+mn-ea"/>
              </a:rPr>
              <a:t>t.goto</a:t>
            </a:r>
            <a:r>
              <a:rPr lang="en-US" altLang="ko-KR" sz="1200" dirty="0">
                <a:latin typeface="+mn-ea"/>
                <a:ea typeface="+mn-ea"/>
              </a:rPr>
              <a:t>(-100, 0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# </a:t>
            </a:r>
            <a:r>
              <a:rPr lang="ko-KR" altLang="en-US" sz="1200" dirty="0" smtClean="0">
                <a:latin typeface="+mn-ea"/>
                <a:ea typeface="+mn-ea"/>
              </a:rPr>
              <a:t>두개의 중첩된 </a:t>
            </a:r>
            <a:r>
              <a:rPr lang="ko-KR" altLang="en-US" sz="1200" dirty="0" err="1" smtClean="0">
                <a:latin typeface="+mn-ea"/>
                <a:ea typeface="+mn-ea"/>
              </a:rPr>
              <a:t>반복문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while (k &lt; count) :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        </a:t>
            </a:r>
            <a:r>
              <a:rPr lang="en-US" altLang="ko-KR" sz="1200" dirty="0" err="1" smtClean="0">
                <a:latin typeface="+mn-ea"/>
                <a:ea typeface="+mn-ea"/>
              </a:rPr>
              <a:t>i</a:t>
            </a:r>
            <a:r>
              <a:rPr lang="en-US" altLang="ko-KR" sz="1200" dirty="0" smtClean="0">
                <a:latin typeface="+mn-ea"/>
                <a:ea typeface="+mn-ea"/>
              </a:rPr>
              <a:t>=0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        </a:t>
            </a:r>
            <a:r>
              <a:rPr lang="en-US" altLang="ko-KR" sz="1200" dirty="0" err="1">
                <a:latin typeface="+mn-ea"/>
                <a:ea typeface="+mn-ea"/>
              </a:rPr>
              <a:t>t.write</a:t>
            </a:r>
            <a:r>
              <a:rPr lang="en-US" altLang="ko-KR" sz="1200" dirty="0">
                <a:latin typeface="+mn-ea"/>
                <a:ea typeface="+mn-ea"/>
              </a:rPr>
              <a:t>(k)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        print(" k:%d,   </a:t>
            </a:r>
            <a:r>
              <a:rPr lang="en-US" altLang="ko-KR" sz="1200" dirty="0" err="1">
                <a:latin typeface="+mn-ea"/>
                <a:ea typeface="+mn-ea"/>
              </a:rPr>
              <a:t>i</a:t>
            </a:r>
            <a:r>
              <a:rPr lang="en-US" altLang="ko-KR" sz="1200" dirty="0">
                <a:latin typeface="+mn-ea"/>
                <a:ea typeface="+mn-ea"/>
              </a:rPr>
              <a:t> : "%k, end ="")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  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                  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        k = k+1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        print("\n")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print("!")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9" y="2274637"/>
            <a:ext cx="5890770" cy="3307367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15" idx="2"/>
          </p:cNvCxnSpPr>
          <p:nvPr/>
        </p:nvCxnSpPr>
        <p:spPr bwMode="auto">
          <a:xfrm flipH="1">
            <a:off x="8966200" y="4172811"/>
            <a:ext cx="1456267" cy="912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직사각형 14"/>
          <p:cNvSpPr/>
          <p:nvPr/>
        </p:nvSpPr>
        <p:spPr>
          <a:xfrm>
            <a:off x="8763000" y="2418485"/>
            <a:ext cx="3318934" cy="17543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while 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&lt; 4)    :         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                   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t.forward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(100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+ k*10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)  #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길이조정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t.right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(90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               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t.write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   print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end=",")</a:t>
            </a: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+ 1        # 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를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씩 증가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646333" y="3632200"/>
            <a:ext cx="3589867" cy="235373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7245466" y="4834466"/>
            <a:ext cx="2540638" cy="44026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en-US" altLang="ko-KR" dirty="0"/>
              <a:t>: </a:t>
            </a:r>
            <a:r>
              <a:rPr lang="ko-KR" altLang="en-US" dirty="0"/>
              <a:t> 여러 개의 사각형그리기 </a:t>
            </a:r>
            <a:r>
              <a:rPr lang="en-US" altLang="ko-KR" dirty="0"/>
              <a:t>– 2</a:t>
            </a:r>
            <a:r>
              <a:rPr lang="ko-KR" altLang="en-US" dirty="0"/>
              <a:t>개의 </a:t>
            </a:r>
            <a:r>
              <a:rPr lang="en-US" altLang="ko-KR" dirty="0" smtClean="0"/>
              <a:t>for </a:t>
            </a:r>
            <a:r>
              <a:rPr lang="ko-KR" altLang="en-US" dirty="0"/>
              <a:t>루프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46032" y="1110546"/>
            <a:ext cx="6498608" cy="5509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turtle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turtle.Turtle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  #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변수의 값을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으로 초기화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rgbClr val="0099CC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200" dirty="0">
                <a:solidFill>
                  <a:srgbClr val="0099CC"/>
                </a:solidFill>
                <a:latin typeface="Consolas" panose="020B0609020204030204" pitchFamily="49" charset="0"/>
              </a:rPr>
              <a:t>변수의 값을 </a:t>
            </a:r>
            <a:r>
              <a:rPr lang="en-US" altLang="ko-KR" sz="12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200" dirty="0">
                <a:solidFill>
                  <a:srgbClr val="0099CC"/>
                </a:solidFill>
                <a:latin typeface="Consolas" panose="020B0609020204030204" pitchFamily="49" charset="0"/>
              </a:rPr>
              <a:t>으로 초기화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  #count</a:t>
            </a:r>
            <a:r>
              <a:rPr lang="ko-KR" altLang="en-US" sz="1200" dirty="0">
                <a:solidFill>
                  <a:srgbClr val="0099CC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err="1" smtClean="0">
                <a:solidFill>
                  <a:srgbClr val="0099CC"/>
                </a:solidFill>
                <a:latin typeface="Consolas" panose="020B0609020204030204" pitchFamily="49" charset="0"/>
              </a:rPr>
              <a:t>변수값은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en-US" sz="1200" b="0" i="0" u="none" strike="noStrike" cap="none" normalizeH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으로 초기화</a:t>
            </a:r>
            <a:endParaRPr kumimoji="0" lang="en-US" altLang="ko-KR" sz="1200" b="0" i="0" u="none" strike="noStrike" cap="none" normalizeH="0" dirty="0" smtClean="0">
              <a:ln>
                <a:noFill/>
              </a:ln>
              <a:solidFill>
                <a:srgbClr val="0099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t.goto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두개의 중첩된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반복문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(k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          #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내부반복문에서 </a:t>
            </a:r>
            <a:r>
              <a:rPr kumimoji="0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0,1,2,3 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으로 증가하므로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rewind   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t.write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(k)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 k:%d,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: 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%k,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: </a:t>
            </a: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t.forward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길이조정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t.right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t.write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1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씩 증가</a:t>
            </a:r>
            <a:endParaRPr lang="en-US" altLang="ko-KR" sz="12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6384162" y="1396707"/>
            <a:ext cx="4977403" cy="481176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turtle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turtle.Turtle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t.goto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: </a:t>
            </a:r>
          </a:p>
          <a:p>
            <a:pPr marL="835025" lvl="2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t.write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(k)</a:t>
            </a:r>
          </a:p>
          <a:p>
            <a:pPr marL="835025" lvl="2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"k:%d,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: 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%k,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35025" lvl="2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: </a:t>
            </a:r>
          </a:p>
          <a:p>
            <a:pPr marL="1624013" lvl="4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t.forward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624013" lvl="4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t.right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1624013" lvl="4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t.write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624013" lvl="4" indent="0">
              <a:spcBef>
                <a:spcPct val="0"/>
              </a:spcBef>
              <a:buClrTx/>
              <a:buFontTx/>
              <a:buNone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438150" lvl="1" indent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0" y="3012440"/>
            <a:ext cx="5994400" cy="336931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644640" y="3024427"/>
            <a:ext cx="4359983" cy="2854006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428303" y="4008993"/>
            <a:ext cx="3058160" cy="154432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35794" y="4164012"/>
            <a:ext cx="3446925" cy="166258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1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77CE8-1550-48C9-9B50-0A34B65B3A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63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전광판에 ‘방문을 환영합니다</a:t>
            </a:r>
            <a:r>
              <a:rPr lang="en-US" altLang="ko-KR" sz="1800" dirty="0" smtClean="0"/>
              <a:t>!”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번 출력한다고 하자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99" y="1948035"/>
            <a:ext cx="5200650" cy="14573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08816" y="3796838"/>
            <a:ext cx="7816827" cy="64633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+mn-ea"/>
              </a:rPr>
              <a:t>print(“</a:t>
            </a:r>
            <a:r>
              <a:rPr lang="ko-KR" altLang="en-US" sz="2400" dirty="0" smtClean="0">
                <a:latin typeface="+mn-ea"/>
              </a:rPr>
              <a:t>방문을 환영합니다</a:t>
            </a:r>
            <a:r>
              <a:rPr lang="en-US" altLang="ko-KR" sz="2400" dirty="0" smtClean="0">
                <a:latin typeface="+mn-ea"/>
              </a:rPr>
              <a:t>!”)  </a:t>
            </a:r>
            <a:r>
              <a:rPr lang="ko-KR" altLang="en-US" sz="2400" dirty="0" smtClean="0">
                <a:latin typeface="+mn-ea"/>
              </a:rPr>
              <a:t>를  여러 번 쓰면 되겠군</a:t>
            </a:r>
            <a:r>
              <a:rPr lang="en-US" altLang="ko-KR" sz="2400" dirty="0" smtClean="0">
                <a:latin typeface="+mn-ea"/>
              </a:rPr>
              <a:t>!</a:t>
            </a:r>
            <a:endParaRPr lang="ko-KR" altLang="en-US" sz="24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 쯤이야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5291" y="1899883"/>
            <a:ext cx="7348505" cy="2489237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+mn-ea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7174" y="2594891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복사해서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붙여넣기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!!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4261141" y="2007714"/>
            <a:ext cx="284671" cy="188264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만약 </a:t>
            </a:r>
            <a:r>
              <a:rPr lang="en-US" altLang="ko-KR" smtClean="0"/>
              <a:t>1000</a:t>
            </a:r>
            <a:r>
              <a:rPr lang="ko-KR" altLang="en-US" smtClean="0"/>
              <a:t>번 반복해야 한다면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3353" y="1791848"/>
            <a:ext cx="7430567" cy="3544923"/>
          </a:xfrm>
          <a:prstGeom prst="rect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>
                <a:latin typeface="+mn-ea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!")</a:t>
            </a:r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665107" y="2422958"/>
            <a:ext cx="368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1000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번 복사해서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붙여넣는다구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??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이건 좀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…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4168477" y="1958072"/>
            <a:ext cx="284671" cy="304618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189" y="3481166"/>
            <a:ext cx="2560676" cy="253911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1000</a:t>
            </a:r>
            <a:r>
              <a:rPr lang="ko-KR" altLang="en-US" dirty="0"/>
              <a:t>번 반복해야 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반복 구조를 사용한다</a:t>
            </a:r>
            <a:r>
              <a:rPr lang="en-US" altLang="ko-KR" sz="1800" dirty="0" smtClean="0"/>
              <a:t>!</a:t>
            </a:r>
          </a:p>
          <a:p>
            <a:pPr lvl="1"/>
            <a:r>
              <a:rPr lang="ko-KR" altLang="en-US" sz="1600" dirty="0" smtClean="0"/>
              <a:t>횟수로 제한하는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조건으로 제한하는 </a:t>
            </a:r>
            <a:r>
              <a:rPr lang="en-US" altLang="ko-KR" sz="1600" dirty="0" smtClean="0"/>
              <a:t>while</a:t>
            </a:r>
            <a:r>
              <a:rPr lang="ko-KR" altLang="en-US" sz="1600" dirty="0"/>
              <a:t>문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127" y="1029999"/>
            <a:ext cx="4334567" cy="26243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127" y="3483170"/>
            <a:ext cx="3831024" cy="29694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5753" y="3040744"/>
            <a:ext cx="4206450" cy="1655948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#</a:t>
            </a:r>
            <a:r>
              <a:rPr lang="en-US" altLang="ko-KR" sz="1600" dirty="0" err="1" smtClean="0">
                <a:latin typeface="+mn-ea"/>
                <a:ea typeface="+mn-ea"/>
                <a:cs typeface="Arial" panose="020B0604020202020204" pitchFamily="34" charset="0"/>
              </a:rPr>
              <a:t>i</a:t>
            </a: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=0   </a:t>
            </a:r>
            <a:r>
              <a:rPr lang="ko-KR" altLang="en-US" sz="1600" dirty="0" smtClean="0">
                <a:latin typeface="+mn-ea"/>
                <a:ea typeface="+mn-ea"/>
                <a:cs typeface="Arial" panose="020B0604020202020204" pitchFamily="34" charset="0"/>
              </a:rPr>
              <a:t>변수는 초기화해두는 습관</a:t>
            </a: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^^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for  </a:t>
            </a:r>
            <a:r>
              <a:rPr lang="en-US" altLang="ko-KR" sz="1600" dirty="0" err="1" smtClean="0">
                <a:latin typeface="+mn-ea"/>
                <a:ea typeface="+mn-ea"/>
                <a:cs typeface="Arial" panose="020B0604020202020204" pitchFamily="34" charset="0"/>
              </a:rPr>
              <a:t>i</a:t>
            </a: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 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in </a:t>
            </a: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rPr>
              <a:t>range(1000)</a:t>
            </a: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 :</a:t>
            </a:r>
            <a:endParaRPr lang="en-US" altLang="ko-KR" sz="1600" dirty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	print("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방문을 환영합니다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5754" y="4796558"/>
            <a:ext cx="420645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000099"/>
                </a:solidFill>
                <a:latin typeface="+mn-ea"/>
              </a:rPr>
              <a:t>0</a:t>
            </a:r>
            <a:r>
              <a:rPr lang="ko-KR" altLang="en-US" sz="1600" b="1" dirty="0" smtClean="0">
                <a:solidFill>
                  <a:srgbClr val="000099"/>
                </a:solidFill>
                <a:latin typeface="+mn-ea"/>
              </a:rPr>
              <a:t>부터 </a:t>
            </a:r>
            <a:r>
              <a:rPr lang="en-US" altLang="ko-KR" sz="1600" b="1" dirty="0" smtClean="0">
                <a:solidFill>
                  <a:srgbClr val="000099"/>
                </a:solidFill>
                <a:latin typeface="+mn-ea"/>
              </a:rPr>
              <a:t>999</a:t>
            </a:r>
            <a:r>
              <a:rPr lang="ko-KR" altLang="en-US" sz="1600" b="1" dirty="0" smtClean="0">
                <a:solidFill>
                  <a:srgbClr val="000099"/>
                </a:solidFill>
                <a:latin typeface="+mn-ea"/>
              </a:rPr>
              <a:t>까지 </a:t>
            </a:r>
            <a:r>
              <a:rPr lang="en-US" altLang="ko-KR" sz="1600" b="1" dirty="0" smtClean="0">
                <a:solidFill>
                  <a:srgbClr val="000099"/>
                </a:solidFill>
                <a:latin typeface="+mn-ea"/>
              </a:rPr>
              <a:t>1000</a:t>
            </a:r>
            <a:r>
              <a:rPr lang="ko-KR" altLang="en-US" sz="1600" b="1" dirty="0">
                <a:solidFill>
                  <a:srgbClr val="000099"/>
                </a:solidFill>
                <a:latin typeface="+mn-ea"/>
              </a:rPr>
              <a:t>번 반복시키는 구조</a:t>
            </a:r>
          </a:p>
        </p:txBody>
      </p:sp>
    </p:spTree>
    <p:extLst>
      <p:ext uri="{BB962C8B-B14F-4D97-AF65-F5344CB8AC3E}">
        <p14:creationId xmlns:p14="http://schemas.microsoft.com/office/powerpoint/2010/main" val="147962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횟수로 </a:t>
            </a:r>
            <a:r>
              <a:rPr lang="ko-KR" altLang="en-US" sz="1800" dirty="0" err="1" smtClean="0"/>
              <a:t>반복논리를</a:t>
            </a:r>
            <a:r>
              <a:rPr lang="ko-KR" altLang="en-US" sz="1800" dirty="0" smtClean="0"/>
              <a:t> 표현하는 </a:t>
            </a:r>
            <a:r>
              <a:rPr lang="ko-KR" altLang="en-US" sz="1800" dirty="0" err="1" smtClean="0"/>
              <a:t>반복문으로</a:t>
            </a:r>
            <a:r>
              <a:rPr lang="ko-KR" altLang="en-US" sz="1800" dirty="0" smtClean="0"/>
              <a:t> 가장 많이 사용된다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/>
              <a:t>r</a:t>
            </a:r>
            <a:r>
              <a:rPr lang="en-US" altLang="ko-KR" sz="1800" dirty="0" smtClean="0"/>
              <a:t>ange()</a:t>
            </a:r>
            <a:r>
              <a:rPr lang="ko-KR" altLang="en-US" sz="1800" dirty="0" smtClean="0"/>
              <a:t>함수를 이용하여 반복횟수를 지정한다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for-each : range()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대신 데이터 개수만큼 동작하게 하는 방법도 있다</a:t>
            </a:r>
            <a:r>
              <a:rPr lang="en-US" altLang="ko-KR" sz="1800" dirty="0" smtClean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03" y="3006799"/>
            <a:ext cx="4206816" cy="285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302" y="3718444"/>
            <a:ext cx="61531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7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3728</Words>
  <Application>Microsoft Office PowerPoint</Application>
  <PresentationFormat>와이드스크린</PresentationFormat>
  <Paragraphs>697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8" baseType="lpstr">
      <vt:lpstr>굴림</vt:lpstr>
      <vt:lpstr>돋움체</vt:lpstr>
      <vt:lpstr>맑은 고딕</vt:lpstr>
      <vt:lpstr>Arial</vt:lpstr>
      <vt:lpstr>Calibri</vt:lpstr>
      <vt:lpstr>Cambria</vt:lpstr>
      <vt:lpstr>Consolas</vt:lpstr>
      <vt:lpstr>Tahoma</vt:lpstr>
      <vt:lpstr>Times New Roman</vt:lpstr>
      <vt:lpstr>Verdana</vt:lpstr>
      <vt:lpstr>Wingdings</vt:lpstr>
      <vt:lpstr>Office 테마</vt:lpstr>
      <vt:lpstr>1_비즈니스</vt:lpstr>
      <vt:lpstr>파이썬 프로그래밍 입문 반복문</vt:lpstr>
      <vt:lpstr>오늘은</vt:lpstr>
      <vt:lpstr>실습내용 미리보기</vt:lpstr>
      <vt:lpstr>반복이란?</vt:lpstr>
      <vt:lpstr>왜 반복이 중요한가?</vt:lpstr>
      <vt:lpstr>왜 반복이 중요한가?</vt:lpstr>
      <vt:lpstr>만약 1000번 반복해야 한다면?</vt:lpstr>
      <vt:lpstr>만약 1000번 반복해야 한다면?</vt:lpstr>
      <vt:lpstr>for 문 </vt:lpstr>
      <vt:lpstr>for 문의 사용 예</vt:lpstr>
      <vt:lpstr>for 문 : range() 함수</vt:lpstr>
      <vt:lpstr>for 문 : range() 함수</vt:lpstr>
      <vt:lpstr>잠깐 Quiz</vt:lpstr>
      <vt:lpstr>잠깐 Quiz</vt:lpstr>
      <vt:lpstr>while문 : 조건 제어 반복</vt:lpstr>
      <vt:lpstr>while문 : 조건 제어 반복</vt:lpstr>
      <vt:lpstr>while문 : 조건 제어 반복</vt:lpstr>
      <vt:lpstr>while문 : 조건 제어 반복</vt:lpstr>
      <vt:lpstr>Lab : 암호비교</vt:lpstr>
      <vt:lpstr>Lab : 조건으로 누적합과 평균 구하기</vt:lpstr>
      <vt:lpstr>Solution</vt:lpstr>
      <vt:lpstr>Lab : 가벼운 실습</vt:lpstr>
      <vt:lpstr>Lab#1 : 거북이로 원/삼각형/사각형 그리기</vt:lpstr>
      <vt:lpstr>Lab#1 : 거북이로 원/삼각형/사각형 그리기</vt:lpstr>
      <vt:lpstr>Solution </vt:lpstr>
      <vt:lpstr>Lab#2 : 1부터 10까지 누적합을 계산해보자</vt:lpstr>
      <vt:lpstr>Solution : for 와 while 문으로 </vt:lpstr>
      <vt:lpstr>Lab#3: 팩토리얼 계산하기</vt:lpstr>
      <vt:lpstr>Solution </vt:lpstr>
      <vt:lpstr>Lab#4: 제한회수가 있는 로그인 시스템</vt:lpstr>
      <vt:lpstr>Solution  </vt:lpstr>
      <vt:lpstr>Lab#5 : 사각형, 직각삼각형, 정삼각형</vt:lpstr>
      <vt:lpstr>Solution : 사각형 + 오른쪽 직각삼각형 + 정삼각형</vt:lpstr>
      <vt:lpstr>Solution :</vt:lpstr>
      <vt:lpstr>Lab #6 : 369 게임  </vt:lpstr>
      <vt:lpstr>Solution  : 여러가지 방법이 있습니다 </vt:lpstr>
      <vt:lpstr>PowerPoint 프레젠테이션</vt:lpstr>
      <vt:lpstr>이번 장 정리</vt:lpstr>
      <vt:lpstr>Supp. 거북이로 도형그리기 </vt:lpstr>
      <vt:lpstr>Lab: n-각형 그리기</vt:lpstr>
      <vt:lpstr>Lab: 거북이를 랜덤하게 움직이게 하자</vt:lpstr>
      <vt:lpstr>알고리즘 : 순서와 방법 생각하기</vt:lpstr>
      <vt:lpstr>Lab :  여러 개의 사각형그리기 – 2개의 while 루프</vt:lpstr>
      <vt:lpstr>Lab :  여러 개의 사각형그리기 – 2개의 for 루프</vt:lpstr>
      <vt:lpstr>수고하셨습니다.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yjchoi_book</dc:creator>
  <cp:lastModifiedBy>Yunjeong Choi</cp:lastModifiedBy>
  <cp:revision>1019</cp:revision>
  <cp:lastPrinted>2020-07-15T10:39:07Z</cp:lastPrinted>
  <dcterms:created xsi:type="dcterms:W3CDTF">2018-02-06T11:26:16Z</dcterms:created>
  <dcterms:modified xsi:type="dcterms:W3CDTF">2025-01-21T18:11:31Z</dcterms:modified>
</cp:coreProperties>
</file>