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6" r:id="rId2"/>
    <p:sldId id="273" r:id="rId3"/>
    <p:sldId id="256" r:id="rId4"/>
    <p:sldId id="262" r:id="rId5"/>
    <p:sldId id="271" r:id="rId6"/>
    <p:sldId id="264" r:id="rId7"/>
    <p:sldId id="265" r:id="rId8"/>
    <p:sldId id="257" r:id="rId9"/>
    <p:sldId id="269" r:id="rId10"/>
    <p:sldId id="267" r:id="rId11"/>
    <p:sldId id="270" r:id="rId12"/>
    <p:sldId id="272" r:id="rId13"/>
    <p:sldId id="268" r:id="rId14"/>
    <p:sldId id="274" r:id="rId15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7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A42A6-EE7D-5843-B716-AC95E44E708E}" type="datetimeFigureOut">
              <a:rPr lang="nl-NL" smtClean="0"/>
              <a:t>21/05/15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28C47-49C7-9A42-BD3C-7B9B997D31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39115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0ED2-A82E-2C42-AC37-81CB2E62CD5F}" type="datetimeFigureOut">
              <a:rPr lang="nl-NL" smtClean="0"/>
              <a:t>21/05/15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325A7-55F0-E949-A7BC-A8EB0F64F5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299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F4AB-DDBC-6A44-8F56-5ADAC69AAE2E}" type="datetime1">
              <a:rPr lang="en-US" smtClean="0"/>
              <a:t>21/05/15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7A04-CAFE-144A-9F55-8B64DF4510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082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2E19-AC4A-1045-AF7E-D4CC49A81ED2}" type="datetime1">
              <a:rPr lang="en-US" smtClean="0"/>
              <a:t>21/05/15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7A04-CAFE-144A-9F55-8B64DF4510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15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D14C-2E87-9146-9700-D4B9CB349106}" type="datetime1">
              <a:rPr lang="en-US" smtClean="0"/>
              <a:t>21/05/15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7A04-CAFE-144A-9F55-8B64DF4510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466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F499-27EA-C240-8774-83FE09A50C76}" type="datetime1">
              <a:rPr lang="en-US" smtClean="0"/>
              <a:t>21/05/15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7A04-CAFE-144A-9F55-8B64DF4510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26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7F26-6F90-F347-9CEB-91E068F44C17}" type="datetime1">
              <a:rPr lang="en-US" smtClean="0"/>
              <a:t>21/05/15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7A04-CAFE-144A-9F55-8B64DF4510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3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7A9-D808-0B48-B155-3C48A02B9F7C}" type="datetime1">
              <a:rPr lang="en-US" smtClean="0"/>
              <a:t>21/05/15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7A04-CAFE-144A-9F55-8B64DF4510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52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B47-B290-A447-9B98-9C6648CCF321}" type="datetime1">
              <a:rPr lang="en-US" smtClean="0"/>
              <a:t>21/05/15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7A04-CAFE-144A-9F55-8B64DF4510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947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4460-9EAE-654B-B76C-4A50DCF66AD7}" type="datetime1">
              <a:rPr lang="en-US" smtClean="0"/>
              <a:t>21/05/15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7A04-CAFE-144A-9F55-8B64DF4510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25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ACA6-DDD5-6A44-BA2E-1F129D153550}" type="datetime1">
              <a:rPr lang="en-US" smtClean="0"/>
              <a:t>21/05/15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7A04-CAFE-144A-9F55-8B64DF4510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58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5C8A-9DF1-AF47-A7DD-ADB87A2DA0CF}" type="datetime1">
              <a:rPr lang="en-US" smtClean="0"/>
              <a:t>21/05/15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7A04-CAFE-144A-9F55-8B64DF4510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889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B304-1484-1B4E-B1C9-FE190A426193}" type="datetime1">
              <a:rPr lang="en-US" smtClean="0"/>
              <a:t>21/05/15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7A04-CAFE-144A-9F55-8B64DF4510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47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BB9A-6B53-BC4F-AC1B-01E2DF2E3130}" type="datetime1">
              <a:rPr lang="en-US" smtClean="0"/>
              <a:t>21/05/15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© Anko Westers 2015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7A04-CAFE-144A-9F55-8B64DF4510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2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1"/>
          <p:cNvSpPr txBox="1">
            <a:spLocks/>
          </p:cNvSpPr>
          <p:nvPr/>
        </p:nvSpPr>
        <p:spPr>
          <a:xfrm>
            <a:off x="1502832" y="1261044"/>
            <a:ext cx="6163733" cy="2282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 smtClean="0"/>
              <a:t>Arduino</a:t>
            </a:r>
            <a:r>
              <a:rPr lang="nl-NL" b="1" dirty="0" smtClean="0"/>
              <a:t> Communicatie</a:t>
            </a:r>
          </a:p>
          <a:p>
            <a:r>
              <a:rPr lang="nl-NL" b="1" dirty="0" smtClean="0"/>
              <a:t>Protocollen</a:t>
            </a:r>
            <a:endParaRPr lang="nl-NL" b="1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33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93454"/>
            <a:ext cx="7772400" cy="1249079"/>
          </a:xfrm>
        </p:spPr>
        <p:txBody>
          <a:bodyPr>
            <a:normAutofit/>
          </a:bodyPr>
          <a:lstStyle/>
          <a:p>
            <a:r>
              <a:rPr lang="nl-NL" sz="4000" b="1" dirty="0" smtClean="0"/>
              <a:t>Hardware / Software / UART  ???</a:t>
            </a:r>
            <a:endParaRPr lang="nl-NL" sz="4000" b="1" dirty="0"/>
          </a:p>
        </p:txBody>
      </p:sp>
      <p:sp>
        <p:nvSpPr>
          <p:cNvPr id="4" name="Rechthoek 3"/>
          <p:cNvSpPr/>
          <p:nvPr/>
        </p:nvSpPr>
        <p:spPr>
          <a:xfrm>
            <a:off x="1709208" y="1950315"/>
            <a:ext cx="5905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 err="1" smtClean="0"/>
              <a:t>Snelheiden</a:t>
            </a:r>
            <a:r>
              <a:rPr lang="nl-NL" sz="1400" dirty="0" smtClean="0"/>
              <a:t> </a:t>
            </a:r>
            <a:r>
              <a:rPr lang="nl-NL" sz="1400" dirty="0" err="1" smtClean="0"/>
              <a:t>bijv</a:t>
            </a:r>
            <a:r>
              <a:rPr lang="nl-NL" sz="1400" dirty="0" smtClean="0"/>
              <a:t>:  1200, 9600, 19200, 115200 baud (bits/seconde)</a:t>
            </a:r>
          </a:p>
          <a:p>
            <a:endParaRPr lang="nl-NL" sz="1400" dirty="0"/>
          </a:p>
          <a:p>
            <a:r>
              <a:rPr lang="nl-NL" sz="1400" dirty="0"/>
              <a:t>Configuratie:  </a:t>
            </a:r>
            <a:r>
              <a:rPr lang="nl-NL" sz="1400" dirty="0" err="1"/>
              <a:t>databits</a:t>
            </a:r>
            <a:r>
              <a:rPr lang="nl-NL" sz="1400" dirty="0"/>
              <a:t>, </a:t>
            </a:r>
            <a:r>
              <a:rPr lang="nl-NL" sz="1400" dirty="0" err="1"/>
              <a:t>parity</a:t>
            </a:r>
            <a:r>
              <a:rPr lang="nl-NL" sz="1400" dirty="0"/>
              <a:t>, stop bits (8 </a:t>
            </a:r>
            <a:r>
              <a:rPr lang="nl-NL" sz="1400" dirty="0" err="1"/>
              <a:t>databits</a:t>
            </a:r>
            <a:r>
              <a:rPr lang="nl-NL" sz="1400" dirty="0"/>
              <a:t>, No </a:t>
            </a:r>
            <a:r>
              <a:rPr lang="nl-NL" sz="1400" dirty="0" err="1"/>
              <a:t>parity</a:t>
            </a:r>
            <a:r>
              <a:rPr lang="nl-NL" sz="1400" dirty="0"/>
              <a:t>, 1 </a:t>
            </a:r>
            <a:r>
              <a:rPr lang="nl-NL" sz="1400" dirty="0" err="1"/>
              <a:t>stopbit</a:t>
            </a:r>
            <a:r>
              <a:rPr lang="nl-NL" sz="1400" dirty="0"/>
              <a:t> -&gt; 8N1)</a:t>
            </a:r>
          </a:p>
          <a:p>
            <a:endParaRPr lang="nl-NL" sz="1400" dirty="0" smtClean="0"/>
          </a:p>
          <a:p>
            <a:r>
              <a:rPr lang="nl-NL" sz="1400" dirty="0" smtClean="0"/>
              <a:t>Software en Hardware communicatie ?</a:t>
            </a:r>
          </a:p>
          <a:p>
            <a:endParaRPr lang="nl-NL" sz="1400" dirty="0"/>
          </a:p>
          <a:p>
            <a:r>
              <a:rPr lang="nl-NL" sz="1400" dirty="0" smtClean="0"/>
              <a:t>UART, Universele Asynchrone Receiver Transmitter</a:t>
            </a:r>
          </a:p>
          <a:p>
            <a:endParaRPr lang="nl-NL" sz="1400" dirty="0" smtClean="0"/>
          </a:p>
          <a:p>
            <a:endParaRPr lang="nl-NL" sz="1400" dirty="0" smtClean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59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00225" y="202220"/>
            <a:ext cx="5641975" cy="1098795"/>
          </a:xfrm>
        </p:spPr>
        <p:txBody>
          <a:bodyPr>
            <a:normAutofit/>
          </a:bodyPr>
          <a:lstStyle/>
          <a:p>
            <a:r>
              <a:rPr lang="nl-NL" sz="4000" b="1" dirty="0" smtClean="0"/>
              <a:t>Wireless communicatie</a:t>
            </a:r>
            <a:endParaRPr lang="nl-NL" sz="4000" b="1" dirty="0"/>
          </a:p>
        </p:txBody>
      </p:sp>
      <p:pic>
        <p:nvPicPr>
          <p:cNvPr id="4" name="Afbeelding 3" descr="$_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301015"/>
            <a:ext cx="2832100" cy="2832100"/>
          </a:xfrm>
          <a:prstGeom prst="rect">
            <a:avLst/>
          </a:prstGeom>
        </p:spPr>
      </p:pic>
      <p:pic>
        <p:nvPicPr>
          <p:cNvPr id="6" name="Afbeelding 5" descr="Screen Shot 2015-05-18 at 21.11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7" y="2095500"/>
            <a:ext cx="3311525" cy="2800350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63550" y="4337915"/>
            <a:ext cx="44132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 smtClean="0"/>
              <a:t>- Tot 60m draadloos zenden en ontvangen</a:t>
            </a:r>
          </a:p>
          <a:p>
            <a:r>
              <a:rPr lang="nl-NL" sz="1400" dirty="0" smtClean="0"/>
              <a:t>- Geen configuratie nodig, eenvoudig </a:t>
            </a:r>
            <a:r>
              <a:rPr lang="nl-NL" sz="1400" dirty="0" err="1" smtClean="0"/>
              <a:t>Tx</a:t>
            </a:r>
            <a:r>
              <a:rPr lang="nl-NL" sz="1400" dirty="0" smtClean="0"/>
              <a:t> en </a:t>
            </a:r>
            <a:r>
              <a:rPr lang="nl-NL" sz="1400" dirty="0" err="1" smtClean="0"/>
              <a:t>Rx</a:t>
            </a:r>
            <a:r>
              <a:rPr lang="nl-NL" sz="1400" dirty="0" smtClean="0"/>
              <a:t> aansluiten</a:t>
            </a:r>
          </a:p>
          <a:p>
            <a:r>
              <a:rPr lang="nl-NL" sz="1400" dirty="0" smtClean="0"/>
              <a:t>- 3,3 V voeding, datalijnen zijn 5V tolerant</a:t>
            </a:r>
          </a:p>
          <a:p>
            <a:r>
              <a:rPr lang="nl-NL" sz="1400" dirty="0" smtClean="0"/>
              <a:t>- Automatische </a:t>
            </a:r>
            <a:r>
              <a:rPr lang="nl-NL" sz="1400" dirty="0" err="1" smtClean="0"/>
              <a:t>baudrate</a:t>
            </a:r>
            <a:r>
              <a:rPr lang="nl-NL" sz="1400" dirty="0" smtClean="0"/>
              <a:t> detectie tot 38400 Baud</a:t>
            </a:r>
          </a:p>
          <a:p>
            <a:r>
              <a:rPr lang="nl-NL" sz="1400" dirty="0" smtClean="0"/>
              <a:t> </a:t>
            </a:r>
          </a:p>
          <a:p>
            <a:endParaRPr lang="nl-NL" sz="1400" dirty="0" smtClean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909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93454"/>
            <a:ext cx="7772400" cy="1470025"/>
          </a:xfrm>
        </p:spPr>
        <p:txBody>
          <a:bodyPr>
            <a:normAutofit/>
          </a:bodyPr>
          <a:lstStyle/>
          <a:p>
            <a:r>
              <a:rPr lang="nl-NL" sz="4000" b="1" dirty="0" smtClean="0"/>
              <a:t>Bluetooth communicatie</a:t>
            </a:r>
            <a:endParaRPr lang="nl-NL" sz="4000" b="1" dirty="0"/>
          </a:p>
        </p:txBody>
      </p:sp>
      <p:pic>
        <p:nvPicPr>
          <p:cNvPr id="4" name="Afbeelding 3" descr="BlockDiagram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66" y="2171354"/>
            <a:ext cx="6781800" cy="3666411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32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7133" y="241055"/>
            <a:ext cx="3395133" cy="673346"/>
          </a:xfrm>
        </p:spPr>
        <p:txBody>
          <a:bodyPr>
            <a:normAutofit fontScale="90000"/>
          </a:bodyPr>
          <a:lstStyle/>
          <a:p>
            <a:r>
              <a:rPr lang="nl-NL" b="1" dirty="0" err="1" smtClean="0"/>
              <a:t>Tx</a:t>
            </a:r>
            <a:r>
              <a:rPr lang="nl-NL" b="1" dirty="0" smtClean="0"/>
              <a:t> code:</a:t>
            </a:r>
            <a:endParaRPr lang="nl-NL" b="1" dirty="0"/>
          </a:p>
        </p:txBody>
      </p:sp>
      <p:sp>
        <p:nvSpPr>
          <p:cNvPr id="3" name="Tekstvak 2"/>
          <p:cNvSpPr txBox="1"/>
          <p:nvPr/>
        </p:nvSpPr>
        <p:spPr>
          <a:xfrm>
            <a:off x="1693334" y="1969314"/>
            <a:ext cx="616796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latin typeface="Courier"/>
                <a:cs typeface="Courier"/>
              </a:rPr>
              <a:t>void</a:t>
            </a:r>
            <a:r>
              <a:rPr lang="nl-NL" sz="1200" dirty="0">
                <a:latin typeface="Courier"/>
                <a:cs typeface="Courier"/>
              </a:rPr>
              <a:t> setup() {</a:t>
            </a:r>
          </a:p>
          <a:p>
            <a:r>
              <a:rPr lang="nl-NL" sz="1200" dirty="0">
                <a:latin typeface="Courier"/>
                <a:cs typeface="Courier"/>
              </a:rPr>
              <a:t>  </a:t>
            </a:r>
            <a:r>
              <a:rPr lang="nl-NL" sz="1200" dirty="0" err="1">
                <a:latin typeface="Courier"/>
                <a:cs typeface="Courier"/>
              </a:rPr>
              <a:t>Serial.begin</a:t>
            </a:r>
            <a:r>
              <a:rPr lang="nl-NL" sz="1200" dirty="0">
                <a:latin typeface="Courier"/>
                <a:cs typeface="Courier"/>
              </a:rPr>
              <a:t>(9600);                 </a:t>
            </a:r>
            <a:r>
              <a:rPr lang="nl-NL" sz="1200" dirty="0" smtClean="0">
                <a:latin typeface="Courier"/>
                <a:cs typeface="Courier"/>
              </a:rPr>
              <a:t>  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>
                <a:latin typeface="Courier"/>
                <a:cs typeface="Courier"/>
              </a:rPr>
              <a:t>}</a:t>
            </a:r>
          </a:p>
          <a:p>
            <a:endParaRPr lang="nl-NL" sz="1200" dirty="0">
              <a:latin typeface="Courier"/>
              <a:cs typeface="Courier"/>
            </a:endParaRPr>
          </a:p>
          <a:p>
            <a:r>
              <a:rPr lang="nl-NL" sz="1200" dirty="0" err="1">
                <a:latin typeface="Courier"/>
                <a:cs typeface="Courier"/>
              </a:rPr>
              <a:t>void</a:t>
            </a:r>
            <a:r>
              <a:rPr lang="nl-NL" sz="1200" dirty="0">
                <a:latin typeface="Courier"/>
                <a:cs typeface="Courier"/>
              </a:rPr>
              <a:t> loop() {</a:t>
            </a:r>
          </a:p>
          <a:p>
            <a:r>
              <a:rPr lang="nl-NL" sz="1200" dirty="0">
                <a:latin typeface="Courier"/>
                <a:cs typeface="Courier"/>
              </a:rPr>
              <a:t>  int </a:t>
            </a:r>
            <a:r>
              <a:rPr lang="nl-NL" sz="1200" dirty="0" err="1">
                <a:latin typeface="Courier"/>
                <a:cs typeface="Courier"/>
              </a:rPr>
              <a:t>PotmeterValue</a:t>
            </a:r>
            <a:r>
              <a:rPr lang="nl-NL" sz="1200" dirty="0">
                <a:latin typeface="Courier"/>
                <a:cs typeface="Courier"/>
              </a:rPr>
              <a:t> = </a:t>
            </a:r>
            <a:r>
              <a:rPr lang="nl-NL" sz="1200" dirty="0" err="1">
                <a:latin typeface="Courier"/>
                <a:cs typeface="Courier"/>
              </a:rPr>
              <a:t>analogRead</a:t>
            </a:r>
            <a:r>
              <a:rPr lang="nl-NL" sz="1200" dirty="0">
                <a:latin typeface="Courier"/>
                <a:cs typeface="Courier"/>
              </a:rPr>
              <a:t>(A0);    </a:t>
            </a:r>
          </a:p>
          <a:p>
            <a:r>
              <a:rPr lang="nl-NL" sz="1200" dirty="0">
                <a:latin typeface="Courier"/>
                <a:cs typeface="Courier"/>
              </a:rPr>
              <a:t>  </a:t>
            </a:r>
            <a:r>
              <a:rPr lang="nl-NL" sz="1200" dirty="0" err="1">
                <a:latin typeface="Courier"/>
                <a:cs typeface="Courier"/>
              </a:rPr>
              <a:t>Serial.println</a:t>
            </a:r>
            <a:r>
              <a:rPr lang="nl-NL" sz="1200" dirty="0">
                <a:latin typeface="Courier"/>
                <a:cs typeface="Courier"/>
              </a:rPr>
              <a:t>(</a:t>
            </a:r>
            <a:r>
              <a:rPr lang="nl-NL" sz="1200" dirty="0" err="1">
                <a:latin typeface="Courier"/>
                <a:cs typeface="Courier"/>
              </a:rPr>
              <a:t>PotmeterValue</a:t>
            </a:r>
            <a:r>
              <a:rPr lang="nl-NL" sz="1200" dirty="0">
                <a:latin typeface="Courier"/>
                <a:cs typeface="Courier"/>
              </a:rPr>
              <a:t>);  </a:t>
            </a:r>
            <a:r>
              <a:rPr lang="nl-NL" sz="1200" dirty="0" smtClean="0">
                <a:latin typeface="Courier"/>
                <a:cs typeface="Courier"/>
              </a:rPr>
              <a:t>      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>
                <a:latin typeface="Courier"/>
                <a:cs typeface="Courier"/>
              </a:rPr>
              <a:t>  delay(25);</a:t>
            </a:r>
          </a:p>
          <a:p>
            <a:r>
              <a:rPr lang="nl-NL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656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7133" y="241055"/>
            <a:ext cx="3395133" cy="673346"/>
          </a:xfrm>
        </p:spPr>
        <p:txBody>
          <a:bodyPr>
            <a:normAutofit fontScale="90000"/>
          </a:bodyPr>
          <a:lstStyle/>
          <a:p>
            <a:r>
              <a:rPr lang="nl-NL" b="1" dirty="0" err="1" smtClean="0"/>
              <a:t>Rx</a:t>
            </a:r>
            <a:r>
              <a:rPr lang="nl-NL" b="1" dirty="0" smtClean="0"/>
              <a:t> code: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617134" y="1143974"/>
            <a:ext cx="6891867" cy="5447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latin typeface="Courier"/>
                <a:cs typeface="Courier"/>
              </a:rPr>
              <a:t>String </a:t>
            </a:r>
            <a:r>
              <a:rPr lang="nl-NL" sz="1200" dirty="0" err="1">
                <a:latin typeface="Courier"/>
                <a:cs typeface="Courier"/>
              </a:rPr>
              <a:t>inputString</a:t>
            </a:r>
            <a:r>
              <a:rPr lang="nl-NL" sz="1200" dirty="0">
                <a:latin typeface="Courier"/>
                <a:cs typeface="Courier"/>
              </a:rPr>
              <a:t> = "";               </a:t>
            </a:r>
            <a:r>
              <a:rPr lang="nl-NL" sz="1200" dirty="0" smtClean="0">
                <a:latin typeface="Courier"/>
                <a:cs typeface="Courier"/>
              </a:rPr>
              <a:t>    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 err="1">
                <a:latin typeface="Courier"/>
                <a:cs typeface="Courier"/>
              </a:rPr>
              <a:t>boolean</a:t>
            </a:r>
            <a:r>
              <a:rPr lang="nl-NL" sz="1200" dirty="0">
                <a:latin typeface="Courier"/>
                <a:cs typeface="Courier"/>
              </a:rPr>
              <a:t> </a:t>
            </a:r>
            <a:r>
              <a:rPr lang="nl-NL" sz="1200" dirty="0" err="1">
                <a:latin typeface="Courier"/>
                <a:cs typeface="Courier"/>
              </a:rPr>
              <a:t>stringComplete</a:t>
            </a:r>
            <a:r>
              <a:rPr lang="nl-NL" sz="1200" dirty="0">
                <a:latin typeface="Courier"/>
                <a:cs typeface="Courier"/>
              </a:rPr>
              <a:t> = </a:t>
            </a:r>
            <a:r>
              <a:rPr lang="nl-NL" sz="1200" dirty="0" err="1">
                <a:latin typeface="Courier"/>
                <a:cs typeface="Courier"/>
              </a:rPr>
              <a:t>false</a:t>
            </a:r>
            <a:r>
              <a:rPr lang="nl-NL" sz="1200" dirty="0">
                <a:latin typeface="Courier"/>
                <a:cs typeface="Courier"/>
              </a:rPr>
              <a:t>;        </a:t>
            </a:r>
            <a:r>
              <a:rPr lang="nl-NL" sz="1200" dirty="0" smtClean="0">
                <a:latin typeface="Courier"/>
                <a:cs typeface="Courier"/>
              </a:rPr>
              <a:t>    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 err="1">
                <a:latin typeface="Courier"/>
                <a:cs typeface="Courier"/>
              </a:rPr>
              <a:t>const</a:t>
            </a:r>
            <a:r>
              <a:rPr lang="nl-NL" sz="1200" dirty="0">
                <a:latin typeface="Courier"/>
                <a:cs typeface="Courier"/>
              </a:rPr>
              <a:t> int led = 9;                     </a:t>
            </a:r>
            <a:r>
              <a:rPr lang="nl-NL" sz="1200" dirty="0" smtClean="0">
                <a:latin typeface="Courier"/>
                <a:cs typeface="Courier"/>
              </a:rPr>
              <a:t>     </a:t>
            </a:r>
            <a:endParaRPr lang="nl-NL" sz="1200" dirty="0">
              <a:latin typeface="Courier"/>
              <a:cs typeface="Courier"/>
            </a:endParaRPr>
          </a:p>
          <a:p>
            <a:endParaRPr lang="nl-NL" sz="1200" dirty="0">
              <a:latin typeface="Courier"/>
              <a:cs typeface="Courier"/>
            </a:endParaRPr>
          </a:p>
          <a:p>
            <a:r>
              <a:rPr lang="nl-NL" sz="1200" dirty="0" err="1">
                <a:latin typeface="Courier"/>
                <a:cs typeface="Courier"/>
              </a:rPr>
              <a:t>void</a:t>
            </a:r>
            <a:r>
              <a:rPr lang="nl-NL" sz="1200" dirty="0">
                <a:latin typeface="Courier"/>
                <a:cs typeface="Courier"/>
              </a:rPr>
              <a:t> setup() {</a:t>
            </a:r>
          </a:p>
          <a:p>
            <a:r>
              <a:rPr lang="nl-NL" sz="1200" dirty="0">
                <a:latin typeface="Courier"/>
                <a:cs typeface="Courier"/>
              </a:rPr>
              <a:t>  </a:t>
            </a:r>
            <a:r>
              <a:rPr lang="nl-NL" sz="1200" dirty="0" err="1">
                <a:latin typeface="Courier"/>
                <a:cs typeface="Courier"/>
              </a:rPr>
              <a:t>Serial.begin</a:t>
            </a:r>
            <a:r>
              <a:rPr lang="nl-NL" sz="1200" dirty="0">
                <a:latin typeface="Courier"/>
                <a:cs typeface="Courier"/>
              </a:rPr>
              <a:t>(9600);                  </a:t>
            </a:r>
            <a:r>
              <a:rPr lang="nl-NL" sz="1200" dirty="0" smtClean="0">
                <a:latin typeface="Courier"/>
                <a:cs typeface="Courier"/>
              </a:rPr>
              <a:t>    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>
                <a:latin typeface="Courier"/>
                <a:cs typeface="Courier"/>
              </a:rPr>
              <a:t>  </a:t>
            </a:r>
            <a:r>
              <a:rPr lang="nl-NL" sz="1200" dirty="0" err="1">
                <a:latin typeface="Courier"/>
                <a:cs typeface="Courier"/>
              </a:rPr>
              <a:t>inputString.reserve</a:t>
            </a:r>
            <a:r>
              <a:rPr lang="nl-NL" sz="1200" dirty="0">
                <a:latin typeface="Courier"/>
                <a:cs typeface="Courier"/>
              </a:rPr>
              <a:t>(200);             </a:t>
            </a:r>
            <a:r>
              <a:rPr lang="nl-NL" sz="1200" dirty="0" smtClean="0">
                <a:latin typeface="Courier"/>
                <a:cs typeface="Courier"/>
              </a:rPr>
              <a:t>   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>
                <a:latin typeface="Courier"/>
                <a:cs typeface="Courier"/>
              </a:rPr>
              <a:t>  </a:t>
            </a:r>
            <a:r>
              <a:rPr lang="nl-NL" sz="1200" dirty="0" err="1">
                <a:latin typeface="Courier"/>
                <a:cs typeface="Courier"/>
              </a:rPr>
              <a:t>pinMode</a:t>
            </a:r>
            <a:r>
              <a:rPr lang="nl-NL" sz="1200" dirty="0">
                <a:latin typeface="Courier"/>
                <a:cs typeface="Courier"/>
              </a:rPr>
              <a:t>(led, OUTPUT);                 </a:t>
            </a:r>
            <a:r>
              <a:rPr lang="nl-NL" sz="1200" dirty="0" smtClean="0">
                <a:latin typeface="Courier"/>
                <a:cs typeface="Courier"/>
              </a:rPr>
              <a:t>   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>
                <a:latin typeface="Courier"/>
                <a:cs typeface="Courier"/>
              </a:rPr>
              <a:t>}</a:t>
            </a:r>
          </a:p>
          <a:p>
            <a:endParaRPr lang="nl-NL" sz="1200" dirty="0">
              <a:latin typeface="Courier"/>
              <a:cs typeface="Courier"/>
            </a:endParaRPr>
          </a:p>
          <a:p>
            <a:r>
              <a:rPr lang="nl-NL" sz="1200" dirty="0" err="1">
                <a:latin typeface="Courier"/>
                <a:cs typeface="Courier"/>
              </a:rPr>
              <a:t>void</a:t>
            </a:r>
            <a:r>
              <a:rPr lang="nl-NL" sz="1200" dirty="0">
                <a:latin typeface="Courier"/>
                <a:cs typeface="Courier"/>
              </a:rPr>
              <a:t> loop() {</a:t>
            </a:r>
          </a:p>
          <a:p>
            <a:r>
              <a:rPr lang="nl-NL" sz="1200" dirty="0">
                <a:latin typeface="Courier"/>
                <a:cs typeface="Courier"/>
              </a:rPr>
              <a:t>  </a:t>
            </a:r>
            <a:r>
              <a:rPr lang="nl-NL" sz="1200" dirty="0" err="1">
                <a:latin typeface="Courier"/>
                <a:cs typeface="Courier"/>
              </a:rPr>
              <a:t>if</a:t>
            </a:r>
            <a:r>
              <a:rPr lang="nl-NL" sz="1200" dirty="0">
                <a:latin typeface="Courier"/>
                <a:cs typeface="Courier"/>
              </a:rPr>
              <a:t> (</a:t>
            </a:r>
            <a:r>
              <a:rPr lang="nl-NL" sz="1200" dirty="0" err="1">
                <a:latin typeface="Courier"/>
                <a:cs typeface="Courier"/>
              </a:rPr>
              <a:t>stringComplete</a:t>
            </a:r>
            <a:r>
              <a:rPr lang="nl-NL" sz="1200" dirty="0">
                <a:latin typeface="Courier"/>
                <a:cs typeface="Courier"/>
              </a:rPr>
              <a:t>) {                  </a:t>
            </a:r>
            <a:r>
              <a:rPr lang="nl-NL" sz="1200" dirty="0" smtClean="0">
                <a:latin typeface="Courier"/>
                <a:cs typeface="Courier"/>
              </a:rPr>
              <a:t>  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>
                <a:latin typeface="Courier"/>
                <a:cs typeface="Courier"/>
              </a:rPr>
              <a:t>    int </a:t>
            </a:r>
            <a:r>
              <a:rPr lang="nl-NL" sz="1200" dirty="0" err="1">
                <a:latin typeface="Courier"/>
                <a:cs typeface="Courier"/>
              </a:rPr>
              <a:t>PotmeterValue</a:t>
            </a:r>
            <a:r>
              <a:rPr lang="nl-NL" sz="1200" dirty="0">
                <a:latin typeface="Courier"/>
                <a:cs typeface="Courier"/>
              </a:rPr>
              <a:t> = (</a:t>
            </a:r>
            <a:r>
              <a:rPr lang="nl-NL" sz="1200" dirty="0" err="1">
                <a:latin typeface="Courier"/>
                <a:cs typeface="Courier"/>
              </a:rPr>
              <a:t>inputString.toInt</a:t>
            </a:r>
            <a:r>
              <a:rPr lang="nl-NL" sz="1200" dirty="0">
                <a:latin typeface="Courier"/>
                <a:cs typeface="Courier"/>
              </a:rPr>
              <a:t>())</a:t>
            </a:r>
            <a:r>
              <a:rPr lang="nl-NL" sz="1200" dirty="0" smtClean="0">
                <a:latin typeface="Courier"/>
                <a:cs typeface="Courier"/>
              </a:rPr>
              <a:t>;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>
                <a:latin typeface="Courier"/>
                <a:cs typeface="Courier"/>
              </a:rPr>
              <a:t>    byte </a:t>
            </a:r>
            <a:r>
              <a:rPr lang="nl-NL" sz="1200" dirty="0" err="1">
                <a:latin typeface="Courier"/>
                <a:cs typeface="Courier"/>
              </a:rPr>
              <a:t>PotmeterByte</a:t>
            </a:r>
            <a:r>
              <a:rPr lang="nl-NL" sz="1200" dirty="0">
                <a:latin typeface="Courier"/>
                <a:cs typeface="Courier"/>
              </a:rPr>
              <a:t> = (byte)map(PotmeterValue,0,1023,0,255); </a:t>
            </a:r>
          </a:p>
          <a:p>
            <a:r>
              <a:rPr lang="nl-NL" sz="1200" dirty="0">
                <a:latin typeface="Courier"/>
                <a:cs typeface="Courier"/>
              </a:rPr>
              <a:t>    </a:t>
            </a:r>
            <a:r>
              <a:rPr lang="nl-NL" sz="1200" dirty="0" err="1">
                <a:latin typeface="Courier"/>
                <a:cs typeface="Courier"/>
              </a:rPr>
              <a:t>analogWrite</a:t>
            </a:r>
            <a:r>
              <a:rPr lang="nl-NL" sz="1200" dirty="0">
                <a:latin typeface="Courier"/>
                <a:cs typeface="Courier"/>
              </a:rPr>
              <a:t>(led, </a:t>
            </a:r>
            <a:r>
              <a:rPr lang="nl-NL" sz="1200" dirty="0" err="1">
                <a:latin typeface="Courier"/>
                <a:cs typeface="Courier"/>
              </a:rPr>
              <a:t>PotmeterByte</a:t>
            </a:r>
            <a:r>
              <a:rPr lang="nl-NL" sz="1200" dirty="0">
                <a:latin typeface="Courier"/>
                <a:cs typeface="Courier"/>
              </a:rPr>
              <a:t>);    </a:t>
            </a:r>
            <a:r>
              <a:rPr lang="nl-NL" sz="1200" dirty="0" smtClean="0">
                <a:latin typeface="Courier"/>
                <a:cs typeface="Courier"/>
              </a:rPr>
              <a:t>      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>
                <a:latin typeface="Courier"/>
                <a:cs typeface="Courier"/>
              </a:rPr>
              <a:t>    </a:t>
            </a:r>
            <a:r>
              <a:rPr lang="nl-NL" sz="1200" dirty="0" err="1">
                <a:latin typeface="Courier"/>
                <a:cs typeface="Courier"/>
              </a:rPr>
              <a:t>inputString</a:t>
            </a:r>
            <a:r>
              <a:rPr lang="nl-NL" sz="1200" dirty="0">
                <a:latin typeface="Courier"/>
                <a:cs typeface="Courier"/>
              </a:rPr>
              <a:t> = "";                  </a:t>
            </a:r>
            <a:r>
              <a:rPr lang="nl-NL" sz="1200" dirty="0" smtClean="0">
                <a:latin typeface="Courier"/>
                <a:cs typeface="Courier"/>
              </a:rPr>
              <a:t>      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>
                <a:latin typeface="Courier"/>
                <a:cs typeface="Courier"/>
              </a:rPr>
              <a:t>    </a:t>
            </a:r>
            <a:r>
              <a:rPr lang="nl-NL" sz="1200" dirty="0" err="1">
                <a:latin typeface="Courier"/>
                <a:cs typeface="Courier"/>
              </a:rPr>
              <a:t>stringComplete</a:t>
            </a:r>
            <a:r>
              <a:rPr lang="nl-NL" sz="1200" dirty="0">
                <a:latin typeface="Courier"/>
                <a:cs typeface="Courier"/>
              </a:rPr>
              <a:t> = </a:t>
            </a:r>
            <a:r>
              <a:rPr lang="nl-NL" sz="1200" dirty="0" err="1">
                <a:latin typeface="Courier"/>
                <a:cs typeface="Courier"/>
              </a:rPr>
              <a:t>false</a:t>
            </a:r>
            <a:r>
              <a:rPr lang="nl-NL" sz="1200" dirty="0">
                <a:latin typeface="Courier"/>
                <a:cs typeface="Courier"/>
              </a:rPr>
              <a:t>;            </a:t>
            </a:r>
            <a:r>
              <a:rPr lang="nl-NL" sz="1200" dirty="0" smtClean="0">
                <a:latin typeface="Courier"/>
                <a:cs typeface="Courier"/>
              </a:rPr>
              <a:t>      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>
                <a:latin typeface="Courier"/>
                <a:cs typeface="Courier"/>
              </a:rPr>
              <a:t>  }</a:t>
            </a:r>
          </a:p>
          <a:p>
            <a:r>
              <a:rPr lang="nl-NL" sz="1200" dirty="0">
                <a:latin typeface="Courier"/>
                <a:cs typeface="Courier"/>
              </a:rPr>
              <a:t>}</a:t>
            </a:r>
          </a:p>
          <a:p>
            <a:endParaRPr lang="nl-NL" sz="1200" dirty="0">
              <a:latin typeface="Courier"/>
              <a:cs typeface="Courier"/>
            </a:endParaRPr>
          </a:p>
          <a:p>
            <a:r>
              <a:rPr lang="nl-NL" sz="1200" dirty="0" err="1">
                <a:latin typeface="Courier"/>
                <a:cs typeface="Courier"/>
              </a:rPr>
              <a:t>void</a:t>
            </a:r>
            <a:r>
              <a:rPr lang="nl-NL" sz="1200" dirty="0">
                <a:latin typeface="Courier"/>
                <a:cs typeface="Courier"/>
              </a:rPr>
              <a:t> </a:t>
            </a:r>
            <a:r>
              <a:rPr lang="nl-NL" sz="1200" dirty="0" err="1">
                <a:latin typeface="Courier"/>
                <a:cs typeface="Courier"/>
              </a:rPr>
              <a:t>serialEvent</a:t>
            </a:r>
            <a:r>
              <a:rPr lang="nl-NL" sz="1200" dirty="0">
                <a:latin typeface="Courier"/>
                <a:cs typeface="Courier"/>
              </a:rPr>
              <a:t>() {</a:t>
            </a:r>
          </a:p>
          <a:p>
            <a:r>
              <a:rPr lang="nl-NL" sz="1200" dirty="0">
                <a:latin typeface="Courier"/>
                <a:cs typeface="Courier"/>
              </a:rPr>
              <a:t>  </a:t>
            </a:r>
            <a:r>
              <a:rPr lang="nl-NL" sz="1200" dirty="0" err="1">
                <a:latin typeface="Courier"/>
                <a:cs typeface="Courier"/>
              </a:rPr>
              <a:t>while</a:t>
            </a:r>
            <a:r>
              <a:rPr lang="nl-NL" sz="1200" dirty="0">
                <a:latin typeface="Courier"/>
                <a:cs typeface="Courier"/>
              </a:rPr>
              <a:t> (</a:t>
            </a:r>
            <a:r>
              <a:rPr lang="nl-NL" sz="1200" dirty="0" err="1">
                <a:latin typeface="Courier"/>
                <a:cs typeface="Courier"/>
              </a:rPr>
              <a:t>Serial.available</a:t>
            </a:r>
            <a:r>
              <a:rPr lang="nl-NL" sz="1200" dirty="0">
                <a:latin typeface="Courier"/>
                <a:cs typeface="Courier"/>
              </a:rPr>
              <a:t>()) {         </a:t>
            </a:r>
            <a:r>
              <a:rPr lang="nl-NL" sz="1200" dirty="0" smtClean="0">
                <a:latin typeface="Courier"/>
                <a:cs typeface="Courier"/>
              </a:rPr>
              <a:t>      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>
                <a:latin typeface="Courier"/>
                <a:cs typeface="Courier"/>
              </a:rPr>
              <a:t>    </a:t>
            </a:r>
            <a:r>
              <a:rPr lang="nl-NL" sz="1200" dirty="0" err="1">
                <a:latin typeface="Courier"/>
                <a:cs typeface="Courier"/>
              </a:rPr>
              <a:t>char</a:t>
            </a:r>
            <a:r>
              <a:rPr lang="nl-NL" sz="1200" dirty="0">
                <a:latin typeface="Courier"/>
                <a:cs typeface="Courier"/>
              </a:rPr>
              <a:t> </a:t>
            </a:r>
            <a:r>
              <a:rPr lang="nl-NL" sz="1200" dirty="0" err="1">
                <a:latin typeface="Courier"/>
                <a:cs typeface="Courier"/>
              </a:rPr>
              <a:t>inChar</a:t>
            </a:r>
            <a:r>
              <a:rPr lang="nl-NL" sz="1200" dirty="0">
                <a:latin typeface="Courier"/>
                <a:cs typeface="Courier"/>
              </a:rPr>
              <a:t> = (</a:t>
            </a:r>
            <a:r>
              <a:rPr lang="nl-NL" sz="1200" dirty="0" err="1">
                <a:latin typeface="Courier"/>
                <a:cs typeface="Courier"/>
              </a:rPr>
              <a:t>char</a:t>
            </a:r>
            <a:r>
              <a:rPr lang="nl-NL" sz="1200" dirty="0">
                <a:latin typeface="Courier"/>
                <a:cs typeface="Courier"/>
              </a:rPr>
              <a:t>)</a:t>
            </a:r>
            <a:r>
              <a:rPr lang="nl-NL" sz="1200" dirty="0" err="1">
                <a:latin typeface="Courier"/>
                <a:cs typeface="Courier"/>
              </a:rPr>
              <a:t>Serial.read</a:t>
            </a:r>
            <a:r>
              <a:rPr lang="nl-NL" sz="1200" dirty="0">
                <a:latin typeface="Courier"/>
                <a:cs typeface="Courier"/>
              </a:rPr>
              <a:t>(); </a:t>
            </a:r>
            <a:r>
              <a:rPr lang="nl-NL" sz="1200" dirty="0" smtClean="0">
                <a:latin typeface="Courier"/>
                <a:cs typeface="Courier"/>
              </a:rPr>
              <a:t>      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>
                <a:latin typeface="Courier"/>
                <a:cs typeface="Courier"/>
              </a:rPr>
              <a:t>    </a:t>
            </a:r>
            <a:r>
              <a:rPr lang="nl-NL" sz="1200" dirty="0" err="1">
                <a:latin typeface="Courier"/>
                <a:cs typeface="Courier"/>
              </a:rPr>
              <a:t>inputString</a:t>
            </a:r>
            <a:r>
              <a:rPr lang="nl-NL" sz="1200" dirty="0">
                <a:latin typeface="Courier"/>
                <a:cs typeface="Courier"/>
              </a:rPr>
              <a:t> += </a:t>
            </a:r>
            <a:r>
              <a:rPr lang="nl-NL" sz="1200" dirty="0" err="1">
                <a:latin typeface="Courier"/>
                <a:cs typeface="Courier"/>
              </a:rPr>
              <a:t>inChar</a:t>
            </a:r>
            <a:r>
              <a:rPr lang="nl-NL" sz="1200" dirty="0">
                <a:latin typeface="Courier"/>
                <a:cs typeface="Courier"/>
              </a:rPr>
              <a:t>;         </a:t>
            </a:r>
            <a:r>
              <a:rPr lang="nl-NL" sz="1200" dirty="0" smtClean="0">
                <a:latin typeface="Courier"/>
                <a:cs typeface="Courier"/>
              </a:rPr>
              <a:t>          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>
                <a:latin typeface="Courier"/>
                <a:cs typeface="Courier"/>
              </a:rPr>
              <a:t>    </a:t>
            </a:r>
            <a:r>
              <a:rPr lang="nl-NL" sz="1200" dirty="0" err="1">
                <a:latin typeface="Courier"/>
                <a:cs typeface="Courier"/>
              </a:rPr>
              <a:t>if</a:t>
            </a:r>
            <a:r>
              <a:rPr lang="nl-NL" sz="1200" dirty="0">
                <a:latin typeface="Courier"/>
                <a:cs typeface="Courier"/>
              </a:rPr>
              <a:t> (</a:t>
            </a:r>
            <a:r>
              <a:rPr lang="nl-NL" sz="1200" dirty="0" err="1">
                <a:latin typeface="Courier"/>
                <a:cs typeface="Courier"/>
              </a:rPr>
              <a:t>inChar</a:t>
            </a:r>
            <a:r>
              <a:rPr lang="nl-NL" sz="1200" dirty="0">
                <a:latin typeface="Courier"/>
                <a:cs typeface="Courier"/>
              </a:rPr>
              <a:t> == '\n') {          </a:t>
            </a:r>
            <a:r>
              <a:rPr lang="nl-NL" sz="1200" dirty="0" smtClean="0">
                <a:latin typeface="Courier"/>
                <a:cs typeface="Courier"/>
              </a:rPr>
              <a:t>          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>
                <a:latin typeface="Courier"/>
                <a:cs typeface="Courier"/>
              </a:rPr>
              <a:t>      </a:t>
            </a:r>
            <a:r>
              <a:rPr lang="nl-NL" sz="1200" dirty="0" err="1">
                <a:latin typeface="Courier"/>
                <a:cs typeface="Courier"/>
              </a:rPr>
              <a:t>stringComplete</a:t>
            </a:r>
            <a:r>
              <a:rPr lang="nl-NL" sz="1200" dirty="0">
                <a:latin typeface="Courier"/>
                <a:cs typeface="Courier"/>
              </a:rPr>
              <a:t> = </a:t>
            </a:r>
            <a:r>
              <a:rPr lang="nl-NL" sz="1200" dirty="0" err="1">
                <a:latin typeface="Courier"/>
                <a:cs typeface="Courier"/>
              </a:rPr>
              <a:t>true</a:t>
            </a:r>
            <a:r>
              <a:rPr lang="nl-NL" sz="1200" dirty="0">
                <a:latin typeface="Courier"/>
                <a:cs typeface="Courier"/>
              </a:rPr>
              <a:t>;       </a:t>
            </a:r>
            <a:r>
              <a:rPr lang="nl-NL" sz="1200" dirty="0" smtClean="0">
                <a:latin typeface="Courier"/>
                <a:cs typeface="Courier"/>
              </a:rPr>
              <a:t>           </a:t>
            </a:r>
            <a:endParaRPr lang="nl-NL" sz="1200" dirty="0">
              <a:latin typeface="Courier"/>
              <a:cs typeface="Courier"/>
            </a:endParaRPr>
          </a:p>
          <a:p>
            <a:r>
              <a:rPr lang="nl-NL" sz="1200" dirty="0">
                <a:latin typeface="Courier"/>
                <a:cs typeface="Courier"/>
              </a:rPr>
              <a:t>    }</a:t>
            </a:r>
          </a:p>
          <a:p>
            <a:r>
              <a:rPr lang="nl-NL" sz="1200" dirty="0">
                <a:latin typeface="Courier"/>
                <a:cs typeface="Courier"/>
              </a:rPr>
              <a:t>  }</a:t>
            </a:r>
          </a:p>
          <a:p>
            <a:r>
              <a:rPr lang="nl-NL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458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/>
          <p:cNvSpPr/>
          <p:nvPr/>
        </p:nvSpPr>
        <p:spPr>
          <a:xfrm>
            <a:off x="2044700" y="2140815"/>
            <a:ext cx="59499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 smtClean="0"/>
              <a:t>- 	Uitwisselen informatie tussen IC’s of Computers</a:t>
            </a:r>
          </a:p>
          <a:p>
            <a:r>
              <a:rPr lang="nl-NL" sz="1400" dirty="0" smtClean="0"/>
              <a:t>- 	Besturing model treinen (iedere trein afzonderlijk te besturen)</a:t>
            </a:r>
          </a:p>
          <a:p>
            <a:r>
              <a:rPr lang="nl-NL" sz="1400" dirty="0" smtClean="0"/>
              <a:t>- 	Draadloze besturing (auto of robot </a:t>
            </a:r>
            <a:r>
              <a:rPr lang="nl-NL" sz="1400" dirty="0" err="1" smtClean="0"/>
              <a:t>etc</a:t>
            </a:r>
            <a:r>
              <a:rPr lang="nl-NL" sz="1400" dirty="0" smtClean="0"/>
              <a:t>)</a:t>
            </a:r>
          </a:p>
          <a:p>
            <a:r>
              <a:rPr lang="nl-NL" sz="1400" dirty="0" smtClean="0"/>
              <a:t>- 	</a:t>
            </a:r>
            <a:r>
              <a:rPr lang="nl-NL" sz="1400" dirty="0" err="1" smtClean="0"/>
              <a:t>Arduino</a:t>
            </a:r>
            <a:r>
              <a:rPr lang="nl-NL" sz="1400" dirty="0" smtClean="0"/>
              <a:t> &lt;-&gt; PC communicatie (sensors op PC uitlezen)</a:t>
            </a:r>
          </a:p>
          <a:p>
            <a:r>
              <a:rPr lang="nl-NL" sz="1400" dirty="0" smtClean="0"/>
              <a:t>- 	Data versturen naar </a:t>
            </a:r>
            <a:r>
              <a:rPr lang="nl-NL" sz="1400" dirty="0" err="1" smtClean="0"/>
              <a:t>Raspberry</a:t>
            </a:r>
            <a:r>
              <a:rPr lang="nl-NL" sz="1400" dirty="0" smtClean="0"/>
              <a:t> Pi en internet</a:t>
            </a:r>
          </a:p>
          <a:p>
            <a:r>
              <a:rPr lang="nl-NL" sz="1400" dirty="0" smtClean="0"/>
              <a:t>-	Bluetooth communicatie met </a:t>
            </a:r>
            <a:r>
              <a:rPr lang="nl-NL" sz="1400" dirty="0" err="1" smtClean="0"/>
              <a:t>smartphone</a:t>
            </a:r>
            <a:r>
              <a:rPr lang="nl-NL" sz="1400" dirty="0" smtClean="0"/>
              <a:t> of tablet </a:t>
            </a:r>
          </a:p>
          <a:p>
            <a:pPr marL="285750" indent="-285750">
              <a:buFontTx/>
              <a:buChar char="-"/>
            </a:pPr>
            <a:endParaRPr lang="nl-NL" sz="1400" dirty="0" smtClean="0"/>
          </a:p>
          <a:p>
            <a:endParaRPr lang="nl-NL" sz="1400" dirty="0" smtClean="0"/>
          </a:p>
        </p:txBody>
      </p:sp>
      <p:sp>
        <p:nvSpPr>
          <p:cNvPr id="26" name="Titel 1"/>
          <p:cNvSpPr txBox="1">
            <a:spLocks/>
          </p:cNvSpPr>
          <p:nvPr/>
        </p:nvSpPr>
        <p:spPr>
          <a:xfrm>
            <a:off x="1803400" y="342655"/>
            <a:ext cx="5657850" cy="1124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b="1" dirty="0" err="1" smtClean="0"/>
              <a:t>Arduino</a:t>
            </a:r>
            <a:r>
              <a:rPr lang="nl-NL" sz="4000" b="1" dirty="0" smtClean="0"/>
              <a:t> communicatie</a:t>
            </a:r>
            <a:endParaRPr lang="nl-NL" sz="4000" b="1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169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46949" y="158824"/>
            <a:ext cx="6507252" cy="692150"/>
          </a:xfrm>
        </p:spPr>
        <p:txBody>
          <a:bodyPr>
            <a:normAutofit fontScale="90000"/>
          </a:bodyPr>
          <a:lstStyle/>
          <a:p>
            <a:r>
              <a:rPr lang="nl-NL" b="1" dirty="0" err="1" smtClean="0"/>
              <a:t>Arduino</a:t>
            </a:r>
            <a:r>
              <a:rPr lang="nl-NL" b="1" dirty="0" smtClean="0"/>
              <a:t> communicatie</a:t>
            </a:r>
            <a:endParaRPr lang="nl-NL" b="1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287248" y="1233074"/>
            <a:ext cx="1960652" cy="867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RS232</a:t>
            </a:r>
            <a:endParaRPr lang="nl-NL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87248" y="2685735"/>
            <a:ext cx="1357402" cy="867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I</a:t>
            </a:r>
            <a:r>
              <a:rPr lang="nl-NL" baseline="30000" dirty="0" smtClean="0"/>
              <a:t>2</a:t>
            </a:r>
            <a:r>
              <a:rPr lang="nl-NL" dirty="0" smtClean="0"/>
              <a:t>C</a:t>
            </a:r>
            <a:endParaRPr lang="nl-NL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76148" y="4293310"/>
            <a:ext cx="1173252" cy="698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SPI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2835275" y="1255731"/>
            <a:ext cx="708025" cy="850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6750050" y="1255731"/>
            <a:ext cx="685800" cy="850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2835275" y="2611653"/>
            <a:ext cx="708025" cy="850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4483100" y="3241792"/>
            <a:ext cx="590550" cy="685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2847975" y="4407215"/>
            <a:ext cx="708025" cy="850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3543300" y="1795481"/>
            <a:ext cx="3206750" cy="0"/>
          </a:xfrm>
          <a:prstGeom prst="straightConnector1">
            <a:avLst/>
          </a:prstGeom>
          <a:ln w="1270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flipH="1" flipV="1">
            <a:off x="3543300" y="1516081"/>
            <a:ext cx="3206750" cy="6350"/>
          </a:xfrm>
          <a:prstGeom prst="straightConnector1">
            <a:avLst/>
          </a:prstGeom>
          <a:ln w="1270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3543300" y="2848092"/>
            <a:ext cx="273050" cy="0"/>
          </a:xfrm>
          <a:prstGeom prst="line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>
            <a:off x="3543300" y="3070342"/>
            <a:ext cx="273050" cy="0"/>
          </a:xfrm>
          <a:prstGeom prst="line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hoek 28"/>
          <p:cNvSpPr/>
          <p:nvPr/>
        </p:nvSpPr>
        <p:spPr>
          <a:xfrm>
            <a:off x="6750050" y="3241792"/>
            <a:ext cx="59055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5619750" y="3241792"/>
            <a:ext cx="59055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/>
          <p:cNvSpPr/>
          <p:nvPr/>
        </p:nvSpPr>
        <p:spPr>
          <a:xfrm>
            <a:off x="4495800" y="5105715"/>
            <a:ext cx="590550" cy="685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ekstvak 33"/>
          <p:cNvSpPr txBox="1"/>
          <p:nvPr/>
        </p:nvSpPr>
        <p:spPr>
          <a:xfrm>
            <a:off x="7966369" y="2652496"/>
            <a:ext cx="481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SDA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7966369" y="291943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SCL</a:t>
            </a:r>
          </a:p>
        </p:txBody>
      </p:sp>
      <p:cxnSp>
        <p:nvCxnSpPr>
          <p:cNvPr id="40" name="Rechte verbindingslijn 39"/>
          <p:cNvCxnSpPr/>
          <p:nvPr/>
        </p:nvCxnSpPr>
        <p:spPr>
          <a:xfrm>
            <a:off x="3746500" y="2848092"/>
            <a:ext cx="4279900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>
            <a:off x="3746500" y="3070342"/>
            <a:ext cx="4279900" cy="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V="1">
            <a:off x="4943475" y="2848092"/>
            <a:ext cx="0" cy="393700"/>
          </a:xfrm>
          <a:prstGeom prst="line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V="1">
            <a:off x="6061075" y="2848092"/>
            <a:ext cx="0" cy="393700"/>
          </a:xfrm>
          <a:prstGeom prst="line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 flipV="1">
            <a:off x="7204075" y="2848092"/>
            <a:ext cx="0" cy="393700"/>
          </a:xfrm>
          <a:prstGeom prst="line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>
            <a:off x="4695825" y="3070342"/>
            <a:ext cx="0" cy="171450"/>
          </a:xfrm>
          <a:prstGeom prst="line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5845175" y="3070342"/>
            <a:ext cx="0" cy="171450"/>
          </a:xfrm>
          <a:prstGeom prst="line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/>
          <p:cNvCxnSpPr/>
          <p:nvPr/>
        </p:nvCxnSpPr>
        <p:spPr>
          <a:xfrm>
            <a:off x="7026275" y="3070342"/>
            <a:ext cx="0" cy="171450"/>
          </a:xfrm>
          <a:prstGeom prst="line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>
            <a:off x="3556000" y="4526062"/>
            <a:ext cx="273050" cy="0"/>
          </a:xfrm>
          <a:prstGeom prst="line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/>
          <p:nvPr/>
        </p:nvCxnSpPr>
        <p:spPr>
          <a:xfrm>
            <a:off x="3556000" y="4729262"/>
            <a:ext cx="273050" cy="0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/>
          <p:nvPr/>
        </p:nvCxnSpPr>
        <p:spPr>
          <a:xfrm flipH="1">
            <a:off x="3556000" y="4927836"/>
            <a:ext cx="4483100" cy="0"/>
          </a:xfrm>
          <a:prstGeom prst="line">
            <a:avLst/>
          </a:prstGeom>
          <a:ln w="12700" cmpd="sng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3759200" y="4519712"/>
            <a:ext cx="4279900" cy="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>
            <a:off x="3759200" y="4729262"/>
            <a:ext cx="4279900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hoek 60"/>
          <p:cNvSpPr/>
          <p:nvPr/>
        </p:nvSpPr>
        <p:spPr>
          <a:xfrm>
            <a:off x="5632450" y="5105715"/>
            <a:ext cx="59055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Rechthoek 61"/>
          <p:cNvSpPr/>
          <p:nvPr/>
        </p:nvSpPr>
        <p:spPr>
          <a:xfrm>
            <a:off x="6762750" y="5105715"/>
            <a:ext cx="59055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3" name="Rechte verbindingslijn 62"/>
          <p:cNvCxnSpPr/>
          <p:nvPr/>
        </p:nvCxnSpPr>
        <p:spPr>
          <a:xfrm>
            <a:off x="4600575" y="4519712"/>
            <a:ext cx="0" cy="592353"/>
          </a:xfrm>
          <a:prstGeom prst="line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>
            <a:off x="5718175" y="4513362"/>
            <a:ext cx="0" cy="592353"/>
          </a:xfrm>
          <a:prstGeom prst="line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>
            <a:off x="6848475" y="4513362"/>
            <a:ext cx="0" cy="592353"/>
          </a:xfrm>
          <a:prstGeom prst="line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>
            <a:off x="4813300" y="4729262"/>
            <a:ext cx="0" cy="376453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/>
          <p:cNvCxnSpPr/>
          <p:nvPr/>
        </p:nvCxnSpPr>
        <p:spPr>
          <a:xfrm>
            <a:off x="5943600" y="4729262"/>
            <a:ext cx="0" cy="376453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>
            <a:off x="7051675" y="4729262"/>
            <a:ext cx="0" cy="376453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/>
          <p:cNvCxnSpPr/>
          <p:nvPr/>
        </p:nvCxnSpPr>
        <p:spPr>
          <a:xfrm flipV="1">
            <a:off x="7239000" y="4927836"/>
            <a:ext cx="0" cy="182347"/>
          </a:xfrm>
          <a:prstGeom prst="line">
            <a:avLst/>
          </a:prstGeom>
          <a:ln w="12700" cmpd="sng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 flipV="1">
            <a:off x="6121400" y="4923368"/>
            <a:ext cx="0" cy="182347"/>
          </a:xfrm>
          <a:prstGeom prst="line">
            <a:avLst/>
          </a:prstGeom>
          <a:ln w="12700" cmpd="sng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/>
          <p:nvPr/>
        </p:nvCxnSpPr>
        <p:spPr>
          <a:xfrm flipV="1">
            <a:off x="5019675" y="4927836"/>
            <a:ext cx="0" cy="182347"/>
          </a:xfrm>
          <a:prstGeom prst="line">
            <a:avLst/>
          </a:prstGeom>
          <a:ln w="12700" cmpd="sng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kstvak 74"/>
          <p:cNvSpPr txBox="1"/>
          <p:nvPr/>
        </p:nvSpPr>
        <p:spPr>
          <a:xfrm>
            <a:off x="7966369" y="4297776"/>
            <a:ext cx="456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SCK</a:t>
            </a:r>
          </a:p>
        </p:txBody>
      </p:sp>
      <p:sp>
        <p:nvSpPr>
          <p:cNvPr id="76" name="Tekstvak 75"/>
          <p:cNvSpPr txBox="1"/>
          <p:nvPr/>
        </p:nvSpPr>
        <p:spPr>
          <a:xfrm>
            <a:off x="7963817" y="4526062"/>
            <a:ext cx="58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MOSI</a:t>
            </a:r>
          </a:p>
        </p:txBody>
      </p:sp>
      <p:sp>
        <p:nvSpPr>
          <p:cNvPr id="77" name="Tekstvak 76"/>
          <p:cNvSpPr txBox="1"/>
          <p:nvPr/>
        </p:nvSpPr>
        <p:spPr>
          <a:xfrm>
            <a:off x="7963817" y="4773947"/>
            <a:ext cx="58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MISO</a:t>
            </a:r>
          </a:p>
        </p:txBody>
      </p:sp>
      <p:sp>
        <p:nvSpPr>
          <p:cNvPr id="78" name="Tekstvak 77"/>
          <p:cNvSpPr txBox="1"/>
          <p:nvPr/>
        </p:nvSpPr>
        <p:spPr>
          <a:xfrm>
            <a:off x="2847975" y="4510995"/>
            <a:ext cx="83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SPI</a:t>
            </a:r>
          </a:p>
          <a:p>
            <a:r>
              <a:rPr lang="nl-NL" sz="1400" dirty="0" smtClean="0"/>
              <a:t>Master</a:t>
            </a:r>
          </a:p>
        </p:txBody>
      </p:sp>
      <p:sp>
        <p:nvSpPr>
          <p:cNvPr id="79" name="Tekstvak 78"/>
          <p:cNvSpPr txBox="1"/>
          <p:nvPr/>
        </p:nvSpPr>
        <p:spPr>
          <a:xfrm>
            <a:off x="2847975" y="2718572"/>
            <a:ext cx="83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I</a:t>
            </a:r>
            <a:r>
              <a:rPr lang="nl-NL" sz="1400" baseline="30000" dirty="0" smtClean="0"/>
              <a:t>2</a:t>
            </a:r>
            <a:r>
              <a:rPr lang="nl-NL" sz="1400" dirty="0" smtClean="0"/>
              <a:t>C</a:t>
            </a:r>
          </a:p>
          <a:p>
            <a:r>
              <a:rPr lang="nl-NL" sz="1400" dirty="0" smtClean="0"/>
              <a:t>Master</a:t>
            </a:r>
          </a:p>
        </p:txBody>
      </p:sp>
      <p:cxnSp>
        <p:nvCxnSpPr>
          <p:cNvPr id="83" name="Rechte verbindingslijn 82"/>
          <p:cNvCxnSpPr/>
          <p:nvPr/>
        </p:nvCxnSpPr>
        <p:spPr>
          <a:xfrm>
            <a:off x="3384550" y="5935762"/>
            <a:ext cx="1428750" cy="0"/>
          </a:xfrm>
          <a:prstGeom prst="line">
            <a:avLst/>
          </a:prstGeom>
          <a:ln w="12700" cmpd="sng"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84"/>
          <p:cNvCxnSpPr/>
          <p:nvPr/>
        </p:nvCxnSpPr>
        <p:spPr>
          <a:xfrm>
            <a:off x="3238500" y="6018312"/>
            <a:ext cx="2686050" cy="0"/>
          </a:xfrm>
          <a:prstGeom prst="line">
            <a:avLst/>
          </a:prstGeom>
          <a:ln w="12700" cmpd="sng"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3102724" y="6113562"/>
            <a:ext cx="3948951" cy="0"/>
          </a:xfrm>
          <a:prstGeom prst="line">
            <a:avLst/>
          </a:prstGeom>
          <a:ln w="12700" cmpd="sng"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/>
          <p:cNvCxnSpPr/>
          <p:nvPr/>
        </p:nvCxnSpPr>
        <p:spPr>
          <a:xfrm flipV="1">
            <a:off x="7054850" y="5791516"/>
            <a:ext cx="3175" cy="322046"/>
          </a:xfrm>
          <a:prstGeom prst="line">
            <a:avLst/>
          </a:prstGeom>
          <a:ln w="1270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90"/>
          <p:cNvCxnSpPr>
            <a:endCxn id="61" idx="2"/>
          </p:cNvCxnSpPr>
          <p:nvPr/>
        </p:nvCxnSpPr>
        <p:spPr>
          <a:xfrm flipV="1">
            <a:off x="5927725" y="5791515"/>
            <a:ext cx="0" cy="226797"/>
          </a:xfrm>
          <a:prstGeom prst="line">
            <a:avLst/>
          </a:prstGeom>
          <a:ln w="1270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95"/>
          <p:cNvCxnSpPr/>
          <p:nvPr/>
        </p:nvCxnSpPr>
        <p:spPr>
          <a:xfrm flipV="1">
            <a:off x="4803775" y="5791516"/>
            <a:ext cx="0" cy="144246"/>
          </a:xfrm>
          <a:prstGeom prst="line">
            <a:avLst/>
          </a:prstGeom>
          <a:ln w="1270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Rechte verbindingslijn 97"/>
          <p:cNvCxnSpPr/>
          <p:nvPr/>
        </p:nvCxnSpPr>
        <p:spPr>
          <a:xfrm>
            <a:off x="3384550" y="5258115"/>
            <a:ext cx="0" cy="677647"/>
          </a:xfrm>
          <a:prstGeom prst="line">
            <a:avLst/>
          </a:prstGeom>
          <a:ln w="12700" cmpd="sng"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100"/>
          <p:cNvCxnSpPr/>
          <p:nvPr/>
        </p:nvCxnSpPr>
        <p:spPr>
          <a:xfrm>
            <a:off x="3238500" y="5258115"/>
            <a:ext cx="0" cy="760197"/>
          </a:xfrm>
          <a:prstGeom prst="line">
            <a:avLst/>
          </a:prstGeom>
          <a:ln w="12700" cmpd="sng"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102"/>
          <p:cNvCxnSpPr/>
          <p:nvPr/>
        </p:nvCxnSpPr>
        <p:spPr>
          <a:xfrm>
            <a:off x="3102724" y="5258115"/>
            <a:ext cx="0" cy="855447"/>
          </a:xfrm>
          <a:prstGeom prst="line">
            <a:avLst/>
          </a:prstGeom>
          <a:ln w="12700" cmpd="sng"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kstvak 104"/>
          <p:cNvSpPr txBox="1"/>
          <p:nvPr/>
        </p:nvSpPr>
        <p:spPr>
          <a:xfrm>
            <a:off x="5654675" y="5175646"/>
            <a:ext cx="57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Slave</a:t>
            </a:r>
            <a:endParaRPr lang="nl-NL" sz="1400" dirty="0" smtClean="0"/>
          </a:p>
        </p:txBody>
      </p:sp>
      <p:sp>
        <p:nvSpPr>
          <p:cNvPr id="106" name="Tekstvak 105"/>
          <p:cNvSpPr txBox="1"/>
          <p:nvPr/>
        </p:nvSpPr>
        <p:spPr>
          <a:xfrm>
            <a:off x="4508500" y="5175646"/>
            <a:ext cx="57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Slave</a:t>
            </a:r>
            <a:endParaRPr lang="nl-NL" sz="1400" dirty="0" smtClean="0"/>
          </a:p>
        </p:txBody>
      </p:sp>
      <p:sp>
        <p:nvSpPr>
          <p:cNvPr id="107" name="Tekstvak 106"/>
          <p:cNvSpPr txBox="1"/>
          <p:nvPr/>
        </p:nvSpPr>
        <p:spPr>
          <a:xfrm>
            <a:off x="6756400" y="3320272"/>
            <a:ext cx="57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Slave</a:t>
            </a:r>
            <a:endParaRPr lang="nl-NL" sz="1400" dirty="0" smtClean="0"/>
          </a:p>
        </p:txBody>
      </p:sp>
      <p:sp>
        <p:nvSpPr>
          <p:cNvPr id="108" name="Tekstvak 107"/>
          <p:cNvSpPr txBox="1"/>
          <p:nvPr/>
        </p:nvSpPr>
        <p:spPr>
          <a:xfrm>
            <a:off x="5641975" y="3312038"/>
            <a:ext cx="57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Slave</a:t>
            </a:r>
            <a:endParaRPr lang="nl-NL" sz="1400" dirty="0" smtClean="0"/>
          </a:p>
        </p:txBody>
      </p:sp>
      <p:sp>
        <p:nvSpPr>
          <p:cNvPr id="109" name="Tekstvak 108"/>
          <p:cNvSpPr txBox="1"/>
          <p:nvPr/>
        </p:nvSpPr>
        <p:spPr>
          <a:xfrm>
            <a:off x="4502150" y="3320272"/>
            <a:ext cx="57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Slave</a:t>
            </a:r>
            <a:endParaRPr lang="nl-NL" sz="1400" dirty="0" smtClean="0"/>
          </a:p>
        </p:txBody>
      </p:sp>
      <p:sp>
        <p:nvSpPr>
          <p:cNvPr id="110" name="Tekstvak 109"/>
          <p:cNvSpPr txBox="1"/>
          <p:nvPr/>
        </p:nvSpPr>
        <p:spPr>
          <a:xfrm>
            <a:off x="6810375" y="5175646"/>
            <a:ext cx="57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Slave</a:t>
            </a:r>
            <a:endParaRPr lang="nl-NL" sz="1400" dirty="0" smtClean="0"/>
          </a:p>
        </p:txBody>
      </p:sp>
      <p:sp>
        <p:nvSpPr>
          <p:cNvPr id="113" name="Tekstvak 112"/>
          <p:cNvSpPr txBox="1"/>
          <p:nvPr/>
        </p:nvSpPr>
        <p:spPr>
          <a:xfrm>
            <a:off x="2403475" y="5360489"/>
            <a:ext cx="65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Chip</a:t>
            </a:r>
          </a:p>
          <a:p>
            <a:r>
              <a:rPr lang="nl-NL" sz="1400" dirty="0" smtClean="0"/>
              <a:t>select</a:t>
            </a:r>
          </a:p>
        </p:txBody>
      </p:sp>
      <p:sp>
        <p:nvSpPr>
          <p:cNvPr id="114" name="Tekstvak 113"/>
          <p:cNvSpPr txBox="1"/>
          <p:nvPr/>
        </p:nvSpPr>
        <p:spPr>
          <a:xfrm>
            <a:off x="581025" y="3474160"/>
            <a:ext cx="225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Inter</a:t>
            </a:r>
            <a:r>
              <a:rPr lang="nl-NL" sz="1400" dirty="0" smtClean="0"/>
              <a:t> Ic Communication</a:t>
            </a:r>
          </a:p>
        </p:txBody>
      </p:sp>
      <p:sp>
        <p:nvSpPr>
          <p:cNvPr id="115" name="Tekstvak 114"/>
          <p:cNvSpPr txBox="1"/>
          <p:nvPr/>
        </p:nvSpPr>
        <p:spPr>
          <a:xfrm>
            <a:off x="534898" y="1973061"/>
            <a:ext cx="204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Asynchrone Seriële Communicatie 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593725" y="4869276"/>
            <a:ext cx="225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Serial</a:t>
            </a:r>
            <a:r>
              <a:rPr lang="nl-NL" sz="1400" dirty="0" smtClean="0"/>
              <a:t> </a:t>
            </a:r>
            <a:r>
              <a:rPr lang="nl-NL" sz="1400" dirty="0" err="1" smtClean="0"/>
              <a:t>Peripheral</a:t>
            </a:r>
            <a:r>
              <a:rPr lang="nl-NL" sz="1400" dirty="0" smtClean="0"/>
              <a:t> Interface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3241675" y="1614703"/>
            <a:ext cx="447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Tx</a:t>
            </a:r>
            <a:endParaRPr lang="nl-NL" sz="1400" dirty="0" smtClean="0"/>
          </a:p>
        </p:txBody>
      </p:sp>
      <p:sp>
        <p:nvSpPr>
          <p:cNvPr id="119" name="Tekstvak 118"/>
          <p:cNvSpPr txBox="1"/>
          <p:nvPr/>
        </p:nvSpPr>
        <p:spPr>
          <a:xfrm>
            <a:off x="6762750" y="1335303"/>
            <a:ext cx="447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Tx</a:t>
            </a:r>
            <a:endParaRPr lang="nl-NL" sz="1400" dirty="0" smtClean="0"/>
          </a:p>
        </p:txBody>
      </p:sp>
      <p:sp>
        <p:nvSpPr>
          <p:cNvPr id="120" name="Tekstvak 119"/>
          <p:cNvSpPr txBox="1"/>
          <p:nvPr/>
        </p:nvSpPr>
        <p:spPr>
          <a:xfrm>
            <a:off x="3237930" y="1319625"/>
            <a:ext cx="447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/>
              <a:t>R</a:t>
            </a:r>
            <a:r>
              <a:rPr lang="nl-NL" sz="1400" dirty="0" err="1" smtClean="0"/>
              <a:t>x</a:t>
            </a:r>
            <a:endParaRPr lang="nl-NL" sz="1400" dirty="0" smtClean="0"/>
          </a:p>
        </p:txBody>
      </p:sp>
      <p:sp>
        <p:nvSpPr>
          <p:cNvPr id="121" name="Tekstvak 120"/>
          <p:cNvSpPr txBox="1"/>
          <p:nvPr/>
        </p:nvSpPr>
        <p:spPr>
          <a:xfrm>
            <a:off x="6756400" y="1652978"/>
            <a:ext cx="447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/>
              <a:t>R</a:t>
            </a:r>
            <a:r>
              <a:rPr lang="nl-NL" sz="1400" dirty="0" err="1" smtClean="0"/>
              <a:t>x</a:t>
            </a:r>
            <a:endParaRPr lang="nl-NL" sz="1400" dirty="0" smtClean="0"/>
          </a:p>
        </p:txBody>
      </p:sp>
      <p:cxnSp>
        <p:nvCxnSpPr>
          <p:cNvPr id="122" name="Rechte verbindingslijn 121"/>
          <p:cNvCxnSpPr/>
          <p:nvPr/>
        </p:nvCxnSpPr>
        <p:spPr>
          <a:xfrm>
            <a:off x="2969374" y="5245496"/>
            <a:ext cx="0" cy="956885"/>
          </a:xfrm>
          <a:prstGeom prst="line">
            <a:avLst/>
          </a:prstGeom>
          <a:ln w="12700" cmpd="sng"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/>
          <p:cNvCxnSpPr/>
          <p:nvPr/>
        </p:nvCxnSpPr>
        <p:spPr>
          <a:xfrm>
            <a:off x="2969374" y="6202381"/>
            <a:ext cx="5057026" cy="0"/>
          </a:xfrm>
          <a:prstGeom prst="line">
            <a:avLst/>
          </a:prstGeom>
          <a:ln w="12700" cmpd="sng"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kstvak 126"/>
          <p:cNvSpPr txBox="1"/>
          <p:nvPr/>
        </p:nvSpPr>
        <p:spPr>
          <a:xfrm>
            <a:off x="7963817" y="5959673"/>
            <a:ext cx="55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CS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46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93455"/>
            <a:ext cx="7772400" cy="863845"/>
          </a:xfrm>
        </p:spPr>
        <p:txBody>
          <a:bodyPr>
            <a:normAutofit/>
          </a:bodyPr>
          <a:lstStyle/>
          <a:p>
            <a:r>
              <a:rPr lang="nl-NL" sz="4000" b="1" dirty="0"/>
              <a:t>S</a:t>
            </a:r>
            <a:r>
              <a:rPr lang="nl-NL" sz="4000" b="1" dirty="0" smtClean="0"/>
              <a:t>ynchrone communicatie</a:t>
            </a:r>
            <a:endParaRPr lang="nl-NL" sz="4000" b="1" dirty="0"/>
          </a:p>
        </p:txBody>
      </p:sp>
      <p:cxnSp>
        <p:nvCxnSpPr>
          <p:cNvPr id="13" name="Rechte verbindingslijn 12"/>
          <p:cNvCxnSpPr/>
          <p:nvPr/>
        </p:nvCxnSpPr>
        <p:spPr>
          <a:xfrm flipV="1">
            <a:off x="1157412" y="4153135"/>
            <a:ext cx="738217" cy="107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>
            <a:off x="1892633" y="4963892"/>
            <a:ext cx="688058" cy="635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 flipV="1">
            <a:off x="2591361" y="4143853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 flipV="1">
            <a:off x="1892633" y="4139115"/>
            <a:ext cx="0" cy="8247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/>
          <p:nvPr/>
        </p:nvCxnSpPr>
        <p:spPr>
          <a:xfrm flipV="1">
            <a:off x="7330207" y="4154205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 flipV="1">
            <a:off x="3947070" y="4143853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/>
          <p:nvPr/>
        </p:nvCxnSpPr>
        <p:spPr>
          <a:xfrm flipV="1">
            <a:off x="6647403" y="4132760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/>
          <p:cNvCxnSpPr/>
          <p:nvPr/>
        </p:nvCxnSpPr>
        <p:spPr>
          <a:xfrm flipV="1">
            <a:off x="5946915" y="4132760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 flipV="1">
            <a:off x="3947070" y="4970247"/>
            <a:ext cx="2011772" cy="4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/>
          <p:cNvCxnSpPr/>
          <p:nvPr/>
        </p:nvCxnSpPr>
        <p:spPr>
          <a:xfrm>
            <a:off x="5954564" y="4142303"/>
            <a:ext cx="69283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 flipV="1">
            <a:off x="6628046" y="4970247"/>
            <a:ext cx="705157" cy="4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7330207" y="4148342"/>
            <a:ext cx="563247" cy="58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kstvak 89"/>
          <p:cNvSpPr txBox="1"/>
          <p:nvPr/>
        </p:nvSpPr>
        <p:spPr>
          <a:xfrm>
            <a:off x="3474947" y="497498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1</a:t>
            </a:r>
            <a:endParaRPr lang="nl-NL" sz="1400" dirty="0" smtClean="0"/>
          </a:p>
        </p:txBody>
      </p:sp>
      <p:sp>
        <p:nvSpPr>
          <p:cNvPr id="91" name="Tekstvak 90"/>
          <p:cNvSpPr txBox="1"/>
          <p:nvPr/>
        </p:nvSpPr>
        <p:spPr>
          <a:xfrm>
            <a:off x="6159852" y="497498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1</a:t>
            </a:r>
            <a:endParaRPr lang="nl-NL" sz="1400" dirty="0" smtClean="0"/>
          </a:p>
        </p:txBody>
      </p:sp>
      <p:sp>
        <p:nvSpPr>
          <p:cNvPr id="92" name="Tekstvak 91"/>
          <p:cNvSpPr txBox="1"/>
          <p:nvPr/>
        </p:nvSpPr>
        <p:spPr>
          <a:xfrm>
            <a:off x="2786889" y="497498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1</a:t>
            </a:r>
            <a:endParaRPr lang="nl-NL" sz="1400" dirty="0" smtClean="0"/>
          </a:p>
        </p:txBody>
      </p:sp>
      <p:sp>
        <p:nvSpPr>
          <p:cNvPr id="93" name="Tekstvak 92"/>
          <p:cNvSpPr txBox="1"/>
          <p:nvPr/>
        </p:nvSpPr>
        <p:spPr>
          <a:xfrm>
            <a:off x="4129349" y="497498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0</a:t>
            </a:r>
          </a:p>
        </p:txBody>
      </p:sp>
      <p:sp>
        <p:nvSpPr>
          <p:cNvPr id="94" name="Tekstvak 93"/>
          <p:cNvSpPr txBox="1"/>
          <p:nvPr/>
        </p:nvSpPr>
        <p:spPr>
          <a:xfrm>
            <a:off x="5487756" y="497498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0</a:t>
            </a:r>
          </a:p>
        </p:txBody>
      </p:sp>
      <p:sp>
        <p:nvSpPr>
          <p:cNvPr id="95" name="Tekstvak 94"/>
          <p:cNvSpPr txBox="1"/>
          <p:nvPr/>
        </p:nvSpPr>
        <p:spPr>
          <a:xfrm>
            <a:off x="4806965" y="497498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0</a:t>
            </a:r>
          </a:p>
        </p:txBody>
      </p:sp>
      <p:sp>
        <p:nvSpPr>
          <p:cNvPr id="96" name="Tekstvak 95"/>
          <p:cNvSpPr txBox="1"/>
          <p:nvPr/>
        </p:nvSpPr>
        <p:spPr>
          <a:xfrm>
            <a:off x="6908942" y="497498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0</a:t>
            </a:r>
          </a:p>
        </p:txBody>
      </p:sp>
      <p:sp>
        <p:nvSpPr>
          <p:cNvPr id="115" name="Tekstvak 114"/>
          <p:cNvSpPr txBox="1"/>
          <p:nvPr/>
        </p:nvSpPr>
        <p:spPr>
          <a:xfrm>
            <a:off x="2087716" y="497498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0</a:t>
            </a:r>
          </a:p>
        </p:txBody>
      </p:sp>
      <p:cxnSp>
        <p:nvCxnSpPr>
          <p:cNvPr id="57" name="Rechte verbindingslijn 56"/>
          <p:cNvCxnSpPr/>
          <p:nvPr/>
        </p:nvCxnSpPr>
        <p:spPr>
          <a:xfrm>
            <a:off x="6972161" y="2079143"/>
            <a:ext cx="921293" cy="697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flipV="1">
            <a:off x="2924720" y="2069010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V="1">
            <a:off x="2580691" y="2075365"/>
            <a:ext cx="0" cy="8247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/>
          <p:cNvCxnSpPr/>
          <p:nvPr/>
        </p:nvCxnSpPr>
        <p:spPr>
          <a:xfrm>
            <a:off x="1892633" y="1735749"/>
            <a:ext cx="2996" cy="3725610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 flipV="1">
            <a:off x="6984624" y="2069010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kstvak 134"/>
          <p:cNvSpPr txBox="1"/>
          <p:nvPr/>
        </p:nvSpPr>
        <p:spPr>
          <a:xfrm>
            <a:off x="2087716" y="176902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0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2786889" y="176759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1</a:t>
            </a:r>
          </a:p>
        </p:txBody>
      </p:sp>
      <p:sp>
        <p:nvSpPr>
          <p:cNvPr id="137" name="Tekstvak 136"/>
          <p:cNvSpPr txBox="1"/>
          <p:nvPr/>
        </p:nvSpPr>
        <p:spPr>
          <a:xfrm>
            <a:off x="3491755" y="177136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2</a:t>
            </a:r>
          </a:p>
        </p:txBody>
      </p:sp>
      <p:sp>
        <p:nvSpPr>
          <p:cNvPr id="138" name="Tekstvak 137"/>
          <p:cNvSpPr txBox="1"/>
          <p:nvPr/>
        </p:nvSpPr>
        <p:spPr>
          <a:xfrm>
            <a:off x="4129349" y="176902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3</a:t>
            </a:r>
          </a:p>
        </p:txBody>
      </p:sp>
      <p:sp>
        <p:nvSpPr>
          <p:cNvPr id="139" name="Tekstvak 138"/>
          <p:cNvSpPr txBox="1"/>
          <p:nvPr/>
        </p:nvSpPr>
        <p:spPr>
          <a:xfrm>
            <a:off x="4817407" y="176902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4</a:t>
            </a:r>
          </a:p>
        </p:txBody>
      </p:sp>
      <p:sp>
        <p:nvSpPr>
          <p:cNvPr id="140" name="Tekstvak 139"/>
          <p:cNvSpPr txBox="1"/>
          <p:nvPr/>
        </p:nvSpPr>
        <p:spPr>
          <a:xfrm>
            <a:off x="5479061" y="176902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5</a:t>
            </a:r>
          </a:p>
        </p:txBody>
      </p:sp>
      <p:sp>
        <p:nvSpPr>
          <p:cNvPr id="141" name="Tekstvak 140"/>
          <p:cNvSpPr txBox="1"/>
          <p:nvPr/>
        </p:nvSpPr>
        <p:spPr>
          <a:xfrm>
            <a:off x="6159852" y="176902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6</a:t>
            </a:r>
          </a:p>
        </p:txBody>
      </p:sp>
      <p:sp>
        <p:nvSpPr>
          <p:cNvPr id="142" name="Tekstvak 141"/>
          <p:cNvSpPr txBox="1"/>
          <p:nvPr/>
        </p:nvSpPr>
        <p:spPr>
          <a:xfrm>
            <a:off x="6846793" y="177136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7</a:t>
            </a:r>
          </a:p>
        </p:txBody>
      </p:sp>
      <p:cxnSp>
        <p:nvCxnSpPr>
          <p:cNvPr id="150" name="Rechte verbindingslijn 149"/>
          <p:cNvCxnSpPr/>
          <p:nvPr/>
        </p:nvCxnSpPr>
        <p:spPr>
          <a:xfrm flipV="1">
            <a:off x="2236662" y="2075365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Rechte verbindingslijn 150"/>
          <p:cNvCxnSpPr/>
          <p:nvPr/>
        </p:nvCxnSpPr>
        <p:spPr>
          <a:xfrm flipV="1">
            <a:off x="2236662" y="2081913"/>
            <a:ext cx="344029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kstvak 158"/>
          <p:cNvSpPr txBox="1"/>
          <p:nvPr/>
        </p:nvSpPr>
        <p:spPr>
          <a:xfrm>
            <a:off x="1157412" y="2348426"/>
            <a:ext cx="57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/>
              <a:t>Clock</a:t>
            </a:r>
            <a:endParaRPr lang="nl-NL" sz="1400" dirty="0" smtClean="0"/>
          </a:p>
        </p:txBody>
      </p:sp>
      <p:sp>
        <p:nvSpPr>
          <p:cNvPr id="160" name="Tekstvak 159"/>
          <p:cNvSpPr txBox="1"/>
          <p:nvPr/>
        </p:nvSpPr>
        <p:spPr>
          <a:xfrm>
            <a:off x="1157412" y="4405826"/>
            <a:ext cx="52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Data</a:t>
            </a:r>
          </a:p>
        </p:txBody>
      </p:sp>
      <p:cxnSp>
        <p:nvCxnSpPr>
          <p:cNvPr id="161" name="Rechte verbindingslijn 160"/>
          <p:cNvCxnSpPr/>
          <p:nvPr/>
        </p:nvCxnSpPr>
        <p:spPr>
          <a:xfrm flipV="1">
            <a:off x="2580691" y="2890040"/>
            <a:ext cx="344029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/>
          <p:nvPr/>
        </p:nvCxnSpPr>
        <p:spPr>
          <a:xfrm flipV="1">
            <a:off x="3268749" y="2890042"/>
            <a:ext cx="344029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Rechte verbindingslijn 162"/>
          <p:cNvCxnSpPr/>
          <p:nvPr/>
        </p:nvCxnSpPr>
        <p:spPr>
          <a:xfrm flipV="1">
            <a:off x="3612778" y="2081932"/>
            <a:ext cx="344029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Rechte verbindingslijn 163"/>
          <p:cNvCxnSpPr/>
          <p:nvPr/>
        </p:nvCxnSpPr>
        <p:spPr>
          <a:xfrm flipV="1">
            <a:off x="4944796" y="2076455"/>
            <a:ext cx="344029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Rechte verbindingslijn 164"/>
          <p:cNvCxnSpPr/>
          <p:nvPr/>
        </p:nvCxnSpPr>
        <p:spPr>
          <a:xfrm flipV="1">
            <a:off x="1892633" y="2894169"/>
            <a:ext cx="344029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Rechte verbindingslijn 165"/>
          <p:cNvCxnSpPr/>
          <p:nvPr/>
        </p:nvCxnSpPr>
        <p:spPr>
          <a:xfrm flipV="1">
            <a:off x="6297683" y="2075026"/>
            <a:ext cx="344029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Rechte verbindingslijn 166"/>
          <p:cNvCxnSpPr/>
          <p:nvPr/>
        </p:nvCxnSpPr>
        <p:spPr>
          <a:xfrm flipV="1">
            <a:off x="5616892" y="2076800"/>
            <a:ext cx="344029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Rechte verbindingslijn 167"/>
          <p:cNvCxnSpPr/>
          <p:nvPr/>
        </p:nvCxnSpPr>
        <p:spPr>
          <a:xfrm flipV="1">
            <a:off x="5281558" y="2890036"/>
            <a:ext cx="344029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Rechte verbindingslijn 168"/>
          <p:cNvCxnSpPr/>
          <p:nvPr/>
        </p:nvCxnSpPr>
        <p:spPr>
          <a:xfrm flipV="1">
            <a:off x="6628132" y="2894167"/>
            <a:ext cx="344029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Rechte verbindingslijn 169"/>
          <p:cNvCxnSpPr/>
          <p:nvPr/>
        </p:nvCxnSpPr>
        <p:spPr>
          <a:xfrm flipV="1">
            <a:off x="5953654" y="2890034"/>
            <a:ext cx="344029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Rechte verbindingslijn 170"/>
          <p:cNvCxnSpPr/>
          <p:nvPr/>
        </p:nvCxnSpPr>
        <p:spPr>
          <a:xfrm flipV="1">
            <a:off x="2924720" y="2081930"/>
            <a:ext cx="344029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Rechte verbindingslijn 171"/>
          <p:cNvCxnSpPr/>
          <p:nvPr/>
        </p:nvCxnSpPr>
        <p:spPr>
          <a:xfrm flipV="1">
            <a:off x="3268749" y="2069010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Rechte verbindingslijn 172"/>
          <p:cNvCxnSpPr/>
          <p:nvPr/>
        </p:nvCxnSpPr>
        <p:spPr>
          <a:xfrm flipV="1">
            <a:off x="3612778" y="2069010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Rechte verbindingslijn 173"/>
          <p:cNvCxnSpPr/>
          <p:nvPr/>
        </p:nvCxnSpPr>
        <p:spPr>
          <a:xfrm flipV="1">
            <a:off x="3947070" y="2075367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Rechte verbindingslijn 174"/>
          <p:cNvCxnSpPr/>
          <p:nvPr/>
        </p:nvCxnSpPr>
        <p:spPr>
          <a:xfrm flipV="1">
            <a:off x="4267180" y="2081308"/>
            <a:ext cx="344029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Rechte verbindingslijn 175"/>
          <p:cNvCxnSpPr/>
          <p:nvPr/>
        </p:nvCxnSpPr>
        <p:spPr>
          <a:xfrm flipV="1">
            <a:off x="3938886" y="2893540"/>
            <a:ext cx="344029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Rechte verbindingslijn 176"/>
          <p:cNvCxnSpPr/>
          <p:nvPr/>
        </p:nvCxnSpPr>
        <p:spPr>
          <a:xfrm flipV="1">
            <a:off x="4611209" y="2890038"/>
            <a:ext cx="344029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Rechte verbindingslijn 177"/>
          <p:cNvCxnSpPr/>
          <p:nvPr/>
        </p:nvCxnSpPr>
        <p:spPr>
          <a:xfrm flipV="1">
            <a:off x="1892633" y="2076457"/>
            <a:ext cx="0" cy="8247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Rechte verbindingslijn 178"/>
          <p:cNvCxnSpPr/>
          <p:nvPr/>
        </p:nvCxnSpPr>
        <p:spPr>
          <a:xfrm flipV="1">
            <a:off x="4267180" y="2069010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Rechte verbindingslijn 179"/>
          <p:cNvCxnSpPr/>
          <p:nvPr/>
        </p:nvCxnSpPr>
        <p:spPr>
          <a:xfrm flipV="1">
            <a:off x="4611209" y="2069010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Rechte verbindingslijn 180"/>
          <p:cNvCxnSpPr/>
          <p:nvPr/>
        </p:nvCxnSpPr>
        <p:spPr>
          <a:xfrm flipV="1">
            <a:off x="4944796" y="2062412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Rechte verbindingslijn 181"/>
          <p:cNvCxnSpPr/>
          <p:nvPr/>
        </p:nvCxnSpPr>
        <p:spPr>
          <a:xfrm flipV="1">
            <a:off x="5281558" y="2069010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Rechte verbindingslijn 182"/>
          <p:cNvCxnSpPr/>
          <p:nvPr/>
        </p:nvCxnSpPr>
        <p:spPr>
          <a:xfrm flipV="1">
            <a:off x="5621495" y="2062412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Rechte verbindingslijn 183"/>
          <p:cNvCxnSpPr/>
          <p:nvPr/>
        </p:nvCxnSpPr>
        <p:spPr>
          <a:xfrm flipV="1">
            <a:off x="5953654" y="2063041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Rechte verbindingslijn 184"/>
          <p:cNvCxnSpPr/>
          <p:nvPr/>
        </p:nvCxnSpPr>
        <p:spPr>
          <a:xfrm flipV="1">
            <a:off x="6297683" y="2063041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Rechte verbindingslijn 185"/>
          <p:cNvCxnSpPr/>
          <p:nvPr/>
        </p:nvCxnSpPr>
        <p:spPr>
          <a:xfrm flipV="1">
            <a:off x="6641712" y="2069010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Rechte verbindingslijn 187"/>
          <p:cNvCxnSpPr/>
          <p:nvPr/>
        </p:nvCxnSpPr>
        <p:spPr>
          <a:xfrm flipV="1">
            <a:off x="1157412" y="2086111"/>
            <a:ext cx="735221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 flipV="1">
            <a:off x="2236662" y="2385948"/>
            <a:ext cx="0" cy="15897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Rechte verbindingslijn met pijl 188"/>
          <p:cNvCxnSpPr/>
          <p:nvPr/>
        </p:nvCxnSpPr>
        <p:spPr>
          <a:xfrm flipV="1">
            <a:off x="2924720" y="2385948"/>
            <a:ext cx="0" cy="15897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Rechte verbindingslijn met pijl 189"/>
          <p:cNvCxnSpPr/>
          <p:nvPr/>
        </p:nvCxnSpPr>
        <p:spPr>
          <a:xfrm flipV="1">
            <a:off x="3612778" y="2385948"/>
            <a:ext cx="0" cy="15897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Rechte verbindingslijn met pijl 190"/>
          <p:cNvCxnSpPr/>
          <p:nvPr/>
        </p:nvCxnSpPr>
        <p:spPr>
          <a:xfrm flipV="1">
            <a:off x="4267180" y="2385948"/>
            <a:ext cx="0" cy="15897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Rechte verbindingslijn met pijl 191"/>
          <p:cNvCxnSpPr/>
          <p:nvPr/>
        </p:nvCxnSpPr>
        <p:spPr>
          <a:xfrm flipV="1">
            <a:off x="4943738" y="2385948"/>
            <a:ext cx="0" cy="15897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Rechte verbindingslijn met pijl 192"/>
          <p:cNvCxnSpPr/>
          <p:nvPr/>
        </p:nvCxnSpPr>
        <p:spPr>
          <a:xfrm flipV="1">
            <a:off x="5621495" y="2385948"/>
            <a:ext cx="0" cy="15897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Rechte verbindingslijn met pijl 193"/>
          <p:cNvCxnSpPr/>
          <p:nvPr/>
        </p:nvCxnSpPr>
        <p:spPr>
          <a:xfrm flipV="1">
            <a:off x="6297683" y="2385948"/>
            <a:ext cx="0" cy="15897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Rechte verbindingslijn met pijl 194"/>
          <p:cNvCxnSpPr/>
          <p:nvPr/>
        </p:nvCxnSpPr>
        <p:spPr>
          <a:xfrm flipV="1">
            <a:off x="6984624" y="2385948"/>
            <a:ext cx="0" cy="15897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Rechte verbindingslijn 195"/>
          <p:cNvCxnSpPr/>
          <p:nvPr/>
        </p:nvCxnSpPr>
        <p:spPr>
          <a:xfrm>
            <a:off x="2584094" y="1735749"/>
            <a:ext cx="2996" cy="3725610"/>
          </a:xfrm>
          <a:prstGeom prst="line">
            <a:avLst/>
          </a:prstGeom>
          <a:ln w="3175" cmpd="sng">
            <a:solidFill>
              <a:srgbClr val="4F81BD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Rechte verbindingslijn 196"/>
          <p:cNvCxnSpPr/>
          <p:nvPr/>
        </p:nvCxnSpPr>
        <p:spPr>
          <a:xfrm>
            <a:off x="3265753" y="1735749"/>
            <a:ext cx="2996" cy="3725610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Rechte verbindingslijn 197"/>
          <p:cNvCxnSpPr/>
          <p:nvPr/>
        </p:nvCxnSpPr>
        <p:spPr>
          <a:xfrm>
            <a:off x="3944074" y="1735749"/>
            <a:ext cx="2996" cy="3725610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Rechte verbindingslijn 198"/>
          <p:cNvCxnSpPr/>
          <p:nvPr/>
        </p:nvCxnSpPr>
        <p:spPr>
          <a:xfrm>
            <a:off x="4611209" y="1735749"/>
            <a:ext cx="2996" cy="3725610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Rechte verbindingslijn 199"/>
          <p:cNvCxnSpPr/>
          <p:nvPr/>
        </p:nvCxnSpPr>
        <p:spPr>
          <a:xfrm>
            <a:off x="5278562" y="1735749"/>
            <a:ext cx="2996" cy="3725610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Rechte verbindingslijn 200"/>
          <p:cNvCxnSpPr/>
          <p:nvPr/>
        </p:nvCxnSpPr>
        <p:spPr>
          <a:xfrm>
            <a:off x="5950658" y="1735749"/>
            <a:ext cx="2996" cy="3725610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Rechte verbindingslijn 201"/>
          <p:cNvCxnSpPr/>
          <p:nvPr/>
        </p:nvCxnSpPr>
        <p:spPr>
          <a:xfrm>
            <a:off x="6644407" y="1735749"/>
            <a:ext cx="2996" cy="3725610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Rechte verbindingslijn 202"/>
          <p:cNvCxnSpPr/>
          <p:nvPr/>
        </p:nvCxnSpPr>
        <p:spPr>
          <a:xfrm flipV="1">
            <a:off x="2591361" y="4153135"/>
            <a:ext cx="1347525" cy="107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Rechte verbindingslijn 203"/>
          <p:cNvCxnSpPr/>
          <p:nvPr/>
        </p:nvCxnSpPr>
        <p:spPr>
          <a:xfrm>
            <a:off x="7330207" y="1735749"/>
            <a:ext cx="2996" cy="3725610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306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93455"/>
            <a:ext cx="7772400" cy="952746"/>
          </a:xfrm>
        </p:spPr>
        <p:txBody>
          <a:bodyPr>
            <a:normAutofit/>
          </a:bodyPr>
          <a:lstStyle/>
          <a:p>
            <a:r>
              <a:rPr lang="nl-NL" sz="4000" b="1" dirty="0" smtClean="0"/>
              <a:t>Asynchrone communicatie</a:t>
            </a:r>
            <a:endParaRPr lang="nl-NL" sz="4000" b="1" dirty="0"/>
          </a:p>
        </p:txBody>
      </p:sp>
      <p:cxnSp>
        <p:nvCxnSpPr>
          <p:cNvPr id="13" name="Rechte verbindingslijn 12"/>
          <p:cNvCxnSpPr/>
          <p:nvPr/>
        </p:nvCxnSpPr>
        <p:spPr>
          <a:xfrm flipV="1">
            <a:off x="989989" y="3007039"/>
            <a:ext cx="1201552" cy="473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 flipV="1">
            <a:off x="2191541" y="3831814"/>
            <a:ext cx="536024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 flipV="1">
            <a:off x="2711537" y="3007041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 flipV="1">
            <a:off x="2191541" y="3007039"/>
            <a:ext cx="0" cy="8247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 flipH="1">
            <a:off x="2198708" y="2567795"/>
            <a:ext cx="2996" cy="1761488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2711537" y="2568126"/>
            <a:ext cx="0" cy="1761488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/>
          <p:nvPr/>
        </p:nvCxnSpPr>
        <p:spPr>
          <a:xfrm flipV="1">
            <a:off x="6998786" y="2994715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 flipV="1">
            <a:off x="3774547" y="3011777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/>
          <p:cNvCxnSpPr/>
          <p:nvPr/>
        </p:nvCxnSpPr>
        <p:spPr>
          <a:xfrm flipV="1">
            <a:off x="4854690" y="2991343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V="1">
            <a:off x="5390714" y="2984990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/>
          <p:nvPr/>
        </p:nvCxnSpPr>
        <p:spPr>
          <a:xfrm flipV="1">
            <a:off x="6462762" y="3000684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/>
          <p:cNvCxnSpPr/>
          <p:nvPr/>
        </p:nvCxnSpPr>
        <p:spPr>
          <a:xfrm flipV="1">
            <a:off x="5926738" y="2991343"/>
            <a:ext cx="0" cy="8311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2175513" y="3831816"/>
            <a:ext cx="53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Start</a:t>
            </a:r>
          </a:p>
          <a:p>
            <a:r>
              <a:rPr lang="nl-NL" sz="1400" dirty="0" smtClean="0"/>
              <a:t>bit</a:t>
            </a:r>
          </a:p>
        </p:txBody>
      </p:sp>
      <p:cxnSp>
        <p:nvCxnSpPr>
          <p:cNvPr id="56" name="Rechte verbindingslijn 55"/>
          <p:cNvCxnSpPr/>
          <p:nvPr/>
        </p:nvCxnSpPr>
        <p:spPr>
          <a:xfrm flipV="1">
            <a:off x="2696754" y="3003054"/>
            <a:ext cx="1077793" cy="398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 flipV="1">
            <a:off x="3774547" y="3825845"/>
            <a:ext cx="1080143" cy="1706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/>
          <p:cNvCxnSpPr/>
          <p:nvPr/>
        </p:nvCxnSpPr>
        <p:spPr>
          <a:xfrm flipV="1">
            <a:off x="4854690" y="3000684"/>
            <a:ext cx="536024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 flipV="1">
            <a:off x="5390714" y="3813614"/>
            <a:ext cx="536024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/>
          <p:cNvCxnSpPr/>
          <p:nvPr/>
        </p:nvCxnSpPr>
        <p:spPr>
          <a:xfrm flipV="1">
            <a:off x="5926738" y="3000686"/>
            <a:ext cx="536024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 flipV="1">
            <a:off x="6462762" y="3825847"/>
            <a:ext cx="536024" cy="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6998786" y="2991345"/>
            <a:ext cx="1293796" cy="337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>
            <a:off x="3232778" y="2567795"/>
            <a:ext cx="0" cy="1761488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/>
          <p:nvPr/>
        </p:nvCxnSpPr>
        <p:spPr>
          <a:xfrm>
            <a:off x="3774547" y="2568126"/>
            <a:ext cx="0" cy="1761488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4318666" y="2567795"/>
            <a:ext cx="0" cy="1761488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78"/>
          <p:cNvCxnSpPr/>
          <p:nvPr/>
        </p:nvCxnSpPr>
        <p:spPr>
          <a:xfrm>
            <a:off x="4854690" y="2568126"/>
            <a:ext cx="0" cy="1761488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>
            <a:off x="5390714" y="2568126"/>
            <a:ext cx="0" cy="1761488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80"/>
          <p:cNvCxnSpPr/>
          <p:nvPr/>
        </p:nvCxnSpPr>
        <p:spPr>
          <a:xfrm>
            <a:off x="5926738" y="2568126"/>
            <a:ext cx="0" cy="1761488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Rechte verbindingslijn 81"/>
          <p:cNvCxnSpPr/>
          <p:nvPr/>
        </p:nvCxnSpPr>
        <p:spPr>
          <a:xfrm>
            <a:off x="6462762" y="2568126"/>
            <a:ext cx="0" cy="1761488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>
            <a:off x="6998786" y="2568126"/>
            <a:ext cx="0" cy="1761488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83"/>
          <p:cNvCxnSpPr/>
          <p:nvPr/>
        </p:nvCxnSpPr>
        <p:spPr>
          <a:xfrm>
            <a:off x="7534810" y="2568126"/>
            <a:ext cx="0" cy="1761488"/>
          </a:xfrm>
          <a:prstGeom prst="line">
            <a:avLst/>
          </a:prstGeom>
          <a:ln w="317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kstvak 84"/>
          <p:cNvSpPr txBox="1"/>
          <p:nvPr/>
        </p:nvSpPr>
        <p:spPr>
          <a:xfrm>
            <a:off x="7016719" y="3838171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Stop</a:t>
            </a:r>
          </a:p>
          <a:p>
            <a:r>
              <a:rPr lang="nl-NL" sz="1400" dirty="0" smtClean="0"/>
              <a:t>bit</a:t>
            </a:r>
          </a:p>
        </p:txBody>
      </p:sp>
      <p:sp>
        <p:nvSpPr>
          <p:cNvPr id="86" name="Tekstvak 85"/>
          <p:cNvSpPr txBox="1"/>
          <p:nvPr/>
        </p:nvSpPr>
        <p:spPr>
          <a:xfrm>
            <a:off x="536559" y="2853156"/>
            <a:ext cx="37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5V</a:t>
            </a:r>
          </a:p>
        </p:txBody>
      </p:sp>
      <p:sp>
        <p:nvSpPr>
          <p:cNvPr id="87" name="Tekstvak 86"/>
          <p:cNvSpPr txBox="1"/>
          <p:nvPr/>
        </p:nvSpPr>
        <p:spPr>
          <a:xfrm>
            <a:off x="536559" y="3668584"/>
            <a:ext cx="37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</a:t>
            </a:r>
            <a:r>
              <a:rPr lang="nl-NL" sz="1400" dirty="0" smtClean="0"/>
              <a:t>V</a:t>
            </a:r>
          </a:p>
        </p:txBody>
      </p:sp>
      <p:sp>
        <p:nvSpPr>
          <p:cNvPr id="88" name="Tekstvak 87"/>
          <p:cNvSpPr txBox="1"/>
          <p:nvPr/>
        </p:nvSpPr>
        <p:spPr>
          <a:xfrm>
            <a:off x="2860659" y="270400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1</a:t>
            </a:r>
            <a:endParaRPr lang="nl-NL" sz="1400" dirty="0" smtClean="0"/>
          </a:p>
        </p:txBody>
      </p:sp>
      <p:sp>
        <p:nvSpPr>
          <p:cNvPr id="90" name="Tekstvak 89"/>
          <p:cNvSpPr txBox="1"/>
          <p:nvPr/>
        </p:nvSpPr>
        <p:spPr>
          <a:xfrm>
            <a:off x="4994259" y="270400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1</a:t>
            </a:r>
            <a:endParaRPr lang="nl-NL" sz="1400" dirty="0" smtClean="0"/>
          </a:p>
        </p:txBody>
      </p:sp>
      <p:sp>
        <p:nvSpPr>
          <p:cNvPr id="91" name="Tekstvak 90"/>
          <p:cNvSpPr txBox="1"/>
          <p:nvPr/>
        </p:nvSpPr>
        <p:spPr>
          <a:xfrm>
            <a:off x="6086459" y="269527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1</a:t>
            </a:r>
            <a:endParaRPr lang="nl-NL" sz="1400" dirty="0" smtClean="0"/>
          </a:p>
        </p:txBody>
      </p:sp>
      <p:sp>
        <p:nvSpPr>
          <p:cNvPr id="92" name="Tekstvak 91"/>
          <p:cNvSpPr txBox="1"/>
          <p:nvPr/>
        </p:nvSpPr>
        <p:spPr>
          <a:xfrm>
            <a:off x="3394059" y="270400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1</a:t>
            </a:r>
            <a:endParaRPr lang="nl-NL" sz="1400" dirty="0" smtClean="0"/>
          </a:p>
        </p:txBody>
      </p:sp>
      <p:sp>
        <p:nvSpPr>
          <p:cNvPr id="93" name="Tekstvak 92"/>
          <p:cNvSpPr txBox="1"/>
          <p:nvPr/>
        </p:nvSpPr>
        <p:spPr>
          <a:xfrm>
            <a:off x="4460859" y="270400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0</a:t>
            </a:r>
          </a:p>
        </p:txBody>
      </p:sp>
      <p:sp>
        <p:nvSpPr>
          <p:cNvPr id="94" name="Tekstvak 93"/>
          <p:cNvSpPr txBox="1"/>
          <p:nvPr/>
        </p:nvSpPr>
        <p:spPr>
          <a:xfrm>
            <a:off x="5565759" y="270400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0</a:t>
            </a:r>
          </a:p>
        </p:txBody>
      </p:sp>
      <p:sp>
        <p:nvSpPr>
          <p:cNvPr id="95" name="Tekstvak 94"/>
          <p:cNvSpPr txBox="1"/>
          <p:nvPr/>
        </p:nvSpPr>
        <p:spPr>
          <a:xfrm>
            <a:off x="6626209" y="269691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0</a:t>
            </a:r>
          </a:p>
        </p:txBody>
      </p:sp>
      <p:sp>
        <p:nvSpPr>
          <p:cNvPr id="96" name="Tekstvak 95"/>
          <p:cNvSpPr txBox="1"/>
          <p:nvPr/>
        </p:nvSpPr>
        <p:spPr>
          <a:xfrm>
            <a:off x="2860659" y="383817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0</a:t>
            </a:r>
          </a:p>
        </p:txBody>
      </p:sp>
      <p:sp>
        <p:nvSpPr>
          <p:cNvPr id="97" name="Tekstvak 96"/>
          <p:cNvSpPr txBox="1"/>
          <p:nvPr/>
        </p:nvSpPr>
        <p:spPr>
          <a:xfrm>
            <a:off x="3394059" y="383817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1</a:t>
            </a:r>
          </a:p>
        </p:txBody>
      </p:sp>
      <p:sp>
        <p:nvSpPr>
          <p:cNvPr id="98" name="Tekstvak 97"/>
          <p:cNvSpPr txBox="1"/>
          <p:nvPr/>
        </p:nvSpPr>
        <p:spPr>
          <a:xfrm>
            <a:off x="3906632" y="383817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2</a:t>
            </a:r>
          </a:p>
        </p:txBody>
      </p:sp>
      <p:sp>
        <p:nvSpPr>
          <p:cNvPr id="99" name="Tekstvak 98"/>
          <p:cNvSpPr txBox="1"/>
          <p:nvPr/>
        </p:nvSpPr>
        <p:spPr>
          <a:xfrm>
            <a:off x="4460859" y="383817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3</a:t>
            </a:r>
          </a:p>
        </p:txBody>
      </p:sp>
      <p:sp>
        <p:nvSpPr>
          <p:cNvPr id="100" name="Tekstvak 99"/>
          <p:cNvSpPr txBox="1"/>
          <p:nvPr/>
        </p:nvSpPr>
        <p:spPr>
          <a:xfrm>
            <a:off x="4994259" y="383817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4</a:t>
            </a:r>
          </a:p>
        </p:txBody>
      </p:sp>
      <p:sp>
        <p:nvSpPr>
          <p:cNvPr id="101" name="Tekstvak 100"/>
          <p:cNvSpPr txBox="1"/>
          <p:nvPr/>
        </p:nvSpPr>
        <p:spPr>
          <a:xfrm>
            <a:off x="5565759" y="383817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5</a:t>
            </a:r>
          </a:p>
        </p:txBody>
      </p:sp>
      <p:sp>
        <p:nvSpPr>
          <p:cNvPr id="102" name="Tekstvak 101"/>
          <p:cNvSpPr txBox="1"/>
          <p:nvPr/>
        </p:nvSpPr>
        <p:spPr>
          <a:xfrm>
            <a:off x="6086459" y="383817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6</a:t>
            </a:r>
          </a:p>
        </p:txBody>
      </p:sp>
      <p:sp>
        <p:nvSpPr>
          <p:cNvPr id="103" name="Tekstvak 102"/>
          <p:cNvSpPr txBox="1"/>
          <p:nvPr/>
        </p:nvSpPr>
        <p:spPr>
          <a:xfrm>
            <a:off x="6629084" y="383817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7</a:t>
            </a:r>
          </a:p>
        </p:txBody>
      </p:sp>
      <p:sp>
        <p:nvSpPr>
          <p:cNvPr id="104" name="Tekstvak 103"/>
          <p:cNvSpPr txBox="1"/>
          <p:nvPr/>
        </p:nvSpPr>
        <p:spPr>
          <a:xfrm>
            <a:off x="2765696" y="2380948"/>
            <a:ext cx="4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LSB</a:t>
            </a:r>
          </a:p>
        </p:txBody>
      </p:sp>
      <p:sp>
        <p:nvSpPr>
          <p:cNvPr id="105" name="Tekstvak 104"/>
          <p:cNvSpPr txBox="1"/>
          <p:nvPr/>
        </p:nvSpPr>
        <p:spPr>
          <a:xfrm>
            <a:off x="6500282" y="2414237"/>
            <a:ext cx="51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MSB</a:t>
            </a:r>
          </a:p>
        </p:txBody>
      </p:sp>
      <p:sp>
        <p:nvSpPr>
          <p:cNvPr id="106" name="Tekstvak 105"/>
          <p:cNvSpPr txBox="1"/>
          <p:nvPr/>
        </p:nvSpPr>
        <p:spPr>
          <a:xfrm>
            <a:off x="1432196" y="3206918"/>
            <a:ext cx="45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/>
              <a:t>Idle</a:t>
            </a:r>
            <a:endParaRPr lang="nl-NL" sz="1400" dirty="0" smtClean="0"/>
          </a:p>
        </p:txBody>
      </p:sp>
      <p:sp>
        <p:nvSpPr>
          <p:cNvPr id="107" name="Tekstvak 106"/>
          <p:cNvSpPr txBox="1"/>
          <p:nvPr/>
        </p:nvSpPr>
        <p:spPr>
          <a:xfrm>
            <a:off x="7640880" y="3206918"/>
            <a:ext cx="45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/>
              <a:t>Idle</a:t>
            </a:r>
            <a:endParaRPr lang="nl-NL" sz="1400" dirty="0" smtClean="0"/>
          </a:p>
        </p:txBody>
      </p:sp>
      <p:sp>
        <p:nvSpPr>
          <p:cNvPr id="115" name="Tekstvak 114"/>
          <p:cNvSpPr txBox="1"/>
          <p:nvPr/>
        </p:nvSpPr>
        <p:spPr>
          <a:xfrm>
            <a:off x="3906632" y="270400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0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2804635" y="4854632"/>
            <a:ext cx="410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Databyte</a:t>
            </a:r>
            <a:r>
              <a:rPr lang="nl-NL" sz="1400" dirty="0" smtClean="0"/>
              <a:t>:   01010011  =  0x53  =  ASCII “S” 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957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NewFi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77" y="1732555"/>
            <a:ext cx="6717893" cy="4090395"/>
          </a:xfrm>
          <a:prstGeom prst="rect">
            <a:avLst/>
          </a:prstGeom>
        </p:spPr>
      </p:pic>
      <p:sp>
        <p:nvSpPr>
          <p:cNvPr id="59" name="Titel 1"/>
          <p:cNvSpPr>
            <a:spLocks noGrp="1"/>
          </p:cNvSpPr>
          <p:nvPr>
            <p:ph type="ctrTitle"/>
          </p:nvPr>
        </p:nvSpPr>
        <p:spPr>
          <a:xfrm>
            <a:off x="685800" y="393455"/>
            <a:ext cx="7772400" cy="952746"/>
          </a:xfrm>
        </p:spPr>
        <p:txBody>
          <a:bodyPr>
            <a:normAutofit/>
          </a:bodyPr>
          <a:lstStyle/>
          <a:p>
            <a:r>
              <a:rPr lang="nl-NL" sz="4000" b="1" dirty="0" smtClean="0"/>
              <a:t>Scopebeeld van een “S”</a:t>
            </a:r>
            <a:endParaRPr lang="nl-NL" sz="4000" b="1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712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Afbeelding 57" descr="NewFi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27" y="1980205"/>
            <a:ext cx="6717893" cy="4164618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685800" y="393455"/>
            <a:ext cx="7772400" cy="952746"/>
          </a:xfrm>
        </p:spPr>
        <p:txBody>
          <a:bodyPr>
            <a:normAutofit/>
          </a:bodyPr>
          <a:lstStyle/>
          <a:p>
            <a:r>
              <a:rPr lang="nl-NL" sz="4000" b="1" dirty="0" smtClean="0"/>
              <a:t>Scopebeeld van “</a:t>
            </a:r>
            <a:r>
              <a:rPr lang="nl-NL" sz="4000" b="1" dirty="0" err="1" smtClean="0"/>
              <a:t>Hello</a:t>
            </a:r>
            <a:r>
              <a:rPr lang="nl-NL" sz="4000" b="1" dirty="0" smtClean="0"/>
              <a:t>” + CR LF</a:t>
            </a:r>
            <a:endParaRPr lang="nl-NL" sz="4000" b="1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191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22450" y="304555"/>
            <a:ext cx="5283200" cy="793995"/>
          </a:xfrm>
        </p:spPr>
        <p:txBody>
          <a:bodyPr>
            <a:normAutofit/>
          </a:bodyPr>
          <a:lstStyle/>
          <a:p>
            <a:r>
              <a:rPr lang="nl-NL" sz="4000" b="1" dirty="0" err="1" smtClean="0"/>
              <a:t>Arduino</a:t>
            </a:r>
            <a:r>
              <a:rPr lang="nl-NL" sz="4000" b="1" dirty="0" smtClean="0"/>
              <a:t> naar </a:t>
            </a:r>
            <a:r>
              <a:rPr lang="nl-NL" sz="4000" b="1" dirty="0" err="1" smtClean="0"/>
              <a:t>Arduino</a:t>
            </a:r>
            <a:endParaRPr lang="nl-NL" sz="4000" b="1" dirty="0"/>
          </a:p>
        </p:txBody>
      </p:sp>
      <p:sp>
        <p:nvSpPr>
          <p:cNvPr id="117" name="Rechthoek 116"/>
          <p:cNvSpPr/>
          <p:nvPr/>
        </p:nvSpPr>
        <p:spPr>
          <a:xfrm>
            <a:off x="1581150" y="1924050"/>
            <a:ext cx="1136650" cy="19685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9" name="Rechthoek 118"/>
          <p:cNvSpPr/>
          <p:nvPr/>
        </p:nvSpPr>
        <p:spPr>
          <a:xfrm>
            <a:off x="6299200" y="1924050"/>
            <a:ext cx="1136650" cy="19685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1" name="Rechte verbindingslijn met pijl 120"/>
          <p:cNvCxnSpPr/>
          <p:nvPr/>
        </p:nvCxnSpPr>
        <p:spPr>
          <a:xfrm>
            <a:off x="2714625" y="2297211"/>
            <a:ext cx="704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/>
          <p:nvPr/>
        </p:nvCxnSpPr>
        <p:spPr>
          <a:xfrm flipH="1">
            <a:off x="5594350" y="2297211"/>
            <a:ext cx="704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Rechte verbindingslijn 125"/>
          <p:cNvCxnSpPr/>
          <p:nvPr/>
        </p:nvCxnSpPr>
        <p:spPr>
          <a:xfrm>
            <a:off x="2717800" y="3524250"/>
            <a:ext cx="3581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kstvak 126"/>
          <p:cNvSpPr txBox="1"/>
          <p:nvPr/>
        </p:nvSpPr>
        <p:spPr>
          <a:xfrm>
            <a:off x="2193523" y="3370361"/>
            <a:ext cx="524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GND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6388100" y="3370361"/>
            <a:ext cx="524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GND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6388100" y="27402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/>
              <a:t>Rx</a:t>
            </a:r>
            <a:endParaRPr lang="nl-NL" sz="1400" dirty="0" smtClean="0"/>
          </a:p>
        </p:txBody>
      </p:sp>
      <p:sp>
        <p:nvSpPr>
          <p:cNvPr id="130" name="Tekstvak 129"/>
          <p:cNvSpPr txBox="1"/>
          <p:nvPr/>
        </p:nvSpPr>
        <p:spPr>
          <a:xfrm>
            <a:off x="2193523" y="27544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/>
              <a:t>Rx</a:t>
            </a:r>
            <a:endParaRPr lang="nl-NL" sz="1400" dirty="0" smtClean="0"/>
          </a:p>
        </p:txBody>
      </p:sp>
      <p:sp>
        <p:nvSpPr>
          <p:cNvPr id="131" name="Tekstvak 130"/>
          <p:cNvSpPr txBox="1"/>
          <p:nvPr/>
        </p:nvSpPr>
        <p:spPr>
          <a:xfrm>
            <a:off x="6388100" y="213062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T</a:t>
            </a:r>
            <a:r>
              <a:rPr lang="nl-NL" sz="1400" dirty="0" err="1" smtClean="0"/>
              <a:t>x</a:t>
            </a:r>
            <a:endParaRPr lang="nl-NL" sz="1400" dirty="0" smtClean="0"/>
          </a:p>
        </p:txBody>
      </p:sp>
      <p:sp>
        <p:nvSpPr>
          <p:cNvPr id="132" name="Tekstvak 131"/>
          <p:cNvSpPr txBox="1"/>
          <p:nvPr/>
        </p:nvSpPr>
        <p:spPr>
          <a:xfrm>
            <a:off x="2193523" y="213062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T</a:t>
            </a:r>
            <a:r>
              <a:rPr lang="nl-NL" sz="1400" dirty="0" err="1" smtClean="0"/>
              <a:t>x</a:t>
            </a:r>
            <a:endParaRPr lang="nl-NL" sz="1400" dirty="0" smtClean="0"/>
          </a:p>
        </p:txBody>
      </p:sp>
      <p:cxnSp>
        <p:nvCxnSpPr>
          <p:cNvPr id="139" name="Rechte verbindingslijn 138"/>
          <p:cNvCxnSpPr/>
          <p:nvPr/>
        </p:nvCxnSpPr>
        <p:spPr>
          <a:xfrm>
            <a:off x="3419475" y="2302072"/>
            <a:ext cx="352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Rechte verbindingslijn 140"/>
          <p:cNvCxnSpPr/>
          <p:nvPr/>
        </p:nvCxnSpPr>
        <p:spPr>
          <a:xfrm>
            <a:off x="5245100" y="2297211"/>
            <a:ext cx="349250" cy="48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Rechte verbindingslijn 141"/>
          <p:cNvCxnSpPr/>
          <p:nvPr/>
        </p:nvCxnSpPr>
        <p:spPr>
          <a:xfrm>
            <a:off x="5245100" y="2908300"/>
            <a:ext cx="1054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Rechte verbindingslijn 142"/>
          <p:cNvCxnSpPr/>
          <p:nvPr/>
        </p:nvCxnSpPr>
        <p:spPr>
          <a:xfrm>
            <a:off x="2717800" y="2906811"/>
            <a:ext cx="1054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Rechte verbindingslijn 143"/>
          <p:cNvCxnSpPr/>
          <p:nvPr/>
        </p:nvCxnSpPr>
        <p:spPr>
          <a:xfrm>
            <a:off x="3771900" y="2302072"/>
            <a:ext cx="1473200" cy="606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Rechte verbindingslijn 145"/>
          <p:cNvCxnSpPr/>
          <p:nvPr/>
        </p:nvCxnSpPr>
        <p:spPr>
          <a:xfrm flipV="1">
            <a:off x="3771900" y="2302072"/>
            <a:ext cx="1473200" cy="6047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kstvak 149"/>
          <p:cNvSpPr txBox="1"/>
          <p:nvPr/>
        </p:nvSpPr>
        <p:spPr>
          <a:xfrm>
            <a:off x="3778250" y="3584773"/>
            <a:ext cx="146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Cross verbinding</a:t>
            </a:r>
          </a:p>
        </p:txBody>
      </p:sp>
      <p:sp>
        <p:nvSpPr>
          <p:cNvPr id="151" name="Tekstvak 150"/>
          <p:cNvSpPr txBox="1"/>
          <p:nvPr/>
        </p:nvSpPr>
        <p:spPr>
          <a:xfrm>
            <a:off x="1742472" y="1594246"/>
            <a:ext cx="90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Arduino</a:t>
            </a:r>
            <a:r>
              <a:rPr lang="nl-NL" sz="1400" dirty="0" smtClean="0"/>
              <a:t> 1</a:t>
            </a:r>
          </a:p>
        </p:txBody>
      </p:sp>
      <p:sp>
        <p:nvSpPr>
          <p:cNvPr id="153" name="Tekstvak 152"/>
          <p:cNvSpPr txBox="1"/>
          <p:nvPr/>
        </p:nvSpPr>
        <p:spPr>
          <a:xfrm>
            <a:off x="6388100" y="1594246"/>
            <a:ext cx="90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Arduino</a:t>
            </a:r>
            <a:r>
              <a:rPr lang="nl-NL" sz="1400" dirty="0" smtClean="0"/>
              <a:t> 2</a:t>
            </a:r>
          </a:p>
        </p:txBody>
      </p:sp>
      <p:sp>
        <p:nvSpPr>
          <p:cNvPr id="154" name="Tekstvak 153"/>
          <p:cNvSpPr txBox="1"/>
          <p:nvPr/>
        </p:nvSpPr>
        <p:spPr>
          <a:xfrm>
            <a:off x="3176498" y="1020641"/>
            <a:ext cx="321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Asynchrone Seriële Communicatie </a:t>
            </a:r>
          </a:p>
        </p:txBody>
      </p:sp>
      <p:sp>
        <p:nvSpPr>
          <p:cNvPr id="157" name="Rechthoek 156"/>
          <p:cNvSpPr/>
          <p:nvPr/>
        </p:nvSpPr>
        <p:spPr>
          <a:xfrm>
            <a:off x="1946275" y="4515715"/>
            <a:ext cx="59055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 smtClean="0"/>
              <a:t>Asynchrone communicatie is zeer geschikt voor draadloze verbindingen </a:t>
            </a:r>
          </a:p>
          <a:p>
            <a:r>
              <a:rPr lang="nl-NL" sz="1400" dirty="0" smtClean="0"/>
              <a:t>omdat het slechts 1 “drager” nodig heeft om data te versturen. </a:t>
            </a:r>
          </a:p>
          <a:p>
            <a:endParaRPr lang="nl-NL" sz="1400" dirty="0" smtClean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339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93454"/>
            <a:ext cx="7772400" cy="1470025"/>
          </a:xfrm>
        </p:spPr>
        <p:txBody>
          <a:bodyPr>
            <a:normAutofit/>
          </a:bodyPr>
          <a:lstStyle/>
          <a:p>
            <a:r>
              <a:rPr lang="nl-NL" sz="4000" b="1" dirty="0" smtClean="0"/>
              <a:t>Cross verbinding</a:t>
            </a:r>
            <a:endParaRPr lang="nl-NL" sz="4000" b="1" dirty="0"/>
          </a:p>
        </p:txBody>
      </p:sp>
      <p:pic>
        <p:nvPicPr>
          <p:cNvPr id="3" name="Afbeelding 2" descr="arduino_uno_large-com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912532"/>
            <a:ext cx="3129044" cy="2184831"/>
          </a:xfrm>
          <a:prstGeom prst="rect">
            <a:avLst/>
          </a:prstGeom>
        </p:spPr>
      </p:pic>
      <p:pic>
        <p:nvPicPr>
          <p:cNvPr id="4" name="Afbeelding 3" descr="arduino_uno_large-com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2912532"/>
            <a:ext cx="3129044" cy="2184831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V="1">
            <a:off x="3801533" y="2523067"/>
            <a:ext cx="0" cy="47413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8026400" y="2523067"/>
            <a:ext cx="0" cy="47413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H="1">
            <a:off x="3801533" y="2523067"/>
            <a:ext cx="422486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 flipV="1">
            <a:off x="3708399" y="2269067"/>
            <a:ext cx="0" cy="728134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 flipV="1">
            <a:off x="8136465" y="2269067"/>
            <a:ext cx="0" cy="728134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 flipH="1">
            <a:off x="3708399" y="2269067"/>
            <a:ext cx="442806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 flipV="1">
            <a:off x="2963332" y="5003800"/>
            <a:ext cx="0" cy="7281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flipV="1">
            <a:off x="7289798" y="5003800"/>
            <a:ext cx="0" cy="7281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 flipH="1">
            <a:off x="2963332" y="5731934"/>
            <a:ext cx="432646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>
            <a:off x="4816475" y="2269067"/>
            <a:ext cx="195791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 flipH="1">
            <a:off x="4868862" y="2522009"/>
            <a:ext cx="1434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kstvak 30"/>
          <p:cNvSpPr txBox="1"/>
          <p:nvPr/>
        </p:nvSpPr>
        <p:spPr>
          <a:xfrm>
            <a:off x="4149195" y="5705046"/>
            <a:ext cx="524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GND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3357021" y="2604755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T</a:t>
            </a:r>
            <a:r>
              <a:rPr lang="nl-NL" sz="1400" dirty="0" err="1" smtClean="0"/>
              <a:t>x</a:t>
            </a:r>
            <a:endParaRPr lang="nl-NL" sz="1400" dirty="0" smtClean="0"/>
          </a:p>
        </p:txBody>
      </p:sp>
      <p:sp>
        <p:nvSpPr>
          <p:cNvPr id="33" name="Tekstvak 32"/>
          <p:cNvSpPr txBox="1"/>
          <p:nvPr/>
        </p:nvSpPr>
        <p:spPr>
          <a:xfrm>
            <a:off x="7641154" y="2604755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T</a:t>
            </a:r>
            <a:r>
              <a:rPr lang="nl-NL" sz="1400" dirty="0" err="1" smtClean="0"/>
              <a:t>x</a:t>
            </a:r>
            <a:endParaRPr lang="nl-NL" sz="1400" dirty="0" smtClean="0"/>
          </a:p>
        </p:txBody>
      </p:sp>
      <p:sp>
        <p:nvSpPr>
          <p:cNvPr id="34" name="Tekstvak 33"/>
          <p:cNvSpPr txBox="1"/>
          <p:nvPr/>
        </p:nvSpPr>
        <p:spPr>
          <a:xfrm>
            <a:off x="8153943" y="260475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R</a:t>
            </a:r>
            <a:r>
              <a:rPr lang="nl-NL" sz="1400" dirty="0" err="1" smtClean="0"/>
              <a:t>x</a:t>
            </a:r>
            <a:endParaRPr lang="nl-NL" sz="1400" dirty="0" smtClean="0"/>
          </a:p>
        </p:txBody>
      </p:sp>
      <p:sp>
        <p:nvSpPr>
          <p:cNvPr id="35" name="Tekstvak 34"/>
          <p:cNvSpPr txBox="1"/>
          <p:nvPr/>
        </p:nvSpPr>
        <p:spPr>
          <a:xfrm>
            <a:off x="3835943" y="260475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R</a:t>
            </a:r>
            <a:r>
              <a:rPr lang="nl-NL" sz="1400" dirty="0" err="1" smtClean="0"/>
              <a:t>x</a:t>
            </a:r>
            <a:endParaRPr lang="nl-NL" sz="1400" dirty="0" smtClean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Anko Westers 2015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233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508</Words>
  <Application>Microsoft Macintosh PowerPoint</Application>
  <PresentationFormat>Diavoorstelling (4:3)</PresentationFormat>
  <Paragraphs>175</Paragraphs>
  <Slides>14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Office-thema</vt:lpstr>
      <vt:lpstr>PowerPoint-presentatie</vt:lpstr>
      <vt:lpstr>PowerPoint-presentatie</vt:lpstr>
      <vt:lpstr>Arduino communicatie</vt:lpstr>
      <vt:lpstr>Synchrone communicatie</vt:lpstr>
      <vt:lpstr>Asynchrone communicatie</vt:lpstr>
      <vt:lpstr>Scopebeeld van een “S”</vt:lpstr>
      <vt:lpstr>Scopebeeld van “Hello” + CR LF</vt:lpstr>
      <vt:lpstr>Arduino naar Arduino</vt:lpstr>
      <vt:lpstr>Cross verbinding</vt:lpstr>
      <vt:lpstr>Hardware / Software / UART  ???</vt:lpstr>
      <vt:lpstr>Wireless communicatie</vt:lpstr>
      <vt:lpstr>Bluetooth communicatie</vt:lpstr>
      <vt:lpstr>Tx code:</vt:lpstr>
      <vt:lpstr>Rx code: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zenders -&gt; 1 ontvanger</dc:title>
  <dc:creator>anko</dc:creator>
  <cp:lastModifiedBy>Anko Westers</cp:lastModifiedBy>
  <cp:revision>46</cp:revision>
  <cp:lastPrinted>2015-05-18T14:54:35Z</cp:lastPrinted>
  <dcterms:created xsi:type="dcterms:W3CDTF">2015-05-18T12:33:39Z</dcterms:created>
  <dcterms:modified xsi:type="dcterms:W3CDTF">2015-05-21T12:04:28Z</dcterms:modified>
</cp:coreProperties>
</file>