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2F1E4-E374-418A-B180-100D59A4BC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F4718-1B01-4763-A715-6B35370E556A}">
      <dgm:prSet/>
      <dgm:spPr/>
      <dgm:t>
        <a:bodyPr/>
        <a:lstStyle/>
        <a:p>
          <a:pPr>
            <a:defRPr b="1"/>
          </a:pPr>
          <a:r>
            <a:rPr lang="en-US"/>
            <a:t>Article</a:t>
          </a:r>
        </a:p>
      </dgm:t>
    </dgm:pt>
    <dgm:pt modelId="{4732AA49-E14F-4754-BA75-4F78373AEF9E}" type="parTrans" cxnId="{E03C7E69-3A1D-46EE-871E-8C389EF285AD}">
      <dgm:prSet/>
      <dgm:spPr/>
      <dgm:t>
        <a:bodyPr/>
        <a:lstStyle/>
        <a:p>
          <a:endParaRPr lang="en-US"/>
        </a:p>
      </dgm:t>
    </dgm:pt>
    <dgm:pt modelId="{21527AA1-852B-48ED-B847-B1BF3CA2A7EB}" type="sibTrans" cxnId="{E03C7E69-3A1D-46EE-871E-8C389EF285AD}">
      <dgm:prSet/>
      <dgm:spPr/>
      <dgm:t>
        <a:bodyPr/>
        <a:lstStyle/>
        <a:p>
          <a:endParaRPr lang="en-US"/>
        </a:p>
      </dgm:t>
    </dgm:pt>
    <dgm:pt modelId="{F9E50BC1-E725-4FF9-B94D-FCB0C6ED71B0}">
      <dgm:prSet/>
      <dgm:spPr/>
      <dgm:t>
        <a:bodyPr/>
        <a:lstStyle/>
        <a:p>
          <a:r>
            <a:rPr lang="en-US"/>
            <a:t>A Game-Theoretical Approach for Designing Market Trading Strategies</a:t>
          </a:r>
        </a:p>
      </dgm:t>
    </dgm:pt>
    <dgm:pt modelId="{7F81EC22-5036-4543-8B0B-6C9CAC753CC9}" type="parTrans" cxnId="{84247F25-92C3-4FE5-B671-2951ED85D30B}">
      <dgm:prSet/>
      <dgm:spPr/>
      <dgm:t>
        <a:bodyPr/>
        <a:lstStyle/>
        <a:p>
          <a:endParaRPr lang="en-US"/>
        </a:p>
      </dgm:t>
    </dgm:pt>
    <dgm:pt modelId="{886BEDB7-12D4-4F64-B1EB-A40565EF27AC}" type="sibTrans" cxnId="{84247F25-92C3-4FE5-B671-2951ED85D30B}">
      <dgm:prSet/>
      <dgm:spPr/>
      <dgm:t>
        <a:bodyPr/>
        <a:lstStyle/>
        <a:p>
          <a:endParaRPr lang="en-US"/>
        </a:p>
      </dgm:t>
    </dgm:pt>
    <dgm:pt modelId="{72CD217C-E9A2-4A26-8A72-2C5099E9E016}">
      <dgm:prSet/>
      <dgm:spPr/>
      <dgm:t>
        <a:bodyPr/>
        <a:lstStyle/>
        <a:p>
          <a:pPr>
            <a:defRPr b="1"/>
          </a:pPr>
          <a:r>
            <a:rPr lang="en-US"/>
            <a:t>Goal and Methodology</a:t>
          </a:r>
        </a:p>
      </dgm:t>
    </dgm:pt>
    <dgm:pt modelId="{B7E39BAA-997C-4163-B855-7AFF8691CFFF}" type="parTrans" cxnId="{94814673-F011-494F-9851-F5106AA2BBD0}">
      <dgm:prSet/>
      <dgm:spPr/>
      <dgm:t>
        <a:bodyPr/>
        <a:lstStyle/>
        <a:p>
          <a:endParaRPr lang="en-US"/>
        </a:p>
      </dgm:t>
    </dgm:pt>
    <dgm:pt modelId="{C41A593A-1D6A-4E65-B207-EFEEEFB8BBC3}" type="sibTrans" cxnId="{94814673-F011-494F-9851-F5106AA2BBD0}">
      <dgm:prSet/>
      <dgm:spPr/>
      <dgm:t>
        <a:bodyPr/>
        <a:lstStyle/>
        <a:p>
          <a:endParaRPr lang="en-US"/>
        </a:p>
      </dgm:t>
    </dgm:pt>
    <dgm:pt modelId="{D21BDA27-2BF3-4D5E-B185-546366995D73}">
      <dgm:prSet/>
      <dgm:spPr/>
      <dgm:t>
        <a:bodyPr/>
        <a:lstStyle/>
        <a:p>
          <a:r>
            <a:rPr lang="en-US" dirty="0"/>
            <a:t>Utilizing coevolution machine learning methods to maximize profit of trading strategies</a:t>
          </a:r>
        </a:p>
      </dgm:t>
    </dgm:pt>
    <dgm:pt modelId="{77E6B392-C45B-4951-8753-19337D587ED1}" type="parTrans" cxnId="{68BB31C4-EFA5-4252-A654-5156B87E0CFB}">
      <dgm:prSet/>
      <dgm:spPr/>
      <dgm:t>
        <a:bodyPr/>
        <a:lstStyle/>
        <a:p>
          <a:endParaRPr lang="en-US"/>
        </a:p>
      </dgm:t>
    </dgm:pt>
    <dgm:pt modelId="{EC9745F4-EF83-483B-98A2-566F910FBB25}" type="sibTrans" cxnId="{68BB31C4-EFA5-4252-A654-5156B87E0CFB}">
      <dgm:prSet/>
      <dgm:spPr/>
      <dgm:t>
        <a:bodyPr/>
        <a:lstStyle/>
        <a:p>
          <a:endParaRPr lang="en-US"/>
        </a:p>
      </dgm:t>
    </dgm:pt>
    <dgm:pt modelId="{B3666893-3F9D-4FA9-AB70-BBBD8B1150BF}">
      <dgm:prSet/>
      <dgm:spPr/>
      <dgm:t>
        <a:bodyPr/>
        <a:lstStyle/>
        <a:p>
          <a:pPr>
            <a:defRPr b="1"/>
          </a:pPr>
          <a:r>
            <a:rPr lang="en-US"/>
            <a:t>Our implement</a:t>
          </a:r>
        </a:p>
      </dgm:t>
    </dgm:pt>
    <dgm:pt modelId="{A170436E-2561-44A8-BF4C-57329D439CDB}" type="parTrans" cxnId="{8D5341F5-9FBC-4D39-B257-1DFBFE77022C}">
      <dgm:prSet/>
      <dgm:spPr/>
      <dgm:t>
        <a:bodyPr/>
        <a:lstStyle/>
        <a:p>
          <a:endParaRPr lang="en-US"/>
        </a:p>
      </dgm:t>
    </dgm:pt>
    <dgm:pt modelId="{5E89721D-7107-480B-A725-3FB2FCE34BD4}" type="sibTrans" cxnId="{8D5341F5-9FBC-4D39-B257-1DFBFE77022C}">
      <dgm:prSet/>
      <dgm:spPr/>
      <dgm:t>
        <a:bodyPr/>
        <a:lstStyle/>
        <a:p>
          <a:endParaRPr lang="en-US"/>
        </a:p>
      </dgm:t>
    </dgm:pt>
    <dgm:pt modelId="{361C729E-7CE1-4C79-8142-54BB1BB68A53}">
      <dgm:prSet/>
      <dgm:spPr/>
      <dgm:t>
        <a:bodyPr/>
        <a:lstStyle/>
        <a:p>
          <a:r>
            <a:rPr lang="en-US" dirty="0"/>
            <a:t>1. Recreated the original project using LEAP</a:t>
          </a:r>
        </a:p>
      </dgm:t>
    </dgm:pt>
    <dgm:pt modelId="{16B9BCA8-E3D3-4860-B9B3-E1C1BFE50B07}" type="parTrans" cxnId="{30FEB97C-94D2-468E-B2B1-5E5EAA2E0866}">
      <dgm:prSet/>
      <dgm:spPr/>
      <dgm:t>
        <a:bodyPr/>
        <a:lstStyle/>
        <a:p>
          <a:endParaRPr lang="en-US"/>
        </a:p>
      </dgm:t>
    </dgm:pt>
    <dgm:pt modelId="{5C9A5001-C22E-4C21-B938-5AA9D66CF5A9}" type="sibTrans" cxnId="{30FEB97C-94D2-468E-B2B1-5E5EAA2E0866}">
      <dgm:prSet/>
      <dgm:spPr/>
      <dgm:t>
        <a:bodyPr/>
        <a:lstStyle/>
        <a:p>
          <a:endParaRPr lang="en-US"/>
        </a:p>
      </dgm:t>
    </dgm:pt>
    <dgm:pt modelId="{E01A7851-5D60-47C9-BDF9-433F0E8BD3B7}">
      <dgm:prSet/>
      <dgm:spPr/>
      <dgm:t>
        <a:bodyPr/>
        <a:lstStyle/>
        <a:p>
          <a:r>
            <a:rPr lang="en-US" dirty="0"/>
            <a:t>2. Improved the algorithm on generational alternation</a:t>
          </a:r>
        </a:p>
      </dgm:t>
    </dgm:pt>
    <dgm:pt modelId="{0EA309E2-260B-457D-B3CD-4508C8C1046E}" type="parTrans" cxnId="{440F7E37-E462-4E2D-831B-B261794E4E0B}">
      <dgm:prSet/>
      <dgm:spPr/>
      <dgm:t>
        <a:bodyPr/>
        <a:lstStyle/>
        <a:p>
          <a:endParaRPr lang="en-US"/>
        </a:p>
      </dgm:t>
    </dgm:pt>
    <dgm:pt modelId="{8A9C4520-B44E-4CCA-B6BD-931BA003DF93}" type="sibTrans" cxnId="{440F7E37-E462-4E2D-831B-B261794E4E0B}">
      <dgm:prSet/>
      <dgm:spPr/>
      <dgm:t>
        <a:bodyPr/>
        <a:lstStyle/>
        <a:p>
          <a:endParaRPr lang="en-US"/>
        </a:p>
      </dgm:t>
    </dgm:pt>
    <dgm:pt modelId="{C101926A-C704-48AB-9E8E-3B24635331DA}" type="pres">
      <dgm:prSet presAssocID="{3EA2F1E4-E374-418A-B180-100D59A4BC0F}" presName="root" presStyleCnt="0">
        <dgm:presLayoutVars>
          <dgm:dir/>
          <dgm:resizeHandles val="exact"/>
        </dgm:presLayoutVars>
      </dgm:prSet>
      <dgm:spPr/>
    </dgm:pt>
    <dgm:pt modelId="{F0FCA6FA-EBEA-4D6A-89D7-DE992E737951}" type="pres">
      <dgm:prSet presAssocID="{5EFF4718-1B01-4763-A715-6B35370E556A}" presName="compNode" presStyleCnt="0"/>
      <dgm:spPr/>
    </dgm:pt>
    <dgm:pt modelId="{5C4EF21E-A768-4459-B926-E33C2E295794}" type="pres">
      <dgm:prSet presAssocID="{5EFF4718-1B01-4763-A715-6B35370E5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613E109-58C7-4EB2-BCEC-29F9342F5AA8}" type="pres">
      <dgm:prSet presAssocID="{5EFF4718-1B01-4763-A715-6B35370E556A}" presName="iconSpace" presStyleCnt="0"/>
      <dgm:spPr/>
    </dgm:pt>
    <dgm:pt modelId="{7431871F-2729-44E5-A35C-5A2121537386}" type="pres">
      <dgm:prSet presAssocID="{5EFF4718-1B01-4763-A715-6B35370E556A}" presName="parTx" presStyleLbl="revTx" presStyleIdx="0" presStyleCnt="6">
        <dgm:presLayoutVars>
          <dgm:chMax val="0"/>
          <dgm:chPref val="0"/>
        </dgm:presLayoutVars>
      </dgm:prSet>
      <dgm:spPr/>
    </dgm:pt>
    <dgm:pt modelId="{B2739439-4CA0-4E76-9310-03E0F610B3D3}" type="pres">
      <dgm:prSet presAssocID="{5EFF4718-1B01-4763-A715-6B35370E556A}" presName="txSpace" presStyleCnt="0"/>
      <dgm:spPr/>
    </dgm:pt>
    <dgm:pt modelId="{4DBB0CA1-9828-4776-A89A-C7B6F7C58B32}" type="pres">
      <dgm:prSet presAssocID="{5EFF4718-1B01-4763-A715-6B35370E556A}" presName="desTx" presStyleLbl="revTx" presStyleIdx="1" presStyleCnt="6">
        <dgm:presLayoutVars/>
      </dgm:prSet>
      <dgm:spPr/>
    </dgm:pt>
    <dgm:pt modelId="{9BA96976-CD74-464C-8489-2E7633AF7AEE}" type="pres">
      <dgm:prSet presAssocID="{21527AA1-852B-48ED-B847-B1BF3CA2A7EB}" presName="sibTrans" presStyleCnt="0"/>
      <dgm:spPr/>
    </dgm:pt>
    <dgm:pt modelId="{218CFD26-22FA-4F0E-86DB-1FA889312830}" type="pres">
      <dgm:prSet presAssocID="{72CD217C-E9A2-4A26-8A72-2C5099E9E016}" presName="compNode" presStyleCnt="0"/>
      <dgm:spPr/>
    </dgm:pt>
    <dgm:pt modelId="{0BFAFCD6-7E5C-43B1-871E-43B88FC77AB0}" type="pres">
      <dgm:prSet presAssocID="{72CD217C-E9A2-4A26-8A72-2C5099E9E0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6FEA87-9CC7-495E-BA76-7DE3D015C259}" type="pres">
      <dgm:prSet presAssocID="{72CD217C-E9A2-4A26-8A72-2C5099E9E016}" presName="iconSpace" presStyleCnt="0"/>
      <dgm:spPr/>
    </dgm:pt>
    <dgm:pt modelId="{44A116CB-97E9-4E63-BD64-1102A09C8E5D}" type="pres">
      <dgm:prSet presAssocID="{72CD217C-E9A2-4A26-8A72-2C5099E9E016}" presName="parTx" presStyleLbl="revTx" presStyleIdx="2" presStyleCnt="6">
        <dgm:presLayoutVars>
          <dgm:chMax val="0"/>
          <dgm:chPref val="0"/>
        </dgm:presLayoutVars>
      </dgm:prSet>
      <dgm:spPr/>
    </dgm:pt>
    <dgm:pt modelId="{3411B153-00A9-4BA9-A968-053EC4B1B0AB}" type="pres">
      <dgm:prSet presAssocID="{72CD217C-E9A2-4A26-8A72-2C5099E9E016}" presName="txSpace" presStyleCnt="0"/>
      <dgm:spPr/>
    </dgm:pt>
    <dgm:pt modelId="{00209A7A-242C-42F7-AE63-89DBF3B1C994}" type="pres">
      <dgm:prSet presAssocID="{72CD217C-E9A2-4A26-8A72-2C5099E9E016}" presName="desTx" presStyleLbl="revTx" presStyleIdx="3" presStyleCnt="6">
        <dgm:presLayoutVars/>
      </dgm:prSet>
      <dgm:spPr/>
    </dgm:pt>
    <dgm:pt modelId="{52AE5160-B348-4CC5-A25D-DE9D8B267752}" type="pres">
      <dgm:prSet presAssocID="{C41A593A-1D6A-4E65-B207-EFEEEFB8BBC3}" presName="sibTrans" presStyleCnt="0"/>
      <dgm:spPr/>
    </dgm:pt>
    <dgm:pt modelId="{29887C7A-24BA-403A-A8AE-B3C1DA95E452}" type="pres">
      <dgm:prSet presAssocID="{B3666893-3F9D-4FA9-AB70-BBBD8B1150BF}" presName="compNode" presStyleCnt="0"/>
      <dgm:spPr/>
    </dgm:pt>
    <dgm:pt modelId="{6C83CF82-E232-40E2-8DD0-015C67CCC230}" type="pres">
      <dgm:prSet presAssocID="{B3666893-3F9D-4FA9-AB70-BBBD8B1150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91616B8F-FDE9-4AEF-8A68-9BF5811ED590}" type="pres">
      <dgm:prSet presAssocID="{B3666893-3F9D-4FA9-AB70-BBBD8B1150BF}" presName="iconSpace" presStyleCnt="0"/>
      <dgm:spPr/>
    </dgm:pt>
    <dgm:pt modelId="{28AE5E47-9419-4899-B5A1-3BF0ECC84D2D}" type="pres">
      <dgm:prSet presAssocID="{B3666893-3F9D-4FA9-AB70-BBBD8B1150BF}" presName="parTx" presStyleLbl="revTx" presStyleIdx="4" presStyleCnt="6">
        <dgm:presLayoutVars>
          <dgm:chMax val="0"/>
          <dgm:chPref val="0"/>
        </dgm:presLayoutVars>
      </dgm:prSet>
      <dgm:spPr/>
    </dgm:pt>
    <dgm:pt modelId="{9C18E8B6-5391-42DA-8827-3056FD638CDB}" type="pres">
      <dgm:prSet presAssocID="{B3666893-3F9D-4FA9-AB70-BBBD8B1150BF}" presName="txSpace" presStyleCnt="0"/>
      <dgm:spPr/>
    </dgm:pt>
    <dgm:pt modelId="{337FEA8E-32EA-4D65-B426-8FD51200936E}" type="pres">
      <dgm:prSet presAssocID="{B3666893-3F9D-4FA9-AB70-BBBD8B1150BF}" presName="desTx" presStyleLbl="revTx" presStyleIdx="5" presStyleCnt="6">
        <dgm:presLayoutVars/>
      </dgm:prSet>
      <dgm:spPr/>
    </dgm:pt>
  </dgm:ptLst>
  <dgm:cxnLst>
    <dgm:cxn modelId="{12BB6523-91B5-41F0-B0E0-B90E54ABA880}" type="presOf" srcId="{72CD217C-E9A2-4A26-8A72-2C5099E9E016}" destId="{44A116CB-97E9-4E63-BD64-1102A09C8E5D}" srcOrd="0" destOrd="0" presId="urn:microsoft.com/office/officeart/2018/5/layout/CenteredIconLabelDescriptionList"/>
    <dgm:cxn modelId="{84247F25-92C3-4FE5-B671-2951ED85D30B}" srcId="{5EFF4718-1B01-4763-A715-6B35370E556A}" destId="{F9E50BC1-E725-4FF9-B94D-FCB0C6ED71B0}" srcOrd="0" destOrd="0" parTransId="{7F81EC22-5036-4543-8B0B-6C9CAC753CC9}" sibTransId="{886BEDB7-12D4-4F64-B1EB-A40565EF27AC}"/>
    <dgm:cxn modelId="{440F7E37-E462-4E2D-831B-B261794E4E0B}" srcId="{B3666893-3F9D-4FA9-AB70-BBBD8B1150BF}" destId="{E01A7851-5D60-47C9-BDF9-433F0E8BD3B7}" srcOrd="1" destOrd="0" parTransId="{0EA309E2-260B-457D-B3CD-4508C8C1046E}" sibTransId="{8A9C4520-B44E-4CCA-B6BD-931BA003DF93}"/>
    <dgm:cxn modelId="{E03C7E69-3A1D-46EE-871E-8C389EF285AD}" srcId="{3EA2F1E4-E374-418A-B180-100D59A4BC0F}" destId="{5EFF4718-1B01-4763-A715-6B35370E556A}" srcOrd="0" destOrd="0" parTransId="{4732AA49-E14F-4754-BA75-4F78373AEF9E}" sibTransId="{21527AA1-852B-48ED-B847-B1BF3CA2A7EB}"/>
    <dgm:cxn modelId="{D64A5B70-6EC0-4EA6-8B06-0397D0E2B613}" type="presOf" srcId="{D21BDA27-2BF3-4D5E-B185-546366995D73}" destId="{00209A7A-242C-42F7-AE63-89DBF3B1C994}" srcOrd="0" destOrd="0" presId="urn:microsoft.com/office/officeart/2018/5/layout/CenteredIconLabelDescriptionList"/>
    <dgm:cxn modelId="{94814673-F011-494F-9851-F5106AA2BBD0}" srcId="{3EA2F1E4-E374-418A-B180-100D59A4BC0F}" destId="{72CD217C-E9A2-4A26-8A72-2C5099E9E016}" srcOrd="1" destOrd="0" parTransId="{B7E39BAA-997C-4163-B855-7AFF8691CFFF}" sibTransId="{C41A593A-1D6A-4E65-B207-EFEEEFB8BBC3}"/>
    <dgm:cxn modelId="{7DAE3754-51AB-41EB-A945-C7663CCACCA6}" type="presOf" srcId="{3EA2F1E4-E374-418A-B180-100D59A4BC0F}" destId="{C101926A-C704-48AB-9E8E-3B24635331DA}" srcOrd="0" destOrd="0" presId="urn:microsoft.com/office/officeart/2018/5/layout/CenteredIconLabelDescriptionList"/>
    <dgm:cxn modelId="{30FEB97C-94D2-468E-B2B1-5E5EAA2E0866}" srcId="{B3666893-3F9D-4FA9-AB70-BBBD8B1150BF}" destId="{361C729E-7CE1-4C79-8142-54BB1BB68A53}" srcOrd="0" destOrd="0" parTransId="{16B9BCA8-E3D3-4860-B9B3-E1C1BFE50B07}" sibTransId="{5C9A5001-C22E-4C21-B938-5AA9D66CF5A9}"/>
    <dgm:cxn modelId="{CFAB028C-D38E-4396-AEC3-683ECAE04458}" type="presOf" srcId="{B3666893-3F9D-4FA9-AB70-BBBD8B1150BF}" destId="{28AE5E47-9419-4899-B5A1-3BF0ECC84D2D}" srcOrd="0" destOrd="0" presId="urn:microsoft.com/office/officeart/2018/5/layout/CenteredIconLabelDescriptionList"/>
    <dgm:cxn modelId="{DD0EADA2-F7B5-4CE8-85DF-01DBBC02A476}" type="presOf" srcId="{361C729E-7CE1-4C79-8142-54BB1BB68A53}" destId="{337FEA8E-32EA-4D65-B426-8FD51200936E}" srcOrd="0" destOrd="0" presId="urn:microsoft.com/office/officeart/2018/5/layout/CenteredIconLabelDescriptionList"/>
    <dgm:cxn modelId="{D7532EAC-C73D-4905-9DF7-2A34F8197C64}" type="presOf" srcId="{E01A7851-5D60-47C9-BDF9-433F0E8BD3B7}" destId="{337FEA8E-32EA-4D65-B426-8FD51200936E}" srcOrd="0" destOrd="1" presId="urn:microsoft.com/office/officeart/2018/5/layout/CenteredIconLabelDescriptionList"/>
    <dgm:cxn modelId="{6F688ABC-9870-44F3-871B-B8B2A030EE04}" type="presOf" srcId="{F9E50BC1-E725-4FF9-B94D-FCB0C6ED71B0}" destId="{4DBB0CA1-9828-4776-A89A-C7B6F7C58B32}" srcOrd="0" destOrd="0" presId="urn:microsoft.com/office/officeart/2018/5/layout/CenteredIconLabelDescriptionList"/>
    <dgm:cxn modelId="{68BB31C4-EFA5-4252-A654-5156B87E0CFB}" srcId="{72CD217C-E9A2-4A26-8A72-2C5099E9E016}" destId="{D21BDA27-2BF3-4D5E-B185-546366995D73}" srcOrd="0" destOrd="0" parTransId="{77E6B392-C45B-4951-8753-19337D587ED1}" sibTransId="{EC9745F4-EF83-483B-98A2-566F910FBB25}"/>
    <dgm:cxn modelId="{681AA4F0-6538-477C-9D22-1EF406B2C88A}" type="presOf" srcId="{5EFF4718-1B01-4763-A715-6B35370E556A}" destId="{7431871F-2729-44E5-A35C-5A2121537386}" srcOrd="0" destOrd="0" presId="urn:microsoft.com/office/officeart/2018/5/layout/CenteredIconLabelDescriptionList"/>
    <dgm:cxn modelId="{8D5341F5-9FBC-4D39-B257-1DFBFE77022C}" srcId="{3EA2F1E4-E374-418A-B180-100D59A4BC0F}" destId="{B3666893-3F9D-4FA9-AB70-BBBD8B1150BF}" srcOrd="2" destOrd="0" parTransId="{A170436E-2561-44A8-BF4C-57329D439CDB}" sibTransId="{5E89721D-7107-480B-A725-3FB2FCE34BD4}"/>
    <dgm:cxn modelId="{654DBECE-327F-403C-AC3E-0D9061567267}" type="presParOf" srcId="{C101926A-C704-48AB-9E8E-3B24635331DA}" destId="{F0FCA6FA-EBEA-4D6A-89D7-DE992E737951}" srcOrd="0" destOrd="0" presId="urn:microsoft.com/office/officeart/2018/5/layout/CenteredIconLabelDescriptionList"/>
    <dgm:cxn modelId="{48D6A5EA-B904-45EA-9618-A753567CFAD2}" type="presParOf" srcId="{F0FCA6FA-EBEA-4D6A-89D7-DE992E737951}" destId="{5C4EF21E-A768-4459-B926-E33C2E295794}" srcOrd="0" destOrd="0" presId="urn:microsoft.com/office/officeart/2018/5/layout/CenteredIconLabelDescriptionList"/>
    <dgm:cxn modelId="{74D9BF97-CC77-4DE1-BE33-5503A51A1212}" type="presParOf" srcId="{F0FCA6FA-EBEA-4D6A-89D7-DE992E737951}" destId="{5613E109-58C7-4EB2-BCEC-29F9342F5AA8}" srcOrd="1" destOrd="0" presId="urn:microsoft.com/office/officeart/2018/5/layout/CenteredIconLabelDescriptionList"/>
    <dgm:cxn modelId="{F099ECE7-116B-476D-A121-CA59B32D6F79}" type="presParOf" srcId="{F0FCA6FA-EBEA-4D6A-89D7-DE992E737951}" destId="{7431871F-2729-44E5-A35C-5A2121537386}" srcOrd="2" destOrd="0" presId="urn:microsoft.com/office/officeart/2018/5/layout/CenteredIconLabelDescriptionList"/>
    <dgm:cxn modelId="{B8C8FDE3-888C-4E0D-9DB9-134583422B88}" type="presParOf" srcId="{F0FCA6FA-EBEA-4D6A-89D7-DE992E737951}" destId="{B2739439-4CA0-4E76-9310-03E0F610B3D3}" srcOrd="3" destOrd="0" presId="urn:microsoft.com/office/officeart/2018/5/layout/CenteredIconLabelDescriptionList"/>
    <dgm:cxn modelId="{E2BD3BC4-4293-4E24-9B34-3C70C080C9C1}" type="presParOf" srcId="{F0FCA6FA-EBEA-4D6A-89D7-DE992E737951}" destId="{4DBB0CA1-9828-4776-A89A-C7B6F7C58B32}" srcOrd="4" destOrd="0" presId="urn:microsoft.com/office/officeart/2018/5/layout/CenteredIconLabelDescriptionList"/>
    <dgm:cxn modelId="{94FEC61D-3C8F-4325-9821-05D874427101}" type="presParOf" srcId="{C101926A-C704-48AB-9E8E-3B24635331DA}" destId="{9BA96976-CD74-464C-8489-2E7633AF7AEE}" srcOrd="1" destOrd="0" presId="urn:microsoft.com/office/officeart/2018/5/layout/CenteredIconLabelDescriptionList"/>
    <dgm:cxn modelId="{FCD3E860-58D0-4A02-9596-0977AA321290}" type="presParOf" srcId="{C101926A-C704-48AB-9E8E-3B24635331DA}" destId="{218CFD26-22FA-4F0E-86DB-1FA889312830}" srcOrd="2" destOrd="0" presId="urn:microsoft.com/office/officeart/2018/5/layout/CenteredIconLabelDescriptionList"/>
    <dgm:cxn modelId="{671074F3-1666-49B8-B4EC-926E70262056}" type="presParOf" srcId="{218CFD26-22FA-4F0E-86DB-1FA889312830}" destId="{0BFAFCD6-7E5C-43B1-871E-43B88FC77AB0}" srcOrd="0" destOrd="0" presId="urn:microsoft.com/office/officeart/2018/5/layout/CenteredIconLabelDescriptionList"/>
    <dgm:cxn modelId="{24F00BF0-9D4B-4558-9530-CF8069982A68}" type="presParOf" srcId="{218CFD26-22FA-4F0E-86DB-1FA889312830}" destId="{616FEA87-9CC7-495E-BA76-7DE3D015C259}" srcOrd="1" destOrd="0" presId="urn:microsoft.com/office/officeart/2018/5/layout/CenteredIconLabelDescriptionList"/>
    <dgm:cxn modelId="{989E9408-C675-4A3E-A8CD-8AD679DBE8D9}" type="presParOf" srcId="{218CFD26-22FA-4F0E-86DB-1FA889312830}" destId="{44A116CB-97E9-4E63-BD64-1102A09C8E5D}" srcOrd="2" destOrd="0" presId="urn:microsoft.com/office/officeart/2018/5/layout/CenteredIconLabelDescriptionList"/>
    <dgm:cxn modelId="{32E37DFC-8242-4FC9-BD1C-C4E3912FA26E}" type="presParOf" srcId="{218CFD26-22FA-4F0E-86DB-1FA889312830}" destId="{3411B153-00A9-4BA9-A968-053EC4B1B0AB}" srcOrd="3" destOrd="0" presId="urn:microsoft.com/office/officeart/2018/5/layout/CenteredIconLabelDescriptionList"/>
    <dgm:cxn modelId="{911046AB-BB90-4A77-86B8-0DD27DF35A49}" type="presParOf" srcId="{218CFD26-22FA-4F0E-86DB-1FA889312830}" destId="{00209A7A-242C-42F7-AE63-89DBF3B1C994}" srcOrd="4" destOrd="0" presId="urn:microsoft.com/office/officeart/2018/5/layout/CenteredIconLabelDescriptionList"/>
    <dgm:cxn modelId="{650F80DE-5A54-4CA6-8CD8-B12ED49DD444}" type="presParOf" srcId="{C101926A-C704-48AB-9E8E-3B24635331DA}" destId="{52AE5160-B348-4CC5-A25D-DE9D8B267752}" srcOrd="3" destOrd="0" presId="urn:microsoft.com/office/officeart/2018/5/layout/CenteredIconLabelDescriptionList"/>
    <dgm:cxn modelId="{F5672BA8-3135-49DB-A66F-FCAC8B154F84}" type="presParOf" srcId="{C101926A-C704-48AB-9E8E-3B24635331DA}" destId="{29887C7A-24BA-403A-A8AE-B3C1DA95E452}" srcOrd="4" destOrd="0" presId="urn:microsoft.com/office/officeart/2018/5/layout/CenteredIconLabelDescriptionList"/>
    <dgm:cxn modelId="{590EF7F6-8B1A-4C93-95AA-5E451F45274F}" type="presParOf" srcId="{29887C7A-24BA-403A-A8AE-B3C1DA95E452}" destId="{6C83CF82-E232-40E2-8DD0-015C67CCC230}" srcOrd="0" destOrd="0" presId="urn:microsoft.com/office/officeart/2018/5/layout/CenteredIconLabelDescriptionList"/>
    <dgm:cxn modelId="{EE769CCB-1DC2-4774-81E0-91058CCCC784}" type="presParOf" srcId="{29887C7A-24BA-403A-A8AE-B3C1DA95E452}" destId="{91616B8F-FDE9-4AEF-8A68-9BF5811ED590}" srcOrd="1" destOrd="0" presId="urn:microsoft.com/office/officeart/2018/5/layout/CenteredIconLabelDescriptionList"/>
    <dgm:cxn modelId="{26D16B2F-50D9-48B4-851B-D85FAF13D093}" type="presParOf" srcId="{29887C7A-24BA-403A-A8AE-B3C1DA95E452}" destId="{28AE5E47-9419-4899-B5A1-3BF0ECC84D2D}" srcOrd="2" destOrd="0" presId="urn:microsoft.com/office/officeart/2018/5/layout/CenteredIconLabelDescriptionList"/>
    <dgm:cxn modelId="{685E6017-B63D-4A59-BF9C-CD8AF1878A93}" type="presParOf" srcId="{29887C7A-24BA-403A-A8AE-B3C1DA95E452}" destId="{9C18E8B6-5391-42DA-8827-3056FD638CDB}" srcOrd="3" destOrd="0" presId="urn:microsoft.com/office/officeart/2018/5/layout/CenteredIconLabelDescriptionList"/>
    <dgm:cxn modelId="{4B3731D8-E824-4135-9FA3-AD4089FF707F}" type="presParOf" srcId="{29887C7A-24BA-403A-A8AE-B3C1DA95E452}" destId="{337FEA8E-32EA-4D65-B426-8FD51200936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EF21E-A768-4459-B926-E33C2E295794}">
      <dsp:nvSpPr>
        <dsp:cNvPr id="0" name=""/>
        <dsp:cNvSpPr/>
      </dsp:nvSpPr>
      <dsp:spPr>
        <a:xfrm>
          <a:off x="1020487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1871F-2729-44E5-A35C-5A2121537386}">
      <dsp:nvSpPr>
        <dsp:cNvPr id="0" name=""/>
        <dsp:cNvSpPr/>
      </dsp:nvSpPr>
      <dsp:spPr>
        <a:xfrm>
          <a:off x="393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Article</a:t>
          </a:r>
        </a:p>
      </dsp:txBody>
      <dsp:txXfrm>
        <a:off x="393" y="1933109"/>
        <a:ext cx="3138750" cy="470812"/>
      </dsp:txXfrm>
    </dsp:sp>
    <dsp:sp modelId="{4DBB0CA1-9828-4776-A89A-C7B6F7C58B32}">
      <dsp:nvSpPr>
        <dsp:cNvPr id="0" name=""/>
        <dsp:cNvSpPr/>
      </dsp:nvSpPr>
      <dsp:spPr>
        <a:xfrm>
          <a:off x="393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Game-Theoretical Approach for Designing Market Trading Strategies</a:t>
          </a:r>
        </a:p>
      </dsp:txBody>
      <dsp:txXfrm>
        <a:off x="393" y="2462614"/>
        <a:ext cx="3138750" cy="1180365"/>
      </dsp:txXfrm>
    </dsp:sp>
    <dsp:sp modelId="{0BFAFCD6-7E5C-43B1-871E-43B88FC77AB0}">
      <dsp:nvSpPr>
        <dsp:cNvPr id="0" name=""/>
        <dsp:cNvSpPr/>
      </dsp:nvSpPr>
      <dsp:spPr>
        <a:xfrm>
          <a:off x="4708518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116CB-97E9-4E63-BD64-1102A09C8E5D}">
      <dsp:nvSpPr>
        <dsp:cNvPr id="0" name=""/>
        <dsp:cNvSpPr/>
      </dsp:nvSpPr>
      <dsp:spPr>
        <a:xfrm>
          <a:off x="3688425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Goal and Methodology</a:t>
          </a:r>
        </a:p>
      </dsp:txBody>
      <dsp:txXfrm>
        <a:off x="3688425" y="1933109"/>
        <a:ext cx="3138750" cy="470812"/>
      </dsp:txXfrm>
    </dsp:sp>
    <dsp:sp modelId="{00209A7A-242C-42F7-AE63-89DBF3B1C994}">
      <dsp:nvSpPr>
        <dsp:cNvPr id="0" name=""/>
        <dsp:cNvSpPr/>
      </dsp:nvSpPr>
      <dsp:spPr>
        <a:xfrm>
          <a:off x="3688425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Utilizing coevolution machine learning methods to maximize profit of trading strategies</a:t>
          </a:r>
        </a:p>
      </dsp:txBody>
      <dsp:txXfrm>
        <a:off x="3688425" y="2462614"/>
        <a:ext cx="3138750" cy="1180365"/>
      </dsp:txXfrm>
    </dsp:sp>
    <dsp:sp modelId="{6C83CF82-E232-40E2-8DD0-015C67CCC230}">
      <dsp:nvSpPr>
        <dsp:cNvPr id="0" name=""/>
        <dsp:cNvSpPr/>
      </dsp:nvSpPr>
      <dsp:spPr>
        <a:xfrm>
          <a:off x="8396550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5E47-9419-4899-B5A1-3BF0ECC84D2D}">
      <dsp:nvSpPr>
        <dsp:cNvPr id="0" name=""/>
        <dsp:cNvSpPr/>
      </dsp:nvSpPr>
      <dsp:spPr>
        <a:xfrm>
          <a:off x="7376456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Our implement</a:t>
          </a:r>
        </a:p>
      </dsp:txBody>
      <dsp:txXfrm>
        <a:off x="7376456" y="1933109"/>
        <a:ext cx="3138750" cy="470812"/>
      </dsp:txXfrm>
    </dsp:sp>
    <dsp:sp modelId="{337FEA8E-32EA-4D65-B426-8FD51200936E}">
      <dsp:nvSpPr>
        <dsp:cNvPr id="0" name=""/>
        <dsp:cNvSpPr/>
      </dsp:nvSpPr>
      <dsp:spPr>
        <a:xfrm>
          <a:off x="7376456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Recreated the original project using LEAP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Improved the algorithm on generational alternation</a:t>
          </a:r>
        </a:p>
      </dsp:txBody>
      <dsp:txXfrm>
        <a:off x="7376456" y="2462614"/>
        <a:ext cx="3138750" cy="1180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409D-8903-4CCC-97F8-FDD28F57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F343E-BB29-4193-B1A5-A3BC1D20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D5CC5-671F-49DD-B17F-3CE57A76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C4D0-8071-4FD0-A553-14604CE9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1DCFB-0F47-4AA4-9BA4-708472E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6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FD4C-7AAB-43E1-A80B-32116FFC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E93B2-970C-46C6-A815-601BEB1A8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3D197-D6CA-4AB7-932A-BA13882A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15734-EF7A-411E-8CD4-05F414C5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B27C5-6BD1-4921-AD0E-346BBF1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6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B30C1-B661-43D4-9D5A-DD849FC9C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FF9A3-6DED-405C-9C83-D5BF675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5909A-13C7-437B-9770-04F3CECC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A4F3-C332-491C-B744-4EBF5DDE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29C66-00C5-46B0-8D71-8A62F01C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E4D5-057C-4EA6-B0AF-89867A6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0C873-4DE9-4385-B502-7032725B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A4220-4747-454B-B136-63456187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93DE-2057-40D3-89C2-5024C98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F4C86-688C-4F3C-AC2D-F7B32B9C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B7401-B407-493A-AA6E-BDB80006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C3A93-505A-4A59-982F-DE1072AA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7B086-C0A4-41E0-907C-56DE8634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B32B9-AD21-492A-89F8-128686D2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6F30-D1A9-4A1C-9FC7-17B89A36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611B-D61A-47E3-8FA9-43D3196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37A4-BED0-49F2-A8FE-14D347321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3F8E1-0FE8-40E4-8C7A-75C1F521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21417-3A28-427D-9EA3-6F9F0658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098CF-541B-4005-96F4-F9F04413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D5054-BEA4-42ED-967A-C177514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B36CD-5D10-4939-857A-48765B1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BD8E3-FB72-459A-A488-DECF4C29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FF885-CA2B-4C49-A866-796710FE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3317F2-617F-4C5E-A1B8-F6E4D96C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E178D-9C64-40E6-84E3-FC83FA22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8D0C6-385B-42D7-A3CC-F3D3AC19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A1884-B54D-4960-AE18-2DF98C8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7E499-8A95-4FD0-9A95-9D47391B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1A6FD-167E-4E9A-8467-DA93B84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10F5F-3711-45BA-9930-8826EE21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85F71-A195-4372-BE46-FEC6293C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412F5-F1D6-4AE4-AD44-EEC44B4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924694-E9BA-4B39-AA3C-E3200ACB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76374-E710-4392-B307-CE02C911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671A0-EB32-4700-AB7A-0EBA68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902C-9209-4940-A848-4D3CFE25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37A39-FED5-450E-A90B-53F8CFCC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D60C7-394F-41E0-8D60-DC02A8A6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344D4-06A0-48F2-8D92-85E686FE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63645-1DEA-4DCB-A187-FB6566B0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424EE-1A06-498C-8977-ABBBACF2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F4B57-E57D-4B0A-A3D1-9E6A5C58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D1DF68-1C3C-4F2A-9F45-3BF8E4B0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4DA05-B520-47DA-AE8C-33CF9CC5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1F62-F8A0-461C-8A19-386AA71D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C0019-54CB-4DCC-AEA2-EB87838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3D584-B7E6-4326-9FD1-58CEF8D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B3CA8-0E52-43AE-813C-9A9E01A4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D9C84-E557-412B-B59E-93718DE5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C7F57-4AAB-464C-832D-7C40C206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C7C0-2E50-48B1-A477-DDFF934B883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5BF9-EB7C-40D5-9B28-0965F26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4EC0C-AFE1-4DCF-B8B3-1066FA58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a3434/FRE-7121-Final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3000-6CF0-4650-A36A-9A5372CAE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Review of A Game-Theoretical Approach for Designing Market Trading Strategies</a:t>
            </a:r>
            <a:endParaRPr lang="en-US" altLang="zh-CN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DAEC5B-B71D-466D-A370-E1576AB77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 7121 Statistical Arbitrage</a:t>
            </a:r>
          </a:p>
          <a:p>
            <a:r>
              <a:rPr lang="en-US" altLang="zh-CN" dirty="0"/>
              <a:t>Raymond Luo</a:t>
            </a:r>
          </a:p>
          <a:p>
            <a:r>
              <a:rPr lang="en-US" altLang="zh-CN" dirty="0"/>
              <a:t>Zhiheng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1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1BFD-DC98-4E11-9E7B-0B6FAE6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1F4F1-F856-469A-8534-389369A1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Original Project</a:t>
            </a:r>
          </a:p>
          <a:p>
            <a:r>
              <a:rPr lang="en-US" altLang="zh-CN" dirty="0"/>
              <a:t>Our improvement</a:t>
            </a:r>
          </a:p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4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A754-D36D-44E6-B840-4A78F12A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6407D2A7-C921-4AF1-BAE3-C13D8E73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86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0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4B01-814D-477C-BBAB-4B50A225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- Design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939CD47-8E20-417A-BA9A-F1BA1FAF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Game process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D8DCE-A259-4F90-84C6-864F469BF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The trading strategies are based on the </a:t>
            </a:r>
            <a:r>
              <a:rPr lang="en-US" altLang="zh-CN" sz="1800" dirty="0">
                <a:solidFill>
                  <a:schemeClr val="accent2"/>
                </a:solidFill>
              </a:rPr>
              <a:t>prediction</a:t>
            </a:r>
            <a:r>
              <a:rPr lang="en-US" altLang="zh-CN" sz="1800" dirty="0"/>
              <a:t> of </a:t>
            </a:r>
            <a:r>
              <a:rPr lang="en-US" altLang="zh-CN" sz="1800" dirty="0">
                <a:solidFill>
                  <a:schemeClr val="accent2"/>
                </a:solidFill>
              </a:rPr>
              <a:t>up-trend day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chemeClr val="accent2"/>
                </a:solidFill>
              </a:rPr>
              <a:t>down-trend day</a:t>
            </a:r>
          </a:p>
          <a:p>
            <a:r>
              <a:rPr lang="en-US" altLang="zh-CN" sz="1800" dirty="0"/>
              <a:t>To predict trend day, there are 3 different types of </a:t>
            </a:r>
            <a:r>
              <a:rPr lang="en-US" altLang="zh-CN" sz="1800" dirty="0">
                <a:solidFill>
                  <a:schemeClr val="accent2"/>
                </a:solidFill>
              </a:rPr>
              <a:t>features day</a:t>
            </a:r>
          </a:p>
          <a:p>
            <a:pPr lvl="1"/>
            <a:r>
              <a:rPr lang="en-US" altLang="zh-CN" sz="1600" dirty="0" err="1"/>
              <a:t>NRk</a:t>
            </a:r>
            <a:endParaRPr lang="en-US" altLang="zh-CN" sz="1600" dirty="0"/>
          </a:p>
          <a:p>
            <a:pPr lvl="1"/>
            <a:r>
              <a:rPr lang="en-US" altLang="zh-CN" sz="1600" dirty="0"/>
              <a:t>DOJI</a:t>
            </a:r>
          </a:p>
          <a:p>
            <a:pPr lvl="1"/>
            <a:r>
              <a:rPr lang="en-US" altLang="zh-CN" sz="1600" dirty="0"/>
              <a:t>Hook day</a:t>
            </a:r>
          </a:p>
          <a:p>
            <a:r>
              <a:rPr lang="en-US" altLang="zh-CN" sz="1800" dirty="0"/>
              <a:t>For those days that are not trend day or features day, we develop 3 </a:t>
            </a:r>
            <a:r>
              <a:rPr lang="en-US" altLang="zh-CN" sz="1800" dirty="0">
                <a:solidFill>
                  <a:schemeClr val="accent2"/>
                </a:solidFill>
              </a:rPr>
              <a:t>membership functions</a:t>
            </a:r>
            <a:r>
              <a:rPr lang="en-US" altLang="zh-CN" sz="1800" dirty="0"/>
              <a:t> for each type to describe how </a:t>
            </a:r>
            <a:r>
              <a:rPr lang="en-US" altLang="zh-CN" sz="1800" dirty="0">
                <a:solidFill>
                  <a:schemeClr val="accent2"/>
                </a:solidFill>
              </a:rPr>
              <a:t>similar</a:t>
            </a:r>
            <a:r>
              <a:rPr lang="en-US" altLang="zh-CN" sz="1800" dirty="0"/>
              <a:t> this day is to the features days</a:t>
            </a:r>
          </a:p>
          <a:p>
            <a:pPr lvl="1"/>
            <a:r>
              <a:rPr lang="en-US" altLang="zh-CN" sz="1400" dirty="0"/>
              <a:t>The function will return a number in [0,1] to indicate similarity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36690A2-C329-45EF-A555-1B316C15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Trading strategies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5888C1-B146-4B74-AF69-CBD556ED87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There are many </a:t>
            </a:r>
            <a:r>
              <a:rPr lang="en-US" altLang="zh-CN" sz="1600" dirty="0">
                <a:solidFill>
                  <a:schemeClr val="accent1"/>
                </a:solidFill>
              </a:rPr>
              <a:t>traders</a:t>
            </a:r>
            <a:r>
              <a:rPr lang="en-US" altLang="zh-CN" sz="1600" dirty="0"/>
              <a:t>, and they belong to 2 </a:t>
            </a:r>
            <a:r>
              <a:rPr lang="en-US" altLang="zh-CN" sz="1600" dirty="0">
                <a:solidFill>
                  <a:schemeClr val="accent1"/>
                </a:solidFill>
              </a:rPr>
              <a:t>firms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Each trader have an </a:t>
            </a:r>
            <a:r>
              <a:rPr lang="en-US" altLang="zh-CN" sz="1600" dirty="0">
                <a:solidFill>
                  <a:schemeClr val="accent1"/>
                </a:solidFill>
              </a:rPr>
              <a:t>initial value </a:t>
            </a:r>
            <a:r>
              <a:rPr lang="en-US" altLang="zh-CN" sz="1600" dirty="0"/>
              <a:t>in their </a:t>
            </a:r>
            <a:r>
              <a:rPr lang="en-US" altLang="zh-CN" sz="1600" dirty="0">
                <a:solidFill>
                  <a:schemeClr val="accent1"/>
                </a:solidFill>
              </a:rPr>
              <a:t>bank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All traders from both firms will trade with </a:t>
            </a:r>
            <a:r>
              <a:rPr lang="en-US" altLang="zh-CN" sz="1600" dirty="0">
                <a:solidFill>
                  <a:schemeClr val="accent1"/>
                </a:solidFill>
              </a:rPr>
              <a:t>historical data</a:t>
            </a:r>
            <a:r>
              <a:rPr lang="en-US" altLang="zh-CN" sz="1600" dirty="0"/>
              <a:t> for the same: </a:t>
            </a:r>
            <a:r>
              <a:rPr lang="en-US" altLang="zh-CN" sz="1600" dirty="0">
                <a:solidFill>
                  <a:schemeClr val="accent1"/>
                </a:solidFill>
              </a:rPr>
              <a:t>Length</a:t>
            </a:r>
            <a:r>
              <a:rPr lang="en-US" altLang="zh-CN" sz="1600" dirty="0"/>
              <a:t> of time, </a:t>
            </a:r>
            <a:r>
              <a:rPr lang="en-US" altLang="zh-CN" sz="1600" dirty="0">
                <a:solidFill>
                  <a:schemeClr val="accent1"/>
                </a:solidFill>
              </a:rPr>
              <a:t>Start</a:t>
            </a:r>
            <a:r>
              <a:rPr lang="en-US" altLang="zh-CN" sz="1600" dirty="0"/>
              <a:t> of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After the trading period, the traders will </a:t>
            </a:r>
            <a:r>
              <a:rPr lang="en-US" altLang="zh-CN" sz="1600" dirty="0">
                <a:solidFill>
                  <a:schemeClr val="accent1"/>
                </a:solidFill>
              </a:rPr>
              <a:t>compare</a:t>
            </a:r>
            <a:r>
              <a:rPr lang="en-US" altLang="zh-CN" sz="1600" dirty="0"/>
              <a:t> with the opposite firm </a:t>
            </a:r>
          </a:p>
          <a:p>
            <a:pPr marL="457200" lvl="1" indent="0">
              <a:buNone/>
            </a:pPr>
            <a:r>
              <a:rPr lang="en-US" altLang="zh-CN" sz="1400" dirty="0"/>
              <a:t>Losers will give </a:t>
            </a:r>
            <a:r>
              <a:rPr lang="en-US" altLang="zh-CN" sz="1400" dirty="0">
                <a:solidFill>
                  <a:schemeClr val="accent1"/>
                </a:solidFill>
              </a:rPr>
              <a:t>2%</a:t>
            </a:r>
            <a:r>
              <a:rPr lang="en-US" altLang="zh-CN" sz="1400" dirty="0"/>
              <a:t> of their bank account to the winners to simulate the loss of customers due to bad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 above process is done in </a:t>
            </a:r>
            <a:r>
              <a:rPr lang="en-US" altLang="zh-CN" sz="1600" dirty="0">
                <a:solidFill>
                  <a:schemeClr val="accent1"/>
                </a:solidFill>
              </a:rPr>
              <a:t>coevolution algorithms </a:t>
            </a:r>
            <a:r>
              <a:rPr lang="en-US" altLang="zh-CN" sz="1600" dirty="0"/>
              <a:t>with mutations of strategy and will be conduct for </a:t>
            </a:r>
            <a:r>
              <a:rPr lang="en-US" altLang="zh-CN" sz="1600" dirty="0">
                <a:solidFill>
                  <a:schemeClr val="accent1"/>
                </a:solidFill>
              </a:rPr>
              <a:t>multiple generations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5E3AEA3-09EB-4EA4-A30B-C5FFC1BCE01F}"/>
              </a:ext>
            </a:extLst>
          </p:cNvPr>
          <p:cNvSpPr txBox="1">
            <a:spLocks/>
          </p:cNvSpPr>
          <p:nvPr/>
        </p:nvSpPr>
        <p:spPr>
          <a:xfrm>
            <a:off x="836612" y="5447427"/>
            <a:ext cx="10521952" cy="9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63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7281F42-1E3A-4ECB-BCDF-0F11A31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- Conclusions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042E41-C592-4F8A-AF75-2442A770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result of this process is essentially </a:t>
            </a:r>
            <a:r>
              <a:rPr lang="en-US" altLang="zh-CN" b="1" dirty="0"/>
              <a:t>optimizing</a:t>
            </a:r>
            <a:r>
              <a:rPr lang="en-US" altLang="zh-CN" dirty="0"/>
              <a:t> the strategy for this certain stock</a:t>
            </a:r>
          </a:p>
          <a:p>
            <a:r>
              <a:rPr lang="en-US" altLang="zh-CN" dirty="0"/>
              <a:t>The experimental result indicates that the co-evolutionary process optimized trading strategies </a:t>
            </a:r>
            <a:r>
              <a:rPr lang="en-US" altLang="zh-CN" b="1" dirty="0"/>
              <a:t>produces positive returns </a:t>
            </a:r>
            <a:r>
              <a:rPr lang="en-US" altLang="zh-CN" dirty="0"/>
              <a:t>when evaluated with actual stock market data.</a:t>
            </a:r>
          </a:p>
        </p:txBody>
      </p:sp>
    </p:spTree>
    <p:extLst>
      <p:ext uri="{BB962C8B-B14F-4D97-AF65-F5344CB8AC3E}">
        <p14:creationId xmlns:p14="http://schemas.microsoft.com/office/powerpoint/2010/main" val="6914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46745-94AC-43F7-A848-6A85E2C7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improvement – Recreate original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CA017BF-325D-4A34-949E-4E625B85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implemented all our code in python, below are the important packages we utilized:</a:t>
            </a:r>
          </a:p>
          <a:p>
            <a:pPr lvl="1"/>
            <a:r>
              <a:rPr lang="en-US" altLang="zh-CN" dirty="0"/>
              <a:t>Historical data: </a:t>
            </a:r>
            <a:r>
              <a:rPr lang="en-US" altLang="zh-CN" b="1" dirty="0" err="1"/>
              <a:t>yfinance</a:t>
            </a:r>
            <a:endParaRPr lang="en-US" altLang="zh-CN" b="1" dirty="0"/>
          </a:p>
          <a:p>
            <a:pPr lvl="1"/>
            <a:r>
              <a:rPr lang="en-US" altLang="zh-CN" dirty="0"/>
              <a:t>Data processing (generating features day): </a:t>
            </a:r>
            <a:r>
              <a:rPr lang="en-US" altLang="zh-CN" b="1" dirty="0"/>
              <a:t>pandas</a:t>
            </a:r>
            <a:r>
              <a:rPr lang="en-US" altLang="zh-CN" dirty="0"/>
              <a:t> and </a:t>
            </a:r>
            <a:r>
              <a:rPr lang="en-US" altLang="zh-CN" b="1" dirty="0" err="1"/>
              <a:t>numpy</a:t>
            </a:r>
            <a:endParaRPr lang="en-US" altLang="zh-CN" b="1" dirty="0"/>
          </a:p>
          <a:p>
            <a:pPr lvl="1"/>
            <a:r>
              <a:rPr lang="en-US" altLang="zh-CN" dirty="0"/>
              <a:t>Genetic algorithm: </a:t>
            </a:r>
            <a:r>
              <a:rPr lang="en-US" altLang="zh-CN" b="1" dirty="0"/>
              <a:t>LEAP</a:t>
            </a:r>
            <a:r>
              <a:rPr lang="en-US" altLang="zh-CN" dirty="0"/>
              <a:t> (Library for Evolutionary Algorithms in Python 2020)</a:t>
            </a:r>
          </a:p>
          <a:p>
            <a:r>
              <a:rPr lang="en-US" altLang="zh-CN" dirty="0"/>
              <a:t>Our work can be retrieved in: 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https://github.com/Emma3434/FRE-7121-Final-Project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1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4FEF-63FA-41F2-B249-02B8596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improvement – Alternative punishment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7EF09-2BDB-4F36-A63F-6D789DE2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we were recreating the original project, in the game process, we had doubts about the </a:t>
            </a:r>
            <a:r>
              <a:rPr lang="en-US" altLang="zh-CN" b="1" dirty="0"/>
              <a:t>punishment for losing traders</a:t>
            </a:r>
          </a:p>
          <a:p>
            <a:r>
              <a:rPr lang="en-US" altLang="zh-CN" dirty="0"/>
              <a:t>We deemed that the transfer of 2% bank account </a:t>
            </a:r>
            <a:r>
              <a:rPr lang="en-US" altLang="zh-CN" b="1" dirty="0"/>
              <a:t>only accelerates the optimization</a:t>
            </a:r>
            <a:r>
              <a:rPr lang="en-US" altLang="zh-CN" dirty="0"/>
              <a:t> since winner will have a greater start bank account in the next generation</a:t>
            </a:r>
          </a:p>
          <a:p>
            <a:r>
              <a:rPr lang="en-US" altLang="zh-CN" dirty="0"/>
              <a:t>However, having more fund can also produce more profit and it </a:t>
            </a:r>
            <a:r>
              <a:rPr lang="en-US" altLang="zh-CN" b="1" dirty="0"/>
              <a:t>compromise the optimization </a:t>
            </a:r>
            <a:r>
              <a:rPr lang="en-US" altLang="zh-CN" dirty="0"/>
              <a:t>of the actual strategy </a:t>
            </a:r>
          </a:p>
          <a:p>
            <a:r>
              <a:rPr lang="en-US" altLang="zh-CN" dirty="0"/>
              <a:t>We have replaced the original punishment into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80FA-607B-4F57-8227-A210F763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C71EA-68C7-4E7A-90EF-50AB82C5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A9F54E-F1D6-4E0E-80AC-90863F6D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08016E-5763-4B40-8F6F-24B14AFBD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435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Review of A Game-Theoretical Approach for Designing Market Trading Strategies</vt:lpstr>
      <vt:lpstr>Outline</vt:lpstr>
      <vt:lpstr>Introduction</vt:lpstr>
      <vt:lpstr>Original project - Design</vt:lpstr>
      <vt:lpstr>Original project - Conclusions</vt:lpstr>
      <vt:lpstr>Our improvement – Recreate original</vt:lpstr>
      <vt:lpstr>Our improvement – Alternative punishment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Final Project Review of A Game-Theoretical Approach for Designing Market Trading Strategies</dc:title>
  <dc:creator>王 芷恒</dc:creator>
  <cp:lastModifiedBy>王 芷恒</cp:lastModifiedBy>
  <cp:revision>15</cp:revision>
  <dcterms:created xsi:type="dcterms:W3CDTF">2021-03-13T16:58:15Z</dcterms:created>
  <dcterms:modified xsi:type="dcterms:W3CDTF">2021-03-13T17:49:08Z</dcterms:modified>
</cp:coreProperties>
</file>