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Lst>
  <p:notesMasterIdLst>
    <p:notesMasterId r:id="rId10"/>
  </p:notesMasterIdLst>
  <p:handoutMasterIdLst>
    <p:handoutMasterId r:id="rId11"/>
  </p:handoutMasterIdLst>
  <p:sldIdLst>
    <p:sldId id="256" r:id="rId3"/>
    <p:sldId id="263" r:id="rId4"/>
    <p:sldId id="265" r:id="rId5"/>
    <p:sldId id="271" r:id="rId6"/>
    <p:sldId id="270" r:id="rId7"/>
    <p:sldId id="26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0" autoAdjust="0"/>
    <p:restoredTop sz="94660"/>
  </p:normalViewPr>
  <p:slideViewPr>
    <p:cSldViewPr snapToGrid="0">
      <p:cViewPr varScale="1">
        <p:scale>
          <a:sx n="94" d="100"/>
          <a:sy n="94"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dgm:t>
        <a:bodyPr/>
        <a:lstStyle/>
        <a:p>
          <a:r>
            <a:rPr lang="en-US" altLang="zh-CN" sz="1200" dirty="0"/>
            <a:t>1. </a:t>
          </a:r>
          <a:r>
            <a:rPr lang="en-US" altLang="zh-CN" sz="1200" b="1" dirty="0"/>
            <a:t>Search</a:t>
          </a:r>
          <a:r>
            <a:rPr lang="en-US" altLang="zh-CN" sz="1200" dirty="0"/>
            <a:t> AMZN news from time range </a:t>
          </a:r>
          <a:r>
            <a:rPr lang="en-US" sz="1200" b="0" dirty="0"/>
            <a:t>Jan 01, 2020 to Jan 17, 2021</a:t>
          </a:r>
          <a:endParaRPr lang="en-US" altLang="zh-CN" sz="1200" dirty="0"/>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en-US" altLang="zh-CN" sz="1200" dirty="0"/>
            <a:t>2. </a:t>
          </a:r>
          <a:r>
            <a:rPr lang="en-US" altLang="zh-CN" sz="1200" b="1" dirty="0"/>
            <a:t>Count</a:t>
          </a:r>
          <a:r>
            <a:rPr lang="en-US" altLang="zh-CN" sz="1200" dirty="0"/>
            <a:t> the unique values of date for frequency, then</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en-US" altLang="zh-CN" sz="1200" b="1" dirty="0"/>
            <a:t>Visualization</a:t>
          </a:r>
          <a:r>
            <a:rPr lang="en-US" altLang="zh-CN" sz="1200" dirty="0"/>
            <a:t>: plot</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mc:AlternateContent xmlns:mc="http://schemas.openxmlformats.org/markup-compatibility/2006">
      <mc:Choice xmlns:a14="http://schemas.microsoft.com/office/drawing/2010/main" Requires="a14">
        <dgm:pt modelId="{C49CFCE1-5CEA-4633-8CC6-8B7033E8B6C1}">
          <dgm:prSet custT="1"/>
          <dgm:spPr/>
          <dgm:t>
            <a:bodyPr/>
            <a:lstStyle/>
            <a:p>
              <a:r>
                <a:rPr lang="en-US" altLang="zh-CN" sz="1200" b="1" dirty="0"/>
                <a:t>Compute </a:t>
              </a:r>
              <a14:m>
                <m:oMath xmlns:m="http://schemas.openxmlformats.org/officeDocument/2006/math">
                  <m:r>
                    <a:rPr lang="zh-CN" altLang="en-US" sz="1200" b="1" i="1" dirty="0" smtClean="0">
                      <a:latin typeface="Cambria Math" panose="02040503050406030204" pitchFamily="18" charset="0"/>
                    </a:rPr>
                    <m:t>𝛌</m:t>
                  </m:r>
                </m:oMath>
              </a14:m>
              <a:r>
                <a:rPr lang="en-US" altLang="zh-CN" sz="1200" dirty="0"/>
                <a:t>: calculate the average of how many news there are on each day</a:t>
              </a:r>
            </a:p>
          </dgm:t>
        </dgm:pt>
      </mc:Choice>
      <mc:Fallback>
        <dgm:pt modelId="{C49CFCE1-5CEA-4633-8CC6-8B7033E8B6C1}">
          <dgm:prSet custT="1"/>
          <dgm:spPr/>
          <dgm:t>
            <a:bodyPr/>
            <a:lstStyle/>
            <a:p>
              <a:r>
                <a:rPr lang="en-US" altLang="zh-CN" sz="1200" b="1" dirty="0"/>
                <a:t>Compute </a:t>
              </a:r>
              <a:r>
                <a:rPr lang="zh-CN" altLang="en-US" sz="1200" b="1" i="0" dirty="0">
                  <a:latin typeface="Cambria Math" panose="02040503050406030204" pitchFamily="18" charset="0"/>
                </a:rPr>
                <a:t>𝛌</a:t>
              </a:r>
              <a:r>
                <a:rPr lang="en-US" altLang="zh-CN" sz="1200" dirty="0"/>
                <a:t>: calculate the average of how many news there are on each day</a:t>
              </a:r>
            </a:p>
          </dgm:t>
        </dgm:pt>
      </mc:Fallback>
    </mc:AlternateConten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a:blipFill>
          <a:blip xmlns:r="http://schemas.openxmlformats.org/officeDocument/2006/relationships" r:embed="rId1"/>
          <a:stretch>
            <a:fillRect l="-2349" t="-917" r="-3020"/>
          </a:stretch>
        </a:blipFill>
      </dgm:spPr>
      <dgm:t>
        <a:bodyPr/>
        <a:lstStyle/>
        <a:p>
          <a:r>
            <a:rPr lang="zh-CN" altLang="en-US">
              <a:noFill/>
            </a:rPr>
            <a:t> </a:t>
          </a:r>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zh-CN" altLang="en-US">
              <a:noFill/>
            </a:rPr>
            <a:t> </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zh-CN" altLang="en-US">
              <a:noFill/>
            </a:rPr>
            <a:t> </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dgm:pt modelId="{C49CFCE1-5CEA-4633-8CC6-8B7033E8B6C1}">
      <dgm:prSet custT="1"/>
      <dgm:spPr/>
      <dgm:t>
        <a:bodyPr/>
        <a:lstStyle/>
        <a:p>
          <a:r>
            <a:rPr lang="zh-CN" altLang="en-US">
              <a:noFill/>
            </a:rPr>
            <a:t> </a:t>
          </a:r>
        </a:p>
      </dgm:t>
    </dgm:p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9895-544D-4B37-A35C-0CE3B0984B45}">
      <dsp:nvSpPr>
        <dsp:cNvPr id="0" name=""/>
        <dsp:cNvSpPr/>
      </dsp:nvSpPr>
      <dsp:spPr>
        <a:xfrm>
          <a:off x="16913" y="169439"/>
          <a:ext cx="5832197"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dirty="0"/>
            <a:t>Goal: </a:t>
          </a:r>
          <a:endParaRPr lang="zh-CN" altLang="en-US" sz="1600" kern="1200" dirty="0"/>
        </a:p>
      </dsp:txBody>
      <dsp:txXfrm>
        <a:off x="16913" y="381787"/>
        <a:ext cx="5619850" cy="424695"/>
      </dsp:txXfrm>
    </dsp:sp>
    <dsp:sp modelId="{FE013676-48BF-4771-9F27-B97FE50E8F7D}">
      <dsp:nvSpPr>
        <dsp:cNvPr id="0" name=""/>
        <dsp:cNvSpPr/>
      </dsp:nvSpPr>
      <dsp:spPr>
        <a:xfrm>
          <a:off x="16913" y="82444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News source: </a:t>
          </a:r>
          <a:r>
            <a:rPr lang="en-US" altLang="zh-CN" sz="1600" b="1" kern="1200" dirty="0"/>
            <a:t>Google news</a:t>
          </a:r>
        </a:p>
        <a:p>
          <a:pPr marL="0" lvl="0" indent="0" algn="l" defTabSz="711200">
            <a:lnSpc>
              <a:spcPct val="90000"/>
            </a:lnSpc>
            <a:spcBef>
              <a:spcPct val="0"/>
            </a:spcBef>
            <a:spcAft>
              <a:spcPct val="35000"/>
            </a:spcAft>
            <a:buNone/>
          </a:pPr>
          <a:r>
            <a:rPr lang="en-US" altLang="zh-CN" sz="1600" kern="1200" dirty="0"/>
            <a:t>Company: </a:t>
          </a:r>
          <a:r>
            <a:rPr lang="en-US" altLang="zh-CN" sz="1600" b="1" kern="1200" dirty="0"/>
            <a:t>AMZN (Amazon)</a:t>
          </a:r>
        </a:p>
      </dsp:txBody>
      <dsp:txXfrm>
        <a:off x="16913" y="824441"/>
        <a:ext cx="1796316" cy="1636238"/>
      </dsp:txXfrm>
    </dsp:sp>
    <dsp:sp modelId="{9DF017D3-FD95-46FE-A474-D85C45FFA198}">
      <dsp:nvSpPr>
        <dsp:cNvPr id="0" name=""/>
        <dsp:cNvSpPr/>
      </dsp:nvSpPr>
      <dsp:spPr>
        <a:xfrm>
          <a:off x="1813230" y="452569"/>
          <a:ext cx="4035880"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Solution:</a:t>
          </a:r>
          <a:endParaRPr lang="en-US" altLang="zh-CN" sz="1600" kern="1200" dirty="0"/>
        </a:p>
      </dsp:txBody>
      <dsp:txXfrm>
        <a:off x="1813230" y="664917"/>
        <a:ext cx="3823533" cy="424695"/>
      </dsp:txXfrm>
    </dsp:sp>
    <dsp:sp modelId="{81D16EA3-993A-4427-812A-2CC18CED056C}">
      <dsp:nvSpPr>
        <dsp:cNvPr id="0" name=""/>
        <dsp:cNvSpPr/>
      </dsp:nvSpPr>
      <dsp:spPr>
        <a:xfrm>
          <a:off x="1813230" y="110757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Use </a:t>
          </a:r>
          <a:r>
            <a:rPr lang="en-US" altLang="zh-CN" sz="1600" b="1" kern="1200" dirty="0" err="1"/>
            <a:t>GoogleNews</a:t>
          </a:r>
          <a:r>
            <a:rPr lang="en-US" altLang="zh-CN" sz="1600" b="1" kern="1200" dirty="0"/>
            <a:t> </a:t>
          </a:r>
          <a:r>
            <a:rPr lang="en-US" altLang="zh-CN" sz="1600" b="1" kern="1200" dirty="0" err="1"/>
            <a:t>api</a:t>
          </a:r>
          <a:r>
            <a:rPr lang="en-US" altLang="zh-CN" sz="1600" kern="1200" dirty="0"/>
            <a:t> to pull search results from google news</a:t>
          </a:r>
        </a:p>
      </dsp:txBody>
      <dsp:txXfrm>
        <a:off x="1813230" y="1107571"/>
        <a:ext cx="1796316" cy="1636238"/>
      </dsp:txXfrm>
    </dsp:sp>
    <dsp:sp modelId="{6BB5F486-F086-41C5-8CBC-DA4521C39818}">
      <dsp:nvSpPr>
        <dsp:cNvPr id="0" name=""/>
        <dsp:cNvSpPr/>
      </dsp:nvSpPr>
      <dsp:spPr>
        <a:xfrm>
          <a:off x="3609546" y="735699"/>
          <a:ext cx="2239563"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Implementation:</a:t>
          </a:r>
          <a:endParaRPr lang="en-US" altLang="zh-CN" sz="1600" kern="1200" dirty="0"/>
        </a:p>
      </dsp:txBody>
      <dsp:txXfrm>
        <a:off x="3609546" y="948047"/>
        <a:ext cx="2027216" cy="424695"/>
      </dsp:txXfrm>
    </dsp:sp>
    <dsp:sp modelId="{F93A3510-7CF5-49E9-8EEB-2FB8EE144272}">
      <dsp:nvSpPr>
        <dsp:cNvPr id="0" name=""/>
        <dsp:cNvSpPr/>
      </dsp:nvSpPr>
      <dsp:spPr>
        <a:xfrm>
          <a:off x="3616318" y="1379774"/>
          <a:ext cx="1796316" cy="1973025"/>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1. </a:t>
          </a:r>
          <a:r>
            <a:rPr lang="en-US" altLang="zh-CN" sz="1200" b="1" kern="1200" dirty="0"/>
            <a:t>Search</a:t>
          </a:r>
          <a:r>
            <a:rPr lang="en-US" altLang="zh-CN" sz="1200" kern="1200" dirty="0"/>
            <a:t> AMZN news from time range </a:t>
          </a:r>
          <a:r>
            <a:rPr lang="en-US" sz="1200" b="0" kern="1200" dirty="0"/>
            <a:t>Jan 01, 2020 to Jan 17, 2021</a:t>
          </a:r>
          <a:endParaRPr lang="en-US" altLang="zh-CN" sz="1200" kern="1200" dirty="0"/>
        </a:p>
        <a:p>
          <a:pPr marL="0" lvl="0" indent="0" algn="l" defTabSz="533400">
            <a:lnSpc>
              <a:spcPct val="90000"/>
            </a:lnSpc>
            <a:spcBef>
              <a:spcPct val="0"/>
            </a:spcBef>
            <a:spcAft>
              <a:spcPct val="35000"/>
            </a:spcAft>
            <a:buNone/>
          </a:pPr>
          <a:r>
            <a:rPr lang="en-US" altLang="zh-CN" sz="1200" kern="1200" dirty="0"/>
            <a:t>2. </a:t>
          </a:r>
          <a:r>
            <a:rPr lang="en-US" altLang="zh-CN" sz="1200" b="1" kern="1200" dirty="0"/>
            <a:t>Count</a:t>
          </a:r>
          <a:r>
            <a:rPr lang="en-US" altLang="zh-CN" sz="1200" kern="1200" dirty="0"/>
            <a:t> the unique values of date for frequency, then</a:t>
          </a:r>
        </a:p>
        <a:p>
          <a:pPr marL="114300" lvl="1" indent="-114300" algn="l" defTabSz="533400">
            <a:lnSpc>
              <a:spcPct val="90000"/>
            </a:lnSpc>
            <a:spcBef>
              <a:spcPct val="0"/>
            </a:spcBef>
            <a:spcAft>
              <a:spcPct val="15000"/>
            </a:spcAft>
            <a:buChar char="•"/>
          </a:pPr>
          <a:r>
            <a:rPr lang="en-US" altLang="zh-CN" sz="1200" b="1" kern="1200" dirty="0"/>
            <a:t>Visualization</a:t>
          </a:r>
          <a:r>
            <a:rPr lang="en-US" altLang="zh-CN" sz="1200" kern="1200" dirty="0"/>
            <a:t>: plot</a:t>
          </a:r>
        </a:p>
        <a:p>
          <a:pPr marL="114300" lvl="1" indent="-114300" algn="l" defTabSz="533400">
            <a:lnSpc>
              <a:spcPct val="90000"/>
            </a:lnSpc>
            <a:spcBef>
              <a:spcPct val="0"/>
            </a:spcBef>
            <a:spcAft>
              <a:spcPct val="15000"/>
            </a:spcAft>
            <a:buChar char="•"/>
          </a:pPr>
          <a:r>
            <a:rPr lang="en-US" altLang="zh-CN" sz="1200" b="1" kern="1200" dirty="0"/>
            <a:t>Compute </a:t>
          </a:r>
          <a14:m xmlns:a14="http://schemas.microsoft.com/office/drawing/2010/main">
            <m:oMath xmlns:m="http://schemas.openxmlformats.org/officeDocument/2006/math">
              <m:r>
                <a:rPr lang="zh-CN" altLang="en-US" sz="1200" b="1" i="1" kern="1200" dirty="0" smtClean="0">
                  <a:latin typeface="Cambria Math" panose="02040503050406030204" pitchFamily="18" charset="0"/>
                </a:rPr>
                <m:t>𝛌</m:t>
              </m:r>
            </m:oMath>
          </a14:m>
          <a:r>
            <a:rPr lang="en-US" altLang="zh-CN" sz="1200" kern="1200" dirty="0"/>
            <a:t>: calculate the average of how many news there are on each day</a:t>
          </a:r>
        </a:p>
      </dsp:txBody>
      <dsp:txXfrm>
        <a:off x="3616318" y="1379774"/>
        <a:ext cx="1796316" cy="1973025"/>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E317F8B-3AC2-4A1D-B69D-DA58E7563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13E0748-5CEC-4327-A694-191CBC57A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FA6950-0A8F-472F-8C0C-D6F0E2EE8421}" type="datetimeFigureOut">
              <a:rPr lang="zh-CN" altLang="en-US" smtClean="0"/>
              <a:t>2021/2/16</a:t>
            </a:fld>
            <a:endParaRPr lang="zh-CN" altLang="en-US"/>
          </a:p>
        </p:txBody>
      </p:sp>
      <p:sp>
        <p:nvSpPr>
          <p:cNvPr id="4" name="页脚占位符 3">
            <a:extLst>
              <a:ext uri="{FF2B5EF4-FFF2-40B4-BE49-F238E27FC236}">
                <a16:creationId xmlns:a16="http://schemas.microsoft.com/office/drawing/2014/main" id="{11C63787-FDCC-4FB0-A0DC-A311FF11E9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C627D15-4F44-45D3-B16F-75076D103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1E6FC1-137C-44D9-8D53-CC13F383D298}" type="slidenum">
              <a:rPr lang="zh-CN" altLang="en-US" smtClean="0"/>
              <a:t>‹#›</a:t>
            </a:fld>
            <a:endParaRPr lang="zh-CN" altLang="en-US"/>
          </a:p>
        </p:txBody>
      </p:sp>
    </p:spTree>
    <p:extLst>
      <p:ext uri="{BB962C8B-B14F-4D97-AF65-F5344CB8AC3E}">
        <p14:creationId xmlns:p14="http://schemas.microsoft.com/office/powerpoint/2010/main" val="3940817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B672-6774-49CE-899D-61E400329179}" type="datetimeFigureOut">
              <a:rPr lang="zh-CN" altLang="en-US" smtClean="0"/>
              <a:t>2021/2/16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06F72-65E7-420A-9D0C-8BDA86362108}" type="slidenum">
              <a:rPr lang="zh-CN" altLang="en-US" smtClean="0"/>
              <a:t>‹#›</a:t>
            </a:fld>
            <a:endParaRPr lang="zh-CN" altLang="en-US"/>
          </a:p>
        </p:txBody>
      </p:sp>
    </p:spTree>
    <p:extLst>
      <p:ext uri="{BB962C8B-B14F-4D97-AF65-F5344CB8AC3E}">
        <p14:creationId xmlns:p14="http://schemas.microsoft.com/office/powerpoint/2010/main" val="4955306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1</a:t>
            </a:fld>
            <a:endParaRPr lang="zh-CN" altLang="en-US"/>
          </a:p>
        </p:txBody>
      </p:sp>
    </p:spTree>
    <p:extLst>
      <p:ext uri="{BB962C8B-B14F-4D97-AF65-F5344CB8AC3E}">
        <p14:creationId xmlns:p14="http://schemas.microsoft.com/office/powerpoint/2010/main" val="367678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6</a:t>
            </a:fld>
            <a:endParaRPr lang="zh-CN" altLang="en-US"/>
          </a:p>
        </p:txBody>
      </p:sp>
    </p:spTree>
    <p:extLst>
      <p:ext uri="{BB962C8B-B14F-4D97-AF65-F5344CB8AC3E}">
        <p14:creationId xmlns:p14="http://schemas.microsoft.com/office/powerpoint/2010/main" val="288030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2308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4920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07624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8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spTree>
    <p:extLst>
      <p:ext uri="{BB962C8B-B14F-4D97-AF65-F5344CB8AC3E}">
        <p14:creationId xmlns:p14="http://schemas.microsoft.com/office/powerpoint/2010/main" val="1509386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3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95970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7460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538659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36263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a:t>2021/2/17</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269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97724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360727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64979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1593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87777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5788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9641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7549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2021/2/17</a:t>
            </a:r>
            <a:endParaRPr lang="zh-CN" altLang="en-US"/>
          </a:p>
        </p:txBody>
      </p:sp>
      <p:sp>
        <p:nvSpPr>
          <p:cNvPr id="3" name="Footer Placeholder 2"/>
          <p:cNvSpPr>
            <a:spLocks noGrp="1"/>
          </p:cNvSpPr>
          <p:nvPr>
            <p:ph type="ftr" sz="quarter" idx="11"/>
          </p:nvPr>
        </p:nvSpPr>
        <p:spPr/>
        <p:txBody>
          <a:bodyPr/>
          <a:lstStyle/>
          <a:p>
            <a:r>
              <a:rPr lang="en-US" altLang="zh-CN"/>
              <a:t>NYU Tandon MSFE 2020  FRE 7261 News analytics</a:t>
            </a:r>
            <a:endParaRPr lang="zh-CN" altLang="en-US"/>
          </a:p>
        </p:txBody>
      </p:sp>
      <p:sp>
        <p:nvSpPr>
          <p:cNvPr id="4" name="Slide Number Placeholder 3"/>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62292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043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24538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9460758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1A6D9C-BF06-48B6-B987-0D77F89921D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6952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h3064@nyu.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zw2855@nyu.Edu" TargetMode="External"/><Relationship Id="rId4" Type="http://schemas.openxmlformats.org/officeDocument/2006/relationships/hyperlink" Target="mailto:zl2807@nyu.edu" TargetMode="Externa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hyperlink" Target="https://github.com/Emma3434/News-Frequency" TargetMode="External"/><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6E5FF-E462-41EC-9E17-69EBBAA6FEB9}"/>
              </a:ext>
            </a:extLst>
          </p:cNvPr>
          <p:cNvSpPr>
            <a:spLocks noGrp="1"/>
          </p:cNvSpPr>
          <p:nvPr>
            <p:ph type="ctrTitle"/>
          </p:nvPr>
        </p:nvSpPr>
        <p:spPr/>
        <p:txBody>
          <a:bodyPr>
            <a:normAutofit/>
          </a:bodyPr>
          <a:lstStyle/>
          <a:p>
            <a:r>
              <a:rPr lang="en-US" altLang="zh-CN" sz="7200" dirty="0"/>
              <a:t>News Frequency - Amazon</a:t>
            </a:r>
            <a:endParaRPr lang="zh-CN" altLang="en-US" sz="7200" dirty="0"/>
          </a:p>
        </p:txBody>
      </p:sp>
      <p:sp>
        <p:nvSpPr>
          <p:cNvPr id="3" name="副标题 2">
            <a:extLst>
              <a:ext uri="{FF2B5EF4-FFF2-40B4-BE49-F238E27FC236}">
                <a16:creationId xmlns:a16="http://schemas.microsoft.com/office/drawing/2014/main" id="{79892871-8740-4D8C-BE1C-1C18ACFF546D}"/>
              </a:ext>
            </a:extLst>
          </p:cNvPr>
          <p:cNvSpPr>
            <a:spLocks noGrp="1"/>
          </p:cNvSpPr>
          <p:nvPr>
            <p:ph type="subTitle" idx="1"/>
          </p:nvPr>
        </p:nvSpPr>
        <p:spPr/>
        <p:txBody>
          <a:bodyPr>
            <a:normAutofit fontScale="62500" lnSpcReduction="20000"/>
          </a:bodyPr>
          <a:lstStyle/>
          <a:p>
            <a:pPr>
              <a:lnSpc>
                <a:spcPct val="134000"/>
              </a:lnSpc>
              <a:spcBef>
                <a:spcPts val="0"/>
              </a:spcBef>
              <a:spcAft>
                <a:spcPts val="0"/>
              </a:spcAft>
            </a:pPr>
            <a:r>
              <a:rPr lang="en-US" altLang="zh-CN" cap="none" dirty="0"/>
              <a:t>Group 3</a:t>
            </a:r>
          </a:p>
          <a:p>
            <a:pPr>
              <a:lnSpc>
                <a:spcPct val="134000"/>
              </a:lnSpc>
              <a:spcBef>
                <a:spcPts val="0"/>
              </a:spcBef>
              <a:spcAft>
                <a:spcPts val="0"/>
              </a:spcAft>
            </a:pPr>
            <a:r>
              <a:rPr lang="en-US" altLang="zh-CN" cap="none" dirty="0" err="1"/>
              <a:t>Leyi</a:t>
            </a:r>
            <a:r>
              <a:rPr lang="en-US" altLang="zh-CN" cap="none" dirty="0"/>
              <a:t> Hua (</a:t>
            </a:r>
            <a:r>
              <a:rPr lang="en-US" altLang="zh-CN" cap="none" dirty="0">
                <a:hlinkClick r:id="rId3"/>
              </a:rPr>
              <a:t>lh3064@nyu.Edu</a:t>
            </a:r>
            <a:r>
              <a:rPr lang="en-US" altLang="zh-CN" cap="none" dirty="0"/>
              <a:t>)</a:t>
            </a:r>
          </a:p>
          <a:p>
            <a:pPr>
              <a:lnSpc>
                <a:spcPct val="134000"/>
              </a:lnSpc>
              <a:spcBef>
                <a:spcPts val="0"/>
              </a:spcBef>
              <a:spcAft>
                <a:spcPts val="0"/>
              </a:spcAft>
            </a:pPr>
            <a:r>
              <a:rPr lang="en-US" altLang="zh-CN" cap="none" dirty="0"/>
              <a:t>Leo Lin(</a:t>
            </a:r>
            <a:r>
              <a:rPr lang="en-US" altLang="zh-CN" cap="none" dirty="0">
                <a:hlinkClick r:id="rId4"/>
              </a:rPr>
              <a:t>zl2807@nyu.Edu</a:t>
            </a:r>
            <a:r>
              <a:rPr lang="en-US" altLang="zh-CN" cap="none" dirty="0"/>
              <a:t>)</a:t>
            </a:r>
          </a:p>
          <a:p>
            <a:pPr>
              <a:lnSpc>
                <a:spcPct val="134000"/>
              </a:lnSpc>
              <a:spcBef>
                <a:spcPts val="0"/>
              </a:spcBef>
              <a:spcAft>
                <a:spcPts val="0"/>
              </a:spcAft>
            </a:pPr>
            <a:r>
              <a:rPr lang="en-US" altLang="zh-CN" cap="none" dirty="0"/>
              <a:t>Zhiheng Wang(</a:t>
            </a:r>
            <a:r>
              <a:rPr lang="en-US" altLang="zh-CN" cap="none" dirty="0">
                <a:hlinkClick r:id="rId5"/>
              </a:rPr>
              <a:t>zw2855@nyu.Edu</a:t>
            </a:r>
            <a:r>
              <a:rPr lang="en-US" altLang="zh-CN" cap="none" dirty="0"/>
              <a:t>) </a:t>
            </a:r>
            <a:endParaRPr lang="zh-CN" altLang="en-US" cap="none" dirty="0"/>
          </a:p>
        </p:txBody>
      </p:sp>
      <p:sp>
        <p:nvSpPr>
          <p:cNvPr id="7" name="页脚占位符 6">
            <a:extLst>
              <a:ext uri="{FF2B5EF4-FFF2-40B4-BE49-F238E27FC236}">
                <a16:creationId xmlns:a16="http://schemas.microsoft.com/office/drawing/2014/main" id="{B0D25243-39B8-4947-8691-98455B8F2D45}"/>
              </a:ext>
            </a:extLst>
          </p:cNvPr>
          <p:cNvSpPr>
            <a:spLocks noGrp="1"/>
          </p:cNvSpPr>
          <p:nvPr>
            <p:ph type="ftr" sz="quarter" idx="11"/>
          </p:nvPr>
        </p:nvSpPr>
        <p:spPr>
          <a:xfrm>
            <a:off x="3629382" y="263318"/>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77B8E17A-2FB1-43E0-9BD4-247F40C390E4}"/>
              </a:ext>
            </a:extLst>
          </p:cNvPr>
          <p:cNvSpPr>
            <a:spLocks noGrp="1"/>
          </p:cNvSpPr>
          <p:nvPr>
            <p:ph type="sldNum" sz="quarter" idx="12"/>
          </p:nvPr>
        </p:nvSpPr>
        <p:spPr>
          <a:xfrm>
            <a:off x="9843655" y="263318"/>
            <a:ext cx="1312025" cy="365125"/>
          </a:xfrm>
        </p:spPr>
        <p:txBody>
          <a:bodyPr/>
          <a:lstStyle/>
          <a:p>
            <a:fld id="{1E1A6D9C-BF06-48B6-B987-0D77F89921DD}" type="slidenum">
              <a:rPr lang="zh-CN" altLang="en-US" smtClean="0">
                <a:solidFill>
                  <a:schemeClr val="tx1"/>
                </a:solidFill>
              </a:rPr>
              <a:pPr/>
              <a:t>1</a:t>
            </a:fld>
            <a:endParaRPr lang="zh-CN" altLang="en-US">
              <a:solidFill>
                <a:schemeClr val="tx1"/>
              </a:solidFill>
            </a:endParaRPr>
          </a:p>
        </p:txBody>
      </p:sp>
    </p:spTree>
    <p:extLst>
      <p:ext uri="{BB962C8B-B14F-4D97-AF65-F5344CB8AC3E}">
        <p14:creationId xmlns:p14="http://schemas.microsoft.com/office/powerpoint/2010/main" val="39809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r>
                  <a:rPr lang="zh-CN" altLang="zh-CN" dirty="0"/>
                  <a:t>Compute </a:t>
                </a:r>
                <a14:m>
                  <m:oMath xmlns:m="http://schemas.openxmlformats.org/officeDocument/2006/math">
                    <m:r>
                      <a:rPr lang="zh-CN" altLang="en-US" dirty="0" smtClean="0">
                        <a:latin typeface="Cambria Math" panose="02040503050406030204" pitchFamily="18" charset="0"/>
                      </a:rPr>
                      <m:t>𝜆</m:t>
                    </m:r>
                  </m:oMath>
                </a14:m>
                <a:r>
                  <a:rPr lang="zh-CN" altLang="zh-CN" dirty="0"/>
                  <a:t> for a reasonable time sample</a:t>
                </a:r>
                <a:endParaRPr lang="zh-CN" altLang="en-US" dirty="0"/>
              </a:p>
            </p:txBody>
          </p:sp>
        </mc:Choice>
        <mc:Fallback xmlns="">
          <p:sp>
            <p:nvSpPr>
              <p:cNvPr id="2" name="标题 1">
                <a:extLst>
                  <a:ext uri="{FF2B5EF4-FFF2-40B4-BE49-F238E27FC236}">
                    <a16:creationId xmlns:a16="http://schemas.microsoft.com/office/drawing/2014/main" id="{B703E7FB-55E0-48F8-9C43-D4C1F8F3CB1E}"/>
                  </a:ext>
                </a:extLst>
              </p:cNvPr>
              <p:cNvSpPr>
                <a:spLocks noGrp="1" noRot="1" noChangeAspect="1" noMove="1" noResize="1" noEditPoints="1" noAdjustHandles="1" noChangeArrowheads="1" noChangeShapeType="1" noTextEdit="1"/>
              </p:cNvSpPr>
              <p:nvPr>
                <p:ph type="title"/>
              </p:nvPr>
            </p:nvSpPr>
            <p:spPr>
              <a:blipFill>
                <a:blip r:embed="rId2"/>
                <a:stretch>
                  <a:fillRect l="-2727" r="-1273" b="-22689"/>
                </a:stretch>
              </a:blipFill>
            </p:spPr>
            <p:txBody>
              <a:bodyPr/>
              <a:lstStyle/>
              <a:p>
                <a:r>
                  <a:rPr lang="zh-CN" altLang="en-US">
                    <a:noFill/>
                  </a:rPr>
                  <a:t> </a:t>
                </a:r>
              </a:p>
            </p:txBody>
          </p:sp>
        </mc:Fallback>
      </mc:AlternateContent>
      <p:sp>
        <p:nvSpPr>
          <p:cNvPr id="5" name="文本占位符 4">
            <a:extLst>
              <a:ext uri="{FF2B5EF4-FFF2-40B4-BE49-F238E27FC236}">
                <a16:creationId xmlns:a16="http://schemas.microsoft.com/office/drawing/2014/main" id="{90F879F2-8FE6-411B-B9FB-7D1B9342B5A2}"/>
              </a:ext>
            </a:extLst>
          </p:cNvPr>
          <p:cNvSpPr>
            <a:spLocks noGrp="1"/>
          </p:cNvSpPr>
          <p:nvPr>
            <p:ph type="body" idx="1"/>
          </p:nvPr>
        </p:nvSpPr>
        <p:spPr/>
        <p:txBody>
          <a:bodyPr/>
          <a:lstStyle/>
          <a:p>
            <a:r>
              <a:rPr lang="en-US" altLang="zh-CN" dirty="0"/>
              <a:t>process</a:t>
            </a:r>
            <a:endParaRPr lang="zh-CN" altLang="en-US" dirty="0"/>
          </a:p>
        </p:txBody>
      </p:sp>
      <mc:AlternateContent xmlns:mc="http://schemas.openxmlformats.org/markup-compatibility/2006">
        <mc:Choice xmlns:a14="http://schemas.microsoft.com/office/drawing/2010/main" Requires="a14">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995845054"/>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6" name="文本占位符 5">
            <a:extLst>
              <a:ext uri="{FF2B5EF4-FFF2-40B4-BE49-F238E27FC236}">
                <a16:creationId xmlns:a16="http://schemas.microsoft.com/office/drawing/2014/main" id="{F448BA33-DB02-4CA7-A12D-B48AF64E0990}"/>
              </a:ext>
            </a:extLst>
          </p:cNvPr>
          <p:cNvSpPr>
            <a:spLocks noGrp="1"/>
          </p:cNvSpPr>
          <p:nvPr>
            <p:ph type="body" sz="quarter" idx="3"/>
          </p:nvPr>
        </p:nvSpPr>
        <p:spPr>
          <a:xfrm>
            <a:off x="7294880" y="1846052"/>
            <a:ext cx="3860800" cy="736282"/>
          </a:xfrm>
        </p:spPr>
        <p:txBody>
          <a:bodyPr/>
          <a:lstStyle/>
          <a:p>
            <a:r>
              <a:rPr lang="en-US" altLang="zh-CN" dirty="0"/>
              <a:t>Result</a:t>
            </a:r>
            <a:endParaRPr lang="zh-CN" altLang="en-US"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FAFB145-D329-4BDE-BDD0-13466C640623}"/>
                  </a:ext>
                </a:extLst>
              </p:cNvPr>
              <p:cNvSpPr txBox="1"/>
              <p:nvPr/>
            </p:nvSpPr>
            <p:spPr>
              <a:xfrm>
                <a:off x="8622296" y="2506360"/>
                <a:ext cx="15451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dirty="0" smtClean="0">
                          <a:latin typeface="Cambria Math" panose="02040503050406030204" pitchFamily="18" charset="0"/>
                        </a:rPr>
                        <m:t>𝜆</m:t>
                      </m:r>
                      <m:r>
                        <a:rPr lang="en-US" altLang="zh-CN" sz="2400" b="0" i="0" dirty="0" smtClean="0">
                          <a:latin typeface="Cambria Math" panose="02040503050406030204" pitchFamily="18" charset="0"/>
                        </a:rPr>
                        <m:t>=1.6125</m:t>
                      </m:r>
                    </m:oMath>
                  </m:oMathPara>
                </a14:m>
                <a:endParaRPr lang="en-US" altLang="zh-CN" sz="2400" dirty="0"/>
              </a:p>
            </p:txBody>
          </p:sp>
        </mc:Choice>
        <mc:Fallback>
          <p:sp>
            <p:nvSpPr>
              <p:cNvPr id="13" name="文本框 12">
                <a:extLst>
                  <a:ext uri="{FF2B5EF4-FFF2-40B4-BE49-F238E27FC236}">
                    <a16:creationId xmlns:a16="http://schemas.microsoft.com/office/drawing/2014/main" id="{FFAFB145-D329-4BDE-BDD0-13466C640623}"/>
                  </a:ext>
                </a:extLst>
              </p:cNvPr>
              <p:cNvSpPr txBox="1">
                <a:spLocks noRot="1" noChangeAspect="1" noMove="1" noResize="1" noEditPoints="1" noAdjustHandles="1" noChangeArrowheads="1" noChangeShapeType="1" noTextEdit="1"/>
              </p:cNvSpPr>
              <p:nvPr/>
            </p:nvSpPr>
            <p:spPr>
              <a:xfrm>
                <a:off x="8622296" y="2506360"/>
                <a:ext cx="1545167" cy="369332"/>
              </a:xfrm>
              <a:prstGeom prst="rect">
                <a:avLst/>
              </a:prstGeom>
              <a:blipFill>
                <a:blip r:embed="rId9"/>
                <a:stretch>
                  <a:fillRect l="-4331" r="-5118" b="-8197"/>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C4116165-72BA-4522-A950-64BE49429918}"/>
              </a:ext>
            </a:extLst>
          </p:cNvPr>
          <p:cNvSpPr txBox="1">
            <a:spLocks/>
          </p:cNvSpPr>
          <p:nvPr/>
        </p:nvSpPr>
        <p:spPr>
          <a:xfrm>
            <a:off x="1096963" y="5895642"/>
            <a:ext cx="5866024"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Code: </a:t>
            </a:r>
            <a:r>
              <a:rPr lang="en-US" altLang="zh-CN" sz="1400" cap="none" dirty="0">
                <a:hlinkClick r:id="rId10"/>
              </a:rPr>
              <a:t>https://github.com/Emma3434/News-Frequency</a:t>
            </a:r>
            <a:r>
              <a:rPr lang="en-US" altLang="zh-CN" sz="1400" cap="none" dirty="0"/>
              <a:t> </a:t>
            </a:r>
            <a:endParaRPr lang="zh-CN" altLang="en-US" sz="1400" cap="none" dirty="0"/>
          </a:p>
        </p:txBody>
      </p:sp>
      <p:pic>
        <p:nvPicPr>
          <p:cNvPr id="10" name="图片 9" descr="图表, 直方图&#10;&#10;描述已自动生成">
            <a:extLst>
              <a:ext uri="{FF2B5EF4-FFF2-40B4-BE49-F238E27FC236}">
                <a16:creationId xmlns:a16="http://schemas.microsoft.com/office/drawing/2014/main" id="{B9458A82-FCCB-49CA-A861-0D424A11AE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2283" y="3033132"/>
            <a:ext cx="4145191" cy="2975855"/>
          </a:xfrm>
          <a:prstGeom prst="rect">
            <a:avLst/>
          </a:prstGeom>
        </p:spPr>
      </p:pic>
      <p:sp>
        <p:nvSpPr>
          <p:cNvPr id="11" name="页脚占位符 10">
            <a:extLst>
              <a:ext uri="{FF2B5EF4-FFF2-40B4-BE49-F238E27FC236}">
                <a16:creationId xmlns:a16="http://schemas.microsoft.com/office/drawing/2014/main" id="{A3105484-5945-4A88-A2B6-E1215867D148}"/>
              </a:ext>
            </a:extLst>
          </p:cNvPr>
          <p:cNvSpPr>
            <a:spLocks noGrp="1"/>
          </p:cNvSpPr>
          <p:nvPr>
            <p:ph type="ftr" sz="quarter" idx="11"/>
          </p:nvPr>
        </p:nvSpPr>
        <p:spPr>
          <a:xfrm>
            <a:off x="3686185" y="177911"/>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Zhiheng Wang(zw2855@nyu.Edu) </a:t>
            </a:r>
          </a:p>
        </p:txBody>
      </p:sp>
      <p:sp>
        <p:nvSpPr>
          <p:cNvPr id="15" name="灯片编号占位符 14">
            <a:extLst>
              <a:ext uri="{FF2B5EF4-FFF2-40B4-BE49-F238E27FC236}">
                <a16:creationId xmlns:a16="http://schemas.microsoft.com/office/drawing/2014/main" id="{E855E8DF-E908-46C4-95B4-9BCFAB88EC17}"/>
              </a:ext>
            </a:extLst>
          </p:cNvPr>
          <p:cNvSpPr>
            <a:spLocks noGrp="1"/>
          </p:cNvSpPr>
          <p:nvPr>
            <p:ph type="sldNum" sz="quarter" idx="12"/>
          </p:nvPr>
        </p:nvSpPr>
        <p:spPr>
          <a:xfrm>
            <a:off x="9900458" y="177911"/>
            <a:ext cx="1312025" cy="365125"/>
          </a:xfrm>
        </p:spPr>
        <p:txBody>
          <a:bodyPr/>
          <a:lstStyle/>
          <a:p>
            <a:fld id="{1E1A6D9C-BF06-48B6-B987-0D77F89921DD}" type="slidenum">
              <a:rPr lang="zh-CN" altLang="en-US" smtClean="0">
                <a:solidFill>
                  <a:schemeClr val="tx1"/>
                </a:solidFill>
              </a:rPr>
              <a:t>2</a:t>
            </a:fld>
            <a:endParaRPr lang="zh-CN" altLang="en-US">
              <a:solidFill>
                <a:schemeClr val="tx1"/>
              </a:solidFill>
            </a:endParaRPr>
          </a:p>
        </p:txBody>
      </p:sp>
    </p:spTree>
    <p:extLst>
      <p:ext uri="{BB962C8B-B14F-4D97-AF65-F5344CB8AC3E}">
        <p14:creationId xmlns:p14="http://schemas.microsoft.com/office/powerpoint/2010/main" val="11479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4000" dirty="0"/>
              <a:t>What is the probability of </a:t>
            </a:r>
            <a:r>
              <a:rPr lang="zh-CN" altLang="zh-CN" sz="4000" b="1" u="sng" dirty="0"/>
              <a:t>no</a:t>
            </a:r>
            <a:r>
              <a:rPr lang="zh-CN" altLang="zh-CN" sz="4000" dirty="0"/>
              <a:t> news on the stock?</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1.6125, k = 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1.6125</m:t>
                            </m:r>
                          </m:e>
                          <m:sup>
                            <m:r>
                              <a:rPr lang="en-US" altLang="zh-CN" b="0" i="1" dirty="0" smtClean="0">
                                <a:latin typeface="Cambria Math" panose="02040503050406030204" pitchFamily="18" charset="0"/>
                              </a:rPr>
                              <m:t>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−1.6125</m:t>
                            </m:r>
                          </m:sup>
                        </m:sSup>
                      </m:num>
                      <m:den>
                        <m:r>
                          <a:rPr lang="en-US" altLang="zh-CN" b="0" i="1" dirty="0" smtClean="0">
                            <a:latin typeface="Cambria Math" panose="02040503050406030204" pitchFamily="18" charset="0"/>
                          </a:rPr>
                          <m:t>0</m:t>
                        </m:r>
                        <m:r>
                          <a:rPr lang="en-US" altLang="zh-CN" i="1">
                            <a:latin typeface="Cambria Math" panose="02040503050406030204" pitchFamily="18" charset="0"/>
                          </a:rPr>
                          <m:t>!</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i="1">
                                <a:latin typeface="Cambria Math" panose="02040503050406030204" pitchFamily="18" charset="0"/>
                              </a:rPr>
                              <m:t>1.6125</m:t>
                            </m:r>
                          </m:sup>
                        </m:sSup>
                      </m:den>
                    </m:f>
                    <m:r>
                      <a:rPr lang="en-US" altLang="zh-CN">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𝟏𝟗𝟗𝟑𝟖𝟖𝟓𝟏𝟗</m:t>
                    </m:r>
                  </m:oMath>
                </a14:m>
                <a:endParaRPr lang="en-US" altLang="zh-CN" b="1"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7FEDA706-B79D-4BDE-A2C9-EBE7201A625F}"/>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4605E613-762E-4FE7-81DC-8A761536CDD9}"/>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3</a:t>
            </a:fld>
            <a:endParaRPr lang="zh-CN" altLang="en-US">
              <a:solidFill>
                <a:schemeClr val="tx1"/>
              </a:solidFill>
            </a:endParaRPr>
          </a:p>
        </p:txBody>
      </p:sp>
    </p:spTree>
    <p:extLst>
      <p:ext uri="{BB962C8B-B14F-4D97-AF65-F5344CB8AC3E}">
        <p14:creationId xmlns:p14="http://schemas.microsoft.com/office/powerpoint/2010/main" val="22379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en-US" altLang="zh-CN" sz="3600" dirty="0"/>
              <a:t>What is the probability of </a:t>
            </a:r>
            <a:r>
              <a:rPr lang="en-US" altLang="zh-CN" sz="3600" b="1" u="sng" dirty="0"/>
              <a:t>3</a:t>
            </a:r>
            <a:r>
              <a:rPr lang="zh-CN" altLang="en-US" sz="3600" b="1" u="sng" dirty="0"/>
              <a:t>𝜆 </a:t>
            </a:r>
            <a:r>
              <a:rPr lang="en-US" altLang="zh-CN" sz="3600" dirty="0"/>
              <a:t>news articles on the stock?</a:t>
            </a:r>
            <a:endParaRPr lang="zh-CN" altLang="zh-CN" sz="3600" dirty="0"/>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1.6125, k = 3</a:t>
                </a:r>
                <a:r>
                  <a:rPr lang="zh-CN" altLang="en-US" dirty="0"/>
                  <a:t>𝜆 </a:t>
                </a:r>
                <a:r>
                  <a:rPr lang="en-US" altLang="zh-CN" dirty="0"/>
                  <a:t>,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0" smtClean="0">
                                <a:latin typeface="Cambria Math" panose="02040503050406030204" pitchFamily="18" charset="0"/>
                              </a:rPr>
                              <m:t>3</m:t>
                            </m:r>
                            <m:r>
                              <a:rPr lang="zh-CN" altLang="en-US" dirty="0">
                                <a:latin typeface="Cambria Math" panose="02040503050406030204" pitchFamily="18" charset="0"/>
                              </a:rPr>
                              <m:t>𝜆</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1.6125</m:t>
                            </m:r>
                          </m:e>
                          <m:sup>
                            <m:r>
                              <a:rPr lang="en-US" altLang="zh-CN" i="1" dirty="0">
                                <a:latin typeface="Cambria Math" panose="02040503050406030204" pitchFamily="18" charset="0"/>
                              </a:rPr>
                              <m:t>−3∗1.6125</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−1.6125</m:t>
                            </m:r>
                          </m:sup>
                        </m:sSup>
                      </m:num>
                      <m:den>
                        <m:r>
                          <a:rPr lang="en-US" altLang="zh-CN" b="0" i="1" dirty="0" smtClean="0">
                            <a:latin typeface="Cambria Math" panose="02040503050406030204" pitchFamily="18" charset="0"/>
                          </a:rPr>
                          <m:t>3∗</m:t>
                        </m:r>
                        <m:r>
                          <a:rPr lang="en-US" altLang="zh-CN" i="1" dirty="0">
                            <a:latin typeface="Cambria Math" panose="02040503050406030204" pitchFamily="18" charset="0"/>
                          </a:rPr>
                          <m:t>1.6125</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𝟎</m:t>
                    </m:r>
                    <m:r>
                      <a:rPr lang="en-US" altLang="zh-CN" b="1">
                        <a:latin typeface="Cambria Math" panose="02040503050406030204" pitchFamily="18" charset="0"/>
                      </a:rPr>
                      <m:t>.</m:t>
                    </m:r>
                    <m:r>
                      <a:rPr lang="en-US" altLang="zh-CN" b="1" i="1">
                        <a:latin typeface="Cambria Math" panose="02040503050406030204" pitchFamily="18" charset="0"/>
                      </a:rPr>
                      <m:t>𝟎𝟖𝟑𝟖𝟎𝟒𝟕𝟖𝟓</m:t>
                    </m:r>
                  </m:oMath>
                </a14:m>
                <a:endParaRPr lang="en-US" altLang="zh-CN" b="1" dirty="0"/>
              </a:p>
              <a:p>
                <a:endParaRPr lang="en-US" altLang="zh-CN"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D84F102-33B3-4E1A-B192-76B7AE0CE9C3}"/>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9F727F62-E3DB-43D0-A15F-8FFCBA6431B8}"/>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4</a:t>
            </a:fld>
            <a:endParaRPr lang="zh-CN" altLang="en-US">
              <a:solidFill>
                <a:schemeClr val="tx1"/>
              </a:solidFill>
            </a:endParaRPr>
          </a:p>
        </p:txBody>
      </p:sp>
    </p:spTree>
    <p:extLst>
      <p:ext uri="{BB962C8B-B14F-4D97-AF65-F5344CB8AC3E}">
        <p14:creationId xmlns:p14="http://schemas.microsoft.com/office/powerpoint/2010/main" val="337802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3600" dirty="0"/>
              <a:t>What is the probability of </a:t>
            </a:r>
            <a:r>
              <a:rPr lang="zh-CN" altLang="zh-CN" sz="3600" b="1" u="sng" dirty="0"/>
              <a:t>20</a:t>
            </a:r>
            <a:r>
              <a:rPr lang="zh-CN" altLang="zh-CN" sz="3600" dirty="0"/>
              <a:t> news articles on the stock?</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23, k = 20,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=20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23</m:t>
                            </m:r>
                          </m:e>
                          <m:sup>
                            <m:r>
                              <a:rPr lang="en-US" altLang="zh-CN" b="0" i="1" smtClean="0">
                                <a:latin typeface="Cambria Math" panose="02040503050406030204" pitchFamily="18" charset="0"/>
                              </a:rPr>
                              <m:t>20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m:t>
                            </m:r>
                            <m:r>
                              <a:rPr lang="en-US" altLang="zh-CN" b="0" i="1" dirty="0" smtClean="0">
                                <a:latin typeface="Cambria Math" panose="02040503050406030204" pitchFamily="18" charset="0"/>
                              </a:rPr>
                              <m:t>23</m:t>
                            </m:r>
                          </m:sup>
                        </m:sSup>
                      </m:num>
                      <m:den>
                        <m:r>
                          <a:rPr lang="en-US" altLang="zh-CN" b="0" i="1" dirty="0" smtClean="0">
                            <a:latin typeface="Cambria Math" panose="02040503050406030204" pitchFamily="18" charset="0"/>
                          </a:rPr>
                          <m:t>20</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𝟏</m:t>
                    </m:r>
                    <m:r>
                      <a:rPr lang="en-US" altLang="zh-CN" b="1">
                        <a:latin typeface="Cambria Math" panose="02040503050406030204" pitchFamily="18" charset="0"/>
                      </a:rPr>
                      <m:t>.</m:t>
                    </m:r>
                    <m:r>
                      <a:rPr lang="en-US" altLang="zh-CN" b="1" i="1">
                        <a:latin typeface="Cambria Math" panose="02040503050406030204" pitchFamily="18" charset="0"/>
                      </a:rPr>
                      <m:t>𝟏𝟓𝟕𝟔𝟑𝐄</m:t>
                    </m:r>
                    <m:r>
                      <a:rPr lang="en-US" altLang="zh-CN" b="1">
                        <a:latin typeface="Cambria Math" panose="02040503050406030204" pitchFamily="18" charset="0"/>
                      </a:rPr>
                      <m:t>−</m:t>
                    </m:r>
                    <m:r>
                      <a:rPr lang="en-US" altLang="zh-CN" b="1" i="1">
                        <a:latin typeface="Cambria Math" panose="02040503050406030204" pitchFamily="18" charset="0"/>
                      </a:rPr>
                      <m:t>𝟏𝟓</m:t>
                    </m:r>
                  </m:oMath>
                </a14:m>
                <a:endParaRPr lang="en-US" altLang="zh-CN" b="1" dirty="0"/>
              </a:p>
              <a:p>
                <a:endParaRPr lang="en-US" altLang="zh-CN" dirty="0"/>
              </a:p>
            </p:txBody>
          </p:sp>
        </mc:Choice>
        <mc:Fallback>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1935933-9611-4530-AC89-595034C4803C}"/>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DE4B93F7-AA37-4828-9C4B-8A60B242BD12}"/>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5</a:t>
            </a:fld>
            <a:endParaRPr lang="zh-CN" altLang="en-US">
              <a:solidFill>
                <a:schemeClr val="tx1"/>
              </a:solidFill>
            </a:endParaRPr>
          </a:p>
        </p:txBody>
      </p:sp>
    </p:spTree>
    <p:extLst>
      <p:ext uri="{BB962C8B-B14F-4D97-AF65-F5344CB8AC3E}">
        <p14:creationId xmlns:p14="http://schemas.microsoft.com/office/powerpoint/2010/main" val="372044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00BB-B15F-4654-B3E4-758ADE5EF821}"/>
              </a:ext>
            </a:extLst>
          </p:cNvPr>
          <p:cNvSpPr>
            <a:spLocks noGrp="1"/>
          </p:cNvSpPr>
          <p:nvPr>
            <p:ph type="title"/>
          </p:nvPr>
        </p:nvSpPr>
        <p:spPr/>
        <p:txBody>
          <a:bodyPr>
            <a:normAutofit/>
          </a:bodyPr>
          <a:lstStyle/>
          <a:p>
            <a:r>
              <a:rPr lang="zh-CN" altLang="zh-CN" sz="3000"/>
              <a:t>How  would you define an </a:t>
            </a:r>
            <a:r>
              <a:rPr lang="en-US" altLang="zh-CN" sz="3000"/>
              <a:t>“</a:t>
            </a:r>
            <a:r>
              <a:rPr lang="zh-CN" altLang="zh-CN" sz="3000"/>
              <a:t>unusual amount of news</a:t>
            </a:r>
            <a:r>
              <a:rPr lang="en-US" altLang="zh-CN" sz="3000"/>
              <a:t>”</a:t>
            </a:r>
            <a:r>
              <a:rPr lang="zh-CN" altLang="zh-CN" sz="3000"/>
              <a:t> for your stock?</a:t>
            </a:r>
            <a:endParaRPr lang="zh-CN" altLang="en-US" sz="3000"/>
          </a:p>
        </p:txBody>
      </p:sp>
      <p:sp>
        <p:nvSpPr>
          <p:cNvPr id="4" name="内容占位符 3">
            <a:extLst>
              <a:ext uri="{FF2B5EF4-FFF2-40B4-BE49-F238E27FC236}">
                <a16:creationId xmlns:a16="http://schemas.microsoft.com/office/drawing/2014/main" id="{3B55CE96-9D7D-4B66-8A47-ACB596A95994}"/>
              </a:ext>
            </a:extLst>
          </p:cNvPr>
          <p:cNvSpPr>
            <a:spLocks noGrp="1"/>
          </p:cNvSpPr>
          <p:nvPr>
            <p:ph idx="1"/>
          </p:nvPr>
        </p:nvSpPr>
        <p:spPr/>
        <p:txBody>
          <a:bodyPr>
            <a:normAutofit/>
          </a:bodyPr>
          <a:lstStyle/>
          <a:p>
            <a:r>
              <a:rPr lang="en-US" altLang="zh-CN" dirty="0"/>
              <a:t>To find outliers in data, we have to calculate Q1 and Q3 of the dataset. By doing that, we find the boundary of data and whoever lays outside of the boundary is abnormality, thus, an unusual amount of news for the stock.</a:t>
            </a:r>
          </a:p>
          <a:p>
            <a:r>
              <a:rPr lang="en-US" altLang="zh-CN" dirty="0"/>
              <a:t>Here is a box plot of the dataset.</a:t>
            </a:r>
          </a:p>
          <a:p>
            <a:r>
              <a:rPr lang="en-US" altLang="zh-CN" dirty="0"/>
              <a:t>Q1 and Q3: </a:t>
            </a:r>
            <a:r>
              <a:rPr lang="en-US" altLang="zh-CN" dirty="0">
                <a:solidFill>
                  <a:srgbClr val="FF0000"/>
                </a:solidFill>
              </a:rPr>
              <a:t>(1.0, 2.0) </a:t>
            </a:r>
          </a:p>
          <a:p>
            <a:endParaRPr kumimoji="0" lang="zh-CN" altLang="zh-CN" b="0" i="0" u="none" strike="noStrike" cap="none" normalizeH="0" baseline="0" dirty="0">
              <a:ln>
                <a:noFill/>
              </a:ln>
              <a:effectLst/>
              <a:latin typeface="Arial" panose="020B0604020202020204" pitchFamily="34" charset="0"/>
            </a:endParaRPr>
          </a:p>
          <a:p>
            <a:endParaRPr lang="en-US" altLang="zh-CN" dirty="0"/>
          </a:p>
          <a:p>
            <a:endParaRPr lang="zh-CN" altLang="en-US" dirty="0"/>
          </a:p>
        </p:txBody>
      </p:sp>
      <p:pic>
        <p:nvPicPr>
          <p:cNvPr id="6" name="图片 5" descr="图表&#10;&#10;描述已自动生成">
            <a:extLst>
              <a:ext uri="{FF2B5EF4-FFF2-40B4-BE49-F238E27FC236}">
                <a16:creationId xmlns:a16="http://schemas.microsoft.com/office/drawing/2014/main" id="{E9ED6665-DD5C-4796-91C8-1DB438682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214" y="3376554"/>
            <a:ext cx="3548101" cy="2492540"/>
          </a:xfrm>
          <a:prstGeom prst="rect">
            <a:avLst/>
          </a:prstGeom>
        </p:spPr>
      </p:pic>
      <p:sp>
        <p:nvSpPr>
          <p:cNvPr id="8" name="页脚占位符 7">
            <a:extLst>
              <a:ext uri="{FF2B5EF4-FFF2-40B4-BE49-F238E27FC236}">
                <a16:creationId xmlns:a16="http://schemas.microsoft.com/office/drawing/2014/main" id="{4E779046-E5C2-41B4-A01C-2E44229B2D88}"/>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fi-FI" altLang="zh-CN" dirty="0">
                <a:solidFill>
                  <a:schemeClr val="tx1"/>
                </a:solidFill>
              </a:rPr>
              <a:t>Leyi Hua (lh3064@nyu.Edu)</a:t>
            </a:r>
          </a:p>
        </p:txBody>
      </p:sp>
      <p:sp>
        <p:nvSpPr>
          <p:cNvPr id="9" name="灯片编号占位符 8">
            <a:extLst>
              <a:ext uri="{FF2B5EF4-FFF2-40B4-BE49-F238E27FC236}">
                <a16:creationId xmlns:a16="http://schemas.microsoft.com/office/drawing/2014/main" id="{B0AF89CC-A68B-451A-AEDD-52B7B8A61EA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6</a:t>
            </a:fld>
            <a:endParaRPr lang="zh-CN" altLang="en-US">
              <a:solidFill>
                <a:schemeClr val="tx1"/>
              </a:solidFill>
            </a:endParaRPr>
          </a:p>
        </p:txBody>
      </p:sp>
    </p:spTree>
    <p:extLst>
      <p:ext uri="{BB962C8B-B14F-4D97-AF65-F5344CB8AC3E}">
        <p14:creationId xmlns:p14="http://schemas.microsoft.com/office/powerpoint/2010/main" val="3975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71C42-2D25-45CE-8466-990B04DCCF47}"/>
              </a:ext>
            </a:extLst>
          </p:cNvPr>
          <p:cNvSpPr>
            <a:spLocks noGrp="1"/>
          </p:cNvSpPr>
          <p:nvPr>
            <p:ph type="title"/>
          </p:nvPr>
        </p:nvSpPr>
        <p:spPr/>
        <p:txBody>
          <a:bodyPr/>
          <a:lstStyle/>
          <a:p>
            <a:r>
              <a:rPr lang="en-US" altLang="zh-CN" dirty="0">
                <a:solidFill>
                  <a:schemeClr val="tx1"/>
                </a:solidFill>
              </a:rPr>
              <a:t>Reference</a:t>
            </a:r>
            <a:endParaRPr lang="zh-CN" altLang="en-US" dirty="0">
              <a:solidFill>
                <a:schemeClr val="tx1"/>
              </a:solidFill>
            </a:endParaRPr>
          </a:p>
        </p:txBody>
      </p:sp>
      <p:sp>
        <p:nvSpPr>
          <p:cNvPr id="4" name="内容占位符 3">
            <a:extLst>
              <a:ext uri="{FF2B5EF4-FFF2-40B4-BE49-F238E27FC236}">
                <a16:creationId xmlns:a16="http://schemas.microsoft.com/office/drawing/2014/main" id="{842CDAB9-B739-427D-8899-10B40B294DA7}"/>
              </a:ext>
            </a:extLst>
          </p:cNvPr>
          <p:cNvSpPr>
            <a:spLocks noGrp="1"/>
          </p:cNvSpPr>
          <p:nvPr>
            <p:ph idx="1"/>
          </p:nvPr>
        </p:nvSpPr>
        <p:spPr/>
        <p:txBody>
          <a:bodyPr/>
          <a:lstStyle/>
          <a:p>
            <a:endParaRPr lang="zh-CN" altLang="en-US" dirty="0"/>
          </a:p>
        </p:txBody>
      </p:sp>
      <p:sp>
        <p:nvSpPr>
          <p:cNvPr id="7" name="页脚占位符 6">
            <a:extLst>
              <a:ext uri="{FF2B5EF4-FFF2-40B4-BE49-F238E27FC236}">
                <a16:creationId xmlns:a16="http://schemas.microsoft.com/office/drawing/2014/main" id="{0EA4ABC1-5418-4766-84DF-F79A03C5AEBA}"/>
              </a:ext>
            </a:extLst>
          </p:cNvPr>
          <p:cNvSpPr>
            <a:spLocks noGrp="1"/>
          </p:cNvSpPr>
          <p:nvPr>
            <p:ph type="ftr" sz="quarter" idx="11"/>
          </p:nvPr>
        </p:nvSpPr>
        <p:spPr>
          <a:xfrm>
            <a:off x="3686185" y="178229"/>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68246471-7399-43FD-94FF-7BEA7B58038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7</a:t>
            </a:fld>
            <a:endParaRPr lang="zh-CN" altLang="en-US">
              <a:solidFill>
                <a:schemeClr val="tx1"/>
              </a:solidFill>
            </a:endParaRPr>
          </a:p>
        </p:txBody>
      </p:sp>
    </p:spTree>
    <p:extLst>
      <p:ext uri="{BB962C8B-B14F-4D97-AF65-F5344CB8AC3E}">
        <p14:creationId xmlns:p14="http://schemas.microsoft.com/office/powerpoint/2010/main" val="37645163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594</Words>
  <Application>Microsoft Office PowerPoint</Application>
  <PresentationFormat>宽屏</PresentationFormat>
  <Paragraphs>59</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Arial</vt:lpstr>
      <vt:lpstr>Calibri</vt:lpstr>
      <vt:lpstr>Calibri Light</vt:lpstr>
      <vt:lpstr>Cambria Math</vt:lpstr>
      <vt:lpstr>Wingdings 2</vt:lpstr>
      <vt:lpstr>HDOfficeLightV0</vt:lpstr>
      <vt:lpstr>回顾</vt:lpstr>
      <vt:lpstr>News Frequency - Amazon</vt:lpstr>
      <vt:lpstr>Compute λ for a reasonable time sample</vt:lpstr>
      <vt:lpstr>What is the probability of no news on the stock?</vt:lpstr>
      <vt:lpstr>What is the probability of 3𝜆 news articles on the stock?</vt:lpstr>
      <vt:lpstr>What is the probability of 20 news articles on the stock?</vt:lpstr>
      <vt:lpstr>How  would you define an “unusual amount of news” for your stock?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Frequency</dc:title>
  <dc:creator>王 芷恒</dc:creator>
  <cp:lastModifiedBy>王 芷恒</cp:lastModifiedBy>
  <cp:revision>38</cp:revision>
  <dcterms:created xsi:type="dcterms:W3CDTF">2021-02-15T18:43:32Z</dcterms:created>
  <dcterms:modified xsi:type="dcterms:W3CDTF">2021-02-17T06:27:17Z</dcterms:modified>
</cp:coreProperties>
</file>