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816" r:id="rId2"/>
  </p:sldMasterIdLst>
  <p:notesMasterIdLst>
    <p:notesMasterId r:id="rId10"/>
  </p:notesMasterIdLst>
  <p:handoutMasterIdLst>
    <p:handoutMasterId r:id="rId11"/>
  </p:handoutMasterIdLst>
  <p:sldIdLst>
    <p:sldId id="256" r:id="rId3"/>
    <p:sldId id="263" r:id="rId4"/>
    <p:sldId id="265" r:id="rId5"/>
    <p:sldId id="271" r:id="rId6"/>
    <p:sldId id="270" r:id="rId7"/>
    <p:sldId id="268"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0" autoAdjust="0"/>
    <p:restoredTop sz="94660"/>
  </p:normalViewPr>
  <p:slideViewPr>
    <p:cSldViewPr snapToGrid="0">
      <p:cViewPr varScale="1">
        <p:scale>
          <a:sx n="94" d="100"/>
          <a:sy n="94" d="100"/>
        </p:scale>
        <p:origin x="6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9AAC70-5965-408E-8586-D5D1AD9128FC}"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zh-CN" altLang="en-US"/>
        </a:p>
      </dgm:t>
    </dgm:pt>
    <dgm:pt modelId="{EE6687B0-0323-4ADD-91C4-636D8DE735AF}">
      <dgm:prSet phldrT="[文本]" custT="1"/>
      <dgm:spPr/>
      <dgm:t>
        <a:bodyPr/>
        <a:lstStyle/>
        <a:p>
          <a:r>
            <a:rPr lang="en-US" altLang="zh-CN" sz="1600" dirty="0"/>
            <a:t>Goal: </a:t>
          </a:r>
          <a:endParaRPr lang="zh-CN" altLang="en-US" sz="1600" dirty="0"/>
        </a:p>
      </dgm:t>
    </dgm:pt>
    <dgm:pt modelId="{F53D798E-7714-4222-83C6-260DB4466AEE}" type="parTrans" cxnId="{8E2822CA-94C5-4F84-942B-154623EC523E}">
      <dgm:prSet/>
      <dgm:spPr/>
      <dgm:t>
        <a:bodyPr/>
        <a:lstStyle/>
        <a:p>
          <a:endParaRPr lang="zh-CN" altLang="en-US" sz="2400"/>
        </a:p>
      </dgm:t>
    </dgm:pt>
    <dgm:pt modelId="{6A91A651-ADA5-472B-B601-EC5106ED9028}" type="sibTrans" cxnId="{8E2822CA-94C5-4F84-942B-154623EC523E}">
      <dgm:prSet/>
      <dgm:spPr/>
      <dgm:t>
        <a:bodyPr/>
        <a:lstStyle/>
        <a:p>
          <a:endParaRPr lang="zh-CN" altLang="en-US" sz="2400"/>
        </a:p>
      </dgm:t>
    </dgm:pt>
    <dgm:pt modelId="{4DBFD5DF-5D69-4FED-99CA-4E7A1420C674}">
      <dgm:prSet custT="1"/>
      <dgm:spPr/>
      <dgm:t>
        <a:bodyPr/>
        <a:lstStyle/>
        <a:p>
          <a:r>
            <a:rPr lang="en-US" altLang="zh-CN" sz="1600" dirty="0"/>
            <a:t>News source: </a:t>
          </a:r>
          <a:r>
            <a:rPr lang="en-US" altLang="zh-CN" sz="1600" b="1" dirty="0"/>
            <a:t>Google news</a:t>
          </a:r>
        </a:p>
      </dgm:t>
    </dgm:pt>
    <dgm:pt modelId="{C1302297-20C5-4812-B1A4-933250C01E14}" type="parTrans" cxnId="{556498F8-36F3-4FB0-844E-F1EB467D7E1B}">
      <dgm:prSet/>
      <dgm:spPr/>
      <dgm:t>
        <a:bodyPr/>
        <a:lstStyle/>
        <a:p>
          <a:endParaRPr lang="zh-CN" altLang="en-US" sz="2400"/>
        </a:p>
      </dgm:t>
    </dgm:pt>
    <dgm:pt modelId="{6A956A75-EE35-4EAB-8E6A-343A241B764B}" type="sibTrans" cxnId="{556498F8-36F3-4FB0-844E-F1EB467D7E1B}">
      <dgm:prSet/>
      <dgm:spPr/>
      <dgm:t>
        <a:bodyPr/>
        <a:lstStyle/>
        <a:p>
          <a:endParaRPr lang="zh-CN" altLang="en-US" sz="2400"/>
        </a:p>
      </dgm:t>
    </dgm:pt>
    <dgm:pt modelId="{031D3954-9CA3-4B86-9E99-37109894CCC6}">
      <dgm:prSet custT="1"/>
      <dgm:spPr/>
      <dgm:t>
        <a:bodyPr/>
        <a:lstStyle/>
        <a:p>
          <a:r>
            <a:rPr lang="en-US" altLang="zh-CN" sz="1600" dirty="0"/>
            <a:t>Company: </a:t>
          </a:r>
          <a:r>
            <a:rPr lang="en-US" altLang="zh-CN" sz="1600" b="1" dirty="0"/>
            <a:t>AMZN (Amazon)</a:t>
          </a:r>
        </a:p>
      </dgm:t>
    </dgm:pt>
    <dgm:pt modelId="{CEA83B48-7ED6-4E2E-8FB9-CA39718F5B30}" type="parTrans" cxnId="{A3E0F1F2-F437-436C-A813-1FF7AF61A38B}">
      <dgm:prSet/>
      <dgm:spPr/>
      <dgm:t>
        <a:bodyPr/>
        <a:lstStyle/>
        <a:p>
          <a:endParaRPr lang="zh-CN" altLang="en-US" sz="2400"/>
        </a:p>
      </dgm:t>
    </dgm:pt>
    <dgm:pt modelId="{82D68EAF-3819-4446-9C68-610985996F85}" type="sibTrans" cxnId="{A3E0F1F2-F437-436C-A813-1FF7AF61A38B}">
      <dgm:prSet/>
      <dgm:spPr/>
      <dgm:t>
        <a:bodyPr/>
        <a:lstStyle/>
        <a:p>
          <a:endParaRPr lang="zh-CN" altLang="en-US" sz="2400"/>
        </a:p>
      </dgm:t>
    </dgm:pt>
    <dgm:pt modelId="{179FF0BE-95AC-4261-822B-B262EA25B7AF}">
      <dgm:prSet custT="1"/>
      <dgm:spPr/>
      <dgm:t>
        <a:bodyPr/>
        <a:lstStyle/>
        <a:p>
          <a:r>
            <a:rPr lang="en-US" altLang="zh-CN" sz="1600"/>
            <a:t>Solution:</a:t>
          </a:r>
          <a:endParaRPr lang="en-US" altLang="zh-CN" sz="1600" dirty="0"/>
        </a:p>
      </dgm:t>
    </dgm:pt>
    <dgm:pt modelId="{53304E7F-70C2-4803-931C-F5A44C25F2C7}" type="parTrans" cxnId="{CA08ADF3-1D91-4597-83DC-30AFC65BB60E}">
      <dgm:prSet/>
      <dgm:spPr/>
      <dgm:t>
        <a:bodyPr/>
        <a:lstStyle/>
        <a:p>
          <a:endParaRPr lang="zh-CN" altLang="en-US" sz="2400"/>
        </a:p>
      </dgm:t>
    </dgm:pt>
    <dgm:pt modelId="{1221DF45-522B-4F58-BD81-866C012EF9FE}" type="sibTrans" cxnId="{CA08ADF3-1D91-4597-83DC-30AFC65BB60E}">
      <dgm:prSet/>
      <dgm:spPr/>
      <dgm:t>
        <a:bodyPr/>
        <a:lstStyle/>
        <a:p>
          <a:endParaRPr lang="zh-CN" altLang="en-US" sz="2400"/>
        </a:p>
      </dgm:t>
    </dgm:pt>
    <dgm:pt modelId="{A99CBE5C-72DC-42A7-8810-29654CAA0A04}">
      <dgm:prSet custT="1"/>
      <dgm:spPr/>
      <dgm:t>
        <a:bodyPr/>
        <a:lstStyle/>
        <a:p>
          <a:r>
            <a:rPr lang="en-US" altLang="zh-CN" sz="1600" dirty="0"/>
            <a:t>Use </a:t>
          </a:r>
          <a:r>
            <a:rPr lang="en-US" altLang="zh-CN" sz="1600" b="1" dirty="0" err="1"/>
            <a:t>GoogleNews</a:t>
          </a:r>
          <a:r>
            <a:rPr lang="en-US" altLang="zh-CN" sz="1600" b="1" dirty="0"/>
            <a:t> </a:t>
          </a:r>
          <a:r>
            <a:rPr lang="en-US" altLang="zh-CN" sz="1600" b="1" dirty="0" err="1"/>
            <a:t>api</a:t>
          </a:r>
          <a:r>
            <a:rPr lang="en-US" altLang="zh-CN" sz="1600" dirty="0"/>
            <a:t> to pull search results from google news</a:t>
          </a:r>
        </a:p>
      </dgm:t>
    </dgm:pt>
    <dgm:pt modelId="{AA91A3EA-FE58-483B-8DC5-424B99C87C33}" type="parTrans" cxnId="{69A3F960-8ADB-4A18-AABE-40B7347E445D}">
      <dgm:prSet/>
      <dgm:spPr/>
      <dgm:t>
        <a:bodyPr/>
        <a:lstStyle/>
        <a:p>
          <a:endParaRPr lang="zh-CN" altLang="en-US" sz="2400"/>
        </a:p>
      </dgm:t>
    </dgm:pt>
    <dgm:pt modelId="{CF7342C3-6C43-4F92-8D8E-4C0D82016D1C}" type="sibTrans" cxnId="{69A3F960-8ADB-4A18-AABE-40B7347E445D}">
      <dgm:prSet/>
      <dgm:spPr/>
      <dgm:t>
        <a:bodyPr/>
        <a:lstStyle/>
        <a:p>
          <a:endParaRPr lang="zh-CN" altLang="en-US" sz="2400"/>
        </a:p>
      </dgm:t>
    </dgm:pt>
    <dgm:pt modelId="{4183DB77-4A8B-46DE-9252-79882B3397C3}">
      <dgm:prSet custT="1"/>
      <dgm:spPr/>
      <dgm:t>
        <a:bodyPr/>
        <a:lstStyle/>
        <a:p>
          <a:r>
            <a:rPr lang="en-US" altLang="zh-CN" sz="1200" dirty="0"/>
            <a:t>1. </a:t>
          </a:r>
          <a:r>
            <a:rPr lang="en-US" altLang="zh-CN" sz="1200" b="1" dirty="0"/>
            <a:t>Search</a:t>
          </a:r>
          <a:r>
            <a:rPr lang="en-US" altLang="zh-CN" sz="1200" dirty="0"/>
            <a:t> AMZN news from time range </a:t>
          </a:r>
          <a:r>
            <a:rPr lang="en-US" sz="1200" b="0" dirty="0"/>
            <a:t>Jan 01, 2020 to Jan 17, 2021 (382 days)</a:t>
          </a:r>
          <a:endParaRPr lang="en-US" altLang="zh-CN" sz="1200" dirty="0"/>
        </a:p>
      </dgm:t>
    </dgm:pt>
    <dgm:pt modelId="{AA4CCD6C-DFE3-48AB-9086-3DC792BA1BC0}" type="parTrans" cxnId="{CC799A20-B8D5-4EE1-8ED7-B9395A234AA3}">
      <dgm:prSet/>
      <dgm:spPr/>
      <dgm:t>
        <a:bodyPr/>
        <a:lstStyle/>
        <a:p>
          <a:endParaRPr lang="zh-CN" altLang="en-US" sz="2400"/>
        </a:p>
      </dgm:t>
    </dgm:pt>
    <dgm:pt modelId="{26593995-D701-4153-92BC-A0F641D3B875}" type="sibTrans" cxnId="{CC799A20-B8D5-4EE1-8ED7-B9395A234AA3}">
      <dgm:prSet/>
      <dgm:spPr/>
      <dgm:t>
        <a:bodyPr/>
        <a:lstStyle/>
        <a:p>
          <a:endParaRPr lang="zh-CN" altLang="en-US" sz="2400"/>
        </a:p>
      </dgm:t>
    </dgm:pt>
    <dgm:pt modelId="{8CEE055E-00CA-47ED-B810-495A1149AD73}">
      <dgm:prSet custT="1"/>
      <dgm:spPr/>
      <dgm:t>
        <a:bodyPr/>
        <a:lstStyle/>
        <a:p>
          <a:r>
            <a:rPr lang="en-US" altLang="zh-CN" sz="1200" dirty="0"/>
            <a:t>2. </a:t>
          </a:r>
          <a:r>
            <a:rPr lang="en-US" altLang="zh-CN" sz="1200" b="1" dirty="0"/>
            <a:t>Count</a:t>
          </a:r>
          <a:r>
            <a:rPr lang="en-US" altLang="zh-CN" sz="1200" dirty="0"/>
            <a:t> the unique values of date for frequency, then</a:t>
          </a:r>
        </a:p>
      </dgm:t>
    </dgm:pt>
    <dgm:pt modelId="{669A5EA2-B882-4608-B667-EBF51C8CDC6B}" type="parTrans" cxnId="{585F62CF-C96A-4247-88AF-E84129D31884}">
      <dgm:prSet/>
      <dgm:spPr/>
      <dgm:t>
        <a:bodyPr/>
        <a:lstStyle/>
        <a:p>
          <a:endParaRPr lang="zh-CN" altLang="en-US" sz="2400"/>
        </a:p>
      </dgm:t>
    </dgm:pt>
    <dgm:pt modelId="{63F0BFC4-8472-4A97-92D1-144463A532FC}" type="sibTrans" cxnId="{585F62CF-C96A-4247-88AF-E84129D31884}">
      <dgm:prSet/>
      <dgm:spPr/>
      <dgm:t>
        <a:bodyPr/>
        <a:lstStyle/>
        <a:p>
          <a:endParaRPr lang="zh-CN" altLang="en-US" sz="2400"/>
        </a:p>
      </dgm:t>
    </dgm:pt>
    <dgm:pt modelId="{FFAE89CD-345F-4E92-BB42-78D1D8D52EF9}">
      <dgm:prSet custT="1"/>
      <dgm:spPr/>
      <dgm:t>
        <a:bodyPr/>
        <a:lstStyle/>
        <a:p>
          <a:r>
            <a:rPr lang="en-US" altLang="zh-CN" sz="1200" b="1" dirty="0"/>
            <a:t>Visualization</a:t>
          </a:r>
          <a:r>
            <a:rPr lang="en-US" altLang="zh-CN" sz="1200" dirty="0"/>
            <a:t>: plot</a:t>
          </a:r>
        </a:p>
      </dgm:t>
    </dgm:pt>
    <dgm:pt modelId="{4797FD7F-4DAF-4402-BED6-FE6CF50151AA}" type="parTrans" cxnId="{465F0890-5D11-49EC-A427-7A9403E0830B}">
      <dgm:prSet/>
      <dgm:spPr/>
      <dgm:t>
        <a:bodyPr/>
        <a:lstStyle/>
        <a:p>
          <a:endParaRPr lang="zh-CN" altLang="en-US" sz="2400"/>
        </a:p>
      </dgm:t>
    </dgm:pt>
    <dgm:pt modelId="{DBD9EE74-1D82-4BBC-89C6-D406E97CC2C5}" type="sibTrans" cxnId="{465F0890-5D11-49EC-A427-7A9403E0830B}">
      <dgm:prSet/>
      <dgm:spPr/>
      <dgm:t>
        <a:bodyPr/>
        <a:lstStyle/>
        <a:p>
          <a:endParaRPr lang="zh-CN" altLang="en-US" sz="2400"/>
        </a:p>
      </dgm:t>
    </dgm:pt>
    <mc:AlternateContent xmlns:mc="http://schemas.openxmlformats.org/markup-compatibility/2006">
      <mc:Choice xmlns:a14="http://schemas.microsoft.com/office/drawing/2010/main" Requires="a14">
        <dgm:pt modelId="{C49CFCE1-5CEA-4633-8CC6-8B7033E8B6C1}">
          <dgm:prSet custT="1"/>
          <dgm:spPr/>
          <dgm:t>
            <a:bodyPr/>
            <a:lstStyle/>
            <a:p>
              <a:r>
                <a:rPr lang="en-US" altLang="zh-CN" sz="1200" b="1" dirty="0"/>
                <a:t>Compute </a:t>
              </a:r>
              <a14:m>
                <m:oMath xmlns:m="http://schemas.openxmlformats.org/officeDocument/2006/math">
                  <m:r>
                    <a:rPr lang="zh-CN" altLang="en-US" sz="1200" b="1" i="1" dirty="0" smtClean="0">
                      <a:latin typeface="Cambria Math" panose="02040503050406030204" pitchFamily="18" charset="0"/>
                    </a:rPr>
                    <m:t>𝛌</m:t>
                  </m:r>
                </m:oMath>
              </a14:m>
              <a:r>
                <a:rPr lang="en-US" altLang="zh-CN" sz="1200" dirty="0"/>
                <a:t>: calculate the </a:t>
              </a:r>
              <a:r>
                <a:rPr lang="en-US" altLang="zh-CN" sz="1200" u="sng" dirty="0"/>
                <a:t>average of each day’s amount of news articles</a:t>
              </a:r>
            </a:p>
          </dgm:t>
        </dgm:pt>
      </mc:Choice>
      <mc:Fallback>
        <dgm:pt modelId="{C49CFCE1-5CEA-4633-8CC6-8B7033E8B6C1}">
          <dgm:prSet custT="1"/>
          <dgm:spPr/>
          <dgm:t>
            <a:bodyPr/>
            <a:lstStyle/>
            <a:p>
              <a:r>
                <a:rPr lang="en-US" altLang="zh-CN" sz="1200" b="1" dirty="0"/>
                <a:t>Compute </a:t>
              </a:r>
              <a:r>
                <a:rPr lang="zh-CN" altLang="en-US" sz="1200" b="1" i="0" dirty="0">
                  <a:latin typeface="Cambria Math" panose="02040503050406030204" pitchFamily="18" charset="0"/>
                </a:rPr>
                <a:t>𝛌</a:t>
              </a:r>
              <a:r>
                <a:rPr lang="en-US" altLang="zh-CN" sz="1200" dirty="0"/>
                <a:t>: calculate the </a:t>
              </a:r>
              <a:r>
                <a:rPr lang="en-US" altLang="zh-CN" sz="1200" u="sng" dirty="0"/>
                <a:t>average of each day’s amount of news articles</a:t>
              </a:r>
            </a:p>
          </dgm:t>
        </dgm:pt>
      </mc:Fallback>
    </mc:AlternateContent>
    <dgm:pt modelId="{A63D69F6-5837-46CF-8A57-649643E37E6F}" type="parTrans" cxnId="{9D8D50A7-99BE-4B67-9A5B-7AB1FCC56522}">
      <dgm:prSet/>
      <dgm:spPr/>
      <dgm:t>
        <a:bodyPr/>
        <a:lstStyle/>
        <a:p>
          <a:endParaRPr lang="zh-CN" altLang="en-US" sz="2400"/>
        </a:p>
      </dgm:t>
    </dgm:pt>
    <dgm:pt modelId="{D4F7416F-EC12-444A-84F0-A7CBD882B665}" type="sibTrans" cxnId="{9D8D50A7-99BE-4B67-9A5B-7AB1FCC56522}">
      <dgm:prSet/>
      <dgm:spPr/>
      <dgm:t>
        <a:bodyPr/>
        <a:lstStyle/>
        <a:p>
          <a:endParaRPr lang="zh-CN" altLang="en-US" sz="2400"/>
        </a:p>
      </dgm:t>
    </dgm:pt>
    <dgm:pt modelId="{B457C9AE-F47C-4DFF-BDE3-9B15E2E48A95}">
      <dgm:prSet custT="1"/>
      <dgm:spPr/>
      <dgm:t>
        <a:bodyPr/>
        <a:lstStyle/>
        <a:p>
          <a:r>
            <a:rPr lang="en-US" altLang="zh-CN" sz="1600"/>
            <a:t>Implementation:</a:t>
          </a:r>
          <a:endParaRPr lang="en-US" altLang="zh-CN" sz="1600" dirty="0"/>
        </a:p>
      </dgm:t>
    </dgm:pt>
    <dgm:pt modelId="{087DCF71-F33B-409A-B696-E9293132231E}" type="parTrans" cxnId="{26D97BC8-CA4F-4431-82ED-8C81B90EB719}">
      <dgm:prSet/>
      <dgm:spPr/>
      <dgm:t>
        <a:bodyPr/>
        <a:lstStyle/>
        <a:p>
          <a:endParaRPr lang="zh-CN" altLang="en-US" sz="2400"/>
        </a:p>
      </dgm:t>
    </dgm:pt>
    <dgm:pt modelId="{E362695D-DB33-4E09-B02C-0F1E19E09172}" type="sibTrans" cxnId="{26D97BC8-CA4F-4431-82ED-8C81B90EB719}">
      <dgm:prSet/>
      <dgm:spPr/>
      <dgm:t>
        <a:bodyPr/>
        <a:lstStyle/>
        <a:p>
          <a:endParaRPr lang="zh-CN" altLang="en-US" sz="2400"/>
        </a:p>
      </dgm:t>
    </dgm:pt>
    <dgm:pt modelId="{86B235D1-9980-4560-9A3C-216C966BDDFF}" type="pres">
      <dgm:prSet presAssocID="{B39AAC70-5965-408E-8586-D5D1AD9128FC}" presName="Name0" presStyleCnt="0">
        <dgm:presLayoutVars>
          <dgm:chMax val="5"/>
          <dgm:chPref val="5"/>
          <dgm:dir/>
          <dgm:animLvl val="lvl"/>
        </dgm:presLayoutVars>
      </dgm:prSet>
      <dgm:spPr/>
    </dgm:pt>
    <dgm:pt modelId="{3F8F9895-544D-4B37-A35C-0CE3B0984B45}" type="pres">
      <dgm:prSet presAssocID="{EE6687B0-0323-4ADD-91C4-636D8DE735AF}" presName="parentText1" presStyleLbl="node1" presStyleIdx="0" presStyleCnt="3">
        <dgm:presLayoutVars>
          <dgm:chMax/>
          <dgm:chPref val="3"/>
          <dgm:bulletEnabled val="1"/>
        </dgm:presLayoutVars>
      </dgm:prSet>
      <dgm:spPr/>
    </dgm:pt>
    <dgm:pt modelId="{FE013676-48BF-4771-9F27-B97FE50E8F7D}" type="pres">
      <dgm:prSet presAssocID="{EE6687B0-0323-4ADD-91C4-636D8DE735AF}" presName="childText1" presStyleLbl="solidAlignAcc1" presStyleIdx="0" presStyleCnt="3">
        <dgm:presLayoutVars>
          <dgm:chMax val="0"/>
          <dgm:chPref val="0"/>
          <dgm:bulletEnabled val="1"/>
        </dgm:presLayoutVars>
      </dgm:prSet>
      <dgm:spPr/>
    </dgm:pt>
    <dgm:pt modelId="{9DF017D3-FD95-46FE-A474-D85C45FFA198}" type="pres">
      <dgm:prSet presAssocID="{179FF0BE-95AC-4261-822B-B262EA25B7AF}" presName="parentText2" presStyleLbl="node1" presStyleIdx="1" presStyleCnt="3">
        <dgm:presLayoutVars>
          <dgm:chMax/>
          <dgm:chPref val="3"/>
          <dgm:bulletEnabled val="1"/>
        </dgm:presLayoutVars>
      </dgm:prSet>
      <dgm:spPr/>
    </dgm:pt>
    <dgm:pt modelId="{81D16EA3-993A-4427-812A-2CC18CED056C}" type="pres">
      <dgm:prSet presAssocID="{179FF0BE-95AC-4261-822B-B262EA25B7AF}" presName="childText2" presStyleLbl="solidAlignAcc1" presStyleIdx="1" presStyleCnt="3">
        <dgm:presLayoutVars>
          <dgm:chMax val="0"/>
          <dgm:chPref val="0"/>
          <dgm:bulletEnabled val="1"/>
        </dgm:presLayoutVars>
      </dgm:prSet>
      <dgm:spPr/>
    </dgm:pt>
    <dgm:pt modelId="{6BB5F486-F086-41C5-8CBC-DA4521C39818}" type="pres">
      <dgm:prSet presAssocID="{B457C9AE-F47C-4DFF-BDE3-9B15E2E48A95}" presName="parentText3" presStyleLbl="node1" presStyleIdx="2" presStyleCnt="3">
        <dgm:presLayoutVars>
          <dgm:chMax/>
          <dgm:chPref val="3"/>
          <dgm:bulletEnabled val="1"/>
        </dgm:presLayoutVars>
      </dgm:prSet>
      <dgm:spPr/>
    </dgm:pt>
    <dgm:pt modelId="{F93A3510-7CF5-49E9-8EEB-2FB8EE144272}" type="pres">
      <dgm:prSet presAssocID="{B457C9AE-F47C-4DFF-BDE3-9B15E2E48A95}" presName="childText3" presStyleLbl="solidAlignAcc1" presStyleIdx="2" presStyleCnt="3" custScaleY="122374" custLinFactNeighborX="377" custLinFactNeighborY="13669">
        <dgm:presLayoutVars>
          <dgm:chMax val="0"/>
          <dgm:chPref val="0"/>
          <dgm:bulletEnabled val="1"/>
        </dgm:presLayoutVars>
      </dgm:prSet>
      <dgm:spPr/>
    </dgm:pt>
  </dgm:ptLst>
  <dgm:cxnLst>
    <dgm:cxn modelId="{5BC7F105-F063-451B-8BDA-97A11DE9D2B1}" type="presOf" srcId="{EE6687B0-0323-4ADD-91C4-636D8DE735AF}" destId="{3F8F9895-544D-4B37-A35C-0CE3B0984B45}" srcOrd="0" destOrd="0" presId="urn:microsoft.com/office/officeart/2009/3/layout/IncreasingArrowsProcess"/>
    <dgm:cxn modelId="{CC799A20-B8D5-4EE1-8ED7-B9395A234AA3}" srcId="{B457C9AE-F47C-4DFF-BDE3-9B15E2E48A95}" destId="{4183DB77-4A8B-46DE-9252-79882B3397C3}" srcOrd="0" destOrd="0" parTransId="{AA4CCD6C-DFE3-48AB-9086-3DC792BA1BC0}" sibTransId="{26593995-D701-4153-92BC-A0F641D3B875}"/>
    <dgm:cxn modelId="{7C2D4029-64DB-4797-8319-B1B49343C082}" type="presOf" srcId="{4183DB77-4A8B-46DE-9252-79882B3397C3}" destId="{F93A3510-7CF5-49E9-8EEB-2FB8EE144272}" srcOrd="0" destOrd="0" presId="urn:microsoft.com/office/officeart/2009/3/layout/IncreasingArrowsProcess"/>
    <dgm:cxn modelId="{ED9D083E-EFAE-4702-8F86-098ADC0CAA9C}" type="presOf" srcId="{4DBFD5DF-5D69-4FED-99CA-4E7A1420C674}" destId="{FE013676-48BF-4771-9F27-B97FE50E8F7D}" srcOrd="0" destOrd="0" presId="urn:microsoft.com/office/officeart/2009/3/layout/IncreasingArrowsProcess"/>
    <dgm:cxn modelId="{5CF1BF60-F11A-4491-B9D5-3B1607BFABF9}" type="presOf" srcId="{FFAE89CD-345F-4E92-BB42-78D1D8D52EF9}" destId="{F93A3510-7CF5-49E9-8EEB-2FB8EE144272}" srcOrd="0" destOrd="2" presId="urn:microsoft.com/office/officeart/2009/3/layout/IncreasingArrowsProcess"/>
    <dgm:cxn modelId="{69A3F960-8ADB-4A18-AABE-40B7347E445D}" srcId="{179FF0BE-95AC-4261-822B-B262EA25B7AF}" destId="{A99CBE5C-72DC-42A7-8810-29654CAA0A04}" srcOrd="0" destOrd="0" parTransId="{AA91A3EA-FE58-483B-8DC5-424B99C87C33}" sibTransId="{CF7342C3-6C43-4F92-8D8E-4C0D82016D1C}"/>
    <dgm:cxn modelId="{C3275E78-A1DB-4EA5-ABD0-BC164424F886}" type="presOf" srcId="{C49CFCE1-5CEA-4633-8CC6-8B7033E8B6C1}" destId="{F93A3510-7CF5-49E9-8EEB-2FB8EE144272}" srcOrd="0" destOrd="3" presId="urn:microsoft.com/office/officeart/2009/3/layout/IncreasingArrowsProcess"/>
    <dgm:cxn modelId="{465F0890-5D11-49EC-A427-7A9403E0830B}" srcId="{8CEE055E-00CA-47ED-B810-495A1149AD73}" destId="{FFAE89CD-345F-4E92-BB42-78D1D8D52EF9}" srcOrd="0" destOrd="0" parTransId="{4797FD7F-4DAF-4402-BED6-FE6CF50151AA}" sibTransId="{DBD9EE74-1D82-4BBC-89C6-D406E97CC2C5}"/>
    <dgm:cxn modelId="{B0562993-665C-476F-A844-825BC1225F31}" type="presOf" srcId="{B457C9AE-F47C-4DFF-BDE3-9B15E2E48A95}" destId="{6BB5F486-F086-41C5-8CBC-DA4521C39818}" srcOrd="0" destOrd="0" presId="urn:microsoft.com/office/officeart/2009/3/layout/IncreasingArrowsProcess"/>
    <dgm:cxn modelId="{6CC766A2-4F8D-42E8-924A-AC28F7F86CA7}" type="presOf" srcId="{8CEE055E-00CA-47ED-B810-495A1149AD73}" destId="{F93A3510-7CF5-49E9-8EEB-2FB8EE144272}" srcOrd="0" destOrd="1" presId="urn:microsoft.com/office/officeart/2009/3/layout/IncreasingArrowsProcess"/>
    <dgm:cxn modelId="{9D8D50A7-99BE-4B67-9A5B-7AB1FCC56522}" srcId="{8CEE055E-00CA-47ED-B810-495A1149AD73}" destId="{C49CFCE1-5CEA-4633-8CC6-8B7033E8B6C1}" srcOrd="1" destOrd="0" parTransId="{A63D69F6-5837-46CF-8A57-649643E37E6F}" sibTransId="{D4F7416F-EC12-444A-84F0-A7CBD882B665}"/>
    <dgm:cxn modelId="{D6C84DBA-C3A0-4EA8-89DE-5B8195772637}" type="presOf" srcId="{A99CBE5C-72DC-42A7-8810-29654CAA0A04}" destId="{81D16EA3-993A-4427-812A-2CC18CED056C}" srcOrd="0" destOrd="0" presId="urn:microsoft.com/office/officeart/2009/3/layout/IncreasingArrowsProcess"/>
    <dgm:cxn modelId="{26D97BC8-CA4F-4431-82ED-8C81B90EB719}" srcId="{B39AAC70-5965-408E-8586-D5D1AD9128FC}" destId="{B457C9AE-F47C-4DFF-BDE3-9B15E2E48A95}" srcOrd="2" destOrd="0" parTransId="{087DCF71-F33B-409A-B696-E9293132231E}" sibTransId="{E362695D-DB33-4E09-B02C-0F1E19E09172}"/>
    <dgm:cxn modelId="{8E2822CA-94C5-4F84-942B-154623EC523E}" srcId="{B39AAC70-5965-408E-8586-D5D1AD9128FC}" destId="{EE6687B0-0323-4ADD-91C4-636D8DE735AF}" srcOrd="0" destOrd="0" parTransId="{F53D798E-7714-4222-83C6-260DB4466AEE}" sibTransId="{6A91A651-ADA5-472B-B601-EC5106ED9028}"/>
    <dgm:cxn modelId="{585F62CF-C96A-4247-88AF-E84129D31884}" srcId="{B457C9AE-F47C-4DFF-BDE3-9B15E2E48A95}" destId="{8CEE055E-00CA-47ED-B810-495A1149AD73}" srcOrd="1" destOrd="0" parTransId="{669A5EA2-B882-4608-B667-EBF51C8CDC6B}" sibTransId="{63F0BFC4-8472-4A97-92D1-144463A532FC}"/>
    <dgm:cxn modelId="{0EA879F1-FB9A-44FD-88BA-7E6C677A3883}" type="presOf" srcId="{031D3954-9CA3-4B86-9E99-37109894CCC6}" destId="{FE013676-48BF-4771-9F27-B97FE50E8F7D}" srcOrd="0" destOrd="1" presId="urn:microsoft.com/office/officeart/2009/3/layout/IncreasingArrowsProcess"/>
    <dgm:cxn modelId="{A3E0F1F2-F437-436C-A813-1FF7AF61A38B}" srcId="{EE6687B0-0323-4ADD-91C4-636D8DE735AF}" destId="{031D3954-9CA3-4B86-9E99-37109894CCC6}" srcOrd="1" destOrd="0" parTransId="{CEA83B48-7ED6-4E2E-8FB9-CA39718F5B30}" sibTransId="{82D68EAF-3819-4446-9C68-610985996F85}"/>
    <dgm:cxn modelId="{CA08ADF3-1D91-4597-83DC-30AFC65BB60E}" srcId="{B39AAC70-5965-408E-8586-D5D1AD9128FC}" destId="{179FF0BE-95AC-4261-822B-B262EA25B7AF}" srcOrd="1" destOrd="0" parTransId="{53304E7F-70C2-4803-931C-F5A44C25F2C7}" sibTransId="{1221DF45-522B-4F58-BD81-866C012EF9FE}"/>
    <dgm:cxn modelId="{1B0202F8-2092-4ABC-B4D4-887BBD63DDD0}" type="presOf" srcId="{179FF0BE-95AC-4261-822B-B262EA25B7AF}" destId="{9DF017D3-FD95-46FE-A474-D85C45FFA198}" srcOrd="0" destOrd="0" presId="urn:microsoft.com/office/officeart/2009/3/layout/IncreasingArrowsProcess"/>
    <dgm:cxn modelId="{556498F8-36F3-4FB0-844E-F1EB467D7E1B}" srcId="{EE6687B0-0323-4ADD-91C4-636D8DE735AF}" destId="{4DBFD5DF-5D69-4FED-99CA-4E7A1420C674}" srcOrd="0" destOrd="0" parTransId="{C1302297-20C5-4812-B1A4-933250C01E14}" sibTransId="{6A956A75-EE35-4EAB-8E6A-343A241B764B}"/>
    <dgm:cxn modelId="{FAB592FF-1AAE-4F7B-9171-0D6E3D40C2F0}" type="presOf" srcId="{B39AAC70-5965-408E-8586-D5D1AD9128FC}" destId="{86B235D1-9980-4560-9A3C-216C966BDDFF}" srcOrd="0" destOrd="0" presId="urn:microsoft.com/office/officeart/2009/3/layout/IncreasingArrowsProcess"/>
    <dgm:cxn modelId="{D670AB93-66DD-487F-B1B7-D7D04432F52C}" type="presParOf" srcId="{86B235D1-9980-4560-9A3C-216C966BDDFF}" destId="{3F8F9895-544D-4B37-A35C-0CE3B0984B45}" srcOrd="0" destOrd="0" presId="urn:microsoft.com/office/officeart/2009/3/layout/IncreasingArrowsProcess"/>
    <dgm:cxn modelId="{6EA1AF4E-5933-4B3E-9477-7F10106CE541}" type="presParOf" srcId="{86B235D1-9980-4560-9A3C-216C966BDDFF}" destId="{FE013676-48BF-4771-9F27-B97FE50E8F7D}" srcOrd="1" destOrd="0" presId="urn:microsoft.com/office/officeart/2009/3/layout/IncreasingArrowsProcess"/>
    <dgm:cxn modelId="{04E5EA3D-19D5-47D8-A890-0384AD96CE3E}" type="presParOf" srcId="{86B235D1-9980-4560-9A3C-216C966BDDFF}" destId="{9DF017D3-FD95-46FE-A474-D85C45FFA198}" srcOrd="2" destOrd="0" presId="urn:microsoft.com/office/officeart/2009/3/layout/IncreasingArrowsProcess"/>
    <dgm:cxn modelId="{7DD9E337-186E-4DD5-B4F3-DC99DD36F591}" type="presParOf" srcId="{86B235D1-9980-4560-9A3C-216C966BDDFF}" destId="{81D16EA3-993A-4427-812A-2CC18CED056C}" srcOrd="3" destOrd="0" presId="urn:microsoft.com/office/officeart/2009/3/layout/IncreasingArrowsProcess"/>
    <dgm:cxn modelId="{2E560759-E5E0-46CD-B9D4-911572CE8A8D}" type="presParOf" srcId="{86B235D1-9980-4560-9A3C-216C966BDDFF}" destId="{6BB5F486-F086-41C5-8CBC-DA4521C39818}" srcOrd="4" destOrd="0" presId="urn:microsoft.com/office/officeart/2009/3/layout/IncreasingArrowsProcess"/>
    <dgm:cxn modelId="{40A57098-918F-49AE-8232-154E975D06ED}" type="presParOf" srcId="{86B235D1-9980-4560-9A3C-216C966BDDFF}" destId="{F93A3510-7CF5-49E9-8EEB-2FB8EE144272}"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9AAC70-5965-408E-8586-D5D1AD9128FC}"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zh-CN" altLang="en-US"/>
        </a:p>
      </dgm:t>
    </dgm:pt>
    <dgm:pt modelId="{EE6687B0-0323-4ADD-91C4-636D8DE735AF}">
      <dgm:prSet phldrT="[文本]" custT="1"/>
      <dgm:spPr/>
      <dgm:t>
        <a:bodyPr/>
        <a:lstStyle/>
        <a:p>
          <a:r>
            <a:rPr lang="en-US" altLang="zh-CN" sz="1600" dirty="0"/>
            <a:t>Goal: </a:t>
          </a:r>
          <a:endParaRPr lang="zh-CN" altLang="en-US" sz="1600" dirty="0"/>
        </a:p>
      </dgm:t>
    </dgm:pt>
    <dgm:pt modelId="{F53D798E-7714-4222-83C6-260DB4466AEE}" type="parTrans" cxnId="{8E2822CA-94C5-4F84-942B-154623EC523E}">
      <dgm:prSet/>
      <dgm:spPr/>
      <dgm:t>
        <a:bodyPr/>
        <a:lstStyle/>
        <a:p>
          <a:endParaRPr lang="zh-CN" altLang="en-US" sz="2400"/>
        </a:p>
      </dgm:t>
    </dgm:pt>
    <dgm:pt modelId="{6A91A651-ADA5-472B-B601-EC5106ED9028}" type="sibTrans" cxnId="{8E2822CA-94C5-4F84-942B-154623EC523E}">
      <dgm:prSet/>
      <dgm:spPr/>
      <dgm:t>
        <a:bodyPr/>
        <a:lstStyle/>
        <a:p>
          <a:endParaRPr lang="zh-CN" altLang="en-US" sz="2400"/>
        </a:p>
      </dgm:t>
    </dgm:pt>
    <dgm:pt modelId="{4DBFD5DF-5D69-4FED-99CA-4E7A1420C674}">
      <dgm:prSet custT="1"/>
      <dgm:spPr/>
      <dgm:t>
        <a:bodyPr/>
        <a:lstStyle/>
        <a:p>
          <a:r>
            <a:rPr lang="en-US" altLang="zh-CN" sz="1600" dirty="0"/>
            <a:t>News source: </a:t>
          </a:r>
          <a:r>
            <a:rPr lang="en-US" altLang="zh-CN" sz="1600" b="1" dirty="0"/>
            <a:t>Google news</a:t>
          </a:r>
        </a:p>
      </dgm:t>
    </dgm:pt>
    <dgm:pt modelId="{C1302297-20C5-4812-B1A4-933250C01E14}" type="parTrans" cxnId="{556498F8-36F3-4FB0-844E-F1EB467D7E1B}">
      <dgm:prSet/>
      <dgm:spPr/>
      <dgm:t>
        <a:bodyPr/>
        <a:lstStyle/>
        <a:p>
          <a:endParaRPr lang="zh-CN" altLang="en-US" sz="2400"/>
        </a:p>
      </dgm:t>
    </dgm:pt>
    <dgm:pt modelId="{6A956A75-EE35-4EAB-8E6A-343A241B764B}" type="sibTrans" cxnId="{556498F8-36F3-4FB0-844E-F1EB467D7E1B}">
      <dgm:prSet/>
      <dgm:spPr/>
      <dgm:t>
        <a:bodyPr/>
        <a:lstStyle/>
        <a:p>
          <a:endParaRPr lang="zh-CN" altLang="en-US" sz="2400"/>
        </a:p>
      </dgm:t>
    </dgm:pt>
    <dgm:pt modelId="{031D3954-9CA3-4B86-9E99-37109894CCC6}">
      <dgm:prSet custT="1"/>
      <dgm:spPr/>
      <dgm:t>
        <a:bodyPr/>
        <a:lstStyle/>
        <a:p>
          <a:r>
            <a:rPr lang="en-US" altLang="zh-CN" sz="1600" dirty="0"/>
            <a:t>Company: </a:t>
          </a:r>
          <a:r>
            <a:rPr lang="en-US" altLang="zh-CN" sz="1600" b="1" dirty="0"/>
            <a:t>AMZN (Amazon)</a:t>
          </a:r>
        </a:p>
      </dgm:t>
    </dgm:pt>
    <dgm:pt modelId="{CEA83B48-7ED6-4E2E-8FB9-CA39718F5B30}" type="parTrans" cxnId="{A3E0F1F2-F437-436C-A813-1FF7AF61A38B}">
      <dgm:prSet/>
      <dgm:spPr/>
      <dgm:t>
        <a:bodyPr/>
        <a:lstStyle/>
        <a:p>
          <a:endParaRPr lang="zh-CN" altLang="en-US" sz="2400"/>
        </a:p>
      </dgm:t>
    </dgm:pt>
    <dgm:pt modelId="{82D68EAF-3819-4446-9C68-610985996F85}" type="sibTrans" cxnId="{A3E0F1F2-F437-436C-A813-1FF7AF61A38B}">
      <dgm:prSet/>
      <dgm:spPr/>
      <dgm:t>
        <a:bodyPr/>
        <a:lstStyle/>
        <a:p>
          <a:endParaRPr lang="zh-CN" altLang="en-US" sz="2400"/>
        </a:p>
      </dgm:t>
    </dgm:pt>
    <dgm:pt modelId="{179FF0BE-95AC-4261-822B-B262EA25B7AF}">
      <dgm:prSet custT="1"/>
      <dgm:spPr/>
      <dgm:t>
        <a:bodyPr/>
        <a:lstStyle/>
        <a:p>
          <a:r>
            <a:rPr lang="en-US" altLang="zh-CN" sz="1600"/>
            <a:t>Solution:</a:t>
          </a:r>
          <a:endParaRPr lang="en-US" altLang="zh-CN" sz="1600" dirty="0"/>
        </a:p>
      </dgm:t>
    </dgm:pt>
    <dgm:pt modelId="{53304E7F-70C2-4803-931C-F5A44C25F2C7}" type="parTrans" cxnId="{CA08ADF3-1D91-4597-83DC-30AFC65BB60E}">
      <dgm:prSet/>
      <dgm:spPr/>
      <dgm:t>
        <a:bodyPr/>
        <a:lstStyle/>
        <a:p>
          <a:endParaRPr lang="zh-CN" altLang="en-US" sz="2400"/>
        </a:p>
      </dgm:t>
    </dgm:pt>
    <dgm:pt modelId="{1221DF45-522B-4F58-BD81-866C012EF9FE}" type="sibTrans" cxnId="{CA08ADF3-1D91-4597-83DC-30AFC65BB60E}">
      <dgm:prSet/>
      <dgm:spPr/>
      <dgm:t>
        <a:bodyPr/>
        <a:lstStyle/>
        <a:p>
          <a:endParaRPr lang="zh-CN" altLang="en-US" sz="2400"/>
        </a:p>
      </dgm:t>
    </dgm:pt>
    <dgm:pt modelId="{A99CBE5C-72DC-42A7-8810-29654CAA0A04}">
      <dgm:prSet custT="1"/>
      <dgm:spPr/>
      <dgm:t>
        <a:bodyPr/>
        <a:lstStyle/>
        <a:p>
          <a:r>
            <a:rPr lang="en-US" altLang="zh-CN" sz="1600" dirty="0"/>
            <a:t>Use </a:t>
          </a:r>
          <a:r>
            <a:rPr lang="en-US" altLang="zh-CN" sz="1600" b="1" dirty="0" err="1"/>
            <a:t>GoogleNews</a:t>
          </a:r>
          <a:r>
            <a:rPr lang="en-US" altLang="zh-CN" sz="1600" b="1" dirty="0"/>
            <a:t> </a:t>
          </a:r>
          <a:r>
            <a:rPr lang="en-US" altLang="zh-CN" sz="1600" b="1" dirty="0" err="1"/>
            <a:t>api</a:t>
          </a:r>
          <a:r>
            <a:rPr lang="en-US" altLang="zh-CN" sz="1600" dirty="0"/>
            <a:t> to pull search results from google news</a:t>
          </a:r>
        </a:p>
      </dgm:t>
    </dgm:pt>
    <dgm:pt modelId="{AA91A3EA-FE58-483B-8DC5-424B99C87C33}" type="parTrans" cxnId="{69A3F960-8ADB-4A18-AABE-40B7347E445D}">
      <dgm:prSet/>
      <dgm:spPr/>
      <dgm:t>
        <a:bodyPr/>
        <a:lstStyle/>
        <a:p>
          <a:endParaRPr lang="zh-CN" altLang="en-US" sz="2400"/>
        </a:p>
      </dgm:t>
    </dgm:pt>
    <dgm:pt modelId="{CF7342C3-6C43-4F92-8D8E-4C0D82016D1C}" type="sibTrans" cxnId="{69A3F960-8ADB-4A18-AABE-40B7347E445D}">
      <dgm:prSet/>
      <dgm:spPr/>
      <dgm:t>
        <a:bodyPr/>
        <a:lstStyle/>
        <a:p>
          <a:endParaRPr lang="zh-CN" altLang="en-US" sz="2400"/>
        </a:p>
      </dgm:t>
    </dgm:pt>
    <dgm:pt modelId="{4183DB77-4A8B-46DE-9252-79882B3397C3}">
      <dgm:prSet custT="1"/>
      <dgm:spPr>
        <a:blipFill>
          <a:blip xmlns:r="http://schemas.openxmlformats.org/officeDocument/2006/relationships" r:embed="rId1"/>
          <a:stretch>
            <a:fillRect l="-2349" t="-917" r="-3020"/>
          </a:stretch>
        </a:blipFill>
      </dgm:spPr>
      <dgm:t>
        <a:bodyPr/>
        <a:lstStyle/>
        <a:p>
          <a:r>
            <a:rPr lang="zh-CN" altLang="en-US">
              <a:noFill/>
            </a:rPr>
            <a:t> </a:t>
          </a:r>
        </a:p>
      </dgm:t>
    </dgm:pt>
    <dgm:pt modelId="{AA4CCD6C-DFE3-48AB-9086-3DC792BA1BC0}" type="parTrans" cxnId="{CC799A20-B8D5-4EE1-8ED7-B9395A234AA3}">
      <dgm:prSet/>
      <dgm:spPr/>
      <dgm:t>
        <a:bodyPr/>
        <a:lstStyle/>
        <a:p>
          <a:endParaRPr lang="zh-CN" altLang="en-US" sz="2400"/>
        </a:p>
      </dgm:t>
    </dgm:pt>
    <dgm:pt modelId="{26593995-D701-4153-92BC-A0F641D3B875}" type="sibTrans" cxnId="{CC799A20-B8D5-4EE1-8ED7-B9395A234AA3}">
      <dgm:prSet/>
      <dgm:spPr/>
      <dgm:t>
        <a:bodyPr/>
        <a:lstStyle/>
        <a:p>
          <a:endParaRPr lang="zh-CN" altLang="en-US" sz="2400"/>
        </a:p>
      </dgm:t>
    </dgm:pt>
    <dgm:pt modelId="{8CEE055E-00CA-47ED-B810-495A1149AD73}">
      <dgm:prSet custT="1"/>
      <dgm:spPr/>
      <dgm:t>
        <a:bodyPr/>
        <a:lstStyle/>
        <a:p>
          <a:r>
            <a:rPr lang="zh-CN" altLang="en-US">
              <a:noFill/>
            </a:rPr>
            <a:t> </a:t>
          </a:r>
        </a:p>
      </dgm:t>
    </dgm:pt>
    <dgm:pt modelId="{669A5EA2-B882-4608-B667-EBF51C8CDC6B}" type="parTrans" cxnId="{585F62CF-C96A-4247-88AF-E84129D31884}">
      <dgm:prSet/>
      <dgm:spPr/>
      <dgm:t>
        <a:bodyPr/>
        <a:lstStyle/>
        <a:p>
          <a:endParaRPr lang="zh-CN" altLang="en-US" sz="2400"/>
        </a:p>
      </dgm:t>
    </dgm:pt>
    <dgm:pt modelId="{63F0BFC4-8472-4A97-92D1-144463A532FC}" type="sibTrans" cxnId="{585F62CF-C96A-4247-88AF-E84129D31884}">
      <dgm:prSet/>
      <dgm:spPr/>
      <dgm:t>
        <a:bodyPr/>
        <a:lstStyle/>
        <a:p>
          <a:endParaRPr lang="zh-CN" altLang="en-US" sz="2400"/>
        </a:p>
      </dgm:t>
    </dgm:pt>
    <dgm:pt modelId="{FFAE89CD-345F-4E92-BB42-78D1D8D52EF9}">
      <dgm:prSet custT="1"/>
      <dgm:spPr/>
      <dgm:t>
        <a:bodyPr/>
        <a:lstStyle/>
        <a:p>
          <a:r>
            <a:rPr lang="zh-CN" altLang="en-US">
              <a:noFill/>
            </a:rPr>
            <a:t> </a:t>
          </a:r>
        </a:p>
      </dgm:t>
    </dgm:pt>
    <dgm:pt modelId="{4797FD7F-4DAF-4402-BED6-FE6CF50151AA}" type="parTrans" cxnId="{465F0890-5D11-49EC-A427-7A9403E0830B}">
      <dgm:prSet/>
      <dgm:spPr/>
      <dgm:t>
        <a:bodyPr/>
        <a:lstStyle/>
        <a:p>
          <a:endParaRPr lang="zh-CN" altLang="en-US" sz="2400"/>
        </a:p>
      </dgm:t>
    </dgm:pt>
    <dgm:pt modelId="{DBD9EE74-1D82-4BBC-89C6-D406E97CC2C5}" type="sibTrans" cxnId="{465F0890-5D11-49EC-A427-7A9403E0830B}">
      <dgm:prSet/>
      <dgm:spPr/>
      <dgm:t>
        <a:bodyPr/>
        <a:lstStyle/>
        <a:p>
          <a:endParaRPr lang="zh-CN" altLang="en-US" sz="2400"/>
        </a:p>
      </dgm:t>
    </dgm:pt>
    <dgm:pt modelId="{C49CFCE1-5CEA-4633-8CC6-8B7033E8B6C1}">
      <dgm:prSet custT="1"/>
      <dgm:spPr/>
      <dgm:t>
        <a:bodyPr/>
        <a:lstStyle/>
        <a:p>
          <a:r>
            <a:rPr lang="zh-CN" altLang="en-US">
              <a:noFill/>
            </a:rPr>
            <a:t> </a:t>
          </a:r>
        </a:p>
      </dgm:t>
    </dgm:pt>
    <dgm:pt modelId="{A63D69F6-5837-46CF-8A57-649643E37E6F}" type="parTrans" cxnId="{9D8D50A7-99BE-4B67-9A5B-7AB1FCC56522}">
      <dgm:prSet/>
      <dgm:spPr/>
      <dgm:t>
        <a:bodyPr/>
        <a:lstStyle/>
        <a:p>
          <a:endParaRPr lang="zh-CN" altLang="en-US" sz="2400"/>
        </a:p>
      </dgm:t>
    </dgm:pt>
    <dgm:pt modelId="{D4F7416F-EC12-444A-84F0-A7CBD882B665}" type="sibTrans" cxnId="{9D8D50A7-99BE-4B67-9A5B-7AB1FCC56522}">
      <dgm:prSet/>
      <dgm:spPr/>
      <dgm:t>
        <a:bodyPr/>
        <a:lstStyle/>
        <a:p>
          <a:endParaRPr lang="zh-CN" altLang="en-US" sz="2400"/>
        </a:p>
      </dgm:t>
    </dgm:pt>
    <dgm:pt modelId="{B457C9AE-F47C-4DFF-BDE3-9B15E2E48A95}">
      <dgm:prSet custT="1"/>
      <dgm:spPr/>
      <dgm:t>
        <a:bodyPr/>
        <a:lstStyle/>
        <a:p>
          <a:r>
            <a:rPr lang="en-US" altLang="zh-CN" sz="1600"/>
            <a:t>Implementation:</a:t>
          </a:r>
          <a:endParaRPr lang="en-US" altLang="zh-CN" sz="1600" dirty="0"/>
        </a:p>
      </dgm:t>
    </dgm:pt>
    <dgm:pt modelId="{087DCF71-F33B-409A-B696-E9293132231E}" type="parTrans" cxnId="{26D97BC8-CA4F-4431-82ED-8C81B90EB719}">
      <dgm:prSet/>
      <dgm:spPr/>
      <dgm:t>
        <a:bodyPr/>
        <a:lstStyle/>
        <a:p>
          <a:endParaRPr lang="zh-CN" altLang="en-US" sz="2400"/>
        </a:p>
      </dgm:t>
    </dgm:pt>
    <dgm:pt modelId="{E362695D-DB33-4E09-B02C-0F1E19E09172}" type="sibTrans" cxnId="{26D97BC8-CA4F-4431-82ED-8C81B90EB719}">
      <dgm:prSet/>
      <dgm:spPr/>
      <dgm:t>
        <a:bodyPr/>
        <a:lstStyle/>
        <a:p>
          <a:endParaRPr lang="zh-CN" altLang="en-US" sz="2400"/>
        </a:p>
      </dgm:t>
    </dgm:pt>
    <dgm:pt modelId="{86B235D1-9980-4560-9A3C-216C966BDDFF}" type="pres">
      <dgm:prSet presAssocID="{B39AAC70-5965-408E-8586-D5D1AD9128FC}" presName="Name0" presStyleCnt="0">
        <dgm:presLayoutVars>
          <dgm:chMax val="5"/>
          <dgm:chPref val="5"/>
          <dgm:dir/>
          <dgm:animLvl val="lvl"/>
        </dgm:presLayoutVars>
      </dgm:prSet>
      <dgm:spPr/>
    </dgm:pt>
    <dgm:pt modelId="{3F8F9895-544D-4B37-A35C-0CE3B0984B45}" type="pres">
      <dgm:prSet presAssocID="{EE6687B0-0323-4ADD-91C4-636D8DE735AF}" presName="parentText1" presStyleLbl="node1" presStyleIdx="0" presStyleCnt="3">
        <dgm:presLayoutVars>
          <dgm:chMax/>
          <dgm:chPref val="3"/>
          <dgm:bulletEnabled val="1"/>
        </dgm:presLayoutVars>
      </dgm:prSet>
      <dgm:spPr/>
    </dgm:pt>
    <dgm:pt modelId="{FE013676-48BF-4771-9F27-B97FE50E8F7D}" type="pres">
      <dgm:prSet presAssocID="{EE6687B0-0323-4ADD-91C4-636D8DE735AF}" presName="childText1" presStyleLbl="solidAlignAcc1" presStyleIdx="0" presStyleCnt="3">
        <dgm:presLayoutVars>
          <dgm:chMax val="0"/>
          <dgm:chPref val="0"/>
          <dgm:bulletEnabled val="1"/>
        </dgm:presLayoutVars>
      </dgm:prSet>
      <dgm:spPr/>
    </dgm:pt>
    <dgm:pt modelId="{9DF017D3-FD95-46FE-A474-D85C45FFA198}" type="pres">
      <dgm:prSet presAssocID="{179FF0BE-95AC-4261-822B-B262EA25B7AF}" presName="parentText2" presStyleLbl="node1" presStyleIdx="1" presStyleCnt="3">
        <dgm:presLayoutVars>
          <dgm:chMax/>
          <dgm:chPref val="3"/>
          <dgm:bulletEnabled val="1"/>
        </dgm:presLayoutVars>
      </dgm:prSet>
      <dgm:spPr/>
    </dgm:pt>
    <dgm:pt modelId="{81D16EA3-993A-4427-812A-2CC18CED056C}" type="pres">
      <dgm:prSet presAssocID="{179FF0BE-95AC-4261-822B-B262EA25B7AF}" presName="childText2" presStyleLbl="solidAlignAcc1" presStyleIdx="1" presStyleCnt="3">
        <dgm:presLayoutVars>
          <dgm:chMax val="0"/>
          <dgm:chPref val="0"/>
          <dgm:bulletEnabled val="1"/>
        </dgm:presLayoutVars>
      </dgm:prSet>
      <dgm:spPr/>
    </dgm:pt>
    <dgm:pt modelId="{6BB5F486-F086-41C5-8CBC-DA4521C39818}" type="pres">
      <dgm:prSet presAssocID="{B457C9AE-F47C-4DFF-BDE3-9B15E2E48A95}" presName="parentText3" presStyleLbl="node1" presStyleIdx="2" presStyleCnt="3">
        <dgm:presLayoutVars>
          <dgm:chMax/>
          <dgm:chPref val="3"/>
          <dgm:bulletEnabled val="1"/>
        </dgm:presLayoutVars>
      </dgm:prSet>
      <dgm:spPr/>
    </dgm:pt>
    <dgm:pt modelId="{F93A3510-7CF5-49E9-8EEB-2FB8EE144272}" type="pres">
      <dgm:prSet presAssocID="{B457C9AE-F47C-4DFF-BDE3-9B15E2E48A95}" presName="childText3" presStyleLbl="solidAlignAcc1" presStyleIdx="2" presStyleCnt="3" custScaleY="122374" custLinFactNeighborX="377" custLinFactNeighborY="13669">
        <dgm:presLayoutVars>
          <dgm:chMax val="0"/>
          <dgm:chPref val="0"/>
          <dgm:bulletEnabled val="1"/>
        </dgm:presLayoutVars>
      </dgm:prSet>
      <dgm:spPr/>
    </dgm:pt>
  </dgm:ptLst>
  <dgm:cxnLst>
    <dgm:cxn modelId="{5BC7F105-F063-451B-8BDA-97A11DE9D2B1}" type="presOf" srcId="{EE6687B0-0323-4ADD-91C4-636D8DE735AF}" destId="{3F8F9895-544D-4B37-A35C-0CE3B0984B45}" srcOrd="0" destOrd="0" presId="urn:microsoft.com/office/officeart/2009/3/layout/IncreasingArrowsProcess"/>
    <dgm:cxn modelId="{CC799A20-B8D5-4EE1-8ED7-B9395A234AA3}" srcId="{B457C9AE-F47C-4DFF-BDE3-9B15E2E48A95}" destId="{4183DB77-4A8B-46DE-9252-79882B3397C3}" srcOrd="0" destOrd="0" parTransId="{AA4CCD6C-DFE3-48AB-9086-3DC792BA1BC0}" sibTransId="{26593995-D701-4153-92BC-A0F641D3B875}"/>
    <dgm:cxn modelId="{7C2D4029-64DB-4797-8319-B1B49343C082}" type="presOf" srcId="{4183DB77-4A8B-46DE-9252-79882B3397C3}" destId="{F93A3510-7CF5-49E9-8EEB-2FB8EE144272}" srcOrd="0" destOrd="0" presId="urn:microsoft.com/office/officeart/2009/3/layout/IncreasingArrowsProcess"/>
    <dgm:cxn modelId="{ED9D083E-EFAE-4702-8F86-098ADC0CAA9C}" type="presOf" srcId="{4DBFD5DF-5D69-4FED-99CA-4E7A1420C674}" destId="{FE013676-48BF-4771-9F27-B97FE50E8F7D}" srcOrd="0" destOrd="0" presId="urn:microsoft.com/office/officeart/2009/3/layout/IncreasingArrowsProcess"/>
    <dgm:cxn modelId="{5CF1BF60-F11A-4491-B9D5-3B1607BFABF9}" type="presOf" srcId="{FFAE89CD-345F-4E92-BB42-78D1D8D52EF9}" destId="{F93A3510-7CF5-49E9-8EEB-2FB8EE144272}" srcOrd="0" destOrd="2" presId="urn:microsoft.com/office/officeart/2009/3/layout/IncreasingArrowsProcess"/>
    <dgm:cxn modelId="{69A3F960-8ADB-4A18-AABE-40B7347E445D}" srcId="{179FF0BE-95AC-4261-822B-B262EA25B7AF}" destId="{A99CBE5C-72DC-42A7-8810-29654CAA0A04}" srcOrd="0" destOrd="0" parTransId="{AA91A3EA-FE58-483B-8DC5-424B99C87C33}" sibTransId="{CF7342C3-6C43-4F92-8D8E-4C0D82016D1C}"/>
    <dgm:cxn modelId="{C3275E78-A1DB-4EA5-ABD0-BC164424F886}" type="presOf" srcId="{C49CFCE1-5CEA-4633-8CC6-8B7033E8B6C1}" destId="{F93A3510-7CF5-49E9-8EEB-2FB8EE144272}" srcOrd="0" destOrd="3" presId="urn:microsoft.com/office/officeart/2009/3/layout/IncreasingArrowsProcess"/>
    <dgm:cxn modelId="{465F0890-5D11-49EC-A427-7A9403E0830B}" srcId="{8CEE055E-00CA-47ED-B810-495A1149AD73}" destId="{FFAE89CD-345F-4E92-BB42-78D1D8D52EF9}" srcOrd="0" destOrd="0" parTransId="{4797FD7F-4DAF-4402-BED6-FE6CF50151AA}" sibTransId="{DBD9EE74-1D82-4BBC-89C6-D406E97CC2C5}"/>
    <dgm:cxn modelId="{B0562993-665C-476F-A844-825BC1225F31}" type="presOf" srcId="{B457C9AE-F47C-4DFF-BDE3-9B15E2E48A95}" destId="{6BB5F486-F086-41C5-8CBC-DA4521C39818}" srcOrd="0" destOrd="0" presId="urn:microsoft.com/office/officeart/2009/3/layout/IncreasingArrowsProcess"/>
    <dgm:cxn modelId="{6CC766A2-4F8D-42E8-924A-AC28F7F86CA7}" type="presOf" srcId="{8CEE055E-00CA-47ED-B810-495A1149AD73}" destId="{F93A3510-7CF5-49E9-8EEB-2FB8EE144272}" srcOrd="0" destOrd="1" presId="urn:microsoft.com/office/officeart/2009/3/layout/IncreasingArrowsProcess"/>
    <dgm:cxn modelId="{9D8D50A7-99BE-4B67-9A5B-7AB1FCC56522}" srcId="{8CEE055E-00CA-47ED-B810-495A1149AD73}" destId="{C49CFCE1-5CEA-4633-8CC6-8B7033E8B6C1}" srcOrd="1" destOrd="0" parTransId="{A63D69F6-5837-46CF-8A57-649643E37E6F}" sibTransId="{D4F7416F-EC12-444A-84F0-A7CBD882B665}"/>
    <dgm:cxn modelId="{D6C84DBA-C3A0-4EA8-89DE-5B8195772637}" type="presOf" srcId="{A99CBE5C-72DC-42A7-8810-29654CAA0A04}" destId="{81D16EA3-993A-4427-812A-2CC18CED056C}" srcOrd="0" destOrd="0" presId="urn:microsoft.com/office/officeart/2009/3/layout/IncreasingArrowsProcess"/>
    <dgm:cxn modelId="{26D97BC8-CA4F-4431-82ED-8C81B90EB719}" srcId="{B39AAC70-5965-408E-8586-D5D1AD9128FC}" destId="{B457C9AE-F47C-4DFF-BDE3-9B15E2E48A95}" srcOrd="2" destOrd="0" parTransId="{087DCF71-F33B-409A-B696-E9293132231E}" sibTransId="{E362695D-DB33-4E09-B02C-0F1E19E09172}"/>
    <dgm:cxn modelId="{8E2822CA-94C5-4F84-942B-154623EC523E}" srcId="{B39AAC70-5965-408E-8586-D5D1AD9128FC}" destId="{EE6687B0-0323-4ADD-91C4-636D8DE735AF}" srcOrd="0" destOrd="0" parTransId="{F53D798E-7714-4222-83C6-260DB4466AEE}" sibTransId="{6A91A651-ADA5-472B-B601-EC5106ED9028}"/>
    <dgm:cxn modelId="{585F62CF-C96A-4247-88AF-E84129D31884}" srcId="{B457C9AE-F47C-4DFF-BDE3-9B15E2E48A95}" destId="{8CEE055E-00CA-47ED-B810-495A1149AD73}" srcOrd="1" destOrd="0" parTransId="{669A5EA2-B882-4608-B667-EBF51C8CDC6B}" sibTransId="{63F0BFC4-8472-4A97-92D1-144463A532FC}"/>
    <dgm:cxn modelId="{0EA879F1-FB9A-44FD-88BA-7E6C677A3883}" type="presOf" srcId="{031D3954-9CA3-4B86-9E99-37109894CCC6}" destId="{FE013676-48BF-4771-9F27-B97FE50E8F7D}" srcOrd="0" destOrd="1" presId="urn:microsoft.com/office/officeart/2009/3/layout/IncreasingArrowsProcess"/>
    <dgm:cxn modelId="{A3E0F1F2-F437-436C-A813-1FF7AF61A38B}" srcId="{EE6687B0-0323-4ADD-91C4-636D8DE735AF}" destId="{031D3954-9CA3-4B86-9E99-37109894CCC6}" srcOrd="1" destOrd="0" parTransId="{CEA83B48-7ED6-4E2E-8FB9-CA39718F5B30}" sibTransId="{82D68EAF-3819-4446-9C68-610985996F85}"/>
    <dgm:cxn modelId="{CA08ADF3-1D91-4597-83DC-30AFC65BB60E}" srcId="{B39AAC70-5965-408E-8586-D5D1AD9128FC}" destId="{179FF0BE-95AC-4261-822B-B262EA25B7AF}" srcOrd="1" destOrd="0" parTransId="{53304E7F-70C2-4803-931C-F5A44C25F2C7}" sibTransId="{1221DF45-522B-4F58-BD81-866C012EF9FE}"/>
    <dgm:cxn modelId="{1B0202F8-2092-4ABC-B4D4-887BBD63DDD0}" type="presOf" srcId="{179FF0BE-95AC-4261-822B-B262EA25B7AF}" destId="{9DF017D3-FD95-46FE-A474-D85C45FFA198}" srcOrd="0" destOrd="0" presId="urn:microsoft.com/office/officeart/2009/3/layout/IncreasingArrowsProcess"/>
    <dgm:cxn modelId="{556498F8-36F3-4FB0-844E-F1EB467D7E1B}" srcId="{EE6687B0-0323-4ADD-91C4-636D8DE735AF}" destId="{4DBFD5DF-5D69-4FED-99CA-4E7A1420C674}" srcOrd="0" destOrd="0" parTransId="{C1302297-20C5-4812-B1A4-933250C01E14}" sibTransId="{6A956A75-EE35-4EAB-8E6A-343A241B764B}"/>
    <dgm:cxn modelId="{FAB592FF-1AAE-4F7B-9171-0D6E3D40C2F0}" type="presOf" srcId="{B39AAC70-5965-408E-8586-D5D1AD9128FC}" destId="{86B235D1-9980-4560-9A3C-216C966BDDFF}" srcOrd="0" destOrd="0" presId="urn:microsoft.com/office/officeart/2009/3/layout/IncreasingArrowsProcess"/>
    <dgm:cxn modelId="{D670AB93-66DD-487F-B1B7-D7D04432F52C}" type="presParOf" srcId="{86B235D1-9980-4560-9A3C-216C966BDDFF}" destId="{3F8F9895-544D-4B37-A35C-0CE3B0984B45}" srcOrd="0" destOrd="0" presId="urn:microsoft.com/office/officeart/2009/3/layout/IncreasingArrowsProcess"/>
    <dgm:cxn modelId="{6EA1AF4E-5933-4B3E-9477-7F10106CE541}" type="presParOf" srcId="{86B235D1-9980-4560-9A3C-216C966BDDFF}" destId="{FE013676-48BF-4771-9F27-B97FE50E8F7D}" srcOrd="1" destOrd="0" presId="urn:microsoft.com/office/officeart/2009/3/layout/IncreasingArrowsProcess"/>
    <dgm:cxn modelId="{04E5EA3D-19D5-47D8-A890-0384AD96CE3E}" type="presParOf" srcId="{86B235D1-9980-4560-9A3C-216C966BDDFF}" destId="{9DF017D3-FD95-46FE-A474-D85C45FFA198}" srcOrd="2" destOrd="0" presId="urn:microsoft.com/office/officeart/2009/3/layout/IncreasingArrowsProcess"/>
    <dgm:cxn modelId="{7DD9E337-186E-4DD5-B4F3-DC99DD36F591}" type="presParOf" srcId="{86B235D1-9980-4560-9A3C-216C966BDDFF}" destId="{81D16EA3-993A-4427-812A-2CC18CED056C}" srcOrd="3" destOrd="0" presId="urn:microsoft.com/office/officeart/2009/3/layout/IncreasingArrowsProcess"/>
    <dgm:cxn modelId="{2E560759-E5E0-46CD-B9D4-911572CE8A8D}" type="presParOf" srcId="{86B235D1-9980-4560-9A3C-216C966BDDFF}" destId="{6BB5F486-F086-41C5-8CBC-DA4521C39818}" srcOrd="4" destOrd="0" presId="urn:microsoft.com/office/officeart/2009/3/layout/IncreasingArrowsProcess"/>
    <dgm:cxn modelId="{40A57098-918F-49AE-8232-154E975D06ED}" type="presParOf" srcId="{86B235D1-9980-4560-9A3C-216C966BDDFF}" destId="{F93A3510-7CF5-49E9-8EEB-2FB8EE144272}"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F9895-544D-4B37-A35C-0CE3B0984B45}">
      <dsp:nvSpPr>
        <dsp:cNvPr id="0" name=""/>
        <dsp:cNvSpPr/>
      </dsp:nvSpPr>
      <dsp:spPr>
        <a:xfrm>
          <a:off x="16913" y="169439"/>
          <a:ext cx="5832197" cy="84939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34841" numCol="1" spcCol="1270" anchor="ctr" anchorCtr="0">
          <a:noAutofit/>
        </a:bodyPr>
        <a:lstStyle/>
        <a:p>
          <a:pPr marL="0" lvl="0" indent="0" algn="l" defTabSz="711200">
            <a:lnSpc>
              <a:spcPct val="90000"/>
            </a:lnSpc>
            <a:spcBef>
              <a:spcPct val="0"/>
            </a:spcBef>
            <a:spcAft>
              <a:spcPct val="35000"/>
            </a:spcAft>
            <a:buNone/>
          </a:pPr>
          <a:r>
            <a:rPr lang="en-US" altLang="zh-CN" sz="1600" kern="1200" dirty="0"/>
            <a:t>Goal: </a:t>
          </a:r>
          <a:endParaRPr lang="zh-CN" altLang="en-US" sz="1600" kern="1200" dirty="0"/>
        </a:p>
      </dsp:txBody>
      <dsp:txXfrm>
        <a:off x="16913" y="381787"/>
        <a:ext cx="5619850" cy="424695"/>
      </dsp:txXfrm>
    </dsp:sp>
    <dsp:sp modelId="{FE013676-48BF-4771-9F27-B97FE50E8F7D}">
      <dsp:nvSpPr>
        <dsp:cNvPr id="0" name=""/>
        <dsp:cNvSpPr/>
      </dsp:nvSpPr>
      <dsp:spPr>
        <a:xfrm>
          <a:off x="16913" y="824441"/>
          <a:ext cx="1796316" cy="163623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altLang="zh-CN" sz="1600" kern="1200" dirty="0"/>
            <a:t>News source: </a:t>
          </a:r>
          <a:r>
            <a:rPr lang="en-US" altLang="zh-CN" sz="1600" b="1" kern="1200" dirty="0"/>
            <a:t>Google news</a:t>
          </a:r>
        </a:p>
        <a:p>
          <a:pPr marL="0" lvl="0" indent="0" algn="l" defTabSz="711200">
            <a:lnSpc>
              <a:spcPct val="90000"/>
            </a:lnSpc>
            <a:spcBef>
              <a:spcPct val="0"/>
            </a:spcBef>
            <a:spcAft>
              <a:spcPct val="35000"/>
            </a:spcAft>
            <a:buNone/>
          </a:pPr>
          <a:r>
            <a:rPr lang="en-US" altLang="zh-CN" sz="1600" kern="1200" dirty="0"/>
            <a:t>Company: </a:t>
          </a:r>
          <a:r>
            <a:rPr lang="en-US" altLang="zh-CN" sz="1600" b="1" kern="1200" dirty="0"/>
            <a:t>AMZN (Amazon)</a:t>
          </a:r>
        </a:p>
      </dsp:txBody>
      <dsp:txXfrm>
        <a:off x="16913" y="824441"/>
        <a:ext cx="1796316" cy="1636238"/>
      </dsp:txXfrm>
    </dsp:sp>
    <dsp:sp modelId="{9DF017D3-FD95-46FE-A474-D85C45FFA198}">
      <dsp:nvSpPr>
        <dsp:cNvPr id="0" name=""/>
        <dsp:cNvSpPr/>
      </dsp:nvSpPr>
      <dsp:spPr>
        <a:xfrm>
          <a:off x="1813230" y="452569"/>
          <a:ext cx="4035880" cy="84939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34841" numCol="1" spcCol="1270" anchor="ctr" anchorCtr="0">
          <a:noAutofit/>
        </a:bodyPr>
        <a:lstStyle/>
        <a:p>
          <a:pPr marL="0" lvl="0" indent="0" algn="l" defTabSz="711200">
            <a:lnSpc>
              <a:spcPct val="90000"/>
            </a:lnSpc>
            <a:spcBef>
              <a:spcPct val="0"/>
            </a:spcBef>
            <a:spcAft>
              <a:spcPct val="35000"/>
            </a:spcAft>
            <a:buNone/>
          </a:pPr>
          <a:r>
            <a:rPr lang="en-US" altLang="zh-CN" sz="1600" kern="1200"/>
            <a:t>Solution:</a:t>
          </a:r>
          <a:endParaRPr lang="en-US" altLang="zh-CN" sz="1600" kern="1200" dirty="0"/>
        </a:p>
      </dsp:txBody>
      <dsp:txXfrm>
        <a:off x="1813230" y="664917"/>
        <a:ext cx="3823533" cy="424695"/>
      </dsp:txXfrm>
    </dsp:sp>
    <dsp:sp modelId="{81D16EA3-993A-4427-812A-2CC18CED056C}">
      <dsp:nvSpPr>
        <dsp:cNvPr id="0" name=""/>
        <dsp:cNvSpPr/>
      </dsp:nvSpPr>
      <dsp:spPr>
        <a:xfrm>
          <a:off x="1813230" y="1107571"/>
          <a:ext cx="1796316" cy="163623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altLang="zh-CN" sz="1600" kern="1200" dirty="0"/>
            <a:t>Use </a:t>
          </a:r>
          <a:r>
            <a:rPr lang="en-US" altLang="zh-CN" sz="1600" b="1" kern="1200" dirty="0" err="1"/>
            <a:t>GoogleNews</a:t>
          </a:r>
          <a:r>
            <a:rPr lang="en-US" altLang="zh-CN" sz="1600" b="1" kern="1200" dirty="0"/>
            <a:t> </a:t>
          </a:r>
          <a:r>
            <a:rPr lang="en-US" altLang="zh-CN" sz="1600" b="1" kern="1200" dirty="0" err="1"/>
            <a:t>api</a:t>
          </a:r>
          <a:r>
            <a:rPr lang="en-US" altLang="zh-CN" sz="1600" kern="1200" dirty="0"/>
            <a:t> to pull search results from google news</a:t>
          </a:r>
        </a:p>
      </dsp:txBody>
      <dsp:txXfrm>
        <a:off x="1813230" y="1107571"/>
        <a:ext cx="1796316" cy="1636238"/>
      </dsp:txXfrm>
    </dsp:sp>
    <dsp:sp modelId="{6BB5F486-F086-41C5-8CBC-DA4521C39818}">
      <dsp:nvSpPr>
        <dsp:cNvPr id="0" name=""/>
        <dsp:cNvSpPr/>
      </dsp:nvSpPr>
      <dsp:spPr>
        <a:xfrm>
          <a:off x="3609546" y="735699"/>
          <a:ext cx="2239563" cy="84939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34841" numCol="1" spcCol="1270" anchor="ctr" anchorCtr="0">
          <a:noAutofit/>
        </a:bodyPr>
        <a:lstStyle/>
        <a:p>
          <a:pPr marL="0" lvl="0" indent="0" algn="l" defTabSz="711200">
            <a:lnSpc>
              <a:spcPct val="90000"/>
            </a:lnSpc>
            <a:spcBef>
              <a:spcPct val="0"/>
            </a:spcBef>
            <a:spcAft>
              <a:spcPct val="35000"/>
            </a:spcAft>
            <a:buNone/>
          </a:pPr>
          <a:r>
            <a:rPr lang="en-US" altLang="zh-CN" sz="1600" kern="1200"/>
            <a:t>Implementation:</a:t>
          </a:r>
          <a:endParaRPr lang="en-US" altLang="zh-CN" sz="1600" kern="1200" dirty="0"/>
        </a:p>
      </dsp:txBody>
      <dsp:txXfrm>
        <a:off x="3609546" y="948047"/>
        <a:ext cx="2027216" cy="424695"/>
      </dsp:txXfrm>
    </dsp:sp>
    <dsp:sp modelId="{F93A3510-7CF5-49E9-8EEB-2FB8EE144272}">
      <dsp:nvSpPr>
        <dsp:cNvPr id="0" name=""/>
        <dsp:cNvSpPr/>
      </dsp:nvSpPr>
      <dsp:spPr>
        <a:xfrm>
          <a:off x="3616318" y="1379774"/>
          <a:ext cx="1796316" cy="1973025"/>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altLang="zh-CN" sz="1200" kern="1200" dirty="0"/>
            <a:t>1. </a:t>
          </a:r>
          <a:r>
            <a:rPr lang="en-US" altLang="zh-CN" sz="1200" b="1" kern="1200" dirty="0"/>
            <a:t>Search</a:t>
          </a:r>
          <a:r>
            <a:rPr lang="en-US" altLang="zh-CN" sz="1200" kern="1200" dirty="0"/>
            <a:t> AMZN news from time range </a:t>
          </a:r>
          <a:r>
            <a:rPr lang="en-US" sz="1200" b="0" kern="1200" dirty="0"/>
            <a:t>Jan 01, 2020 to Jan 17, 2021 (382 days)</a:t>
          </a:r>
          <a:endParaRPr lang="en-US" altLang="zh-CN" sz="1200" kern="1200" dirty="0"/>
        </a:p>
        <a:p>
          <a:pPr marL="0" lvl="0" indent="0" algn="l" defTabSz="533400">
            <a:lnSpc>
              <a:spcPct val="90000"/>
            </a:lnSpc>
            <a:spcBef>
              <a:spcPct val="0"/>
            </a:spcBef>
            <a:spcAft>
              <a:spcPct val="35000"/>
            </a:spcAft>
            <a:buNone/>
          </a:pPr>
          <a:r>
            <a:rPr lang="en-US" altLang="zh-CN" sz="1200" kern="1200" dirty="0"/>
            <a:t>2. </a:t>
          </a:r>
          <a:r>
            <a:rPr lang="en-US" altLang="zh-CN" sz="1200" b="1" kern="1200" dirty="0"/>
            <a:t>Count</a:t>
          </a:r>
          <a:r>
            <a:rPr lang="en-US" altLang="zh-CN" sz="1200" kern="1200" dirty="0"/>
            <a:t> the unique values of date for frequency, then</a:t>
          </a:r>
        </a:p>
        <a:p>
          <a:pPr marL="114300" lvl="1" indent="-114300" algn="l" defTabSz="533400">
            <a:lnSpc>
              <a:spcPct val="90000"/>
            </a:lnSpc>
            <a:spcBef>
              <a:spcPct val="0"/>
            </a:spcBef>
            <a:spcAft>
              <a:spcPct val="15000"/>
            </a:spcAft>
            <a:buChar char="•"/>
          </a:pPr>
          <a:r>
            <a:rPr lang="en-US" altLang="zh-CN" sz="1200" b="1" kern="1200" dirty="0"/>
            <a:t>Visualization</a:t>
          </a:r>
          <a:r>
            <a:rPr lang="en-US" altLang="zh-CN" sz="1200" kern="1200" dirty="0"/>
            <a:t>: plot</a:t>
          </a:r>
        </a:p>
        <a:p>
          <a:pPr marL="114300" lvl="1" indent="-114300" algn="l" defTabSz="533400">
            <a:lnSpc>
              <a:spcPct val="90000"/>
            </a:lnSpc>
            <a:spcBef>
              <a:spcPct val="0"/>
            </a:spcBef>
            <a:spcAft>
              <a:spcPct val="15000"/>
            </a:spcAft>
            <a:buChar char="•"/>
          </a:pPr>
          <a:r>
            <a:rPr lang="en-US" altLang="zh-CN" sz="1200" b="1" kern="1200" dirty="0"/>
            <a:t>Compute </a:t>
          </a:r>
          <a14:m xmlns:a14="http://schemas.microsoft.com/office/drawing/2010/main">
            <m:oMath xmlns:m="http://schemas.openxmlformats.org/officeDocument/2006/math">
              <m:r>
                <a:rPr lang="zh-CN" altLang="en-US" sz="1200" b="1" i="1" kern="1200" dirty="0" smtClean="0">
                  <a:latin typeface="Cambria Math" panose="02040503050406030204" pitchFamily="18" charset="0"/>
                </a:rPr>
                <m:t>𝛌</m:t>
              </m:r>
            </m:oMath>
          </a14:m>
          <a:r>
            <a:rPr lang="en-US" altLang="zh-CN" sz="1200" kern="1200" dirty="0"/>
            <a:t>: calculate the </a:t>
          </a:r>
          <a:r>
            <a:rPr lang="en-US" altLang="zh-CN" sz="1200" u="sng" kern="1200" dirty="0"/>
            <a:t>average of each day’s amount of news articles</a:t>
          </a:r>
        </a:p>
      </dsp:txBody>
      <dsp:txXfrm>
        <a:off x="3616318" y="1379774"/>
        <a:ext cx="1796316" cy="1973025"/>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E317F8B-3AC2-4A1D-B69D-DA58E7563B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D13E0748-5CEC-4327-A694-191CBC57A8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FA6950-0A8F-472F-8C0C-D6F0E2EE8421}" type="datetimeFigureOut">
              <a:rPr lang="zh-CN" altLang="en-US" smtClean="0"/>
              <a:t>2021/2/17</a:t>
            </a:fld>
            <a:endParaRPr lang="zh-CN" altLang="en-US"/>
          </a:p>
        </p:txBody>
      </p:sp>
      <p:sp>
        <p:nvSpPr>
          <p:cNvPr id="4" name="页脚占位符 3">
            <a:extLst>
              <a:ext uri="{FF2B5EF4-FFF2-40B4-BE49-F238E27FC236}">
                <a16:creationId xmlns:a16="http://schemas.microsoft.com/office/drawing/2014/main" id="{11C63787-FDCC-4FB0-A0DC-A311FF11E9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C627D15-4F44-45D3-B16F-75076D103C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1E6FC1-137C-44D9-8D53-CC13F383D298}" type="slidenum">
              <a:rPr lang="zh-CN" altLang="en-US" smtClean="0"/>
              <a:t>‹#›</a:t>
            </a:fld>
            <a:endParaRPr lang="zh-CN" altLang="en-US"/>
          </a:p>
        </p:txBody>
      </p:sp>
    </p:spTree>
    <p:extLst>
      <p:ext uri="{BB962C8B-B14F-4D97-AF65-F5344CB8AC3E}">
        <p14:creationId xmlns:p14="http://schemas.microsoft.com/office/powerpoint/2010/main" val="3940817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96B672-6774-49CE-899D-61E400329179}" type="datetimeFigureOut">
              <a:rPr lang="zh-CN" altLang="en-US" smtClean="0"/>
              <a:t>2021/2/17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06F72-65E7-420A-9D0C-8BDA86362108}" type="slidenum">
              <a:rPr lang="zh-CN" altLang="en-US" smtClean="0"/>
              <a:t>‹#›</a:t>
            </a:fld>
            <a:endParaRPr lang="zh-CN" altLang="en-US"/>
          </a:p>
        </p:txBody>
      </p:sp>
    </p:spTree>
    <p:extLst>
      <p:ext uri="{BB962C8B-B14F-4D97-AF65-F5344CB8AC3E}">
        <p14:creationId xmlns:p14="http://schemas.microsoft.com/office/powerpoint/2010/main" val="4955306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606F72-65E7-420A-9D0C-8BDA86362108}" type="slidenum">
              <a:rPr lang="zh-CN" altLang="en-US" smtClean="0"/>
              <a:t>1</a:t>
            </a:fld>
            <a:endParaRPr lang="zh-CN" altLang="en-US"/>
          </a:p>
        </p:txBody>
      </p:sp>
    </p:spTree>
    <p:extLst>
      <p:ext uri="{BB962C8B-B14F-4D97-AF65-F5344CB8AC3E}">
        <p14:creationId xmlns:p14="http://schemas.microsoft.com/office/powerpoint/2010/main" val="3676786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606F72-65E7-420A-9D0C-8BDA86362108}" type="slidenum">
              <a:rPr lang="zh-CN" altLang="en-US" smtClean="0"/>
              <a:t>6</a:t>
            </a:fld>
            <a:endParaRPr lang="zh-CN" altLang="en-US"/>
          </a:p>
        </p:txBody>
      </p:sp>
    </p:spTree>
    <p:extLst>
      <p:ext uri="{BB962C8B-B14F-4D97-AF65-F5344CB8AC3E}">
        <p14:creationId xmlns:p14="http://schemas.microsoft.com/office/powerpoint/2010/main" val="288030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1423084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1449204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1076247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pPr/>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280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pPr/>
              <a:t>‹#›</a:t>
            </a:fld>
            <a:endParaRPr lang="zh-CN" altLang="en-US"/>
          </a:p>
        </p:txBody>
      </p:sp>
    </p:spTree>
    <p:extLst>
      <p:ext uri="{BB962C8B-B14F-4D97-AF65-F5344CB8AC3E}">
        <p14:creationId xmlns:p14="http://schemas.microsoft.com/office/powerpoint/2010/main" val="1509386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231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r>
              <a:rPr lang="en-US" altLang="zh-CN"/>
              <a:t>2021/2/17</a:t>
            </a:r>
            <a:endParaRPr lang="zh-CN" altLang="en-US"/>
          </a:p>
        </p:txBody>
      </p:sp>
      <p:sp>
        <p:nvSpPr>
          <p:cNvPr id="6" name="Footer Placeholder 5"/>
          <p:cNvSpPr>
            <a:spLocks noGrp="1"/>
          </p:cNvSpPr>
          <p:nvPr>
            <p:ph type="ftr" sz="quarter" idx="11"/>
          </p:nvPr>
        </p:nvSpPr>
        <p:spPr/>
        <p:txBody>
          <a:bodyPr/>
          <a:lstStyle/>
          <a:p>
            <a:r>
              <a:rPr lang="en-US" altLang="zh-CN"/>
              <a:t>NYU Tandon MSFE 2020  FRE 7261 News analytics</a:t>
            </a:r>
            <a:endParaRPr lang="zh-CN" altLang="en-US"/>
          </a:p>
        </p:txBody>
      </p:sp>
      <p:sp>
        <p:nvSpPr>
          <p:cNvPr id="7" name="Slide Number Placeholder 6"/>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3959700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r>
              <a:rPr lang="en-US" altLang="zh-CN"/>
              <a:t>2021/2/17</a:t>
            </a:r>
            <a:endParaRPr lang="zh-CN" altLang="en-US"/>
          </a:p>
        </p:txBody>
      </p:sp>
      <p:sp>
        <p:nvSpPr>
          <p:cNvPr id="8" name="Footer Placeholder 7"/>
          <p:cNvSpPr>
            <a:spLocks noGrp="1"/>
          </p:cNvSpPr>
          <p:nvPr>
            <p:ph type="ftr" sz="quarter" idx="11"/>
          </p:nvPr>
        </p:nvSpPr>
        <p:spPr/>
        <p:txBody>
          <a:bodyPr/>
          <a:lstStyle/>
          <a:p>
            <a:r>
              <a:rPr lang="en-US" altLang="zh-CN"/>
              <a:t>NYU Tandon MSFE 2020  FRE 7261 News analytics</a:t>
            </a:r>
            <a:endParaRPr lang="zh-CN" altLang="en-US"/>
          </a:p>
        </p:txBody>
      </p:sp>
      <p:sp>
        <p:nvSpPr>
          <p:cNvPr id="9" name="Slide Number Placeholder 8"/>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274605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r>
              <a:rPr lang="en-US" altLang="zh-CN"/>
              <a:t>2021/2/17</a:t>
            </a:r>
            <a:endParaRPr lang="zh-CN" altLang="en-US"/>
          </a:p>
        </p:txBody>
      </p:sp>
      <p:sp>
        <p:nvSpPr>
          <p:cNvPr id="4" name="Footer Placeholder 3"/>
          <p:cNvSpPr>
            <a:spLocks noGrp="1"/>
          </p:cNvSpPr>
          <p:nvPr>
            <p:ph type="ftr" sz="quarter" idx="11"/>
          </p:nvPr>
        </p:nvSpPr>
        <p:spPr/>
        <p:txBody>
          <a:bodyPr/>
          <a:lstStyle/>
          <a:p>
            <a:r>
              <a:rPr lang="en-US" altLang="zh-CN"/>
              <a:t>NYU Tandon MSFE 2020  FRE 7261 News analytics</a:t>
            </a:r>
            <a:endParaRPr lang="zh-CN" altLang="en-US"/>
          </a:p>
        </p:txBody>
      </p:sp>
      <p:sp>
        <p:nvSpPr>
          <p:cNvPr id="5" name="Slide Number Placeholder 4"/>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5386595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ltLang="zh-CN"/>
              <a:t>2021/2/17</a:t>
            </a:r>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zh-CN"/>
              <a:t>NYU Tandon MSFE 2020  FRE 7261 News analytics</a:t>
            </a:r>
            <a:endParaRPr lang="zh-CN" altLang="en-US"/>
          </a:p>
        </p:txBody>
      </p:sp>
      <p:sp>
        <p:nvSpPr>
          <p:cNvPr id="9" name="Slide Number Placeholder 8"/>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1836263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ltLang="zh-CN"/>
              <a:t>2021/2/17</a:t>
            </a:r>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ltLang="zh-CN"/>
              <a:t>NYU Tandon MSFE 2020  FRE 7261 News analytics</a:t>
            </a:r>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1826979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4977247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2021/2/17</a:t>
            </a:r>
            <a:endParaRPr lang="zh-CN" altLang="en-US"/>
          </a:p>
        </p:txBody>
      </p:sp>
      <p:sp>
        <p:nvSpPr>
          <p:cNvPr id="6" name="Footer Placeholder 5"/>
          <p:cNvSpPr>
            <a:spLocks noGrp="1"/>
          </p:cNvSpPr>
          <p:nvPr>
            <p:ph type="ftr" sz="quarter" idx="11"/>
          </p:nvPr>
        </p:nvSpPr>
        <p:spPr/>
        <p:txBody>
          <a:bodyPr/>
          <a:lstStyle/>
          <a:p>
            <a:r>
              <a:rPr lang="en-US" altLang="zh-CN"/>
              <a:t>NYU Tandon MSFE 2020  FRE 7261 News analytics</a:t>
            </a:r>
            <a:endParaRPr lang="zh-CN" altLang="en-US"/>
          </a:p>
        </p:txBody>
      </p:sp>
      <p:sp>
        <p:nvSpPr>
          <p:cNvPr id="7" name="Slide Number Placeholder 6"/>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3360727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4064979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3159352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a:t>2021/2/17</a:t>
            </a:r>
            <a:endParaRPr lang="zh-CN" altLang="en-US"/>
          </a:p>
        </p:txBody>
      </p:sp>
      <p:sp>
        <p:nvSpPr>
          <p:cNvPr id="5" name="Footer Placeholder 4"/>
          <p:cNvSpPr>
            <a:spLocks noGrp="1"/>
          </p:cNvSpPr>
          <p:nvPr>
            <p:ph type="ftr" sz="quarter" idx="11"/>
          </p:nvPr>
        </p:nvSpPr>
        <p:spPr/>
        <p:txBody>
          <a:bodyPr/>
          <a:lstStyle/>
          <a:p>
            <a:r>
              <a:rPr lang="en-US" altLang="zh-CN"/>
              <a:t>NYU Tandon MSFE 2020  FRE 7261 News analytics</a:t>
            </a:r>
            <a:endParaRPr lang="zh-CN" altLang="en-US"/>
          </a:p>
        </p:txBody>
      </p:sp>
      <p:sp>
        <p:nvSpPr>
          <p:cNvPr id="6" name="Slide Number Placeholder 5"/>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877779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r>
              <a:rPr lang="en-US" altLang="zh-CN"/>
              <a:t>2021/2/17</a:t>
            </a:r>
            <a:endParaRPr lang="zh-CN" altLang="en-US"/>
          </a:p>
        </p:txBody>
      </p:sp>
      <p:sp>
        <p:nvSpPr>
          <p:cNvPr id="6" name="Footer Placeholder 5"/>
          <p:cNvSpPr>
            <a:spLocks noGrp="1"/>
          </p:cNvSpPr>
          <p:nvPr>
            <p:ph type="ftr" sz="quarter" idx="11"/>
          </p:nvPr>
        </p:nvSpPr>
        <p:spPr/>
        <p:txBody>
          <a:bodyPr/>
          <a:lstStyle/>
          <a:p>
            <a:r>
              <a:rPr lang="en-US" altLang="zh-CN"/>
              <a:t>NYU Tandon MSFE 2020  FRE 7261 News analytics</a:t>
            </a:r>
            <a:endParaRPr lang="zh-CN" altLang="en-US"/>
          </a:p>
        </p:txBody>
      </p:sp>
      <p:sp>
        <p:nvSpPr>
          <p:cNvPr id="7" name="Slide Number Placeholder 6"/>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157889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r>
              <a:rPr lang="en-US" altLang="zh-CN"/>
              <a:t>2021/2/17</a:t>
            </a:r>
            <a:endParaRPr lang="zh-CN" altLang="en-US"/>
          </a:p>
        </p:txBody>
      </p:sp>
      <p:sp>
        <p:nvSpPr>
          <p:cNvPr id="8" name="Footer Placeholder 7"/>
          <p:cNvSpPr>
            <a:spLocks noGrp="1"/>
          </p:cNvSpPr>
          <p:nvPr>
            <p:ph type="ftr" sz="quarter" idx="11"/>
          </p:nvPr>
        </p:nvSpPr>
        <p:spPr/>
        <p:txBody>
          <a:bodyPr/>
          <a:lstStyle/>
          <a:p>
            <a:r>
              <a:rPr lang="en-US" altLang="zh-CN"/>
              <a:t>NYU Tandon MSFE 2020  FRE 7261 News analytics</a:t>
            </a:r>
            <a:endParaRPr lang="zh-CN" altLang="en-US"/>
          </a:p>
        </p:txBody>
      </p:sp>
      <p:sp>
        <p:nvSpPr>
          <p:cNvPr id="9" name="Slide Number Placeholder 8"/>
          <p:cNvSpPr>
            <a:spLocks noGrp="1"/>
          </p:cNvSpPr>
          <p:nvPr>
            <p:ph type="sldNum" sz="quarter" idx="12"/>
          </p:nvPr>
        </p:nvSpPr>
        <p:spPr/>
        <p:txBody>
          <a:bodyPr/>
          <a:lstStyle/>
          <a:p>
            <a:fld id="{1E1A6D9C-BF06-48B6-B987-0D77F89921DD}"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964116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ltLang="zh-CN"/>
              <a:t>2021/2/17</a:t>
            </a:r>
            <a:endParaRPr lang="zh-CN" altLang="en-US"/>
          </a:p>
        </p:txBody>
      </p:sp>
      <p:sp>
        <p:nvSpPr>
          <p:cNvPr id="4" name="Footer Placeholder 3"/>
          <p:cNvSpPr>
            <a:spLocks noGrp="1"/>
          </p:cNvSpPr>
          <p:nvPr>
            <p:ph type="ftr" sz="quarter" idx="11"/>
          </p:nvPr>
        </p:nvSpPr>
        <p:spPr/>
        <p:txBody>
          <a:bodyPr/>
          <a:lstStyle/>
          <a:p>
            <a:r>
              <a:rPr lang="en-US" altLang="zh-CN"/>
              <a:t>NYU Tandon MSFE 2020  FRE 7261 News analytics</a:t>
            </a:r>
            <a:endParaRPr lang="zh-CN" altLang="en-US"/>
          </a:p>
        </p:txBody>
      </p:sp>
      <p:sp>
        <p:nvSpPr>
          <p:cNvPr id="5" name="Slide Number Placeholder 4"/>
          <p:cNvSpPr>
            <a:spLocks noGrp="1"/>
          </p:cNvSpPr>
          <p:nvPr>
            <p:ph type="sldNum" sz="quarter" idx="12"/>
          </p:nvPr>
        </p:nvSpPr>
        <p:spPr/>
        <p:txBody>
          <a:bodyPr/>
          <a:lstStyle/>
          <a:p>
            <a:fld id="{1E1A6D9C-BF06-48B6-B987-0D77F89921DD}"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407549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a:t>2021/2/17</a:t>
            </a:r>
            <a:endParaRPr lang="zh-CN" altLang="en-US"/>
          </a:p>
        </p:txBody>
      </p:sp>
      <p:sp>
        <p:nvSpPr>
          <p:cNvPr id="3" name="Footer Placeholder 2"/>
          <p:cNvSpPr>
            <a:spLocks noGrp="1"/>
          </p:cNvSpPr>
          <p:nvPr>
            <p:ph type="ftr" sz="quarter" idx="11"/>
          </p:nvPr>
        </p:nvSpPr>
        <p:spPr/>
        <p:txBody>
          <a:bodyPr/>
          <a:lstStyle/>
          <a:p>
            <a:r>
              <a:rPr lang="en-US" altLang="zh-CN"/>
              <a:t>NYU Tandon MSFE 2020  FRE 7261 News analytics</a:t>
            </a:r>
            <a:endParaRPr lang="zh-CN" altLang="en-US"/>
          </a:p>
        </p:txBody>
      </p:sp>
      <p:sp>
        <p:nvSpPr>
          <p:cNvPr id="4" name="Slide Number Placeholder 3"/>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3622921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2021/2/17</a:t>
            </a:r>
            <a:endParaRPr lang="zh-CN" altLang="en-US"/>
          </a:p>
        </p:txBody>
      </p:sp>
      <p:sp>
        <p:nvSpPr>
          <p:cNvPr id="6" name="Footer Placeholder 5"/>
          <p:cNvSpPr>
            <a:spLocks noGrp="1"/>
          </p:cNvSpPr>
          <p:nvPr>
            <p:ph type="ftr" sz="quarter" idx="11"/>
          </p:nvPr>
        </p:nvSpPr>
        <p:spPr/>
        <p:txBody>
          <a:bodyPr/>
          <a:lstStyle/>
          <a:p>
            <a:r>
              <a:rPr lang="en-US" altLang="zh-CN"/>
              <a:t>NYU Tandon MSFE 2020  FRE 7261 News analytics</a:t>
            </a:r>
            <a:endParaRPr lang="zh-CN" altLang="en-US"/>
          </a:p>
        </p:txBody>
      </p:sp>
      <p:sp>
        <p:nvSpPr>
          <p:cNvPr id="7" name="Slide Number Placeholder 6"/>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400439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2021/2/17</a:t>
            </a:r>
            <a:endParaRPr lang="zh-CN" altLang="en-US"/>
          </a:p>
        </p:txBody>
      </p:sp>
      <p:sp>
        <p:nvSpPr>
          <p:cNvPr id="6" name="Footer Placeholder 5"/>
          <p:cNvSpPr>
            <a:spLocks noGrp="1"/>
          </p:cNvSpPr>
          <p:nvPr>
            <p:ph type="ftr" sz="quarter" idx="11"/>
          </p:nvPr>
        </p:nvSpPr>
        <p:spPr/>
        <p:txBody>
          <a:bodyPr/>
          <a:lstStyle/>
          <a:p>
            <a:r>
              <a:rPr lang="en-US" altLang="zh-CN"/>
              <a:t>NYU Tandon MSFE 2020  FRE 7261 News analytics</a:t>
            </a:r>
            <a:endParaRPr lang="zh-CN" altLang="en-US"/>
          </a:p>
        </p:txBody>
      </p:sp>
      <p:sp>
        <p:nvSpPr>
          <p:cNvPr id="7" name="Slide Number Placeholder 6"/>
          <p:cNvSpPr>
            <a:spLocks noGrp="1"/>
          </p:cNvSpPr>
          <p:nvPr>
            <p:ph type="sldNum" sz="quarter" idx="12"/>
          </p:nvPr>
        </p:nvSpPr>
        <p:spPr/>
        <p:txBody>
          <a:body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324538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altLang="zh-CN"/>
              <a:t>2021/2/17</a:t>
            </a:r>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en-US" altLang="zh-CN"/>
              <a:t>NYU Tandon MSFE 2020  FRE 7261 News analytics</a:t>
            </a:r>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E1A6D9C-BF06-48B6-B987-0D77F89921DD}" type="slidenum">
              <a:rPr lang="zh-CN" altLang="en-US" smtClean="0"/>
              <a:t>‹#›</a:t>
            </a:fld>
            <a:endParaRPr lang="zh-CN" altLang="en-US"/>
          </a:p>
        </p:txBody>
      </p:sp>
    </p:spTree>
    <p:extLst>
      <p:ext uri="{BB962C8B-B14F-4D97-AF65-F5344CB8AC3E}">
        <p14:creationId xmlns:p14="http://schemas.microsoft.com/office/powerpoint/2010/main" val="294607586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ltLang="zh-CN"/>
              <a:t>2021/2/17</a:t>
            </a:r>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ltLang="zh-CN"/>
              <a:t>NYU Tandon MSFE 2020  FRE 7261 News analytics</a:t>
            </a:r>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E1A6D9C-BF06-48B6-B987-0D77F89921DD}"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06952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h3064@nyu.edu"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mailto:zw2855@nyu.Edu" TargetMode="External"/><Relationship Id="rId4" Type="http://schemas.openxmlformats.org/officeDocument/2006/relationships/hyperlink" Target="mailto:zl2807@nyu.edu" TargetMode="Externa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hyperlink" Target="https://github.com/Emma3434/News-Frequency" TargetMode="Externa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1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6E5FF-E462-41EC-9E17-69EBBAA6FEB9}"/>
              </a:ext>
            </a:extLst>
          </p:cNvPr>
          <p:cNvSpPr>
            <a:spLocks noGrp="1"/>
          </p:cNvSpPr>
          <p:nvPr>
            <p:ph type="ctrTitle"/>
          </p:nvPr>
        </p:nvSpPr>
        <p:spPr/>
        <p:txBody>
          <a:bodyPr>
            <a:normAutofit/>
          </a:bodyPr>
          <a:lstStyle/>
          <a:p>
            <a:r>
              <a:rPr lang="en-US" altLang="zh-CN" sz="7200" dirty="0"/>
              <a:t>News Frequency - Amazon</a:t>
            </a:r>
            <a:endParaRPr lang="zh-CN" altLang="en-US" sz="7200" dirty="0"/>
          </a:p>
        </p:txBody>
      </p:sp>
      <p:sp>
        <p:nvSpPr>
          <p:cNvPr id="3" name="副标题 2">
            <a:extLst>
              <a:ext uri="{FF2B5EF4-FFF2-40B4-BE49-F238E27FC236}">
                <a16:creationId xmlns:a16="http://schemas.microsoft.com/office/drawing/2014/main" id="{79892871-8740-4D8C-BE1C-1C18ACFF546D}"/>
              </a:ext>
            </a:extLst>
          </p:cNvPr>
          <p:cNvSpPr>
            <a:spLocks noGrp="1"/>
          </p:cNvSpPr>
          <p:nvPr>
            <p:ph type="subTitle" idx="1"/>
          </p:nvPr>
        </p:nvSpPr>
        <p:spPr/>
        <p:txBody>
          <a:bodyPr>
            <a:normAutofit fontScale="62500" lnSpcReduction="20000"/>
          </a:bodyPr>
          <a:lstStyle/>
          <a:p>
            <a:pPr>
              <a:lnSpc>
                <a:spcPct val="134000"/>
              </a:lnSpc>
              <a:spcBef>
                <a:spcPts val="0"/>
              </a:spcBef>
              <a:spcAft>
                <a:spcPts val="0"/>
              </a:spcAft>
            </a:pPr>
            <a:r>
              <a:rPr lang="en-US" altLang="zh-CN" cap="none" dirty="0"/>
              <a:t>Group 3</a:t>
            </a:r>
          </a:p>
          <a:p>
            <a:pPr>
              <a:lnSpc>
                <a:spcPct val="134000"/>
              </a:lnSpc>
              <a:spcBef>
                <a:spcPts val="0"/>
              </a:spcBef>
              <a:spcAft>
                <a:spcPts val="0"/>
              </a:spcAft>
            </a:pPr>
            <a:r>
              <a:rPr lang="en-US" altLang="zh-CN" cap="none" dirty="0" err="1"/>
              <a:t>Leyi</a:t>
            </a:r>
            <a:r>
              <a:rPr lang="en-US" altLang="zh-CN" cap="none" dirty="0"/>
              <a:t> Hua (</a:t>
            </a:r>
            <a:r>
              <a:rPr lang="en-US" altLang="zh-CN" cap="none" dirty="0">
                <a:hlinkClick r:id="rId3"/>
              </a:rPr>
              <a:t>lh3064@nyu.Edu</a:t>
            </a:r>
            <a:r>
              <a:rPr lang="en-US" altLang="zh-CN" cap="none" dirty="0"/>
              <a:t>)</a:t>
            </a:r>
          </a:p>
          <a:p>
            <a:pPr>
              <a:lnSpc>
                <a:spcPct val="134000"/>
              </a:lnSpc>
              <a:spcBef>
                <a:spcPts val="0"/>
              </a:spcBef>
              <a:spcAft>
                <a:spcPts val="0"/>
              </a:spcAft>
            </a:pPr>
            <a:r>
              <a:rPr lang="en-US" altLang="zh-CN" cap="none" dirty="0"/>
              <a:t>Leo Lin(</a:t>
            </a:r>
            <a:r>
              <a:rPr lang="en-US" altLang="zh-CN" cap="none" dirty="0">
                <a:hlinkClick r:id="rId4"/>
              </a:rPr>
              <a:t>zl2807@nyu.Edu</a:t>
            </a:r>
            <a:r>
              <a:rPr lang="en-US" altLang="zh-CN" cap="none" dirty="0"/>
              <a:t>)</a:t>
            </a:r>
          </a:p>
          <a:p>
            <a:pPr>
              <a:lnSpc>
                <a:spcPct val="134000"/>
              </a:lnSpc>
              <a:spcBef>
                <a:spcPts val="0"/>
              </a:spcBef>
              <a:spcAft>
                <a:spcPts val="0"/>
              </a:spcAft>
            </a:pPr>
            <a:r>
              <a:rPr lang="en-US" altLang="zh-CN" cap="none" dirty="0"/>
              <a:t>Zhiheng Wang(</a:t>
            </a:r>
            <a:r>
              <a:rPr lang="en-US" altLang="zh-CN" cap="none" dirty="0">
                <a:hlinkClick r:id="rId5"/>
              </a:rPr>
              <a:t>zw2855@nyu.Edu</a:t>
            </a:r>
            <a:r>
              <a:rPr lang="en-US" altLang="zh-CN" cap="none" dirty="0"/>
              <a:t>) </a:t>
            </a:r>
            <a:endParaRPr lang="zh-CN" altLang="en-US" cap="none" dirty="0"/>
          </a:p>
        </p:txBody>
      </p:sp>
      <p:sp>
        <p:nvSpPr>
          <p:cNvPr id="7" name="页脚占位符 6">
            <a:extLst>
              <a:ext uri="{FF2B5EF4-FFF2-40B4-BE49-F238E27FC236}">
                <a16:creationId xmlns:a16="http://schemas.microsoft.com/office/drawing/2014/main" id="{B0D25243-39B8-4947-8691-98455B8F2D45}"/>
              </a:ext>
            </a:extLst>
          </p:cNvPr>
          <p:cNvSpPr>
            <a:spLocks noGrp="1"/>
          </p:cNvSpPr>
          <p:nvPr>
            <p:ph type="ftr" sz="quarter" idx="11"/>
          </p:nvPr>
        </p:nvSpPr>
        <p:spPr>
          <a:xfrm>
            <a:off x="3629382" y="263318"/>
            <a:ext cx="4822804" cy="365125"/>
          </a:xfrm>
        </p:spPr>
        <p:txBody>
          <a:bodyPr/>
          <a:lstStyle/>
          <a:p>
            <a:r>
              <a:rPr lang="en-US" altLang="zh-CN">
                <a:solidFill>
                  <a:schemeClr val="tx1"/>
                </a:solidFill>
              </a:rPr>
              <a:t>NYU Tandon MSFE 2020  FRE 7261 News analytics</a:t>
            </a:r>
            <a:endParaRPr lang="zh-CN" altLang="en-US">
              <a:solidFill>
                <a:schemeClr val="tx1"/>
              </a:solidFill>
            </a:endParaRPr>
          </a:p>
        </p:txBody>
      </p:sp>
      <p:sp>
        <p:nvSpPr>
          <p:cNvPr id="8" name="灯片编号占位符 7">
            <a:extLst>
              <a:ext uri="{FF2B5EF4-FFF2-40B4-BE49-F238E27FC236}">
                <a16:creationId xmlns:a16="http://schemas.microsoft.com/office/drawing/2014/main" id="{77B8E17A-2FB1-43E0-9BD4-247F40C390E4}"/>
              </a:ext>
            </a:extLst>
          </p:cNvPr>
          <p:cNvSpPr>
            <a:spLocks noGrp="1"/>
          </p:cNvSpPr>
          <p:nvPr>
            <p:ph type="sldNum" sz="quarter" idx="12"/>
          </p:nvPr>
        </p:nvSpPr>
        <p:spPr>
          <a:xfrm>
            <a:off x="9843655" y="263318"/>
            <a:ext cx="1312025" cy="365125"/>
          </a:xfrm>
        </p:spPr>
        <p:txBody>
          <a:bodyPr/>
          <a:lstStyle/>
          <a:p>
            <a:fld id="{1E1A6D9C-BF06-48B6-B987-0D77F89921DD}" type="slidenum">
              <a:rPr lang="zh-CN" altLang="en-US" smtClean="0">
                <a:solidFill>
                  <a:schemeClr val="tx1"/>
                </a:solidFill>
              </a:rPr>
              <a:pPr/>
              <a:t>1</a:t>
            </a:fld>
            <a:endParaRPr lang="zh-CN" altLang="en-US">
              <a:solidFill>
                <a:schemeClr val="tx1"/>
              </a:solidFill>
            </a:endParaRPr>
          </a:p>
        </p:txBody>
      </p:sp>
    </p:spTree>
    <p:extLst>
      <p:ext uri="{BB962C8B-B14F-4D97-AF65-F5344CB8AC3E}">
        <p14:creationId xmlns:p14="http://schemas.microsoft.com/office/powerpoint/2010/main" val="398097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B703E7FB-55E0-48F8-9C43-D4C1F8F3CB1E}"/>
                  </a:ext>
                </a:extLst>
              </p:cNvPr>
              <p:cNvSpPr>
                <a:spLocks noGrp="1"/>
              </p:cNvSpPr>
              <p:nvPr>
                <p:ph type="title"/>
              </p:nvPr>
            </p:nvSpPr>
            <p:spPr/>
            <p:txBody>
              <a:bodyPr>
                <a:normAutofit/>
              </a:bodyPr>
              <a:lstStyle/>
              <a:p>
                <a:r>
                  <a:rPr lang="zh-CN" altLang="zh-CN" dirty="0"/>
                  <a:t>Compute </a:t>
                </a:r>
                <a14:m>
                  <m:oMath xmlns:m="http://schemas.openxmlformats.org/officeDocument/2006/math">
                    <m:r>
                      <a:rPr lang="zh-CN" altLang="en-US" dirty="0" smtClean="0">
                        <a:latin typeface="Cambria Math" panose="02040503050406030204" pitchFamily="18" charset="0"/>
                      </a:rPr>
                      <m:t>𝜆</m:t>
                    </m:r>
                  </m:oMath>
                </a14:m>
                <a:r>
                  <a:rPr lang="zh-CN" altLang="zh-CN" dirty="0"/>
                  <a:t> for a reasonable time sample</a:t>
                </a:r>
                <a:endParaRPr lang="zh-CN" altLang="en-US" dirty="0"/>
              </a:p>
            </p:txBody>
          </p:sp>
        </mc:Choice>
        <mc:Fallback xmlns="">
          <p:sp>
            <p:nvSpPr>
              <p:cNvPr id="2" name="标题 1">
                <a:extLst>
                  <a:ext uri="{FF2B5EF4-FFF2-40B4-BE49-F238E27FC236}">
                    <a16:creationId xmlns:a16="http://schemas.microsoft.com/office/drawing/2014/main" id="{B703E7FB-55E0-48F8-9C43-D4C1F8F3CB1E}"/>
                  </a:ext>
                </a:extLst>
              </p:cNvPr>
              <p:cNvSpPr>
                <a:spLocks noGrp="1" noRot="1" noChangeAspect="1" noMove="1" noResize="1" noEditPoints="1" noAdjustHandles="1" noChangeArrowheads="1" noChangeShapeType="1" noTextEdit="1"/>
              </p:cNvSpPr>
              <p:nvPr>
                <p:ph type="title"/>
              </p:nvPr>
            </p:nvSpPr>
            <p:spPr>
              <a:blipFill>
                <a:blip r:embed="rId2"/>
                <a:stretch>
                  <a:fillRect l="-2727" r="-1273" b="-22689"/>
                </a:stretch>
              </a:blipFill>
            </p:spPr>
            <p:txBody>
              <a:bodyPr/>
              <a:lstStyle/>
              <a:p>
                <a:r>
                  <a:rPr lang="zh-CN" altLang="en-US">
                    <a:noFill/>
                  </a:rPr>
                  <a:t> </a:t>
                </a:r>
              </a:p>
            </p:txBody>
          </p:sp>
        </mc:Fallback>
      </mc:AlternateContent>
      <p:sp>
        <p:nvSpPr>
          <p:cNvPr id="5" name="文本占位符 4">
            <a:extLst>
              <a:ext uri="{FF2B5EF4-FFF2-40B4-BE49-F238E27FC236}">
                <a16:creationId xmlns:a16="http://schemas.microsoft.com/office/drawing/2014/main" id="{90F879F2-8FE6-411B-B9FB-7D1B9342B5A2}"/>
              </a:ext>
            </a:extLst>
          </p:cNvPr>
          <p:cNvSpPr>
            <a:spLocks noGrp="1"/>
          </p:cNvSpPr>
          <p:nvPr>
            <p:ph type="body" idx="1"/>
          </p:nvPr>
        </p:nvSpPr>
        <p:spPr/>
        <p:txBody>
          <a:bodyPr/>
          <a:lstStyle/>
          <a:p>
            <a:r>
              <a:rPr lang="en-US" altLang="zh-CN" dirty="0"/>
              <a:t>process</a:t>
            </a:r>
            <a:endParaRPr lang="zh-CN" altLang="en-US" dirty="0"/>
          </a:p>
        </p:txBody>
      </p:sp>
      <mc:AlternateContent xmlns:mc="http://schemas.openxmlformats.org/markup-compatibility/2006">
        <mc:Choice xmlns:a14="http://schemas.microsoft.com/office/drawing/2010/main" Requires="a14">
          <p:graphicFrame>
            <p:nvGraphicFramePr>
              <p:cNvPr id="7" name="内容占位符 6">
                <a:extLst>
                  <a:ext uri="{FF2B5EF4-FFF2-40B4-BE49-F238E27FC236}">
                    <a16:creationId xmlns:a16="http://schemas.microsoft.com/office/drawing/2014/main" id="{3B4687DC-5E1C-4840-A6FA-3EA722FD74B1}"/>
                  </a:ext>
                </a:extLst>
              </p:cNvPr>
              <p:cNvGraphicFramePr>
                <a:graphicFrameLocks noGrp="1"/>
              </p:cNvGraphicFramePr>
              <p:nvPr>
                <p:ph sz="half" idx="2"/>
                <p:extLst>
                  <p:ext uri="{D42A27DB-BD31-4B8C-83A1-F6EECF244321}">
                    <p14:modId xmlns:p14="http://schemas.microsoft.com/office/powerpoint/2010/main" val="2851548351"/>
                  </p:ext>
                </p:extLst>
              </p:nvPr>
            </p:nvGraphicFramePr>
            <p:xfrm>
              <a:off x="1096963" y="2357121"/>
              <a:ext cx="5866024"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7" name="内容占位符 6">
                <a:extLst>
                  <a:ext uri="{FF2B5EF4-FFF2-40B4-BE49-F238E27FC236}">
                    <a16:creationId xmlns:a16="http://schemas.microsoft.com/office/drawing/2014/main" id="{3B4687DC-5E1C-4840-A6FA-3EA722FD74B1}"/>
                  </a:ext>
                </a:extLst>
              </p:cNvPr>
              <p:cNvGraphicFramePr>
                <a:graphicFrameLocks noGrp="1"/>
              </p:cNvGraphicFramePr>
              <p:nvPr>
                <p:ph sz="half" idx="2"/>
                <p:extLst>
                  <p:ext uri="{D42A27DB-BD31-4B8C-83A1-F6EECF244321}">
                    <p14:modId xmlns:p14="http://schemas.microsoft.com/office/powerpoint/2010/main" val="2851548351"/>
                  </p:ext>
                </p:extLst>
              </p:nvPr>
            </p:nvGraphicFramePr>
            <p:xfrm>
              <a:off x="1096963" y="2357121"/>
              <a:ext cx="5866024" cy="3352800"/>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
        <p:nvSpPr>
          <p:cNvPr id="6" name="文本占位符 5">
            <a:extLst>
              <a:ext uri="{FF2B5EF4-FFF2-40B4-BE49-F238E27FC236}">
                <a16:creationId xmlns:a16="http://schemas.microsoft.com/office/drawing/2014/main" id="{F448BA33-DB02-4CA7-A12D-B48AF64E0990}"/>
              </a:ext>
            </a:extLst>
          </p:cNvPr>
          <p:cNvSpPr>
            <a:spLocks noGrp="1"/>
          </p:cNvSpPr>
          <p:nvPr>
            <p:ph type="body" sz="quarter" idx="3"/>
          </p:nvPr>
        </p:nvSpPr>
        <p:spPr>
          <a:xfrm>
            <a:off x="7294880" y="1846052"/>
            <a:ext cx="3860800" cy="736282"/>
          </a:xfrm>
        </p:spPr>
        <p:txBody>
          <a:bodyPr/>
          <a:lstStyle/>
          <a:p>
            <a:r>
              <a:rPr lang="en-US" altLang="zh-CN" dirty="0"/>
              <a:t>Result</a:t>
            </a:r>
            <a:endParaRPr lang="zh-CN" altLang="en-US"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FAFB145-D329-4BDE-BDD0-13466C640623}"/>
                  </a:ext>
                </a:extLst>
              </p:cNvPr>
              <p:cNvSpPr txBox="1"/>
              <p:nvPr/>
            </p:nvSpPr>
            <p:spPr>
              <a:xfrm>
                <a:off x="8508989" y="2506360"/>
                <a:ext cx="18850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dirty="0" smtClean="0">
                          <a:latin typeface="Cambria Math" panose="02040503050406030204" pitchFamily="18" charset="0"/>
                        </a:rPr>
                        <m:t>𝜆</m:t>
                      </m:r>
                      <m:r>
                        <a:rPr lang="en-US" altLang="zh-CN" sz="2400" b="0" i="0" dirty="0" smtClean="0">
                          <a:latin typeface="Cambria Math" panose="02040503050406030204" pitchFamily="18" charset="0"/>
                        </a:rPr>
                        <m:t>=1.542169</m:t>
                      </m:r>
                    </m:oMath>
                  </m:oMathPara>
                </a14:m>
                <a:endParaRPr lang="en-US" altLang="zh-CN" sz="2400" dirty="0"/>
              </a:p>
            </p:txBody>
          </p:sp>
        </mc:Choice>
        <mc:Fallback xmlns="">
          <p:sp>
            <p:nvSpPr>
              <p:cNvPr id="13" name="文本框 12">
                <a:extLst>
                  <a:ext uri="{FF2B5EF4-FFF2-40B4-BE49-F238E27FC236}">
                    <a16:creationId xmlns:a16="http://schemas.microsoft.com/office/drawing/2014/main" id="{FFAFB145-D329-4BDE-BDD0-13466C640623}"/>
                  </a:ext>
                </a:extLst>
              </p:cNvPr>
              <p:cNvSpPr txBox="1">
                <a:spLocks noRot="1" noChangeAspect="1" noMove="1" noResize="1" noEditPoints="1" noAdjustHandles="1" noChangeArrowheads="1" noChangeShapeType="1" noTextEdit="1"/>
              </p:cNvSpPr>
              <p:nvPr/>
            </p:nvSpPr>
            <p:spPr>
              <a:xfrm>
                <a:off x="8508989" y="2506360"/>
                <a:ext cx="1885003" cy="369332"/>
              </a:xfrm>
              <a:prstGeom prst="rect">
                <a:avLst/>
              </a:prstGeom>
              <a:blipFill>
                <a:blip r:embed="rId12"/>
                <a:stretch>
                  <a:fillRect l="-3560" r="-3883" b="-8197"/>
                </a:stretch>
              </a:blipFill>
            </p:spPr>
            <p:txBody>
              <a:bodyPr/>
              <a:lstStyle/>
              <a:p>
                <a:r>
                  <a:rPr lang="zh-CN" altLang="en-US">
                    <a:noFill/>
                  </a:rPr>
                  <a:t> </a:t>
                </a:r>
              </a:p>
            </p:txBody>
          </p:sp>
        </mc:Fallback>
      </mc:AlternateContent>
      <p:sp>
        <p:nvSpPr>
          <p:cNvPr id="14" name="文本占位符 4">
            <a:extLst>
              <a:ext uri="{FF2B5EF4-FFF2-40B4-BE49-F238E27FC236}">
                <a16:creationId xmlns:a16="http://schemas.microsoft.com/office/drawing/2014/main" id="{C4116165-72BA-4522-A950-64BE49429918}"/>
              </a:ext>
            </a:extLst>
          </p:cNvPr>
          <p:cNvSpPr txBox="1">
            <a:spLocks/>
          </p:cNvSpPr>
          <p:nvPr/>
        </p:nvSpPr>
        <p:spPr>
          <a:xfrm>
            <a:off x="1096963" y="5895642"/>
            <a:ext cx="5866024" cy="3048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altLang="zh-CN" sz="1400" cap="none" dirty="0"/>
              <a:t>Code: </a:t>
            </a:r>
            <a:r>
              <a:rPr lang="en-US" altLang="zh-CN" sz="1400" cap="none" dirty="0">
                <a:hlinkClick r:id="rId13"/>
              </a:rPr>
              <a:t>https://github.com/Emma3434/News-Frequency</a:t>
            </a:r>
            <a:r>
              <a:rPr lang="en-US" altLang="zh-CN" sz="1400" cap="none" dirty="0"/>
              <a:t> </a:t>
            </a:r>
            <a:endParaRPr lang="zh-CN" altLang="en-US" sz="1400" cap="none" dirty="0"/>
          </a:p>
        </p:txBody>
      </p:sp>
      <p:sp>
        <p:nvSpPr>
          <p:cNvPr id="11" name="页脚占位符 10">
            <a:extLst>
              <a:ext uri="{FF2B5EF4-FFF2-40B4-BE49-F238E27FC236}">
                <a16:creationId xmlns:a16="http://schemas.microsoft.com/office/drawing/2014/main" id="{A3105484-5945-4A88-A2B6-E1215867D148}"/>
              </a:ext>
            </a:extLst>
          </p:cNvPr>
          <p:cNvSpPr>
            <a:spLocks noGrp="1"/>
          </p:cNvSpPr>
          <p:nvPr>
            <p:ph type="ftr" sz="quarter" idx="11"/>
          </p:nvPr>
        </p:nvSpPr>
        <p:spPr>
          <a:xfrm>
            <a:off x="3686185" y="177911"/>
            <a:ext cx="4822804" cy="365125"/>
          </a:xfrm>
        </p:spPr>
        <p:txBody>
          <a:bodyPr/>
          <a:lstStyle/>
          <a:p>
            <a:r>
              <a:rPr lang="en-US" altLang="zh-CN" dirty="0">
                <a:solidFill>
                  <a:schemeClr val="tx1"/>
                </a:solidFill>
              </a:rPr>
              <a:t>NYU Tandon MSFE 2020  FRE 7261 News analytics</a:t>
            </a:r>
          </a:p>
          <a:p>
            <a:r>
              <a:rPr lang="en-US" altLang="zh-CN" dirty="0">
                <a:solidFill>
                  <a:schemeClr val="tx1"/>
                </a:solidFill>
              </a:rPr>
              <a:t>Zhiheng Wang(zw2855@nyu.Edu) </a:t>
            </a:r>
          </a:p>
        </p:txBody>
      </p:sp>
      <p:sp>
        <p:nvSpPr>
          <p:cNvPr id="15" name="灯片编号占位符 14">
            <a:extLst>
              <a:ext uri="{FF2B5EF4-FFF2-40B4-BE49-F238E27FC236}">
                <a16:creationId xmlns:a16="http://schemas.microsoft.com/office/drawing/2014/main" id="{E855E8DF-E908-46C4-95B4-9BCFAB88EC17}"/>
              </a:ext>
            </a:extLst>
          </p:cNvPr>
          <p:cNvSpPr>
            <a:spLocks noGrp="1"/>
          </p:cNvSpPr>
          <p:nvPr>
            <p:ph type="sldNum" sz="quarter" idx="12"/>
          </p:nvPr>
        </p:nvSpPr>
        <p:spPr>
          <a:xfrm>
            <a:off x="9900458" y="177911"/>
            <a:ext cx="1312025" cy="365125"/>
          </a:xfrm>
        </p:spPr>
        <p:txBody>
          <a:bodyPr/>
          <a:lstStyle/>
          <a:p>
            <a:fld id="{1E1A6D9C-BF06-48B6-B987-0D77F89921DD}" type="slidenum">
              <a:rPr lang="zh-CN" altLang="en-US" smtClean="0">
                <a:solidFill>
                  <a:schemeClr val="tx1"/>
                </a:solidFill>
              </a:rPr>
              <a:t>2</a:t>
            </a:fld>
            <a:endParaRPr lang="zh-CN" altLang="en-US">
              <a:solidFill>
                <a:schemeClr val="tx1"/>
              </a:solidFill>
            </a:endParaRPr>
          </a:p>
        </p:txBody>
      </p:sp>
      <p:pic>
        <p:nvPicPr>
          <p:cNvPr id="12" name="图片 11" descr="图表, 折线图, 直方图&#10;&#10;描述已自动生成">
            <a:extLst>
              <a:ext uri="{FF2B5EF4-FFF2-40B4-BE49-F238E27FC236}">
                <a16:creationId xmlns:a16="http://schemas.microsoft.com/office/drawing/2014/main" id="{0744581B-92E3-4624-86CE-4280F7286AB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97087" y="2955795"/>
            <a:ext cx="4256386" cy="3092247"/>
          </a:xfrm>
          <a:prstGeom prst="rect">
            <a:avLst/>
          </a:prstGeom>
        </p:spPr>
      </p:pic>
      <p:sp>
        <p:nvSpPr>
          <p:cNvPr id="18" name="文本占位符 4">
            <a:extLst>
              <a:ext uri="{FF2B5EF4-FFF2-40B4-BE49-F238E27FC236}">
                <a16:creationId xmlns:a16="http://schemas.microsoft.com/office/drawing/2014/main" id="{CB0A556D-14AD-4D46-8308-2E5ABAADD816}"/>
              </a:ext>
            </a:extLst>
          </p:cNvPr>
          <p:cNvSpPr txBox="1">
            <a:spLocks/>
          </p:cNvSpPr>
          <p:nvPr/>
        </p:nvSpPr>
        <p:spPr>
          <a:xfrm>
            <a:off x="3157374" y="4607309"/>
            <a:ext cx="1276932" cy="3048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altLang="zh-CN" sz="1400" cap="none" dirty="0"/>
              <a:t>(Dhingra, 2020)</a:t>
            </a:r>
            <a:endParaRPr lang="zh-CN" altLang="en-US" sz="1200" cap="none" dirty="0"/>
          </a:p>
        </p:txBody>
      </p:sp>
    </p:spTree>
    <p:extLst>
      <p:ext uri="{BB962C8B-B14F-4D97-AF65-F5344CB8AC3E}">
        <p14:creationId xmlns:p14="http://schemas.microsoft.com/office/powerpoint/2010/main" val="114799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3E7FB-55E0-48F8-9C43-D4C1F8F3CB1E}"/>
              </a:ext>
            </a:extLst>
          </p:cNvPr>
          <p:cNvSpPr>
            <a:spLocks noGrp="1"/>
          </p:cNvSpPr>
          <p:nvPr>
            <p:ph type="title"/>
          </p:nvPr>
        </p:nvSpPr>
        <p:spPr/>
        <p:txBody>
          <a:bodyPr>
            <a:normAutofit/>
          </a:bodyPr>
          <a:lstStyle/>
          <a:p>
            <a:pPr lvl="0"/>
            <a:r>
              <a:rPr lang="zh-CN" altLang="zh-CN" sz="4000" dirty="0"/>
              <a:t>What is the probability of </a:t>
            </a:r>
            <a:r>
              <a:rPr lang="zh-CN" altLang="zh-CN" sz="4000" b="1" u="sng" dirty="0"/>
              <a:t>no</a:t>
            </a:r>
            <a:r>
              <a:rPr lang="zh-CN" altLang="zh-CN" sz="4000" dirty="0"/>
              <a:t> news on the stock?</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01F8BABF-F57B-4DC6-AF2F-A41C10DC992D}"/>
                  </a:ext>
                </a:extLst>
              </p:cNvPr>
              <p:cNvSpPr>
                <a:spLocks noGrp="1"/>
              </p:cNvSpPr>
              <p:nvPr>
                <p:ph idx="1"/>
              </p:nvPr>
            </p:nvSpPr>
            <p:spPr/>
            <p:txBody>
              <a:bodyPr/>
              <a:lstStyle/>
              <a:p>
                <a:r>
                  <a:rPr lang="en-US" altLang="zh-CN" dirty="0">
                    <a:solidFill>
                      <a:schemeClr val="bg2">
                        <a:lumMod val="50000"/>
                      </a:schemeClr>
                    </a:solidFill>
                  </a:rPr>
                  <a:t>The probability of k news article per day is:</a:t>
                </a:r>
                <a:br>
                  <a:rPr lang="en-US" altLang="zh-CN" b="0" dirty="0">
                    <a:solidFill>
                      <a:schemeClr val="bg2">
                        <a:lumMod val="50000"/>
                      </a:schemeClr>
                    </a:solidFill>
                  </a:rPr>
                </a:br>
                <a14:m>
                  <m:oMath xmlns:m="http://schemas.openxmlformats.org/officeDocument/2006/math">
                    <m:func>
                      <m:funcPr>
                        <m:ctrlPr>
                          <a:rPr lang="en-US" altLang="zh-CN" i="1">
                            <a:solidFill>
                              <a:schemeClr val="bg2">
                                <a:lumMod val="50000"/>
                              </a:schemeClr>
                            </a:solidFill>
                            <a:latin typeface="Cambria Math" panose="02040503050406030204" pitchFamily="18" charset="0"/>
                          </a:rPr>
                        </m:ctrlPr>
                      </m:funcPr>
                      <m:fName>
                        <m:r>
                          <m:rPr>
                            <m:sty m:val="p"/>
                          </m:rPr>
                          <a:rPr lang="en-US" altLang="zh-CN">
                            <a:solidFill>
                              <a:schemeClr val="bg2">
                                <a:lumMod val="50000"/>
                              </a:schemeClr>
                            </a:solidFill>
                            <a:latin typeface="Cambria Math" panose="02040503050406030204" pitchFamily="18" charset="0"/>
                          </a:rPr>
                          <m:t>Pr</m:t>
                        </m:r>
                      </m:fName>
                      <m:e>
                        <m:d>
                          <m:dPr>
                            <m:begChr m:val="["/>
                            <m:endChr m:val="]"/>
                            <m:ctrlPr>
                              <a:rPr lang="en-US" altLang="zh-CN" i="1">
                                <a:solidFill>
                                  <a:schemeClr val="bg2">
                                    <a:lumMod val="50000"/>
                                  </a:schemeClr>
                                </a:solidFill>
                                <a:latin typeface="Cambria Math" panose="02040503050406030204" pitchFamily="18" charset="0"/>
                              </a:rPr>
                            </m:ctrlPr>
                          </m:dPr>
                          <m:e>
                            <m:r>
                              <a:rPr lang="en-US" altLang="zh-CN" i="1">
                                <a:solidFill>
                                  <a:schemeClr val="bg2">
                                    <a:lumMod val="50000"/>
                                  </a:schemeClr>
                                </a:solidFill>
                                <a:latin typeface="Cambria Math" panose="02040503050406030204" pitchFamily="18" charset="0"/>
                              </a:rPr>
                              <m:t>𝑋</m:t>
                            </m:r>
                            <m:r>
                              <a:rPr lang="en-US" altLang="zh-CN" i="1">
                                <a:solidFill>
                                  <a:schemeClr val="bg2">
                                    <a:lumMod val="50000"/>
                                  </a:schemeClr>
                                </a:solidFill>
                                <a:latin typeface="Cambria Math" panose="02040503050406030204" pitchFamily="18" charset="0"/>
                              </a:rPr>
                              <m:t>=</m:t>
                            </m:r>
                            <m:r>
                              <a:rPr lang="en-US" altLang="zh-CN" i="1">
                                <a:solidFill>
                                  <a:schemeClr val="bg2">
                                    <a:lumMod val="50000"/>
                                  </a:schemeClr>
                                </a:solidFill>
                                <a:latin typeface="Cambria Math" panose="02040503050406030204" pitchFamily="18" charset="0"/>
                              </a:rPr>
                              <m:t>𝑘</m:t>
                            </m:r>
                          </m:e>
                        </m:d>
                      </m:e>
                    </m:func>
                    <m:r>
                      <a:rPr lang="en-US" altLang="zh-CN" i="1">
                        <a:solidFill>
                          <a:schemeClr val="bg2">
                            <a:lumMod val="50000"/>
                          </a:schemeClr>
                        </a:solidFill>
                        <a:latin typeface="Cambria Math" panose="02040503050406030204" pitchFamily="18" charset="0"/>
                      </a:rPr>
                      <m:t>=</m:t>
                    </m:r>
                    <m:f>
                      <m:fPr>
                        <m:ctrlPr>
                          <a:rPr lang="en-US" altLang="zh-CN" i="1">
                            <a:solidFill>
                              <a:schemeClr val="bg2">
                                <a:lumMod val="50000"/>
                              </a:schemeClr>
                            </a:solidFill>
                            <a:latin typeface="Cambria Math" panose="02040503050406030204" pitchFamily="18" charset="0"/>
                          </a:rPr>
                        </m:ctrlPr>
                      </m:fPr>
                      <m:num>
                        <m:sSup>
                          <m:sSupPr>
                            <m:ctrlPr>
                              <a:rPr lang="en-US" altLang="zh-CN" i="1">
                                <a:solidFill>
                                  <a:schemeClr val="bg2">
                                    <a:lumMod val="50000"/>
                                  </a:schemeClr>
                                </a:solidFill>
                                <a:latin typeface="Cambria Math" panose="02040503050406030204" pitchFamily="18" charset="0"/>
                              </a:rPr>
                            </m:ctrlPr>
                          </m:sSupPr>
                          <m:e>
                            <m:r>
                              <a:rPr lang="zh-CN" altLang="en-US" dirty="0">
                                <a:solidFill>
                                  <a:schemeClr val="bg2">
                                    <a:lumMod val="50000"/>
                                  </a:schemeClr>
                                </a:solidFill>
                                <a:latin typeface="Cambria Math" panose="02040503050406030204" pitchFamily="18" charset="0"/>
                              </a:rPr>
                              <m:t>𝜆</m:t>
                            </m:r>
                          </m:e>
                          <m:sup>
                            <m:r>
                              <a:rPr lang="en-US" altLang="zh-CN" i="1">
                                <a:solidFill>
                                  <a:schemeClr val="bg2">
                                    <a:lumMod val="50000"/>
                                  </a:schemeClr>
                                </a:solidFill>
                                <a:latin typeface="Cambria Math" panose="02040503050406030204" pitchFamily="18" charset="0"/>
                              </a:rPr>
                              <m:t>𝑘</m:t>
                            </m:r>
                          </m:sup>
                        </m:sSup>
                        <m:sSup>
                          <m:sSupPr>
                            <m:ctrlPr>
                              <a:rPr lang="en-US" altLang="zh-CN" i="1">
                                <a:solidFill>
                                  <a:schemeClr val="bg2">
                                    <a:lumMod val="50000"/>
                                  </a:schemeClr>
                                </a:solidFill>
                                <a:latin typeface="Cambria Math" panose="02040503050406030204" pitchFamily="18" charset="0"/>
                              </a:rPr>
                            </m:ctrlPr>
                          </m:sSupPr>
                          <m:e>
                            <m:r>
                              <a:rPr lang="en-US" altLang="zh-CN" i="1">
                                <a:solidFill>
                                  <a:schemeClr val="bg2">
                                    <a:lumMod val="50000"/>
                                  </a:schemeClr>
                                </a:solidFill>
                                <a:latin typeface="Cambria Math" panose="02040503050406030204" pitchFamily="18" charset="0"/>
                              </a:rPr>
                              <m:t>𝑒</m:t>
                            </m:r>
                          </m:e>
                          <m:sup>
                            <m:r>
                              <a:rPr lang="en-US" altLang="zh-CN" i="1" dirty="0">
                                <a:solidFill>
                                  <a:schemeClr val="bg2">
                                    <a:lumMod val="50000"/>
                                  </a:schemeClr>
                                </a:solidFill>
                                <a:latin typeface="Cambria Math" panose="02040503050406030204" pitchFamily="18" charset="0"/>
                              </a:rPr>
                              <m:t>−</m:t>
                            </m:r>
                            <m:r>
                              <a:rPr lang="zh-CN" altLang="en-US" dirty="0">
                                <a:solidFill>
                                  <a:schemeClr val="bg2">
                                    <a:lumMod val="50000"/>
                                  </a:schemeClr>
                                </a:solidFill>
                                <a:latin typeface="Cambria Math" panose="02040503050406030204" pitchFamily="18" charset="0"/>
                              </a:rPr>
                              <m:t>𝜆</m:t>
                            </m:r>
                          </m:sup>
                        </m:sSup>
                      </m:num>
                      <m:den>
                        <m:r>
                          <a:rPr lang="en-US" altLang="zh-CN" i="1">
                            <a:solidFill>
                              <a:schemeClr val="bg2">
                                <a:lumMod val="50000"/>
                              </a:schemeClr>
                            </a:solidFill>
                            <a:latin typeface="Cambria Math" panose="02040503050406030204" pitchFamily="18" charset="0"/>
                          </a:rPr>
                          <m:t>𝑘</m:t>
                        </m:r>
                        <m:r>
                          <a:rPr lang="en-US" altLang="zh-CN" i="1">
                            <a:solidFill>
                              <a:schemeClr val="bg2">
                                <a:lumMod val="50000"/>
                              </a:schemeClr>
                            </a:solidFill>
                            <a:latin typeface="Cambria Math" panose="02040503050406030204" pitchFamily="18" charset="0"/>
                          </a:rPr>
                          <m:t>!</m:t>
                        </m:r>
                      </m:den>
                    </m:f>
                  </m:oMath>
                </a14:m>
                <a:br>
                  <a:rPr lang="en-US" altLang="zh-CN" b="0" dirty="0">
                    <a:solidFill>
                      <a:schemeClr val="bg2">
                        <a:lumMod val="50000"/>
                      </a:schemeClr>
                    </a:solidFill>
                  </a:rPr>
                </a:br>
                <a:br>
                  <a:rPr lang="en-US" altLang="zh-CN" i="1" dirty="0">
                    <a:solidFill>
                      <a:schemeClr val="bg2">
                        <a:lumMod val="50000"/>
                      </a:schemeClr>
                    </a:solidFill>
                    <a:latin typeface="Cambria Math" panose="02040503050406030204" pitchFamily="18" charset="0"/>
                  </a:rPr>
                </a:br>
                <a14:m>
                  <m:oMath xmlns:m="http://schemas.openxmlformats.org/officeDocument/2006/math">
                    <m:r>
                      <a:rPr lang="en-US" altLang="zh-CN" b="0" i="1" smtClean="0">
                        <a:solidFill>
                          <a:schemeClr val="bg2">
                            <a:lumMod val="50000"/>
                          </a:schemeClr>
                        </a:solidFill>
                        <a:latin typeface="Cambria Math" panose="02040503050406030204" pitchFamily="18" charset="0"/>
                      </a:rPr>
                      <m:t>𝑃𝑟</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𝑝𝑟𝑜𝑏𝑎𝑏𝑖𝑙𝑖𝑡𝑦</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𝑡h𝑒</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𝑛𝑢𝑚𝑏𝑒𝑟</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𝑛𝑒𝑤𝑠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𝑎𝑟𝑡𝑖𝑐𝑙𝑒𝑠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𝑏𝑒𝑖𝑛𝑔</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𝑘</m:t>
                    </m:r>
                  </m:oMath>
                </a14:m>
                <a:br>
                  <a:rPr lang="en-US" altLang="zh-CN" b="0" i="1" dirty="0">
                    <a:solidFill>
                      <a:schemeClr val="bg2">
                        <a:lumMod val="50000"/>
                      </a:schemeClr>
                    </a:solidFill>
                    <a:latin typeface="Cambria Math" panose="02040503050406030204" pitchFamily="18" charset="0"/>
                  </a:rPr>
                </a:br>
                <a14:m>
                  <m:oMath xmlns:m="http://schemas.openxmlformats.org/officeDocument/2006/math">
                    <m:r>
                      <a:rPr lang="en-US" altLang="zh-CN" i="1">
                        <a:solidFill>
                          <a:schemeClr val="bg2">
                            <a:lumMod val="50000"/>
                          </a:schemeClr>
                        </a:solidFill>
                        <a:latin typeface="Cambria Math" panose="02040503050406030204" pitchFamily="18" charset="0"/>
                      </a:rPr>
                      <m:t>𝑋</m:t>
                    </m:r>
                    <m:r>
                      <a:rPr lang="en-US" altLang="zh-CN" i="1">
                        <a:solidFill>
                          <a:schemeClr val="bg2">
                            <a:lumMod val="50000"/>
                          </a:schemeClr>
                        </a:solidFill>
                        <a:latin typeface="Cambria Math" panose="02040503050406030204" pitchFamily="18" charset="0"/>
                      </a:rPr>
                      <m:t>−</m:t>
                    </m:r>
                    <m:r>
                      <a:rPr lang="en-US" altLang="zh-CN" i="1">
                        <a:solidFill>
                          <a:schemeClr val="bg2">
                            <a:lumMod val="50000"/>
                          </a:schemeClr>
                        </a:solidFill>
                        <a:latin typeface="Cambria Math" panose="02040503050406030204" pitchFamily="18" charset="0"/>
                      </a:rPr>
                      <m:t>𝑛𝑢𝑚𝑏𝑒𝑟</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𝑜𝑓</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𝑛𝑒𝑤𝑠</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𝑎𝑟𝑡𝑖𝑐𝑙𝑒𝑠</m:t>
                    </m:r>
                  </m:oMath>
                </a14:m>
                <a:br>
                  <a:rPr lang="en-US" altLang="zh-CN" dirty="0">
                    <a:solidFill>
                      <a:schemeClr val="bg2">
                        <a:lumMod val="50000"/>
                      </a:schemeClr>
                    </a:solidFill>
                  </a:rPr>
                </a:br>
                <a14:m>
                  <m:oMath xmlns:m="http://schemas.openxmlformats.org/officeDocument/2006/math">
                    <m:r>
                      <a:rPr lang="en-US" altLang="zh-CN" b="0" i="1" smtClean="0">
                        <a:solidFill>
                          <a:schemeClr val="bg2">
                            <a:lumMod val="50000"/>
                          </a:schemeClr>
                        </a:solidFill>
                        <a:latin typeface="Cambria Math" panose="02040503050406030204" pitchFamily="18" charset="0"/>
                      </a:rPr>
                      <m:t>𝑘</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𝑐𝑒𝑟𝑡𝑎𝑖𝑛</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𝑛𝑢𝑚𝑏𝑒𝑟</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𝑛𝑒𝑤𝑠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𝑎𝑟𝑡𝑖𝑐𝑙𝑒𝑠</m:t>
                    </m:r>
                  </m:oMath>
                </a14:m>
                <a:br>
                  <a:rPr lang="en-US" altLang="zh-CN" b="0" dirty="0">
                    <a:solidFill>
                      <a:schemeClr val="bg2">
                        <a:lumMod val="50000"/>
                      </a:schemeClr>
                    </a:solidFill>
                  </a:rPr>
                </a:br>
                <a14:m>
                  <m:oMath xmlns:m="http://schemas.openxmlformats.org/officeDocument/2006/math">
                    <m:r>
                      <a:rPr lang="zh-CN" altLang="en-US" dirty="0">
                        <a:solidFill>
                          <a:schemeClr val="bg2">
                            <a:lumMod val="50000"/>
                          </a:schemeClr>
                        </a:solidFill>
                        <a:latin typeface="Cambria Math" panose="02040503050406030204" pitchFamily="18" charset="0"/>
                      </a:rPr>
                      <m:t>𝜆</m:t>
                    </m:r>
                    <m:r>
                      <a:rPr lang="en-US" altLang="zh-CN" b="0" i="0" dirty="0" smtClean="0">
                        <a:solidFill>
                          <a:schemeClr val="bg2">
                            <a:lumMod val="50000"/>
                          </a:schemeClr>
                        </a:solidFill>
                        <a:latin typeface="Cambria Math" panose="02040503050406030204" pitchFamily="18" charset="0"/>
                      </a:rPr>
                      <m:t>−</m:t>
                    </m:r>
                    <m:r>
                      <m:rPr>
                        <m:sty m:val="p"/>
                      </m:rPr>
                      <a:rPr lang="en-US" altLang="zh-CN" b="0" i="0" dirty="0" smtClean="0">
                        <a:solidFill>
                          <a:schemeClr val="bg2">
                            <a:lumMod val="50000"/>
                          </a:schemeClr>
                        </a:solidFill>
                        <a:latin typeface="Cambria Math" panose="02040503050406030204" pitchFamily="18" charset="0"/>
                      </a:rPr>
                      <m:t>average</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number</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of</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news</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articles</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perday</m:t>
                    </m:r>
                  </m:oMath>
                </a14:m>
                <a:br>
                  <a:rPr lang="en-US" altLang="zh-CN" b="0" dirty="0"/>
                </a:br>
                <a:endParaRPr lang="en-US" altLang="zh-CN" b="0" dirty="0"/>
              </a:p>
              <a:p>
                <a:r>
                  <a:rPr lang="en-US" altLang="zh-CN" dirty="0"/>
                  <a:t>Where </a:t>
                </a:r>
                <a14:m>
                  <m:oMath xmlns:m="http://schemas.openxmlformats.org/officeDocument/2006/math">
                    <m:r>
                      <a:rPr lang="zh-CN" altLang="en-US" dirty="0" smtClean="0">
                        <a:latin typeface="Cambria Math" panose="02040503050406030204" pitchFamily="18" charset="0"/>
                      </a:rPr>
                      <m:t>𝜆</m:t>
                    </m:r>
                  </m:oMath>
                </a14:m>
                <a:r>
                  <a:rPr lang="zh-CN" altLang="en-US" dirty="0"/>
                  <a:t> </a:t>
                </a:r>
                <a:r>
                  <a:rPr lang="en-US" altLang="zh-CN" dirty="0"/>
                  <a:t>= 1.542169, k = 0, then the probability of no news is</a:t>
                </a:r>
              </a:p>
              <a:p>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smtClean="0">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=0</m:t>
                            </m:r>
                          </m:e>
                        </m:d>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1.542169</m:t>
                            </m:r>
                          </m:e>
                          <m:sup>
                            <m:r>
                              <a:rPr lang="en-US" altLang="zh-CN" b="0" i="1" dirty="0" smtClean="0">
                                <a:latin typeface="Cambria Math" panose="02040503050406030204" pitchFamily="18" charset="0"/>
                              </a:rPr>
                              <m:t>0</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dirty="0">
                                <a:latin typeface="Cambria Math" panose="02040503050406030204" pitchFamily="18" charset="0"/>
                              </a:rPr>
                              <m:t>−1.542169</m:t>
                            </m:r>
                          </m:sup>
                        </m:sSup>
                      </m:num>
                      <m:den>
                        <m:r>
                          <a:rPr lang="en-US" altLang="zh-CN" b="0" i="1" dirty="0" smtClean="0">
                            <a:latin typeface="Cambria Math" panose="02040503050406030204" pitchFamily="18" charset="0"/>
                          </a:rPr>
                          <m:t>0</m:t>
                        </m:r>
                        <m:r>
                          <a:rPr lang="en-US" altLang="zh-CN" i="1">
                            <a:latin typeface="Cambria Math" panose="02040503050406030204" pitchFamily="18" charset="0"/>
                          </a:rPr>
                          <m:t>!</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i="1">
                                <a:latin typeface="Cambria Math" panose="02040503050406030204" pitchFamily="18" charset="0"/>
                              </a:rPr>
                              <m:t>1.542169</m:t>
                            </m:r>
                          </m:sup>
                        </m:sSup>
                      </m:den>
                    </m:f>
                    <m:r>
                      <a:rPr lang="en-US" altLang="zh-CN">
                        <a:latin typeface="Cambria Math" panose="02040503050406030204" pitchFamily="18" charset="0"/>
                      </a:rPr>
                      <m:t>=</m:t>
                    </m:r>
                    <m:r>
                      <a:rPr lang="en-US" altLang="zh-CN" b="1" i="1">
                        <a:latin typeface="Cambria Math" panose="02040503050406030204" pitchFamily="18" charset="0"/>
                      </a:rPr>
                      <m:t>𝟎</m:t>
                    </m:r>
                    <m:r>
                      <a:rPr lang="en-US" altLang="zh-CN" b="1" i="1">
                        <a:latin typeface="Cambria Math" panose="02040503050406030204" pitchFamily="18" charset="0"/>
                      </a:rPr>
                      <m:t>.</m:t>
                    </m:r>
                    <m:r>
                      <a:rPr lang="en-US" altLang="zh-CN" b="1" i="1">
                        <a:latin typeface="Cambria Math" panose="02040503050406030204" pitchFamily="18" charset="0"/>
                      </a:rPr>
                      <m:t>𝟐𝟏𝟑𝟗𝟏𝟔𝟔𝟏𝟑</m:t>
                    </m:r>
                  </m:oMath>
                </a14:m>
                <a:endParaRPr lang="en-US" altLang="zh-CN" dirty="0"/>
              </a:p>
              <a:p>
                <a:endParaRPr lang="en-US" altLang="zh-CN" b="1" dirty="0"/>
              </a:p>
            </p:txBody>
          </p:sp>
        </mc:Choice>
        <mc:Fallback xmlns="">
          <p:sp>
            <p:nvSpPr>
              <p:cNvPr id="4" name="内容占位符 3">
                <a:extLst>
                  <a:ext uri="{FF2B5EF4-FFF2-40B4-BE49-F238E27FC236}">
                    <a16:creationId xmlns:a16="http://schemas.microsoft.com/office/drawing/2014/main" id="{01F8BABF-F57B-4DC6-AF2F-A41C10DC992D}"/>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zh-CN" altLang="en-US">
                    <a:noFill/>
                  </a:rPr>
                  <a:t> </a:t>
                </a:r>
              </a:p>
            </p:txBody>
          </p:sp>
        </mc:Fallback>
      </mc:AlternateContent>
      <p:sp>
        <p:nvSpPr>
          <p:cNvPr id="7" name="页脚占位符 6">
            <a:extLst>
              <a:ext uri="{FF2B5EF4-FFF2-40B4-BE49-F238E27FC236}">
                <a16:creationId xmlns:a16="http://schemas.microsoft.com/office/drawing/2014/main" id="{7FEDA706-B79D-4BDE-A2C9-EBE7201A625F}"/>
              </a:ext>
            </a:extLst>
          </p:cNvPr>
          <p:cNvSpPr>
            <a:spLocks noGrp="1"/>
          </p:cNvSpPr>
          <p:nvPr>
            <p:ph type="ftr" sz="quarter" idx="11"/>
          </p:nvPr>
        </p:nvSpPr>
        <p:spPr>
          <a:xfrm>
            <a:off x="3686185" y="178229"/>
            <a:ext cx="4822804" cy="365125"/>
          </a:xfrm>
        </p:spPr>
        <p:txBody>
          <a:bodyPr/>
          <a:lstStyle/>
          <a:p>
            <a:r>
              <a:rPr lang="en-US" altLang="zh-CN" dirty="0">
                <a:solidFill>
                  <a:schemeClr val="tx1"/>
                </a:solidFill>
              </a:rPr>
              <a:t>NYU Tandon MSFE 2020  FRE 7261 News analytics</a:t>
            </a:r>
          </a:p>
          <a:p>
            <a:r>
              <a:rPr lang="en-US" altLang="zh-CN" dirty="0">
                <a:solidFill>
                  <a:schemeClr val="tx1"/>
                </a:solidFill>
              </a:rPr>
              <a:t>Leo Lin(zl2807@nyu.Edu)</a:t>
            </a:r>
          </a:p>
        </p:txBody>
      </p:sp>
      <p:sp>
        <p:nvSpPr>
          <p:cNvPr id="8" name="灯片编号占位符 7">
            <a:extLst>
              <a:ext uri="{FF2B5EF4-FFF2-40B4-BE49-F238E27FC236}">
                <a16:creationId xmlns:a16="http://schemas.microsoft.com/office/drawing/2014/main" id="{4605E613-762E-4FE7-81DC-8A761536CDD9}"/>
              </a:ext>
            </a:extLst>
          </p:cNvPr>
          <p:cNvSpPr>
            <a:spLocks noGrp="1"/>
          </p:cNvSpPr>
          <p:nvPr>
            <p:ph type="sldNum" sz="quarter" idx="12"/>
          </p:nvPr>
        </p:nvSpPr>
        <p:spPr>
          <a:xfrm>
            <a:off x="9900458" y="178229"/>
            <a:ext cx="1312025" cy="365125"/>
          </a:xfrm>
        </p:spPr>
        <p:txBody>
          <a:bodyPr/>
          <a:lstStyle/>
          <a:p>
            <a:fld id="{1E1A6D9C-BF06-48B6-B987-0D77F89921DD}" type="slidenum">
              <a:rPr lang="zh-CN" altLang="en-US" smtClean="0">
                <a:solidFill>
                  <a:schemeClr val="tx1"/>
                </a:solidFill>
              </a:rPr>
              <a:pPr/>
              <a:t>3</a:t>
            </a:fld>
            <a:endParaRPr lang="zh-CN" altLang="en-US">
              <a:solidFill>
                <a:schemeClr val="tx1"/>
              </a:solidFill>
            </a:endParaRPr>
          </a:p>
        </p:txBody>
      </p:sp>
    </p:spTree>
    <p:extLst>
      <p:ext uri="{BB962C8B-B14F-4D97-AF65-F5344CB8AC3E}">
        <p14:creationId xmlns:p14="http://schemas.microsoft.com/office/powerpoint/2010/main" val="223793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3E7FB-55E0-48F8-9C43-D4C1F8F3CB1E}"/>
              </a:ext>
            </a:extLst>
          </p:cNvPr>
          <p:cNvSpPr>
            <a:spLocks noGrp="1"/>
          </p:cNvSpPr>
          <p:nvPr>
            <p:ph type="title"/>
          </p:nvPr>
        </p:nvSpPr>
        <p:spPr/>
        <p:txBody>
          <a:bodyPr>
            <a:normAutofit/>
          </a:bodyPr>
          <a:lstStyle/>
          <a:p>
            <a:pPr lvl="0"/>
            <a:r>
              <a:rPr lang="en-US" altLang="zh-CN" sz="3600" dirty="0"/>
              <a:t>What is the probability of </a:t>
            </a:r>
            <a:r>
              <a:rPr lang="en-US" altLang="zh-CN" sz="3600" b="1" u="sng" dirty="0"/>
              <a:t>3</a:t>
            </a:r>
            <a:r>
              <a:rPr lang="zh-CN" altLang="en-US" sz="3600" b="1" u="sng" dirty="0"/>
              <a:t>𝜆 </a:t>
            </a:r>
            <a:r>
              <a:rPr lang="en-US" altLang="zh-CN" sz="3600" dirty="0"/>
              <a:t>news articles on the stock?</a:t>
            </a:r>
            <a:endParaRPr lang="zh-CN" altLang="zh-CN" sz="3600"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01F8BABF-F57B-4DC6-AF2F-A41C10DC992D}"/>
                  </a:ext>
                </a:extLst>
              </p:cNvPr>
              <p:cNvSpPr>
                <a:spLocks noGrp="1"/>
              </p:cNvSpPr>
              <p:nvPr>
                <p:ph idx="1"/>
              </p:nvPr>
            </p:nvSpPr>
            <p:spPr/>
            <p:txBody>
              <a:bodyPr/>
              <a:lstStyle/>
              <a:p>
                <a:r>
                  <a:rPr lang="en-US" altLang="zh-CN" dirty="0">
                    <a:solidFill>
                      <a:schemeClr val="bg2">
                        <a:lumMod val="50000"/>
                      </a:schemeClr>
                    </a:solidFill>
                  </a:rPr>
                  <a:t>The probability of k news article per day is:</a:t>
                </a:r>
                <a:br>
                  <a:rPr lang="en-US" altLang="zh-CN" b="0" dirty="0">
                    <a:solidFill>
                      <a:schemeClr val="bg2">
                        <a:lumMod val="50000"/>
                      </a:schemeClr>
                    </a:solidFill>
                  </a:rPr>
                </a:br>
                <a14:m>
                  <m:oMath xmlns:m="http://schemas.openxmlformats.org/officeDocument/2006/math">
                    <m:func>
                      <m:funcPr>
                        <m:ctrlPr>
                          <a:rPr lang="en-US" altLang="zh-CN" i="1">
                            <a:solidFill>
                              <a:schemeClr val="bg2">
                                <a:lumMod val="50000"/>
                              </a:schemeClr>
                            </a:solidFill>
                            <a:latin typeface="Cambria Math" panose="02040503050406030204" pitchFamily="18" charset="0"/>
                          </a:rPr>
                        </m:ctrlPr>
                      </m:funcPr>
                      <m:fName>
                        <m:r>
                          <m:rPr>
                            <m:sty m:val="p"/>
                          </m:rPr>
                          <a:rPr lang="en-US" altLang="zh-CN">
                            <a:solidFill>
                              <a:schemeClr val="bg2">
                                <a:lumMod val="50000"/>
                              </a:schemeClr>
                            </a:solidFill>
                            <a:latin typeface="Cambria Math" panose="02040503050406030204" pitchFamily="18" charset="0"/>
                          </a:rPr>
                          <m:t>Pr</m:t>
                        </m:r>
                      </m:fName>
                      <m:e>
                        <m:d>
                          <m:dPr>
                            <m:begChr m:val="["/>
                            <m:endChr m:val="]"/>
                            <m:ctrlPr>
                              <a:rPr lang="en-US" altLang="zh-CN" i="1">
                                <a:solidFill>
                                  <a:schemeClr val="bg2">
                                    <a:lumMod val="50000"/>
                                  </a:schemeClr>
                                </a:solidFill>
                                <a:latin typeface="Cambria Math" panose="02040503050406030204" pitchFamily="18" charset="0"/>
                              </a:rPr>
                            </m:ctrlPr>
                          </m:dPr>
                          <m:e>
                            <m:r>
                              <a:rPr lang="en-US" altLang="zh-CN" i="1">
                                <a:solidFill>
                                  <a:schemeClr val="bg2">
                                    <a:lumMod val="50000"/>
                                  </a:schemeClr>
                                </a:solidFill>
                                <a:latin typeface="Cambria Math" panose="02040503050406030204" pitchFamily="18" charset="0"/>
                              </a:rPr>
                              <m:t>𝑋</m:t>
                            </m:r>
                            <m:r>
                              <a:rPr lang="en-US" altLang="zh-CN" i="1">
                                <a:solidFill>
                                  <a:schemeClr val="bg2">
                                    <a:lumMod val="50000"/>
                                  </a:schemeClr>
                                </a:solidFill>
                                <a:latin typeface="Cambria Math" panose="02040503050406030204" pitchFamily="18" charset="0"/>
                              </a:rPr>
                              <m:t>=</m:t>
                            </m:r>
                            <m:r>
                              <a:rPr lang="en-US" altLang="zh-CN" i="1">
                                <a:solidFill>
                                  <a:schemeClr val="bg2">
                                    <a:lumMod val="50000"/>
                                  </a:schemeClr>
                                </a:solidFill>
                                <a:latin typeface="Cambria Math" panose="02040503050406030204" pitchFamily="18" charset="0"/>
                              </a:rPr>
                              <m:t>𝑘</m:t>
                            </m:r>
                          </m:e>
                        </m:d>
                      </m:e>
                    </m:func>
                    <m:r>
                      <a:rPr lang="en-US" altLang="zh-CN" i="1">
                        <a:solidFill>
                          <a:schemeClr val="bg2">
                            <a:lumMod val="50000"/>
                          </a:schemeClr>
                        </a:solidFill>
                        <a:latin typeface="Cambria Math" panose="02040503050406030204" pitchFamily="18" charset="0"/>
                      </a:rPr>
                      <m:t>=</m:t>
                    </m:r>
                    <m:f>
                      <m:fPr>
                        <m:ctrlPr>
                          <a:rPr lang="en-US" altLang="zh-CN" i="1">
                            <a:solidFill>
                              <a:schemeClr val="bg2">
                                <a:lumMod val="50000"/>
                              </a:schemeClr>
                            </a:solidFill>
                            <a:latin typeface="Cambria Math" panose="02040503050406030204" pitchFamily="18" charset="0"/>
                          </a:rPr>
                        </m:ctrlPr>
                      </m:fPr>
                      <m:num>
                        <m:sSup>
                          <m:sSupPr>
                            <m:ctrlPr>
                              <a:rPr lang="en-US" altLang="zh-CN" i="1">
                                <a:solidFill>
                                  <a:schemeClr val="bg2">
                                    <a:lumMod val="50000"/>
                                  </a:schemeClr>
                                </a:solidFill>
                                <a:latin typeface="Cambria Math" panose="02040503050406030204" pitchFamily="18" charset="0"/>
                              </a:rPr>
                            </m:ctrlPr>
                          </m:sSupPr>
                          <m:e>
                            <m:r>
                              <a:rPr lang="zh-CN" altLang="en-US" dirty="0">
                                <a:solidFill>
                                  <a:schemeClr val="bg2">
                                    <a:lumMod val="50000"/>
                                  </a:schemeClr>
                                </a:solidFill>
                                <a:latin typeface="Cambria Math" panose="02040503050406030204" pitchFamily="18" charset="0"/>
                              </a:rPr>
                              <m:t>𝜆</m:t>
                            </m:r>
                          </m:e>
                          <m:sup>
                            <m:r>
                              <a:rPr lang="en-US" altLang="zh-CN" i="1">
                                <a:solidFill>
                                  <a:schemeClr val="bg2">
                                    <a:lumMod val="50000"/>
                                  </a:schemeClr>
                                </a:solidFill>
                                <a:latin typeface="Cambria Math" panose="02040503050406030204" pitchFamily="18" charset="0"/>
                              </a:rPr>
                              <m:t>𝑘</m:t>
                            </m:r>
                          </m:sup>
                        </m:sSup>
                        <m:sSup>
                          <m:sSupPr>
                            <m:ctrlPr>
                              <a:rPr lang="en-US" altLang="zh-CN" i="1">
                                <a:solidFill>
                                  <a:schemeClr val="bg2">
                                    <a:lumMod val="50000"/>
                                  </a:schemeClr>
                                </a:solidFill>
                                <a:latin typeface="Cambria Math" panose="02040503050406030204" pitchFamily="18" charset="0"/>
                              </a:rPr>
                            </m:ctrlPr>
                          </m:sSupPr>
                          <m:e>
                            <m:r>
                              <a:rPr lang="en-US" altLang="zh-CN" i="1">
                                <a:solidFill>
                                  <a:schemeClr val="bg2">
                                    <a:lumMod val="50000"/>
                                  </a:schemeClr>
                                </a:solidFill>
                                <a:latin typeface="Cambria Math" panose="02040503050406030204" pitchFamily="18" charset="0"/>
                              </a:rPr>
                              <m:t>𝑒</m:t>
                            </m:r>
                          </m:e>
                          <m:sup>
                            <m:r>
                              <a:rPr lang="en-US" altLang="zh-CN" i="1" dirty="0">
                                <a:solidFill>
                                  <a:schemeClr val="bg2">
                                    <a:lumMod val="50000"/>
                                  </a:schemeClr>
                                </a:solidFill>
                                <a:latin typeface="Cambria Math" panose="02040503050406030204" pitchFamily="18" charset="0"/>
                              </a:rPr>
                              <m:t>−</m:t>
                            </m:r>
                            <m:r>
                              <a:rPr lang="zh-CN" altLang="en-US" dirty="0">
                                <a:solidFill>
                                  <a:schemeClr val="bg2">
                                    <a:lumMod val="50000"/>
                                  </a:schemeClr>
                                </a:solidFill>
                                <a:latin typeface="Cambria Math" panose="02040503050406030204" pitchFamily="18" charset="0"/>
                              </a:rPr>
                              <m:t>𝜆</m:t>
                            </m:r>
                          </m:sup>
                        </m:sSup>
                      </m:num>
                      <m:den>
                        <m:r>
                          <a:rPr lang="en-US" altLang="zh-CN" i="1">
                            <a:solidFill>
                              <a:schemeClr val="bg2">
                                <a:lumMod val="50000"/>
                              </a:schemeClr>
                            </a:solidFill>
                            <a:latin typeface="Cambria Math" panose="02040503050406030204" pitchFamily="18" charset="0"/>
                          </a:rPr>
                          <m:t>𝑘</m:t>
                        </m:r>
                        <m:r>
                          <a:rPr lang="en-US" altLang="zh-CN" i="1">
                            <a:solidFill>
                              <a:schemeClr val="bg2">
                                <a:lumMod val="50000"/>
                              </a:schemeClr>
                            </a:solidFill>
                            <a:latin typeface="Cambria Math" panose="02040503050406030204" pitchFamily="18" charset="0"/>
                          </a:rPr>
                          <m:t>!</m:t>
                        </m:r>
                      </m:den>
                    </m:f>
                  </m:oMath>
                </a14:m>
                <a:br>
                  <a:rPr lang="en-US" altLang="zh-CN" b="0" dirty="0">
                    <a:solidFill>
                      <a:schemeClr val="bg2">
                        <a:lumMod val="50000"/>
                      </a:schemeClr>
                    </a:solidFill>
                  </a:rPr>
                </a:br>
                <a:br>
                  <a:rPr lang="en-US" altLang="zh-CN" i="1" dirty="0">
                    <a:solidFill>
                      <a:schemeClr val="bg2">
                        <a:lumMod val="50000"/>
                      </a:schemeClr>
                    </a:solidFill>
                    <a:latin typeface="Cambria Math" panose="02040503050406030204" pitchFamily="18" charset="0"/>
                  </a:rPr>
                </a:br>
                <a14:m>
                  <m:oMath xmlns:m="http://schemas.openxmlformats.org/officeDocument/2006/math">
                    <m:r>
                      <a:rPr lang="en-US" altLang="zh-CN" b="0" i="1" smtClean="0">
                        <a:solidFill>
                          <a:schemeClr val="bg2">
                            <a:lumMod val="50000"/>
                          </a:schemeClr>
                        </a:solidFill>
                        <a:latin typeface="Cambria Math" panose="02040503050406030204" pitchFamily="18" charset="0"/>
                      </a:rPr>
                      <m:t>𝑃𝑟</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𝑝𝑟𝑜𝑏𝑎𝑏𝑖𝑙𝑖𝑡𝑦</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𝑡h𝑒</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𝑛𝑢𝑚𝑏𝑒𝑟</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𝑛𝑒𝑤𝑠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𝑎𝑟𝑡𝑖𝑐𝑙𝑒𝑠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𝑏𝑒𝑖𝑛𝑔</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𝑘</m:t>
                    </m:r>
                  </m:oMath>
                </a14:m>
                <a:br>
                  <a:rPr lang="en-US" altLang="zh-CN" b="0" i="1" dirty="0">
                    <a:solidFill>
                      <a:schemeClr val="bg2">
                        <a:lumMod val="50000"/>
                      </a:schemeClr>
                    </a:solidFill>
                    <a:latin typeface="Cambria Math" panose="02040503050406030204" pitchFamily="18" charset="0"/>
                  </a:rPr>
                </a:br>
                <a14:m>
                  <m:oMath xmlns:m="http://schemas.openxmlformats.org/officeDocument/2006/math">
                    <m:r>
                      <a:rPr lang="en-US" altLang="zh-CN" i="1">
                        <a:solidFill>
                          <a:schemeClr val="bg2">
                            <a:lumMod val="50000"/>
                          </a:schemeClr>
                        </a:solidFill>
                        <a:latin typeface="Cambria Math" panose="02040503050406030204" pitchFamily="18" charset="0"/>
                      </a:rPr>
                      <m:t>𝑋</m:t>
                    </m:r>
                    <m:r>
                      <a:rPr lang="en-US" altLang="zh-CN" i="1">
                        <a:solidFill>
                          <a:schemeClr val="bg2">
                            <a:lumMod val="50000"/>
                          </a:schemeClr>
                        </a:solidFill>
                        <a:latin typeface="Cambria Math" panose="02040503050406030204" pitchFamily="18" charset="0"/>
                      </a:rPr>
                      <m:t>−</m:t>
                    </m:r>
                    <m:r>
                      <a:rPr lang="en-US" altLang="zh-CN" i="1">
                        <a:solidFill>
                          <a:schemeClr val="bg2">
                            <a:lumMod val="50000"/>
                          </a:schemeClr>
                        </a:solidFill>
                        <a:latin typeface="Cambria Math" panose="02040503050406030204" pitchFamily="18" charset="0"/>
                      </a:rPr>
                      <m:t>𝑛𝑢𝑚𝑏𝑒𝑟</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𝑜𝑓</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𝑛𝑒𝑤𝑠</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𝑎𝑟𝑡𝑖𝑐𝑙𝑒𝑠</m:t>
                    </m:r>
                  </m:oMath>
                </a14:m>
                <a:br>
                  <a:rPr lang="en-US" altLang="zh-CN" dirty="0">
                    <a:solidFill>
                      <a:schemeClr val="bg2">
                        <a:lumMod val="50000"/>
                      </a:schemeClr>
                    </a:solidFill>
                  </a:rPr>
                </a:br>
                <a14:m>
                  <m:oMath xmlns:m="http://schemas.openxmlformats.org/officeDocument/2006/math">
                    <m:r>
                      <a:rPr lang="en-US" altLang="zh-CN" b="0" i="1" smtClean="0">
                        <a:solidFill>
                          <a:schemeClr val="bg2">
                            <a:lumMod val="50000"/>
                          </a:schemeClr>
                        </a:solidFill>
                        <a:latin typeface="Cambria Math" panose="02040503050406030204" pitchFamily="18" charset="0"/>
                      </a:rPr>
                      <m:t>𝑘</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𝑐𝑒𝑟𝑡𝑎𝑖𝑛</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𝑛𝑢𝑚𝑏𝑒𝑟</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𝑛𝑒𝑤𝑠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𝑎𝑟𝑡𝑖𝑐𝑙𝑒𝑠</m:t>
                    </m:r>
                  </m:oMath>
                </a14:m>
                <a:br>
                  <a:rPr lang="en-US" altLang="zh-CN" b="0" dirty="0">
                    <a:solidFill>
                      <a:schemeClr val="bg2">
                        <a:lumMod val="50000"/>
                      </a:schemeClr>
                    </a:solidFill>
                  </a:rPr>
                </a:br>
                <a14:m>
                  <m:oMath xmlns:m="http://schemas.openxmlformats.org/officeDocument/2006/math">
                    <m:r>
                      <a:rPr lang="zh-CN" altLang="en-US" dirty="0">
                        <a:solidFill>
                          <a:schemeClr val="bg2">
                            <a:lumMod val="50000"/>
                          </a:schemeClr>
                        </a:solidFill>
                        <a:latin typeface="Cambria Math" panose="02040503050406030204" pitchFamily="18" charset="0"/>
                      </a:rPr>
                      <m:t>𝜆</m:t>
                    </m:r>
                    <m:r>
                      <a:rPr lang="en-US" altLang="zh-CN" b="0" i="0" dirty="0" smtClean="0">
                        <a:solidFill>
                          <a:schemeClr val="bg2">
                            <a:lumMod val="50000"/>
                          </a:schemeClr>
                        </a:solidFill>
                        <a:latin typeface="Cambria Math" panose="02040503050406030204" pitchFamily="18" charset="0"/>
                      </a:rPr>
                      <m:t>−</m:t>
                    </m:r>
                    <m:r>
                      <m:rPr>
                        <m:sty m:val="p"/>
                      </m:rPr>
                      <a:rPr lang="en-US" altLang="zh-CN" b="0" i="0" dirty="0" smtClean="0">
                        <a:solidFill>
                          <a:schemeClr val="bg2">
                            <a:lumMod val="50000"/>
                          </a:schemeClr>
                        </a:solidFill>
                        <a:latin typeface="Cambria Math" panose="02040503050406030204" pitchFamily="18" charset="0"/>
                      </a:rPr>
                      <m:t>average</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number</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of</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news</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articles</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perday</m:t>
                    </m:r>
                  </m:oMath>
                </a14:m>
                <a:br>
                  <a:rPr lang="en-US" altLang="zh-CN" b="0" dirty="0"/>
                </a:br>
                <a:endParaRPr lang="en-US" altLang="zh-CN" b="0" dirty="0"/>
              </a:p>
              <a:p>
                <a:r>
                  <a:rPr lang="en-US" altLang="zh-CN" dirty="0"/>
                  <a:t>Where </a:t>
                </a:r>
                <a14:m>
                  <m:oMath xmlns:m="http://schemas.openxmlformats.org/officeDocument/2006/math">
                    <m:r>
                      <a:rPr lang="zh-CN" altLang="en-US" dirty="0" smtClean="0">
                        <a:latin typeface="Cambria Math" panose="02040503050406030204" pitchFamily="18" charset="0"/>
                      </a:rPr>
                      <m:t>𝜆</m:t>
                    </m:r>
                  </m:oMath>
                </a14:m>
                <a:r>
                  <a:rPr lang="zh-CN" altLang="en-US" dirty="0"/>
                  <a:t> </a:t>
                </a:r>
                <a:r>
                  <a:rPr lang="en-US" altLang="zh-CN" dirty="0"/>
                  <a:t>= 1.542169, k = 3</a:t>
                </a:r>
                <a:r>
                  <a:rPr lang="zh-CN" altLang="en-US" dirty="0"/>
                  <a:t>𝜆 </a:t>
                </a:r>
                <a:r>
                  <a:rPr lang="en-US" altLang="zh-CN" dirty="0"/>
                  <a:t>, then the probability of no news is</a:t>
                </a:r>
              </a:p>
              <a:p>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smtClean="0">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b="0" i="0" smtClean="0">
                                <a:latin typeface="Cambria Math" panose="02040503050406030204" pitchFamily="18" charset="0"/>
                              </a:rPr>
                              <m:t>3</m:t>
                            </m:r>
                            <m:r>
                              <a:rPr lang="zh-CN" altLang="en-US" dirty="0">
                                <a:latin typeface="Cambria Math" panose="02040503050406030204" pitchFamily="18" charset="0"/>
                              </a:rPr>
                              <m:t>𝜆</m:t>
                            </m:r>
                          </m:e>
                        </m:d>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1.542169</m:t>
                            </m:r>
                          </m:e>
                          <m:sup>
                            <m:r>
                              <a:rPr lang="en-US" altLang="zh-CN" i="1" dirty="0">
                                <a:latin typeface="Cambria Math" panose="02040503050406030204" pitchFamily="18" charset="0"/>
                              </a:rPr>
                              <m:t>3∗1.542169</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dirty="0">
                                <a:latin typeface="Cambria Math" panose="02040503050406030204" pitchFamily="18" charset="0"/>
                              </a:rPr>
                              <m:t>−1.542169</m:t>
                            </m:r>
                          </m:sup>
                        </m:sSup>
                      </m:num>
                      <m:den>
                        <m:r>
                          <a:rPr lang="en-US" altLang="zh-CN" b="0" i="1" dirty="0" smtClean="0">
                            <a:latin typeface="Cambria Math" panose="02040503050406030204" pitchFamily="18" charset="0"/>
                          </a:rPr>
                          <m:t>(3∗</m:t>
                        </m:r>
                        <m:r>
                          <a:rPr lang="en-US" altLang="zh-CN" i="1" dirty="0">
                            <a:latin typeface="Cambria Math" panose="02040503050406030204" pitchFamily="18" charset="0"/>
                          </a:rPr>
                          <m:t>1.542169</m:t>
                        </m:r>
                        <m:r>
                          <a:rPr lang="en-US" altLang="zh-CN" b="0" i="1" dirty="0" smtClean="0">
                            <a:latin typeface="Cambria Math" panose="02040503050406030204" pitchFamily="18" charset="0"/>
                          </a:rPr>
                          <m:t>)</m:t>
                        </m:r>
                        <m:r>
                          <a:rPr lang="en-US" altLang="zh-CN" i="1">
                            <a:latin typeface="Cambria Math" panose="02040503050406030204" pitchFamily="18" charset="0"/>
                          </a:rPr>
                          <m:t>!</m:t>
                        </m:r>
                      </m:den>
                    </m:f>
                    <m:r>
                      <a:rPr lang="en-US" altLang="zh-CN" b="0" i="0" smtClean="0">
                        <a:latin typeface="Cambria Math" panose="02040503050406030204" pitchFamily="18" charset="0"/>
                      </a:rPr>
                      <m:t>=</m:t>
                    </m:r>
                    <m:r>
                      <a:rPr lang="en-US" altLang="zh-CN" b="1" i="1">
                        <a:latin typeface="Cambria Math" panose="02040503050406030204" pitchFamily="18" charset="0"/>
                      </a:rPr>
                      <m:t>𝟎</m:t>
                    </m:r>
                    <m:r>
                      <a:rPr lang="en-US" altLang="zh-CN" b="1" i="1">
                        <a:latin typeface="Cambria Math" panose="02040503050406030204" pitchFamily="18" charset="0"/>
                      </a:rPr>
                      <m:t>.</m:t>
                    </m:r>
                    <m:r>
                      <a:rPr lang="en-US" altLang="zh-CN" b="1" i="1">
                        <a:latin typeface="Cambria Math" panose="02040503050406030204" pitchFamily="18" charset="0"/>
                      </a:rPr>
                      <m:t>𝟎𝟔𝟔𝟏𝟑𝟒𝟑𝟓𝟖</m:t>
                    </m:r>
                  </m:oMath>
                </a14:m>
                <a:endParaRPr lang="en-US" altLang="zh-CN" dirty="0"/>
              </a:p>
              <a:p>
                <a:endParaRPr lang="en-US" altLang="zh-CN" b="1" dirty="0"/>
              </a:p>
              <a:p>
                <a:endParaRPr lang="en-US" altLang="zh-CN" dirty="0"/>
              </a:p>
            </p:txBody>
          </p:sp>
        </mc:Choice>
        <mc:Fallback xmlns="">
          <p:sp>
            <p:nvSpPr>
              <p:cNvPr id="4" name="内容占位符 3">
                <a:extLst>
                  <a:ext uri="{FF2B5EF4-FFF2-40B4-BE49-F238E27FC236}">
                    <a16:creationId xmlns:a16="http://schemas.microsoft.com/office/drawing/2014/main" id="{01F8BABF-F57B-4DC6-AF2F-A41C10DC992D}"/>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zh-CN" altLang="en-US">
                    <a:noFill/>
                  </a:rPr>
                  <a:t> </a:t>
                </a:r>
              </a:p>
            </p:txBody>
          </p:sp>
        </mc:Fallback>
      </mc:AlternateContent>
      <p:sp>
        <p:nvSpPr>
          <p:cNvPr id="7" name="页脚占位符 6">
            <a:extLst>
              <a:ext uri="{FF2B5EF4-FFF2-40B4-BE49-F238E27FC236}">
                <a16:creationId xmlns:a16="http://schemas.microsoft.com/office/drawing/2014/main" id="{0D84F102-33B3-4E1A-B192-76B7AE0CE9C3}"/>
              </a:ext>
            </a:extLst>
          </p:cNvPr>
          <p:cNvSpPr>
            <a:spLocks noGrp="1"/>
          </p:cNvSpPr>
          <p:nvPr>
            <p:ph type="ftr" sz="quarter" idx="11"/>
          </p:nvPr>
        </p:nvSpPr>
        <p:spPr>
          <a:xfrm>
            <a:off x="3686185" y="178229"/>
            <a:ext cx="4822804" cy="365125"/>
          </a:xfrm>
        </p:spPr>
        <p:txBody>
          <a:bodyPr/>
          <a:lstStyle/>
          <a:p>
            <a:r>
              <a:rPr lang="en-US" altLang="zh-CN" dirty="0">
                <a:solidFill>
                  <a:schemeClr val="tx1"/>
                </a:solidFill>
              </a:rPr>
              <a:t>NYU Tandon MSFE 2020  FRE 7261 News analytics</a:t>
            </a:r>
          </a:p>
          <a:p>
            <a:r>
              <a:rPr lang="en-US" altLang="zh-CN" dirty="0">
                <a:solidFill>
                  <a:schemeClr val="tx1"/>
                </a:solidFill>
              </a:rPr>
              <a:t>Leo Lin(zl2807@nyu.Edu)</a:t>
            </a:r>
          </a:p>
        </p:txBody>
      </p:sp>
      <p:sp>
        <p:nvSpPr>
          <p:cNvPr id="8" name="灯片编号占位符 7">
            <a:extLst>
              <a:ext uri="{FF2B5EF4-FFF2-40B4-BE49-F238E27FC236}">
                <a16:creationId xmlns:a16="http://schemas.microsoft.com/office/drawing/2014/main" id="{9F727F62-E3DB-43D0-A15F-8FFCBA6431B8}"/>
              </a:ext>
            </a:extLst>
          </p:cNvPr>
          <p:cNvSpPr>
            <a:spLocks noGrp="1"/>
          </p:cNvSpPr>
          <p:nvPr>
            <p:ph type="sldNum" sz="quarter" idx="12"/>
          </p:nvPr>
        </p:nvSpPr>
        <p:spPr>
          <a:xfrm>
            <a:off x="9900458" y="178229"/>
            <a:ext cx="1312025" cy="365125"/>
          </a:xfrm>
        </p:spPr>
        <p:txBody>
          <a:bodyPr/>
          <a:lstStyle/>
          <a:p>
            <a:fld id="{1E1A6D9C-BF06-48B6-B987-0D77F89921DD}" type="slidenum">
              <a:rPr lang="zh-CN" altLang="en-US" smtClean="0">
                <a:solidFill>
                  <a:schemeClr val="tx1"/>
                </a:solidFill>
              </a:rPr>
              <a:pPr/>
              <a:t>4</a:t>
            </a:fld>
            <a:endParaRPr lang="zh-CN" altLang="en-US">
              <a:solidFill>
                <a:schemeClr val="tx1"/>
              </a:solidFill>
            </a:endParaRPr>
          </a:p>
        </p:txBody>
      </p:sp>
    </p:spTree>
    <p:extLst>
      <p:ext uri="{BB962C8B-B14F-4D97-AF65-F5344CB8AC3E}">
        <p14:creationId xmlns:p14="http://schemas.microsoft.com/office/powerpoint/2010/main" val="3378028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3E7FB-55E0-48F8-9C43-D4C1F8F3CB1E}"/>
              </a:ext>
            </a:extLst>
          </p:cNvPr>
          <p:cNvSpPr>
            <a:spLocks noGrp="1"/>
          </p:cNvSpPr>
          <p:nvPr>
            <p:ph type="title"/>
          </p:nvPr>
        </p:nvSpPr>
        <p:spPr/>
        <p:txBody>
          <a:bodyPr>
            <a:normAutofit/>
          </a:bodyPr>
          <a:lstStyle/>
          <a:p>
            <a:pPr lvl="0"/>
            <a:r>
              <a:rPr lang="zh-CN" altLang="zh-CN" sz="3600" dirty="0"/>
              <a:t>What is the probability of </a:t>
            </a:r>
            <a:r>
              <a:rPr lang="zh-CN" altLang="zh-CN" sz="3600" b="1" u="sng" dirty="0"/>
              <a:t>20</a:t>
            </a:r>
            <a:r>
              <a:rPr lang="zh-CN" altLang="zh-CN" sz="3600" dirty="0"/>
              <a:t> news articles on the stock?</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01F8BABF-F57B-4DC6-AF2F-A41C10DC992D}"/>
                  </a:ext>
                </a:extLst>
              </p:cNvPr>
              <p:cNvSpPr>
                <a:spLocks noGrp="1"/>
              </p:cNvSpPr>
              <p:nvPr>
                <p:ph idx="1"/>
              </p:nvPr>
            </p:nvSpPr>
            <p:spPr/>
            <p:txBody>
              <a:bodyPr/>
              <a:lstStyle/>
              <a:p>
                <a:r>
                  <a:rPr lang="en-US" altLang="zh-CN" dirty="0">
                    <a:solidFill>
                      <a:schemeClr val="bg2">
                        <a:lumMod val="50000"/>
                      </a:schemeClr>
                    </a:solidFill>
                  </a:rPr>
                  <a:t>The probability of k news article per day is:</a:t>
                </a:r>
                <a:br>
                  <a:rPr lang="en-US" altLang="zh-CN" b="0" dirty="0">
                    <a:solidFill>
                      <a:schemeClr val="bg2">
                        <a:lumMod val="50000"/>
                      </a:schemeClr>
                    </a:solidFill>
                  </a:rPr>
                </a:br>
                <a14:m>
                  <m:oMath xmlns:m="http://schemas.openxmlformats.org/officeDocument/2006/math">
                    <m:func>
                      <m:funcPr>
                        <m:ctrlPr>
                          <a:rPr lang="en-US" altLang="zh-CN" i="1">
                            <a:solidFill>
                              <a:schemeClr val="bg2">
                                <a:lumMod val="50000"/>
                              </a:schemeClr>
                            </a:solidFill>
                            <a:latin typeface="Cambria Math" panose="02040503050406030204" pitchFamily="18" charset="0"/>
                          </a:rPr>
                        </m:ctrlPr>
                      </m:funcPr>
                      <m:fName>
                        <m:r>
                          <m:rPr>
                            <m:sty m:val="p"/>
                          </m:rPr>
                          <a:rPr lang="en-US" altLang="zh-CN">
                            <a:solidFill>
                              <a:schemeClr val="bg2">
                                <a:lumMod val="50000"/>
                              </a:schemeClr>
                            </a:solidFill>
                            <a:latin typeface="Cambria Math" panose="02040503050406030204" pitchFamily="18" charset="0"/>
                          </a:rPr>
                          <m:t>Pr</m:t>
                        </m:r>
                      </m:fName>
                      <m:e>
                        <m:d>
                          <m:dPr>
                            <m:begChr m:val="["/>
                            <m:endChr m:val="]"/>
                            <m:ctrlPr>
                              <a:rPr lang="en-US" altLang="zh-CN" i="1">
                                <a:solidFill>
                                  <a:schemeClr val="bg2">
                                    <a:lumMod val="50000"/>
                                  </a:schemeClr>
                                </a:solidFill>
                                <a:latin typeface="Cambria Math" panose="02040503050406030204" pitchFamily="18" charset="0"/>
                              </a:rPr>
                            </m:ctrlPr>
                          </m:dPr>
                          <m:e>
                            <m:r>
                              <a:rPr lang="en-US" altLang="zh-CN" i="1">
                                <a:solidFill>
                                  <a:schemeClr val="bg2">
                                    <a:lumMod val="50000"/>
                                  </a:schemeClr>
                                </a:solidFill>
                                <a:latin typeface="Cambria Math" panose="02040503050406030204" pitchFamily="18" charset="0"/>
                              </a:rPr>
                              <m:t>𝑋</m:t>
                            </m:r>
                            <m:r>
                              <a:rPr lang="en-US" altLang="zh-CN" i="1">
                                <a:solidFill>
                                  <a:schemeClr val="bg2">
                                    <a:lumMod val="50000"/>
                                  </a:schemeClr>
                                </a:solidFill>
                                <a:latin typeface="Cambria Math" panose="02040503050406030204" pitchFamily="18" charset="0"/>
                              </a:rPr>
                              <m:t>=</m:t>
                            </m:r>
                            <m:r>
                              <a:rPr lang="en-US" altLang="zh-CN" i="1">
                                <a:solidFill>
                                  <a:schemeClr val="bg2">
                                    <a:lumMod val="50000"/>
                                  </a:schemeClr>
                                </a:solidFill>
                                <a:latin typeface="Cambria Math" panose="02040503050406030204" pitchFamily="18" charset="0"/>
                              </a:rPr>
                              <m:t>𝑘</m:t>
                            </m:r>
                          </m:e>
                        </m:d>
                      </m:e>
                    </m:func>
                    <m:r>
                      <a:rPr lang="en-US" altLang="zh-CN" i="1">
                        <a:solidFill>
                          <a:schemeClr val="bg2">
                            <a:lumMod val="50000"/>
                          </a:schemeClr>
                        </a:solidFill>
                        <a:latin typeface="Cambria Math" panose="02040503050406030204" pitchFamily="18" charset="0"/>
                      </a:rPr>
                      <m:t>=</m:t>
                    </m:r>
                    <m:f>
                      <m:fPr>
                        <m:ctrlPr>
                          <a:rPr lang="en-US" altLang="zh-CN" i="1">
                            <a:solidFill>
                              <a:schemeClr val="bg2">
                                <a:lumMod val="50000"/>
                              </a:schemeClr>
                            </a:solidFill>
                            <a:latin typeface="Cambria Math" panose="02040503050406030204" pitchFamily="18" charset="0"/>
                          </a:rPr>
                        </m:ctrlPr>
                      </m:fPr>
                      <m:num>
                        <m:sSup>
                          <m:sSupPr>
                            <m:ctrlPr>
                              <a:rPr lang="en-US" altLang="zh-CN" i="1">
                                <a:solidFill>
                                  <a:schemeClr val="bg2">
                                    <a:lumMod val="50000"/>
                                  </a:schemeClr>
                                </a:solidFill>
                                <a:latin typeface="Cambria Math" panose="02040503050406030204" pitchFamily="18" charset="0"/>
                              </a:rPr>
                            </m:ctrlPr>
                          </m:sSupPr>
                          <m:e>
                            <m:r>
                              <a:rPr lang="zh-CN" altLang="en-US" dirty="0">
                                <a:solidFill>
                                  <a:schemeClr val="bg2">
                                    <a:lumMod val="50000"/>
                                  </a:schemeClr>
                                </a:solidFill>
                                <a:latin typeface="Cambria Math" panose="02040503050406030204" pitchFamily="18" charset="0"/>
                              </a:rPr>
                              <m:t>𝜆</m:t>
                            </m:r>
                          </m:e>
                          <m:sup>
                            <m:r>
                              <a:rPr lang="en-US" altLang="zh-CN" i="1">
                                <a:solidFill>
                                  <a:schemeClr val="bg2">
                                    <a:lumMod val="50000"/>
                                  </a:schemeClr>
                                </a:solidFill>
                                <a:latin typeface="Cambria Math" panose="02040503050406030204" pitchFamily="18" charset="0"/>
                              </a:rPr>
                              <m:t>𝑘</m:t>
                            </m:r>
                          </m:sup>
                        </m:sSup>
                        <m:sSup>
                          <m:sSupPr>
                            <m:ctrlPr>
                              <a:rPr lang="en-US" altLang="zh-CN" i="1">
                                <a:solidFill>
                                  <a:schemeClr val="bg2">
                                    <a:lumMod val="50000"/>
                                  </a:schemeClr>
                                </a:solidFill>
                                <a:latin typeface="Cambria Math" panose="02040503050406030204" pitchFamily="18" charset="0"/>
                              </a:rPr>
                            </m:ctrlPr>
                          </m:sSupPr>
                          <m:e>
                            <m:r>
                              <a:rPr lang="en-US" altLang="zh-CN" i="1">
                                <a:solidFill>
                                  <a:schemeClr val="bg2">
                                    <a:lumMod val="50000"/>
                                  </a:schemeClr>
                                </a:solidFill>
                                <a:latin typeface="Cambria Math" panose="02040503050406030204" pitchFamily="18" charset="0"/>
                              </a:rPr>
                              <m:t>𝑒</m:t>
                            </m:r>
                          </m:e>
                          <m:sup>
                            <m:r>
                              <a:rPr lang="en-US" altLang="zh-CN" i="1" dirty="0">
                                <a:solidFill>
                                  <a:schemeClr val="bg2">
                                    <a:lumMod val="50000"/>
                                  </a:schemeClr>
                                </a:solidFill>
                                <a:latin typeface="Cambria Math" panose="02040503050406030204" pitchFamily="18" charset="0"/>
                              </a:rPr>
                              <m:t>−</m:t>
                            </m:r>
                            <m:r>
                              <a:rPr lang="zh-CN" altLang="en-US" dirty="0">
                                <a:solidFill>
                                  <a:schemeClr val="bg2">
                                    <a:lumMod val="50000"/>
                                  </a:schemeClr>
                                </a:solidFill>
                                <a:latin typeface="Cambria Math" panose="02040503050406030204" pitchFamily="18" charset="0"/>
                              </a:rPr>
                              <m:t>𝜆</m:t>
                            </m:r>
                          </m:sup>
                        </m:sSup>
                      </m:num>
                      <m:den>
                        <m:r>
                          <a:rPr lang="en-US" altLang="zh-CN" i="1">
                            <a:solidFill>
                              <a:schemeClr val="bg2">
                                <a:lumMod val="50000"/>
                              </a:schemeClr>
                            </a:solidFill>
                            <a:latin typeface="Cambria Math" panose="02040503050406030204" pitchFamily="18" charset="0"/>
                          </a:rPr>
                          <m:t>𝑘</m:t>
                        </m:r>
                        <m:r>
                          <a:rPr lang="en-US" altLang="zh-CN" i="1">
                            <a:solidFill>
                              <a:schemeClr val="bg2">
                                <a:lumMod val="50000"/>
                              </a:schemeClr>
                            </a:solidFill>
                            <a:latin typeface="Cambria Math" panose="02040503050406030204" pitchFamily="18" charset="0"/>
                          </a:rPr>
                          <m:t>!</m:t>
                        </m:r>
                      </m:den>
                    </m:f>
                  </m:oMath>
                </a14:m>
                <a:br>
                  <a:rPr lang="en-US" altLang="zh-CN" b="0" dirty="0">
                    <a:solidFill>
                      <a:schemeClr val="bg2">
                        <a:lumMod val="50000"/>
                      </a:schemeClr>
                    </a:solidFill>
                  </a:rPr>
                </a:br>
                <a:br>
                  <a:rPr lang="en-US" altLang="zh-CN" i="1" dirty="0">
                    <a:solidFill>
                      <a:schemeClr val="bg2">
                        <a:lumMod val="50000"/>
                      </a:schemeClr>
                    </a:solidFill>
                    <a:latin typeface="Cambria Math" panose="02040503050406030204" pitchFamily="18" charset="0"/>
                  </a:rPr>
                </a:br>
                <a14:m>
                  <m:oMath xmlns:m="http://schemas.openxmlformats.org/officeDocument/2006/math">
                    <m:r>
                      <a:rPr lang="en-US" altLang="zh-CN" b="0" i="1" smtClean="0">
                        <a:solidFill>
                          <a:schemeClr val="bg2">
                            <a:lumMod val="50000"/>
                          </a:schemeClr>
                        </a:solidFill>
                        <a:latin typeface="Cambria Math" panose="02040503050406030204" pitchFamily="18" charset="0"/>
                      </a:rPr>
                      <m:t>𝑃𝑟</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𝑝𝑟𝑜𝑏𝑎𝑏𝑖𝑙𝑖𝑡𝑦</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𝑡h𝑒</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𝑛𝑢𝑚𝑏𝑒𝑟</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𝑛𝑒𝑤𝑠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𝑎𝑟𝑡𝑖𝑐𝑙𝑒𝑠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𝑏𝑒𝑖𝑛𝑔</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𝑘</m:t>
                    </m:r>
                  </m:oMath>
                </a14:m>
                <a:br>
                  <a:rPr lang="en-US" altLang="zh-CN" b="0" i="1" dirty="0">
                    <a:solidFill>
                      <a:schemeClr val="bg2">
                        <a:lumMod val="50000"/>
                      </a:schemeClr>
                    </a:solidFill>
                    <a:latin typeface="Cambria Math" panose="02040503050406030204" pitchFamily="18" charset="0"/>
                  </a:rPr>
                </a:br>
                <a14:m>
                  <m:oMath xmlns:m="http://schemas.openxmlformats.org/officeDocument/2006/math">
                    <m:r>
                      <a:rPr lang="en-US" altLang="zh-CN" i="1">
                        <a:solidFill>
                          <a:schemeClr val="bg2">
                            <a:lumMod val="50000"/>
                          </a:schemeClr>
                        </a:solidFill>
                        <a:latin typeface="Cambria Math" panose="02040503050406030204" pitchFamily="18" charset="0"/>
                      </a:rPr>
                      <m:t>𝑋</m:t>
                    </m:r>
                    <m:r>
                      <a:rPr lang="en-US" altLang="zh-CN" i="1">
                        <a:solidFill>
                          <a:schemeClr val="bg2">
                            <a:lumMod val="50000"/>
                          </a:schemeClr>
                        </a:solidFill>
                        <a:latin typeface="Cambria Math" panose="02040503050406030204" pitchFamily="18" charset="0"/>
                      </a:rPr>
                      <m:t>−</m:t>
                    </m:r>
                    <m:r>
                      <a:rPr lang="en-US" altLang="zh-CN" i="1">
                        <a:solidFill>
                          <a:schemeClr val="bg2">
                            <a:lumMod val="50000"/>
                          </a:schemeClr>
                        </a:solidFill>
                        <a:latin typeface="Cambria Math" panose="02040503050406030204" pitchFamily="18" charset="0"/>
                      </a:rPr>
                      <m:t>𝑛𝑢𝑚𝑏𝑒𝑟</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𝑜𝑓</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𝑛𝑒𝑤𝑠</m:t>
                    </m:r>
                    <m:r>
                      <a:rPr lang="en-US" altLang="zh-CN" i="1">
                        <a:solidFill>
                          <a:schemeClr val="bg2">
                            <a:lumMod val="50000"/>
                          </a:schemeClr>
                        </a:solidFill>
                        <a:latin typeface="Cambria Math" panose="02040503050406030204" pitchFamily="18" charset="0"/>
                      </a:rPr>
                      <m:t> </m:t>
                    </m:r>
                    <m:r>
                      <a:rPr lang="en-US" altLang="zh-CN" i="1">
                        <a:solidFill>
                          <a:schemeClr val="bg2">
                            <a:lumMod val="50000"/>
                          </a:schemeClr>
                        </a:solidFill>
                        <a:latin typeface="Cambria Math" panose="02040503050406030204" pitchFamily="18" charset="0"/>
                      </a:rPr>
                      <m:t>𝑎𝑟𝑡𝑖𝑐𝑙𝑒𝑠</m:t>
                    </m:r>
                  </m:oMath>
                </a14:m>
                <a:br>
                  <a:rPr lang="en-US" altLang="zh-CN" dirty="0">
                    <a:solidFill>
                      <a:schemeClr val="bg2">
                        <a:lumMod val="50000"/>
                      </a:schemeClr>
                    </a:solidFill>
                  </a:rPr>
                </a:br>
                <a14:m>
                  <m:oMath xmlns:m="http://schemas.openxmlformats.org/officeDocument/2006/math">
                    <m:r>
                      <a:rPr lang="en-US" altLang="zh-CN" b="0" i="1" smtClean="0">
                        <a:solidFill>
                          <a:schemeClr val="bg2">
                            <a:lumMod val="50000"/>
                          </a:schemeClr>
                        </a:solidFill>
                        <a:latin typeface="Cambria Math" panose="02040503050406030204" pitchFamily="18" charset="0"/>
                      </a:rPr>
                      <m:t>𝑘</m:t>
                    </m:r>
                    <m:r>
                      <a:rPr lang="en-US" altLang="zh-CN" b="0" i="1" smtClean="0">
                        <a:solidFill>
                          <a:schemeClr val="bg2">
                            <a:lumMod val="50000"/>
                          </a:schemeClr>
                        </a:solidFill>
                        <a:latin typeface="Cambria Math" panose="02040503050406030204" pitchFamily="18" charset="0"/>
                      </a:rPr>
                      <m:t>−</m:t>
                    </m:r>
                    <m:r>
                      <a:rPr lang="en-US" altLang="zh-CN" b="0" i="1" smtClean="0">
                        <a:solidFill>
                          <a:schemeClr val="bg2">
                            <a:lumMod val="50000"/>
                          </a:schemeClr>
                        </a:solidFill>
                        <a:latin typeface="Cambria Math" panose="02040503050406030204" pitchFamily="18" charset="0"/>
                      </a:rPr>
                      <m:t>𝑐𝑒𝑟𝑡𝑎𝑖𝑛</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𝑛𝑢𝑚𝑏𝑒𝑟</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𝑜𝑓</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𝑛𝑒𝑤𝑠</m:t>
                    </m:r>
                    <m:r>
                      <a:rPr lang="en-US" altLang="zh-CN" b="0" i="1" smtClean="0">
                        <a:solidFill>
                          <a:schemeClr val="bg2">
                            <a:lumMod val="50000"/>
                          </a:schemeClr>
                        </a:solidFill>
                        <a:latin typeface="Cambria Math" panose="02040503050406030204" pitchFamily="18" charset="0"/>
                      </a:rPr>
                      <m:t> </m:t>
                    </m:r>
                    <m:r>
                      <a:rPr lang="en-US" altLang="zh-CN" b="0" i="1" smtClean="0">
                        <a:solidFill>
                          <a:schemeClr val="bg2">
                            <a:lumMod val="50000"/>
                          </a:schemeClr>
                        </a:solidFill>
                        <a:latin typeface="Cambria Math" panose="02040503050406030204" pitchFamily="18" charset="0"/>
                      </a:rPr>
                      <m:t>𝑎𝑟𝑡𝑖𝑐𝑙𝑒𝑠</m:t>
                    </m:r>
                  </m:oMath>
                </a14:m>
                <a:br>
                  <a:rPr lang="en-US" altLang="zh-CN" b="0" dirty="0">
                    <a:solidFill>
                      <a:schemeClr val="bg2">
                        <a:lumMod val="50000"/>
                      </a:schemeClr>
                    </a:solidFill>
                  </a:rPr>
                </a:br>
                <a14:m>
                  <m:oMath xmlns:m="http://schemas.openxmlformats.org/officeDocument/2006/math">
                    <m:r>
                      <a:rPr lang="zh-CN" altLang="en-US" dirty="0">
                        <a:solidFill>
                          <a:schemeClr val="bg2">
                            <a:lumMod val="50000"/>
                          </a:schemeClr>
                        </a:solidFill>
                        <a:latin typeface="Cambria Math" panose="02040503050406030204" pitchFamily="18" charset="0"/>
                      </a:rPr>
                      <m:t>𝜆</m:t>
                    </m:r>
                    <m:r>
                      <a:rPr lang="en-US" altLang="zh-CN" b="0" i="0" dirty="0" smtClean="0">
                        <a:solidFill>
                          <a:schemeClr val="bg2">
                            <a:lumMod val="50000"/>
                          </a:schemeClr>
                        </a:solidFill>
                        <a:latin typeface="Cambria Math" panose="02040503050406030204" pitchFamily="18" charset="0"/>
                      </a:rPr>
                      <m:t>−</m:t>
                    </m:r>
                    <m:r>
                      <m:rPr>
                        <m:sty m:val="p"/>
                      </m:rPr>
                      <a:rPr lang="en-US" altLang="zh-CN" b="0" i="0" dirty="0" smtClean="0">
                        <a:solidFill>
                          <a:schemeClr val="bg2">
                            <a:lumMod val="50000"/>
                          </a:schemeClr>
                        </a:solidFill>
                        <a:latin typeface="Cambria Math" panose="02040503050406030204" pitchFamily="18" charset="0"/>
                      </a:rPr>
                      <m:t>average</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number</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of</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news</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articles</m:t>
                    </m:r>
                    <m:r>
                      <a:rPr lang="en-US" altLang="zh-CN" b="0" i="0" dirty="0" smtClean="0">
                        <a:solidFill>
                          <a:schemeClr val="bg2">
                            <a:lumMod val="50000"/>
                          </a:schemeClr>
                        </a:solidFill>
                        <a:latin typeface="Cambria Math" panose="02040503050406030204" pitchFamily="18" charset="0"/>
                      </a:rPr>
                      <m:t> </m:t>
                    </m:r>
                    <m:r>
                      <m:rPr>
                        <m:sty m:val="p"/>
                      </m:rPr>
                      <a:rPr lang="en-US" altLang="zh-CN" b="0" i="0" dirty="0" smtClean="0">
                        <a:solidFill>
                          <a:schemeClr val="bg2">
                            <a:lumMod val="50000"/>
                          </a:schemeClr>
                        </a:solidFill>
                        <a:latin typeface="Cambria Math" panose="02040503050406030204" pitchFamily="18" charset="0"/>
                      </a:rPr>
                      <m:t>perday</m:t>
                    </m:r>
                  </m:oMath>
                </a14:m>
                <a:br>
                  <a:rPr lang="en-US" altLang="zh-CN" b="0" dirty="0"/>
                </a:br>
                <a:endParaRPr lang="en-US" altLang="zh-CN" b="0" dirty="0"/>
              </a:p>
              <a:p>
                <a:r>
                  <a:rPr lang="en-US" altLang="zh-CN" dirty="0"/>
                  <a:t>Where </a:t>
                </a:r>
                <a14:m>
                  <m:oMath xmlns:m="http://schemas.openxmlformats.org/officeDocument/2006/math">
                    <m:r>
                      <a:rPr lang="zh-CN" altLang="en-US" dirty="0" smtClean="0">
                        <a:latin typeface="Cambria Math" panose="02040503050406030204" pitchFamily="18" charset="0"/>
                      </a:rPr>
                      <m:t>𝜆</m:t>
                    </m:r>
                  </m:oMath>
                </a14:m>
                <a:r>
                  <a:rPr lang="zh-CN" altLang="en-US" dirty="0"/>
                  <a:t> </a:t>
                </a:r>
                <a:r>
                  <a:rPr lang="en-US" altLang="zh-CN" dirty="0"/>
                  <a:t>= 1.542169, k = 20, then the probability of no news is</a:t>
                </a:r>
              </a:p>
              <a:p>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Pr</m:t>
                        </m:r>
                      </m:fName>
                      <m:e>
                        <m:d>
                          <m:dPr>
                            <m:begChr m:val="["/>
                            <m:endChr m:val="]"/>
                            <m:ctrlPr>
                              <a:rPr lang="en-US" altLang="zh-CN" i="1" smtClean="0">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=20</m:t>
                            </m:r>
                          </m:e>
                        </m:d>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1.542169</m:t>
                            </m:r>
                          </m:e>
                          <m:sup>
                            <m:r>
                              <a:rPr lang="en-US" altLang="zh-CN" b="0" i="1" smtClean="0">
                                <a:latin typeface="Cambria Math" panose="02040503050406030204" pitchFamily="18" charset="0"/>
                              </a:rPr>
                              <m:t>20</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dirty="0">
                                <a:latin typeface="Cambria Math" panose="02040503050406030204" pitchFamily="18" charset="0"/>
                              </a:rPr>
                              <m:t>−1.542169</m:t>
                            </m:r>
                          </m:sup>
                        </m:sSup>
                      </m:num>
                      <m:den>
                        <m:r>
                          <a:rPr lang="en-US" altLang="zh-CN" b="0" i="1" dirty="0" smtClean="0">
                            <a:latin typeface="Cambria Math" panose="02040503050406030204" pitchFamily="18" charset="0"/>
                          </a:rPr>
                          <m:t>20</m:t>
                        </m:r>
                        <m:r>
                          <a:rPr lang="en-US" altLang="zh-CN" i="1">
                            <a:latin typeface="Cambria Math" panose="02040503050406030204" pitchFamily="18" charset="0"/>
                          </a:rPr>
                          <m:t>!</m:t>
                        </m:r>
                      </m:den>
                    </m:f>
                    <m:r>
                      <a:rPr lang="en-US" altLang="zh-CN" b="0" i="0" smtClean="0">
                        <a:latin typeface="Cambria Math" panose="02040503050406030204" pitchFamily="18" charset="0"/>
                      </a:rPr>
                      <m:t>=</m:t>
                    </m:r>
                    <m:r>
                      <a:rPr lang="en-US" altLang="zh-CN" b="1" i="1">
                        <a:latin typeface="Cambria Math" panose="02040503050406030204" pitchFamily="18" charset="0"/>
                      </a:rPr>
                      <m:t>𝟓</m:t>
                    </m:r>
                    <m:r>
                      <a:rPr lang="en-US" altLang="zh-CN" b="1" i="1">
                        <a:latin typeface="Cambria Math" panose="02040503050406030204" pitchFamily="18" charset="0"/>
                      </a:rPr>
                      <m:t>.</m:t>
                    </m:r>
                    <m:r>
                      <a:rPr lang="en-US" altLang="zh-CN" b="1" i="1">
                        <a:latin typeface="Cambria Math" panose="02040503050406030204" pitchFamily="18" charset="0"/>
                      </a:rPr>
                      <m:t>𝟎𝟗𝟎𝟒𝟗</m:t>
                    </m:r>
                    <m:r>
                      <a:rPr lang="en-US" altLang="zh-CN" b="1" i="1">
                        <a:latin typeface="Cambria Math" panose="02040503050406030204" pitchFamily="18" charset="0"/>
                      </a:rPr>
                      <m:t>𝑬</m:t>
                    </m:r>
                    <m:r>
                      <a:rPr lang="en-US" altLang="zh-CN" b="1" i="1">
                        <a:latin typeface="Cambria Math" panose="02040503050406030204" pitchFamily="18" charset="0"/>
                      </a:rPr>
                      <m:t>−</m:t>
                    </m:r>
                    <m:r>
                      <a:rPr lang="en-US" altLang="zh-CN" b="1" i="1">
                        <a:latin typeface="Cambria Math" panose="02040503050406030204" pitchFamily="18" charset="0"/>
                      </a:rPr>
                      <m:t>𝟏𝟔</m:t>
                    </m:r>
                  </m:oMath>
                </a14:m>
                <a:endParaRPr lang="en-US" altLang="zh-CN" dirty="0"/>
              </a:p>
              <a:p>
                <a:endParaRPr lang="en-US" altLang="zh-CN" b="1" dirty="0"/>
              </a:p>
              <a:p>
                <a:endParaRPr lang="en-US" altLang="zh-CN" dirty="0"/>
              </a:p>
            </p:txBody>
          </p:sp>
        </mc:Choice>
        <mc:Fallback xmlns="">
          <p:sp>
            <p:nvSpPr>
              <p:cNvPr id="4" name="内容占位符 3">
                <a:extLst>
                  <a:ext uri="{FF2B5EF4-FFF2-40B4-BE49-F238E27FC236}">
                    <a16:creationId xmlns:a16="http://schemas.microsoft.com/office/drawing/2014/main" id="{01F8BABF-F57B-4DC6-AF2F-A41C10DC992D}"/>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zh-CN" altLang="en-US">
                    <a:noFill/>
                  </a:rPr>
                  <a:t> </a:t>
                </a:r>
              </a:p>
            </p:txBody>
          </p:sp>
        </mc:Fallback>
      </mc:AlternateContent>
      <p:sp>
        <p:nvSpPr>
          <p:cNvPr id="7" name="页脚占位符 6">
            <a:extLst>
              <a:ext uri="{FF2B5EF4-FFF2-40B4-BE49-F238E27FC236}">
                <a16:creationId xmlns:a16="http://schemas.microsoft.com/office/drawing/2014/main" id="{01935933-9611-4530-AC89-595034C4803C}"/>
              </a:ext>
            </a:extLst>
          </p:cNvPr>
          <p:cNvSpPr>
            <a:spLocks noGrp="1"/>
          </p:cNvSpPr>
          <p:nvPr>
            <p:ph type="ftr" sz="quarter" idx="11"/>
          </p:nvPr>
        </p:nvSpPr>
        <p:spPr>
          <a:xfrm>
            <a:off x="3686185" y="178229"/>
            <a:ext cx="4822804" cy="365125"/>
          </a:xfrm>
        </p:spPr>
        <p:txBody>
          <a:bodyPr/>
          <a:lstStyle/>
          <a:p>
            <a:r>
              <a:rPr lang="en-US" altLang="zh-CN" dirty="0">
                <a:solidFill>
                  <a:schemeClr val="tx1"/>
                </a:solidFill>
              </a:rPr>
              <a:t>NYU Tandon MSFE 2020  FRE 7261 News analytics</a:t>
            </a:r>
          </a:p>
          <a:p>
            <a:r>
              <a:rPr lang="en-US" altLang="zh-CN" dirty="0">
                <a:solidFill>
                  <a:schemeClr val="tx1"/>
                </a:solidFill>
              </a:rPr>
              <a:t>Leo Lin(zl2807@nyu.Edu)</a:t>
            </a:r>
          </a:p>
        </p:txBody>
      </p:sp>
      <p:sp>
        <p:nvSpPr>
          <p:cNvPr id="8" name="灯片编号占位符 7">
            <a:extLst>
              <a:ext uri="{FF2B5EF4-FFF2-40B4-BE49-F238E27FC236}">
                <a16:creationId xmlns:a16="http://schemas.microsoft.com/office/drawing/2014/main" id="{DE4B93F7-AA37-4828-9C4B-8A60B242BD12}"/>
              </a:ext>
            </a:extLst>
          </p:cNvPr>
          <p:cNvSpPr>
            <a:spLocks noGrp="1"/>
          </p:cNvSpPr>
          <p:nvPr>
            <p:ph type="sldNum" sz="quarter" idx="12"/>
          </p:nvPr>
        </p:nvSpPr>
        <p:spPr>
          <a:xfrm>
            <a:off x="9900458" y="178229"/>
            <a:ext cx="1312025" cy="365125"/>
          </a:xfrm>
        </p:spPr>
        <p:txBody>
          <a:bodyPr/>
          <a:lstStyle/>
          <a:p>
            <a:fld id="{1E1A6D9C-BF06-48B6-B987-0D77F89921DD}" type="slidenum">
              <a:rPr lang="zh-CN" altLang="en-US" smtClean="0">
                <a:solidFill>
                  <a:schemeClr val="tx1"/>
                </a:solidFill>
              </a:rPr>
              <a:pPr/>
              <a:t>5</a:t>
            </a:fld>
            <a:endParaRPr lang="zh-CN" altLang="en-US">
              <a:solidFill>
                <a:schemeClr val="tx1"/>
              </a:solidFill>
            </a:endParaRPr>
          </a:p>
        </p:txBody>
      </p:sp>
    </p:spTree>
    <p:extLst>
      <p:ext uri="{BB962C8B-B14F-4D97-AF65-F5344CB8AC3E}">
        <p14:creationId xmlns:p14="http://schemas.microsoft.com/office/powerpoint/2010/main" val="372044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B00BB-B15F-4654-B3E4-758ADE5EF821}"/>
              </a:ext>
            </a:extLst>
          </p:cNvPr>
          <p:cNvSpPr>
            <a:spLocks noGrp="1"/>
          </p:cNvSpPr>
          <p:nvPr>
            <p:ph type="title"/>
          </p:nvPr>
        </p:nvSpPr>
        <p:spPr/>
        <p:txBody>
          <a:bodyPr>
            <a:normAutofit/>
          </a:bodyPr>
          <a:lstStyle/>
          <a:p>
            <a:r>
              <a:rPr lang="zh-CN" altLang="zh-CN" sz="3000"/>
              <a:t>How  would you define an </a:t>
            </a:r>
            <a:r>
              <a:rPr lang="en-US" altLang="zh-CN" sz="3000"/>
              <a:t>“</a:t>
            </a:r>
            <a:r>
              <a:rPr lang="zh-CN" altLang="zh-CN" sz="3000"/>
              <a:t>unusual amount of news</a:t>
            </a:r>
            <a:r>
              <a:rPr lang="en-US" altLang="zh-CN" sz="3000"/>
              <a:t>”</a:t>
            </a:r>
            <a:r>
              <a:rPr lang="zh-CN" altLang="zh-CN" sz="3000"/>
              <a:t> for your stock?</a:t>
            </a:r>
            <a:endParaRPr lang="zh-CN" altLang="en-US" sz="3000"/>
          </a:p>
        </p:txBody>
      </p:sp>
      <p:sp>
        <p:nvSpPr>
          <p:cNvPr id="4" name="内容占位符 3">
            <a:extLst>
              <a:ext uri="{FF2B5EF4-FFF2-40B4-BE49-F238E27FC236}">
                <a16:creationId xmlns:a16="http://schemas.microsoft.com/office/drawing/2014/main" id="{3B55CE96-9D7D-4B66-8A47-ACB596A95994}"/>
              </a:ext>
            </a:extLst>
          </p:cNvPr>
          <p:cNvSpPr>
            <a:spLocks noGrp="1"/>
          </p:cNvSpPr>
          <p:nvPr>
            <p:ph idx="1"/>
          </p:nvPr>
        </p:nvSpPr>
        <p:spPr/>
        <p:txBody>
          <a:bodyPr>
            <a:normAutofit/>
          </a:bodyPr>
          <a:lstStyle/>
          <a:p>
            <a:r>
              <a:rPr lang="en-US" altLang="zh-CN" dirty="0"/>
              <a:t>To find outliers in data, we must calculate Q1 and Q3 of the dataset. By doing that, we find the boundary of data and whoever lays outside of the boundary is abnormality, thus, an unusual amount of news for the stock.</a:t>
            </a:r>
          </a:p>
          <a:p>
            <a:r>
              <a:rPr lang="en-US" altLang="zh-CN" dirty="0"/>
              <a:t>Here is a box plot of the dataset. Q1 and Q3: </a:t>
            </a:r>
            <a:r>
              <a:rPr lang="en-US" altLang="zh-CN" b="1" dirty="0">
                <a:solidFill>
                  <a:schemeClr val="tx1"/>
                </a:solidFill>
              </a:rPr>
              <a:t>(1.0, 2.0) </a:t>
            </a:r>
          </a:p>
          <a:p>
            <a:endParaRPr kumimoji="0" lang="zh-CN" altLang="zh-CN" b="0" i="0" u="none" strike="noStrike" cap="none" normalizeH="0" baseline="0" dirty="0">
              <a:ln>
                <a:noFill/>
              </a:ln>
              <a:effectLst/>
              <a:latin typeface="Arial" panose="020B0604020202020204" pitchFamily="34" charset="0"/>
            </a:endParaRPr>
          </a:p>
          <a:p>
            <a:endParaRPr lang="en-US" altLang="zh-CN" dirty="0"/>
          </a:p>
          <a:p>
            <a:endParaRPr lang="zh-CN" altLang="en-US" dirty="0"/>
          </a:p>
        </p:txBody>
      </p:sp>
      <p:sp>
        <p:nvSpPr>
          <p:cNvPr id="8" name="页脚占位符 7">
            <a:extLst>
              <a:ext uri="{FF2B5EF4-FFF2-40B4-BE49-F238E27FC236}">
                <a16:creationId xmlns:a16="http://schemas.microsoft.com/office/drawing/2014/main" id="{4E779046-E5C2-41B4-A01C-2E44229B2D88}"/>
              </a:ext>
            </a:extLst>
          </p:cNvPr>
          <p:cNvSpPr>
            <a:spLocks noGrp="1"/>
          </p:cNvSpPr>
          <p:nvPr>
            <p:ph type="ftr" sz="quarter" idx="11"/>
          </p:nvPr>
        </p:nvSpPr>
        <p:spPr>
          <a:xfrm>
            <a:off x="3686185" y="178229"/>
            <a:ext cx="4822804" cy="365125"/>
          </a:xfrm>
        </p:spPr>
        <p:txBody>
          <a:bodyPr/>
          <a:lstStyle/>
          <a:p>
            <a:r>
              <a:rPr lang="en-US" altLang="zh-CN" dirty="0">
                <a:solidFill>
                  <a:schemeClr val="tx1"/>
                </a:solidFill>
              </a:rPr>
              <a:t>NYU Tandon MSFE 2020  FRE 7261 News analytics</a:t>
            </a:r>
          </a:p>
          <a:p>
            <a:r>
              <a:rPr lang="fi-FI" altLang="zh-CN" dirty="0">
                <a:solidFill>
                  <a:schemeClr val="tx1"/>
                </a:solidFill>
              </a:rPr>
              <a:t>Leyi Hua (lh3064@nyu.Edu)</a:t>
            </a:r>
          </a:p>
        </p:txBody>
      </p:sp>
      <p:sp>
        <p:nvSpPr>
          <p:cNvPr id="9" name="灯片编号占位符 8">
            <a:extLst>
              <a:ext uri="{FF2B5EF4-FFF2-40B4-BE49-F238E27FC236}">
                <a16:creationId xmlns:a16="http://schemas.microsoft.com/office/drawing/2014/main" id="{B0AF89CC-A68B-451A-AEDD-52B7B8A61EA5}"/>
              </a:ext>
            </a:extLst>
          </p:cNvPr>
          <p:cNvSpPr>
            <a:spLocks noGrp="1"/>
          </p:cNvSpPr>
          <p:nvPr>
            <p:ph type="sldNum" sz="quarter" idx="12"/>
          </p:nvPr>
        </p:nvSpPr>
        <p:spPr>
          <a:xfrm>
            <a:off x="9900458" y="178229"/>
            <a:ext cx="1312025" cy="365125"/>
          </a:xfrm>
        </p:spPr>
        <p:txBody>
          <a:bodyPr/>
          <a:lstStyle/>
          <a:p>
            <a:fld id="{1E1A6D9C-BF06-48B6-B987-0D77F89921DD}" type="slidenum">
              <a:rPr lang="zh-CN" altLang="en-US" smtClean="0">
                <a:solidFill>
                  <a:schemeClr val="tx1"/>
                </a:solidFill>
              </a:rPr>
              <a:pPr/>
              <a:t>6</a:t>
            </a:fld>
            <a:endParaRPr lang="zh-CN" altLang="en-US">
              <a:solidFill>
                <a:schemeClr val="tx1"/>
              </a:solidFill>
            </a:endParaRPr>
          </a:p>
        </p:txBody>
      </p:sp>
      <p:pic>
        <p:nvPicPr>
          <p:cNvPr id="2049" name="Picture 1">
            <a:extLst>
              <a:ext uri="{FF2B5EF4-FFF2-40B4-BE49-F238E27FC236}">
                <a16:creationId xmlns:a16="http://schemas.microsoft.com/office/drawing/2014/main" id="{A0A4FA96-6F64-4B18-B354-294F77E6A5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3279987"/>
            <a:ext cx="3982453" cy="2825614"/>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descr="图表&#10;&#10;描述已自动生成">
            <a:extLst>
              <a:ext uri="{FF2B5EF4-FFF2-40B4-BE49-F238E27FC236}">
                <a16:creationId xmlns:a16="http://schemas.microsoft.com/office/drawing/2014/main" id="{0AF5E3BB-B395-46D3-B81B-B1D3BA68FD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5136" y="3279987"/>
            <a:ext cx="4021860" cy="2825614"/>
          </a:xfrm>
          <a:prstGeom prst="rect">
            <a:avLst/>
          </a:prstGeom>
        </p:spPr>
      </p:pic>
      <p:sp>
        <p:nvSpPr>
          <p:cNvPr id="10" name="矩形 9">
            <a:extLst>
              <a:ext uri="{FF2B5EF4-FFF2-40B4-BE49-F238E27FC236}">
                <a16:creationId xmlns:a16="http://schemas.microsoft.com/office/drawing/2014/main" id="{9A91F50F-C851-4CAE-B865-95758C4A95D7}"/>
              </a:ext>
            </a:extLst>
          </p:cNvPr>
          <p:cNvSpPr/>
          <p:nvPr/>
        </p:nvSpPr>
        <p:spPr>
          <a:xfrm>
            <a:off x="1116172" y="3279987"/>
            <a:ext cx="4021860" cy="173905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FCAD076-FE19-4BDB-9A68-C9624376131D}"/>
              </a:ext>
            </a:extLst>
          </p:cNvPr>
          <p:cNvSpPr/>
          <p:nvPr/>
        </p:nvSpPr>
        <p:spPr>
          <a:xfrm>
            <a:off x="6375136" y="3279986"/>
            <a:ext cx="4021860" cy="173905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箭头: 左右 10">
            <a:extLst>
              <a:ext uri="{FF2B5EF4-FFF2-40B4-BE49-F238E27FC236}">
                <a16:creationId xmlns:a16="http://schemas.microsoft.com/office/drawing/2014/main" id="{FF6073FF-254B-45A3-A333-19949D5903D8}"/>
              </a:ext>
            </a:extLst>
          </p:cNvPr>
          <p:cNvSpPr/>
          <p:nvPr/>
        </p:nvSpPr>
        <p:spPr>
          <a:xfrm>
            <a:off x="5167304" y="3925432"/>
            <a:ext cx="1178560" cy="224080"/>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6BC6D55C-170B-4B8B-B077-F0EB30BC7ED6}"/>
              </a:ext>
            </a:extLst>
          </p:cNvPr>
          <p:cNvSpPr txBox="1"/>
          <p:nvPr/>
        </p:nvSpPr>
        <p:spPr>
          <a:xfrm>
            <a:off x="5205635" y="3556100"/>
            <a:ext cx="1111202" cy="369332"/>
          </a:xfrm>
          <a:prstGeom prst="rect">
            <a:avLst/>
          </a:prstGeom>
          <a:noFill/>
        </p:spPr>
        <p:txBody>
          <a:bodyPr wrap="none" rtlCol="0">
            <a:spAutoFit/>
          </a:bodyPr>
          <a:lstStyle/>
          <a:p>
            <a:r>
              <a:rPr lang="en-US" altLang="zh-CN" dirty="0">
                <a:solidFill>
                  <a:srgbClr val="FF0000"/>
                </a:solidFill>
              </a:rPr>
              <a:t>Abnormal</a:t>
            </a:r>
            <a:endParaRPr lang="zh-CN" altLang="en-US" dirty="0">
              <a:solidFill>
                <a:srgbClr val="FF0000"/>
              </a:solidFill>
            </a:endParaRPr>
          </a:p>
        </p:txBody>
      </p:sp>
    </p:spTree>
    <p:extLst>
      <p:ext uri="{BB962C8B-B14F-4D97-AF65-F5344CB8AC3E}">
        <p14:creationId xmlns:p14="http://schemas.microsoft.com/office/powerpoint/2010/main" val="397537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71C42-2D25-45CE-8466-990B04DCCF47}"/>
              </a:ext>
            </a:extLst>
          </p:cNvPr>
          <p:cNvSpPr>
            <a:spLocks noGrp="1"/>
          </p:cNvSpPr>
          <p:nvPr>
            <p:ph type="title"/>
          </p:nvPr>
        </p:nvSpPr>
        <p:spPr/>
        <p:txBody>
          <a:bodyPr/>
          <a:lstStyle/>
          <a:p>
            <a:r>
              <a:rPr lang="en-US" altLang="zh-CN" dirty="0">
                <a:solidFill>
                  <a:schemeClr val="tx1"/>
                </a:solidFill>
              </a:rPr>
              <a:t>Reference</a:t>
            </a:r>
            <a:endParaRPr lang="zh-CN" altLang="en-US" dirty="0">
              <a:solidFill>
                <a:schemeClr val="tx1"/>
              </a:solidFill>
            </a:endParaRPr>
          </a:p>
        </p:txBody>
      </p:sp>
      <p:sp>
        <p:nvSpPr>
          <p:cNvPr id="7" name="页脚占位符 6">
            <a:extLst>
              <a:ext uri="{FF2B5EF4-FFF2-40B4-BE49-F238E27FC236}">
                <a16:creationId xmlns:a16="http://schemas.microsoft.com/office/drawing/2014/main" id="{0EA4ABC1-5418-4766-84DF-F79A03C5AEBA}"/>
              </a:ext>
            </a:extLst>
          </p:cNvPr>
          <p:cNvSpPr>
            <a:spLocks noGrp="1"/>
          </p:cNvSpPr>
          <p:nvPr>
            <p:ph type="ftr" sz="quarter" idx="11"/>
          </p:nvPr>
        </p:nvSpPr>
        <p:spPr>
          <a:xfrm>
            <a:off x="3686185" y="178229"/>
            <a:ext cx="4822804" cy="365125"/>
          </a:xfrm>
        </p:spPr>
        <p:txBody>
          <a:bodyPr/>
          <a:lstStyle/>
          <a:p>
            <a:r>
              <a:rPr lang="en-US" altLang="zh-CN">
                <a:solidFill>
                  <a:schemeClr val="tx1"/>
                </a:solidFill>
              </a:rPr>
              <a:t>NYU Tandon MSFE 2020  FRE 7261 News analytics</a:t>
            </a:r>
            <a:endParaRPr lang="zh-CN" altLang="en-US">
              <a:solidFill>
                <a:schemeClr val="tx1"/>
              </a:solidFill>
            </a:endParaRPr>
          </a:p>
        </p:txBody>
      </p:sp>
      <p:sp>
        <p:nvSpPr>
          <p:cNvPr id="8" name="灯片编号占位符 7">
            <a:extLst>
              <a:ext uri="{FF2B5EF4-FFF2-40B4-BE49-F238E27FC236}">
                <a16:creationId xmlns:a16="http://schemas.microsoft.com/office/drawing/2014/main" id="{68246471-7399-43FD-94FF-7BEA7B580385}"/>
              </a:ext>
            </a:extLst>
          </p:cNvPr>
          <p:cNvSpPr>
            <a:spLocks noGrp="1"/>
          </p:cNvSpPr>
          <p:nvPr>
            <p:ph type="sldNum" sz="quarter" idx="12"/>
          </p:nvPr>
        </p:nvSpPr>
        <p:spPr>
          <a:xfrm>
            <a:off x="9900458" y="178229"/>
            <a:ext cx="1312025" cy="365125"/>
          </a:xfrm>
        </p:spPr>
        <p:txBody>
          <a:bodyPr/>
          <a:lstStyle/>
          <a:p>
            <a:fld id="{1E1A6D9C-BF06-48B6-B987-0D77F89921DD}" type="slidenum">
              <a:rPr lang="zh-CN" altLang="en-US" smtClean="0">
                <a:solidFill>
                  <a:schemeClr val="tx1"/>
                </a:solidFill>
              </a:rPr>
              <a:pPr/>
              <a:t>7</a:t>
            </a:fld>
            <a:endParaRPr lang="zh-CN" altLang="en-US">
              <a:solidFill>
                <a:schemeClr val="tx1"/>
              </a:solidFill>
            </a:endParaRPr>
          </a:p>
        </p:txBody>
      </p:sp>
      <p:sp>
        <p:nvSpPr>
          <p:cNvPr id="9" name="文本框 8">
            <a:extLst>
              <a:ext uri="{FF2B5EF4-FFF2-40B4-BE49-F238E27FC236}">
                <a16:creationId xmlns:a16="http://schemas.microsoft.com/office/drawing/2014/main" id="{B853507B-F2ED-4104-8A82-7C5ADC96018B}"/>
              </a:ext>
            </a:extLst>
          </p:cNvPr>
          <p:cNvSpPr txBox="1"/>
          <p:nvPr/>
        </p:nvSpPr>
        <p:spPr>
          <a:xfrm>
            <a:off x="1097279" y="1845734"/>
            <a:ext cx="10058399" cy="1667123"/>
          </a:xfrm>
          <a:prstGeom prst="rect">
            <a:avLst/>
          </a:prstGeom>
          <a:noFill/>
        </p:spPr>
        <p:txBody>
          <a:bodyPr wrap="square">
            <a:spAutoFit/>
          </a:bodyPr>
          <a:lstStyle/>
          <a:p>
            <a:pPr marL="457200" indent="-457200">
              <a:lnSpc>
                <a:spcPct val="200000"/>
              </a:lnSpc>
            </a:pPr>
            <a:r>
              <a:rPr lang="en-US" altLang="zh-CN" sz="1800" dirty="0">
                <a:effectLst/>
                <a:ea typeface="宋体" panose="02010600030101010101" pitchFamily="2" charset="-122"/>
                <a:cs typeface="宋体" panose="02010600030101010101" pitchFamily="2" charset="-122"/>
              </a:rPr>
              <a:t>Dhingra, M. (2020, June 17). </a:t>
            </a:r>
            <a:r>
              <a:rPr lang="en-US" altLang="zh-CN" sz="1800" i="1" dirty="0" err="1">
                <a:effectLst/>
                <a:ea typeface="宋体" panose="02010600030101010101" pitchFamily="2" charset="-122"/>
                <a:cs typeface="宋体" panose="02010600030101010101" pitchFamily="2" charset="-122"/>
              </a:rPr>
              <a:t>GoogleNews</a:t>
            </a:r>
            <a:r>
              <a:rPr lang="en-US" altLang="zh-CN" sz="1800" i="1" dirty="0">
                <a:effectLst/>
                <a:ea typeface="宋体" panose="02010600030101010101" pitchFamily="2" charset="-122"/>
                <a:cs typeface="宋体" panose="02010600030101010101" pitchFamily="2" charset="-122"/>
              </a:rPr>
              <a:t> API—Live News from Google News using Python</a:t>
            </a:r>
            <a:r>
              <a:rPr lang="en-US" altLang="zh-CN" sz="1800" dirty="0">
                <a:effectLst/>
                <a:ea typeface="宋体" panose="02010600030101010101" pitchFamily="2" charset="-122"/>
                <a:cs typeface="宋体" panose="02010600030101010101" pitchFamily="2" charset="-122"/>
              </a:rPr>
              <a:t>. Medium. https://medium.com/analytics-vidhya/googlenews-api-live-news-from-google-news-using-python-b50272f0a8f0</a:t>
            </a:r>
            <a:endParaRPr lang="zh-CN" altLang="zh-CN" sz="1800" dirty="0">
              <a:effectLst/>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76451636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回顾">
  <a:themeElements>
    <a:clrScheme name="回顾">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1387</TotalTime>
  <Words>633</Words>
  <Application>Microsoft Office PowerPoint</Application>
  <PresentationFormat>宽屏</PresentationFormat>
  <Paragraphs>61</Paragraphs>
  <Slides>7</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7</vt:i4>
      </vt:variant>
    </vt:vector>
  </HeadingPairs>
  <TitlesOfParts>
    <vt:vector size="15" baseType="lpstr">
      <vt:lpstr>等线</vt:lpstr>
      <vt:lpstr>Arial</vt:lpstr>
      <vt:lpstr>Calibri</vt:lpstr>
      <vt:lpstr>Calibri Light</vt:lpstr>
      <vt:lpstr>Cambria Math</vt:lpstr>
      <vt:lpstr>Wingdings 2</vt:lpstr>
      <vt:lpstr>HDOfficeLightV0</vt:lpstr>
      <vt:lpstr>回顾</vt:lpstr>
      <vt:lpstr>News Frequency - Amazon</vt:lpstr>
      <vt:lpstr>Compute λ for a reasonable time sample</vt:lpstr>
      <vt:lpstr>What is the probability of no news on the stock?</vt:lpstr>
      <vt:lpstr>What is the probability of 3𝜆 news articles on the stock?</vt:lpstr>
      <vt:lpstr>What is the probability of 20 news articles on the stock?</vt:lpstr>
      <vt:lpstr>How  would you define an “unusual amount of news” for your stock?</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Frequency</dc:title>
  <dc:creator>王 芷恒</dc:creator>
  <cp:lastModifiedBy>王 芷恒</cp:lastModifiedBy>
  <cp:revision>48</cp:revision>
  <dcterms:created xsi:type="dcterms:W3CDTF">2021-02-15T18:43:32Z</dcterms:created>
  <dcterms:modified xsi:type="dcterms:W3CDTF">2021-02-17T23:54:32Z</dcterms:modified>
</cp:coreProperties>
</file>