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  <p:sldMasterId id="2147483695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4E109-338F-4D94-AF6A-BB918D355150}">
  <a:tblStyle styleId="{B0E4E109-338F-4D94-AF6A-BB918D3551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3890f44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3890f44c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c3890f44ce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3890f44c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3890f44ce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c3890f44ce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6E1DE-EFB9-4C76-94B9-A525A0471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1845ED-35DE-484D-9E62-282B000FB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C13DA-1DA0-41C3-AC4A-73B4699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4DF73-FF81-4207-AEFA-D60AF67D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2A597-EFAE-43BB-85C7-E36C3F47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5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BFAC5-35DE-4453-BED8-13E93349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8809F-1C3D-4549-89F7-20417897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520CF-E2D6-4A8F-B2DF-0746F12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C4E8B-9907-4FA1-9E37-A4314E38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07A5-61F9-405B-9786-567D2C4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7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A0C7-D85F-4C25-94CB-90044F7B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CA8DE-D7EF-41D5-86FC-0998CF75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33F93-2765-4101-B5C6-999EE9AB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923D6-5CFA-403D-B6A5-6A24D583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F9906-8810-4B9F-8B7E-CA9EC932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92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DE53C-9521-4978-BE2D-DD946EBE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8B23B-8F6A-4942-88A8-B39B948E8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AC593-6508-4596-A927-D009ECB31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3B724-1E6B-4ECB-B672-7945B4EB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BBA24-C09B-419B-9880-5A6B070D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79582-3CFA-4D2E-B638-86D80FBF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19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F222-96BD-4414-9438-419EAF9E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0D119-B796-4803-A2DB-DD8DF994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5BB58-A349-4083-8780-1A97A90D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CAE3E-FFB2-42A0-91D6-E2DC7B9A7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758EF-22F1-4954-B8C5-64B1EEFF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E1ABC-8FFA-4404-8EC7-62483931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30738D-4731-4268-9578-DF2EFF26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8BC938-4768-47E1-912C-887DD02A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35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4E20C-8F35-4EC4-B852-2DAC753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C6EB69-4ED0-48E4-A335-53213570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2EA77F-8D2E-46AF-AA18-504BB6FF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52FF15-9951-4D8D-B86C-7B3EADF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98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FAFC8-D183-4258-B493-CA317E2A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D5352-569D-437D-9FE6-299839F3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4B43EF-120A-4F7C-AB3D-E6F32357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713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FB620-D541-4015-9562-BB905DB2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DCEC-A4CF-438B-A050-4D0874E2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0D2D0-4CC9-42D3-A690-BA716DF8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07437-3A50-4548-8DE7-61666B6D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8287C-0BDB-4567-B555-CBEEF7ED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20AA3-16B6-4864-981B-226C1F97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629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A8B9-659C-49B1-B007-B466C102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87787-550F-402C-95EA-73E2474B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F6C85-89DF-4BB4-81A5-93EA93D4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10345-60DB-49AC-AD68-8CCD702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53C8A-8879-4D4A-9E51-C1F13754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7C534-C60B-4ACF-ABA0-FC4EF816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941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F93C-2263-41B9-962D-E7F42E46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9F330-86DB-44DD-BEB2-211C57FCA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2628D-A2F2-4CC9-B5F5-4F233BF5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A2F33-574B-454C-855C-73A4D3FC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07B4A-0EAC-4275-97AF-6053756E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837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83B0F-0225-4A43-AF2E-C8A59B4D4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1A252-05F7-4ACF-A7E8-2F1E9E38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0BDBA-0601-47A6-94B5-698BC8A2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49926-5B95-45DB-8858-C1A93E3E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AC5AD-5581-44A4-B339-616E3C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92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7C0EB8-804E-43F3-9FC0-7DD939D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B5562-FD11-4545-BAB1-37206E8A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D962C-D232-4518-BBF4-87AB8E106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42B0A-8BE2-4988-8C27-7003CDE9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99833-07C2-4172-B3D8-5A8CC0921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7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ermid.org/onecalaisViewer" TargetMode="External"/><Relationship Id="rId3" Type="http://schemas.openxmlformats.org/officeDocument/2006/relationships/hyperlink" Target="https://www.bls.gov/ooh/business-and-financial/financial-analysts.htm" TargetMode="External"/><Relationship Id="rId7" Type="http://schemas.openxmlformats.org/officeDocument/2006/relationships/hyperlink" Target="https://www.fool.com/investing/2021/03/01/2-reasons-disney-is-still-a-bu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cinemablend.com/news/2563586/disney-world-has-made-a-new-change-to-its-rules-inside-the-parks" TargetMode="External"/><Relationship Id="rId5" Type="http://schemas.openxmlformats.org/officeDocument/2006/relationships/hyperlink" Target="https://www.polygon.com/disney-plus/2021/3/1/22291243/disney-plus-new-movies-tv-watch-march-2021" TargetMode="External"/><Relationship Id="rId10" Type="http://schemas.openxmlformats.org/officeDocument/2006/relationships/hyperlink" Target="https://iptc.org/standards/newscodes/" TargetMode="External"/><Relationship Id="rId4" Type="http://schemas.openxmlformats.org/officeDocument/2006/relationships/hyperlink" Target="https://www.bls.gov/ooh/business-and-financial/financial-analysts.htm#tab-2" TargetMode="External"/><Relationship Id="rId9" Type="http://schemas.openxmlformats.org/officeDocument/2006/relationships/hyperlink" Target="http://cv.iptc.org/newscodes/genr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pqa.cs.pitt.edu/lexicons/effect_lexic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eople.cs.pitt.edu/~wiebe/pubs/papers/EMNLP2014.pdf" TargetMode="External"/><Relationship Id="rId4" Type="http://schemas.openxmlformats.org/officeDocument/2006/relationships/hyperlink" Target="http://www.gnu.org/licenses/gp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v.iptc.org/newscodes/" TargetMode="External"/><Relationship Id="rId2" Type="http://schemas.openxmlformats.org/officeDocument/2006/relationships/hyperlink" Target="http://cv.iptc.org/newscodes/genr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4600" b="1" dirty="0">
                <a:latin typeface="Times New Roman"/>
                <a:ea typeface="Times New Roman"/>
                <a:cs typeface="Times New Roman"/>
                <a:sym typeface="Times New Roman"/>
              </a:rPr>
              <a:t>Reverse Engineering Thomson Reuters New Analytics</a:t>
            </a:r>
            <a:endParaRPr sz="4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zh-C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zh-CN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Leyi</a:t>
            </a:r>
            <a:r>
              <a:rPr lang="en-US" altLang="zh-C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Hua (lh3064@nyu.Edu)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zh-C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Leo Lin(zl2807@nyu.Edu)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zh-C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Zhiheng Wang(zw2855@nyu.Edu) 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zh-CN" alt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9594131" y="6018441"/>
            <a:ext cx="2472178" cy="40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18</a:t>
            </a:r>
            <a:r>
              <a:rPr lang="en-US" sz="2000" b="0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Section #2</a:t>
            </a:r>
            <a:endParaRPr/>
          </a:p>
        </p:txBody>
      </p:sp>
      <p:sp>
        <p:nvSpPr>
          <p:cNvPr id="298" name="Google Shape;298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You work for RhenHao Bank as an equity analyst covering Microsoft Corporation. You receive a tweet from the Associated Press announcing that the US Government is initiating a lawsuit against Microsoft for being a monopoly in order to break up the company. What do you do?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ftr" idx="11"/>
          </p:nvPr>
        </p:nvSpPr>
        <p:spPr>
          <a:xfrm>
            <a:off x="4077575" y="61380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[Introduced by: Jiawei Feng  (jf3326@nyu.edu)]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ldNum" idx="12"/>
          </p:nvPr>
        </p:nvSpPr>
        <p:spPr>
          <a:xfrm>
            <a:off x="8610600" y="61769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00" name="Google Shape;300;p43"/>
          <p:cNvSpPr/>
          <p:nvPr/>
        </p:nvSpPr>
        <p:spPr>
          <a:xfrm>
            <a:off x="0" y="575612"/>
            <a:ext cx="160257" cy="90458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/>
              <a:t>2.1</a:t>
            </a:r>
            <a:r>
              <a:rPr lang="en-US" sz="5400">
                <a:highlight>
                  <a:srgbClr val="FFFFFF"/>
                </a:highlight>
              </a:rPr>
              <a:t> Steps</a:t>
            </a:r>
            <a:endParaRPr sz="5400"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❑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the given information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Determine if we should react immediately or just in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Pull related news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 the direction of the stock change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React immediately: generate news profiles and use heuristic rules to predict the direction of the stock change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React in time: also read the original news and use qualitative information to predict the direction of the stock change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ftr" idx="11"/>
          </p:nvPr>
        </p:nvSpPr>
        <p:spPr>
          <a:xfrm>
            <a:off x="4077575" y="61380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[Introduced by:   (@nyu.edu)]</a:t>
            </a:r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07" name="Google Shape;307;p44"/>
          <p:cNvSpPr/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44" descr="Upward tre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4"/>
          <p:cNvSpPr/>
          <p:nvPr/>
        </p:nvSpPr>
        <p:spPr>
          <a:xfrm>
            <a:off x="0" y="575612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12031743" y="575611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Section #3</a:t>
            </a:r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Could a traditional financial analyst be replaced by a computer? What skills can be replaced? What skills cannot be replaced?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How would you set up a linear regression model to compute sentiment formulas for attributes 4-6? Can linear regression compute your formulas? Why? (or Why Not?)</a:t>
            </a:r>
            <a:endParaRPr/>
          </a:p>
          <a:p>
            <a:pPr marL="228600" lvl="0" indent="-762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5"/>
          <p:cNvSpPr txBox="1">
            <a:spLocks noGrp="1"/>
          </p:cNvSpPr>
          <p:nvPr>
            <p:ph type="ftr" idx="11"/>
          </p:nvPr>
        </p:nvSpPr>
        <p:spPr>
          <a:xfrm>
            <a:off x="4077575" y="61323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[Introduced by: Leyi Hua(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lh3064@nyu.edu</a:t>
            </a:r>
            <a:r>
              <a:rPr lang="en-US"/>
              <a:t>)]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sldNum" idx="12"/>
          </p:nvPr>
        </p:nvSpPr>
        <p:spPr>
          <a:xfrm>
            <a:off x="8610600" y="61323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0" y="575612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828675" y="494414"/>
            <a:ext cx="105345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— Could a traditional financial analyst be replaced by a computer? What skills can be replaced? What skills cannot be replaced?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© FRE 7261 team assignment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[Introduced by: Leyi Hua(lh3064@nyu.edu)]</a:t>
            </a:r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0" y="575612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12031743" y="575611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4" name="Google Shape;334;p46"/>
          <p:cNvGraphicFramePr/>
          <p:nvPr/>
        </p:nvGraphicFramePr>
        <p:xfrm>
          <a:off x="723900" y="224477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{B0E4E109-338F-4D94-AF6A-BB918D355150}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Goals</a:t>
                      </a:r>
                      <a:endParaRPr/>
                    </a:p>
                  </a:txBody>
                  <a:tcPr marL="114575" marR="114575" marT="57275" marB="57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Skills needed for financial analysts</a:t>
                      </a:r>
                      <a:endParaRPr/>
                    </a:p>
                  </a:txBody>
                  <a:tcPr marL="114575" marR="114575" marT="57275" marB="572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mining for products, industries, locations, etc.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Human communication skills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Analyzing using market data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Quantitative analytic skills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Communicate with customers to pitch their recommendations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mining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React quickly to emergency situations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Quick reaction capabilities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level of correctness of decisions 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Correctness for calculation</a:t>
                      </a:r>
                      <a:endParaRPr sz="2300" u="none" strike="noStrike" cap="none"/>
                    </a:p>
                  </a:txBody>
                  <a:tcPr marL="114575" marR="114575" marT="57275" marB="572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828675" y="494428"/>
            <a:ext cx="105564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— How would you set up a linear regression model to compute sentiment formulas for attributes 4-6? Can linear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compute your formulas? Why? (or Why Not?)</a:t>
            </a:r>
            <a:endParaRPr sz="4600"/>
          </a:p>
        </p:txBody>
      </p:sp>
      <p:sp>
        <p:nvSpPr>
          <p:cNvPr id="342" name="Google Shape;342;p4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© FRE 7261 team assignment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[Introduced by: Leyi Hua(lh3064@nyu.edu)]</a:t>
            </a: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479550" y="6123100"/>
            <a:ext cx="34002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Reference:</a:t>
            </a:r>
            <a:endParaRPr/>
          </a:p>
        </p:txBody>
      </p:sp>
      <p:sp>
        <p:nvSpPr>
          <p:cNvPr id="345" name="Google Shape;345;p47"/>
          <p:cNvSpPr/>
          <p:nvPr/>
        </p:nvSpPr>
        <p:spPr>
          <a:xfrm>
            <a:off x="0" y="575612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7"/>
          <p:cNvSpPr/>
          <p:nvPr/>
        </p:nvSpPr>
        <p:spPr>
          <a:xfrm>
            <a:off x="12031743" y="575611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</a:t>
            </a:r>
            <a:endParaRPr/>
          </a:p>
        </p:txBody>
      </p:sp>
      <p:sp>
        <p:nvSpPr>
          <p:cNvPr id="358" name="Google Shape;358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ftr" idx="11"/>
          </p:nvPr>
        </p:nvSpPr>
        <p:spPr>
          <a:xfrm>
            <a:off x="4123450" y="60498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[Introduced by: Leyi Hua(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lh3064@nyu.edu</a:t>
            </a:r>
            <a:r>
              <a:rPr lang="en-US"/>
              <a:t>)]</a:t>
            </a:r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sldNum" idx="12"/>
          </p:nvPr>
        </p:nvSpPr>
        <p:spPr>
          <a:xfrm>
            <a:off x="8610600" y="60498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255725" y="5936850"/>
            <a:ext cx="3806700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8"/>
          <p:cNvSpPr/>
          <p:nvPr/>
        </p:nvSpPr>
        <p:spPr>
          <a:xfrm>
            <a:off x="0" y="575612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8"/>
          <p:cNvSpPr/>
          <p:nvPr/>
        </p:nvSpPr>
        <p:spPr>
          <a:xfrm>
            <a:off x="12031743" y="575611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  <p:sp>
        <p:nvSpPr>
          <p:cNvPr id="364" name="Google Shape;364;p49"/>
          <p:cNvSpPr txBox="1">
            <a:spLocks noGrp="1"/>
          </p:cNvSpPr>
          <p:nvPr>
            <p:ph idx="1"/>
          </p:nvPr>
        </p:nvSpPr>
        <p:spPr>
          <a:xfrm>
            <a:off x="838200" y="1258458"/>
            <a:ext cx="10515600" cy="48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26315"/>
              <a:buNone/>
            </a:pPr>
            <a:r>
              <a:rPr lang="en-US" sz="1900"/>
              <a:t>[1] US. Bureau of Labor Statistics. (2020, September 01). Financial analysts : Occupational outlook handbook. Retrieved March 01, 2021, from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https://www.bls.gov/ooh/business-and-financial/financial-analysts.htm</a:t>
            </a:r>
            <a:endParaRPr sz="1900"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26315"/>
              <a:buNone/>
            </a:pPr>
            <a:r>
              <a:rPr lang="en-US" sz="1900"/>
              <a:t>[2] US. Bureau of Labor Statistics. (2020, September 01). Financial analysts : Occupational outlook handbook. Retrieved March 01, 2021, from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https://www.bls.gov/ooh/business-and-financial/financial-analysts.htm#tab-2</a:t>
            </a:r>
            <a:endParaRPr sz="1900"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26315"/>
              <a:buNone/>
            </a:pPr>
            <a:r>
              <a:rPr lang="en-US" sz="1900"/>
              <a:t>[3] Radulovic, P. (2021, March 1). Every new movie and show coming to Disney Plus in March. Retrieved from Polygon: </a:t>
            </a:r>
            <a:r>
              <a:rPr lang="en-US" sz="1900" u="sng">
                <a:solidFill>
                  <a:schemeClr val="hlink"/>
                </a:solidFill>
                <a:hlinkClick r:id="rId5"/>
              </a:rPr>
              <a:t>https://www.polygon.com/disney-plus/2021/3/1/22291243/disney-plus-new-movies-tv-watch-march-2021</a:t>
            </a:r>
            <a:r>
              <a:rPr lang="en-US" sz="1900"/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26315"/>
              <a:buNone/>
            </a:pPr>
            <a:r>
              <a:rPr lang="en-US" sz="1900"/>
              <a:t>[4] Rawden, M. (2021, Feburary 28). Disney World Has Made Another Change To Its Rules Inside The Parks . Retrieved from Cinema Blend: </a:t>
            </a:r>
            <a:r>
              <a:rPr lang="en-US" sz="1900" u="sng">
                <a:solidFill>
                  <a:schemeClr val="hlink"/>
                </a:solidFill>
                <a:hlinkClick r:id="rId6"/>
              </a:rPr>
              <a:t>https://www.cinemablend.com/news/2563586/disney-world-has-made-a-new-change-to-its-rules-inside-the-parks</a:t>
            </a:r>
            <a:endParaRPr sz="1900"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26315"/>
              <a:buNone/>
            </a:pPr>
            <a:r>
              <a:rPr lang="en-US" sz="1900"/>
              <a:t>[5] Saibil, J. (2021, March 1). 2 Reasons Disney Is Still a Buy. Retrieved from The Motley Fool: </a:t>
            </a:r>
            <a:r>
              <a:rPr lang="en-US" sz="1900" u="sng">
                <a:solidFill>
                  <a:schemeClr val="hlink"/>
                </a:solidFill>
                <a:hlinkClick r:id="rId7"/>
              </a:rPr>
              <a:t>https://www.fool.com/investing/2021/03/01/2-reasons-disney-is-still-a-buy/</a:t>
            </a:r>
            <a:r>
              <a:rPr lang="en-US" sz="1900"/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26315"/>
              <a:buNone/>
            </a:pPr>
            <a:r>
              <a:rPr lang="en-US" sz="1900"/>
              <a:t>[6] REFINITIV (Director). (n.d.). Refinitiv [Video file]. Retrieved March 02, 2021, from </a:t>
            </a:r>
            <a:r>
              <a:rPr lang="en-US" sz="1900" u="sng">
                <a:solidFill>
                  <a:schemeClr val="hlink"/>
                </a:solidFill>
                <a:hlinkClick r:id="rId8"/>
              </a:rPr>
              <a:t>https://permid.org/onecalaisViewer</a:t>
            </a:r>
            <a:r>
              <a:rPr lang="en-US" sz="1900"/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26315"/>
              <a:buNone/>
            </a:pPr>
            <a:r>
              <a:rPr lang="en-US" sz="1900"/>
              <a:t>[7] IPTC. (n.d.). NewsCodes scheme (CONTROLLED VOCABULARY). Retrieved March 02, 2021, from </a:t>
            </a:r>
            <a:r>
              <a:rPr lang="en-US" sz="1900" u="sng">
                <a:solidFill>
                  <a:schemeClr val="hlink"/>
                </a:solidFill>
                <a:hlinkClick r:id="rId9"/>
              </a:rPr>
              <a:t>http://cv.iptc.org/newscodes/genre</a:t>
            </a:r>
            <a:r>
              <a:rPr lang="en-US" sz="1900"/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26315"/>
              <a:buNone/>
            </a:pPr>
            <a:r>
              <a:rPr lang="en-US" sz="1900"/>
              <a:t>[8] IPTC. (2020, June 17). NewsCodes. Retrieved March 02, 2021, from </a:t>
            </a:r>
            <a:r>
              <a:rPr lang="en-US" sz="1900" u="sng">
                <a:solidFill>
                  <a:schemeClr val="hlink"/>
                </a:solidFill>
                <a:hlinkClick r:id="rId10"/>
              </a:rPr>
              <a:t>https://iptc.org/standards/newscodes/</a:t>
            </a:r>
            <a:r>
              <a:rPr lang="en-US" sz="1900"/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33333"/>
              <a:buNone/>
            </a:pP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33333"/>
              <a:buNone/>
            </a:pP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33333"/>
              <a:buNone/>
            </a:pP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33333"/>
              <a:buNone/>
            </a:pP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1600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49"/>
          <p:cNvSpPr txBox="1">
            <a:spLocks noGrp="1"/>
          </p:cNvSpPr>
          <p:nvPr>
            <p:ph type="ftr" sz="quarter" idx="11"/>
          </p:nvPr>
        </p:nvSpPr>
        <p:spPr>
          <a:xfrm>
            <a:off x="4038600" y="61323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[Team Leader: Jiawei Feng 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jf3326@nyu.edu)</a:t>
            </a:r>
            <a:r>
              <a:rPr lang="en-US"/>
              <a:t>]</a:t>
            </a:r>
            <a:endParaRPr/>
          </a:p>
        </p:txBody>
      </p:sp>
      <p:sp>
        <p:nvSpPr>
          <p:cNvPr id="366" name="Google Shape;366;p4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1769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67" name="Google Shape;367;p49"/>
          <p:cNvSpPr/>
          <p:nvPr/>
        </p:nvSpPr>
        <p:spPr>
          <a:xfrm>
            <a:off x="0" y="575612"/>
            <a:ext cx="160257" cy="90458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ftr" idx="11"/>
          </p:nvPr>
        </p:nvSpPr>
        <p:spPr>
          <a:xfrm>
            <a:off x="4038600" y="61517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[Team Leader: Jiawei Feng (jf3326@nyu.edu)]</a:t>
            </a:r>
            <a:endParaRPr/>
          </a:p>
        </p:txBody>
      </p:sp>
      <p:sp>
        <p:nvSpPr>
          <p:cNvPr id="374" name="Google Shape;374;p50"/>
          <p:cNvSpPr txBox="1">
            <a:spLocks noGrp="1"/>
          </p:cNvSpPr>
          <p:nvPr>
            <p:ph type="sldNum" idx="12"/>
          </p:nvPr>
        </p:nvSpPr>
        <p:spPr>
          <a:xfrm>
            <a:off x="8610600" y="61517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75" name="Google Shape;375;p50"/>
          <p:cNvSpPr/>
          <p:nvPr/>
        </p:nvSpPr>
        <p:spPr>
          <a:xfrm>
            <a:off x="0" y="575612"/>
            <a:ext cx="160257" cy="90458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838200" y="355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dirty="0"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7"/>
          <p:cNvSpPr txBox="1">
            <a:spLocks noGrp="1"/>
          </p:cNvSpPr>
          <p:nvPr>
            <p:ph type="ftr" idx="11"/>
          </p:nvPr>
        </p:nvSpPr>
        <p:spPr>
          <a:xfrm>
            <a:off x="4087300" y="61323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[Team Leader: Jiawei Feng (jf3326@nyu.edu]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sldNum" idx="12"/>
          </p:nvPr>
        </p:nvSpPr>
        <p:spPr>
          <a:xfrm>
            <a:off x="8610600" y="61322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Formalize and show your 3 lists</a:t>
            </a:r>
            <a:endParaRPr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http://mpqa.cs.pitt.edu/lexicons/effect_lexicon/</a:t>
            </a:r>
            <a:r>
              <a:rPr lang="en-US" dirty="0"/>
              <a:t> </a:t>
            </a:r>
          </a:p>
          <a:p>
            <a:r>
              <a:rPr lang="en-US" altLang="zh-CN" dirty="0"/>
              <a:t>Made available under the terms of </a:t>
            </a:r>
            <a:r>
              <a:rPr lang="en-US" altLang="zh-CN" dirty="0">
                <a:hlinkClick r:id="rId4"/>
              </a:rPr>
              <a:t>GNU General Public License</a:t>
            </a:r>
            <a:r>
              <a:rPr lang="en-US" altLang="zh-CN" dirty="0"/>
              <a:t>. They are distributed without any warranty. </a:t>
            </a:r>
          </a:p>
          <a:p>
            <a:r>
              <a:rPr lang="en-US" altLang="zh-CN" dirty="0"/>
              <a:t>The lexicon is created by the work described in (Choi and Wiebe 2014). Please refer to the README of the archive and the paper for more details. </a:t>
            </a:r>
          </a:p>
          <a:p>
            <a:r>
              <a:rPr lang="en-US" dirty="0"/>
              <a:t>Reference paper: </a:t>
            </a:r>
            <a:r>
              <a:rPr lang="en-US" dirty="0">
                <a:hlinkClick r:id="rId5"/>
              </a:rPr>
              <a:t>http://people.cs.pitt.edu/~wiebe/pubs/papers/EMNLP2014.pdf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752D-03A2-4EC8-AD26-E30E56FE94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DE44B1D-DF07-4FAC-9B11-C8349C63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79841"/>
              </p:ext>
            </p:extLst>
          </p:nvPr>
        </p:nvGraphicFramePr>
        <p:xfrm>
          <a:off x="6324600" y="1870075"/>
          <a:ext cx="4876800" cy="4450080"/>
        </p:xfrm>
        <a:graphic>
          <a:graphicData uri="http://schemas.openxmlformats.org/drawingml/2006/table">
            <a:tbl>
              <a:tblPr firstRow="1" bandRow="1">
                <a:tableStyleId>{B0E4E109-338F-4D94-AF6A-BB918D355150}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882498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7464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50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Good Words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Neutral Words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Bad Words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4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profiteer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rub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turn around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machine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scratch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5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pick up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drive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itch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1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thrive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recognize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simmer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prosper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recognise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6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fly high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realize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protrude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flourish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realise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imitate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agnize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pop out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4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accouter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agnise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bulge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accoutre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stripe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bulge out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3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5178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how you compute your scores using your Team's Heuristic Formulas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Google Shape;261;p39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Attribute 4: </a:t>
                </a:r>
                <a:r>
                  <a:rPr lang="en-US" dirty="0" err="1"/>
                  <a:t>Revelance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𝑐𝑜𝑚𝑝𝑎𝑛𝑖𝑒𝑠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𝐴𝑡𝑡𝑟𝑖𝑏𝑢𝑡𝑒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9]+1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A</a:t>
                </a:r>
                <a:r>
                  <a:rPr lang="en-US" altLang="zh-CN" dirty="0"/>
                  <a:t>ttribute 5: </a:t>
                </a:r>
                <a:r>
                  <a:rPr lang="en-US" altLang="zh-CN" dirty="0" err="1"/>
                  <a:t>Prevaling</a:t>
                </a:r>
                <a:r>
                  <a:rPr lang="en-US" altLang="zh-CN" dirty="0"/>
                  <a:t> Sentiment = look at the previous news sentiment</a:t>
                </a:r>
              </a:p>
              <a:p>
                <a:pPr marL="0" lvl="0" indent="0">
                  <a:buNone/>
                </a:pPr>
                <a:r>
                  <a:rPr lang="en-US" dirty="0"/>
                  <a:t>Attribute 6: Current Sentiment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𝑒𝑎𝑐h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𝑠𝑒𝑛𝑡𝑖𝑚𝑒𝑛𝑡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𝐴𝑡𝑡𝑟𝑖𝑏𝑢𝑡𝑒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10]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261" name="Google Shape;261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217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Google Shape;262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0EC8B-2469-4C96-BDF2-37B2C714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Which codes will you use for genre [attribute 2] or topic [attribute 16]? 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C5608-9FB4-4CE1-A6B8-CA73F1A7B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Attribute 2 Genre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2CE82D-B491-4D14-B46A-55532F46192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http://cv.iptc.org/newscodes/genre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NewsCodes</a:t>
            </a:r>
            <a:r>
              <a:rPr lang="en-US" altLang="zh-CN" dirty="0"/>
              <a:t> Scheme (Controlled Vocabulary)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D4C042-6860-4DB4-AD0C-7C6A91232A0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Attribute 16 Topic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EECDBF-DD37-4C78-9EB1-8B65DE0EBA3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http://cv.iptc.org/newscodes/</a:t>
            </a:r>
            <a:endParaRPr lang="en-US" altLang="zh-CN" dirty="0"/>
          </a:p>
          <a:p>
            <a:r>
              <a:rPr lang="en-US" altLang="zh-CN" dirty="0"/>
              <a:t>List of IPTC </a:t>
            </a:r>
            <a:r>
              <a:rPr lang="en-US" altLang="zh-CN" dirty="0" err="1"/>
              <a:t>NewsCodes</a:t>
            </a:r>
            <a:r>
              <a:rPr lang="en-US" altLang="zh-CN" dirty="0"/>
              <a:t> and other vocabularies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46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0E988-45B7-48EE-A466-B68E250C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each article: show a sample spreadsheet showing the 18 attributes.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7180967-C4F2-45DA-9500-9B14A080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7EB0B-3F9C-4896-BCB6-D909303A0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2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Section #1</a:t>
            </a:r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838200" y="164695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Can you do better (speed, quality and quantity) than a computer at determining news sentiment, genre and topic? 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For high/slow frequency trading (multiple times per day/year): Should traders (humans or computers) read news profiles, or should they read the original news items when making trading decisions? 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0"/>
          <p:cNvSpPr txBox="1">
            <a:spLocks noGrp="1"/>
          </p:cNvSpPr>
          <p:nvPr>
            <p:ph type="ftr" idx="11"/>
          </p:nvPr>
        </p:nvSpPr>
        <p:spPr>
          <a:xfrm>
            <a:off x="4077575" y="61380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[Introduced by: Leo Lin  (zl2807@nyu.edu)]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610600" y="61769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70" name="Google Shape;270;p40"/>
          <p:cNvSpPr/>
          <p:nvPr/>
        </p:nvSpPr>
        <p:spPr>
          <a:xfrm>
            <a:off x="0" y="575612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838200" y="4806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1.1 — Can you do better (speed, quality, and quantity) than a computer at determining news sentiment, genre, and topic?</a:t>
            </a:r>
            <a:endParaRPr sz="2800"/>
          </a:p>
        </p:txBody>
      </p:sp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838200" y="1967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400" u="sng">
                <a:highlight>
                  <a:srgbClr val="FFFFFF"/>
                </a:highlight>
              </a:rPr>
              <a:t>Speed: </a:t>
            </a:r>
            <a:r>
              <a:rPr lang="en-US" sz="2400">
                <a:highlight>
                  <a:srgbClr val="FFFFFF"/>
                </a:highlight>
              </a:rPr>
              <a:t>The computer is better.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rgbClr val="525252"/>
                </a:solidFill>
                <a:highlight>
                  <a:srgbClr val="FFFFFF"/>
                </a:highlight>
              </a:rPr>
              <a:t>It can read more words in the same amount of time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400" u="sng">
                <a:highlight>
                  <a:srgbClr val="FFFFFF"/>
                </a:highlight>
              </a:rPr>
              <a:t>Quality: </a:t>
            </a:r>
            <a:r>
              <a:rPr lang="en-US" sz="2400">
                <a:highlight>
                  <a:srgbClr val="FFFFFF"/>
                </a:highlight>
              </a:rPr>
              <a:t>Humans are better.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rgbClr val="525252"/>
                </a:solidFill>
                <a:highlight>
                  <a:srgbClr val="FFFFFF"/>
                </a:highlight>
              </a:rPr>
              <a:t>We truly understand the word and the context of the sentence. 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400" u="sng">
                <a:highlight>
                  <a:srgbClr val="FFFFFF"/>
                </a:highlight>
              </a:rPr>
              <a:t>Quantity: </a:t>
            </a:r>
            <a:r>
              <a:rPr lang="en-US" sz="2400">
                <a:highlight>
                  <a:srgbClr val="FFFFFF"/>
                </a:highlight>
              </a:rPr>
              <a:t>The computer is better.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rgbClr val="525252"/>
                </a:solidFill>
                <a:highlight>
                  <a:srgbClr val="FFFFFF"/>
                </a:highlight>
              </a:rPr>
              <a:t>The computer is connected to the internet so it has access to more articles that we can sample.</a:t>
            </a:r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ftr" idx="11"/>
          </p:nvPr>
        </p:nvSpPr>
        <p:spPr>
          <a:xfrm>
            <a:off x="4077575" y="61364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[Introduced by: Leo Lin  (zl2807@nyu.edu)]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sldNum" idx="12"/>
          </p:nvPr>
        </p:nvSpPr>
        <p:spPr>
          <a:xfrm>
            <a:off x="8610600" y="61364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0" y="575612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12031743" y="575611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877175" y="36501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1.2 — For high/slow-frequency trading: Should traders (humans or computers) read news profiles, or should they read the original news items when making trading decisions?</a:t>
            </a:r>
            <a:endParaRPr sz="2800"/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733097" y="2028156"/>
            <a:ext cx="4669221" cy="41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u="sng"/>
              <a:t>High-frequency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u="sng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2400"/>
              <a:t>Both human traders and computer traders should read news profiles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solidFill>
                  <a:srgbClr val="525252"/>
                </a:solidFill>
              </a:rPr>
              <a:t>Assume high-frequency trading focus on speed rather than accuracy. 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ftr" idx="11"/>
          </p:nvPr>
        </p:nvSpPr>
        <p:spPr>
          <a:xfrm>
            <a:off x="4077575" y="62835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© FRE 7261 team assignment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[Introduced by: Leo Lin  (zl2807@nyu.edu)]</a:t>
            </a:r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610600" y="61364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0" y="575612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12031743" y="575611"/>
            <a:ext cx="160200" cy="904500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6275989" y="2028156"/>
            <a:ext cx="4669221" cy="377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Slow-frequency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Equally important to read news profiles and original news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Give both traders more time to make decisions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Original news can provide more qualitative information other than news profiles.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1358</Words>
  <Application>Microsoft Office PowerPoint</Application>
  <PresentationFormat>宽屏</PresentationFormat>
  <Paragraphs>174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Noto Sans Symbols</vt:lpstr>
      <vt:lpstr>等线</vt:lpstr>
      <vt:lpstr>等线 Light</vt:lpstr>
      <vt:lpstr>Arial</vt:lpstr>
      <vt:lpstr>Calibri</vt:lpstr>
      <vt:lpstr>Cambria Math</vt:lpstr>
      <vt:lpstr>Times New Roman</vt:lpstr>
      <vt:lpstr>2_Office Theme</vt:lpstr>
      <vt:lpstr>Office 主题​​</vt:lpstr>
      <vt:lpstr>Reverse Engineering Thomson Reuters New Analytics</vt:lpstr>
      <vt:lpstr>Outline</vt:lpstr>
      <vt:lpstr>Formalize and show your 3 lists</vt:lpstr>
      <vt:lpstr>Show how you compute your scores using your Team's Heuristic Formulas</vt:lpstr>
      <vt:lpstr>Which codes will you use for genre [attribute 2] or topic [attribute 16]?  </vt:lpstr>
      <vt:lpstr>For each article: show a sample spreadsheet showing the 18 attributes.</vt:lpstr>
      <vt:lpstr>Section #1</vt:lpstr>
      <vt:lpstr>1.1 — Can you do better (speed, quality, and quantity) than a computer at determining news sentiment, genre, and topic?</vt:lpstr>
      <vt:lpstr>1.2 — For high/slow-frequency trading: Should traders (humans or computers) read news profiles, or should they read the original news items when making trading decisions?</vt:lpstr>
      <vt:lpstr>Section #2</vt:lpstr>
      <vt:lpstr>2.1 Steps</vt:lpstr>
      <vt:lpstr>Section #3</vt:lpstr>
      <vt:lpstr>3.1 — Could a traditional financial analyst be replaced by a computer? What skills can be replaced? What skills cannot be replaced?</vt:lpstr>
      <vt:lpstr>3.2 — How would you set up a linear regression model to compute sentiment formulas for attributes 4-6? Can linear regression compute your formulas? Why? (or Why Not?)</vt:lpstr>
      <vt:lpstr>3.2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Thomson Reuters New Analytics</dc:title>
  <cp:lastModifiedBy>王 芷恒</cp:lastModifiedBy>
  <cp:revision>9</cp:revision>
  <dcterms:modified xsi:type="dcterms:W3CDTF">2021-03-03T14:12:12Z</dcterms:modified>
</cp:coreProperties>
</file>