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6"/>
  </p:normalViewPr>
  <p:slideViewPr>
    <p:cSldViewPr snapToGrid="0" snapToObjects="1">
      <p:cViewPr>
        <p:scale>
          <a:sx n="84" d="100"/>
          <a:sy n="84" d="100"/>
        </p:scale>
        <p:origin x="164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12/17/18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12/17/18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ACBC-3A91-604D-97D3-2A5DFAAD529B}"/>
              </a:ext>
            </a:extLst>
          </p:cNvPr>
          <p:cNvSpPr>
            <a:spLocks noGrp="1"/>
          </p:cNvSpPr>
          <p:nvPr>
            <p:ph type="ctrTitle"/>
          </p:nvPr>
        </p:nvSpPr>
        <p:spPr/>
        <p:txBody>
          <a:bodyPr/>
          <a:lstStyle/>
          <a:p>
            <a:r>
              <a:rPr lang="en-US" dirty="0"/>
              <a:t>How to Obtain High Customers’ Review Scores</a:t>
            </a:r>
          </a:p>
        </p:txBody>
      </p:sp>
      <p:sp>
        <p:nvSpPr>
          <p:cNvPr id="3" name="Subtitle 2">
            <a:extLst>
              <a:ext uri="{FF2B5EF4-FFF2-40B4-BE49-F238E27FC236}">
                <a16:creationId xmlns:a16="http://schemas.microsoft.com/office/drawing/2014/main" id="{590218B4-132C-EA48-A5AF-87D62D0C658C}"/>
              </a:ext>
            </a:extLst>
          </p:cNvPr>
          <p:cNvSpPr>
            <a:spLocks noGrp="1"/>
          </p:cNvSpPr>
          <p:nvPr>
            <p:ph type="subTitle" idx="1"/>
          </p:nvPr>
        </p:nvSpPr>
        <p:spPr/>
        <p:txBody>
          <a:bodyPr/>
          <a:lstStyle/>
          <a:p>
            <a:r>
              <a:rPr lang="en-US" dirty="0"/>
              <a:t>Analyze Airbnb Customers’ Reviews in Boston</a:t>
            </a:r>
          </a:p>
          <a:p>
            <a:r>
              <a:rPr lang="en-US" dirty="0"/>
              <a:t>Qixuan Zhang</a:t>
            </a:r>
          </a:p>
        </p:txBody>
      </p:sp>
    </p:spTree>
    <p:extLst>
      <p:ext uri="{BB962C8B-B14F-4D97-AF65-F5344CB8AC3E}">
        <p14:creationId xmlns:p14="http://schemas.microsoft.com/office/powerpoint/2010/main" val="16864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833BD4-FE8A-4146-B538-5B48009A0D6C}"/>
              </a:ext>
            </a:extLst>
          </p:cNvPr>
          <p:cNvSpPr>
            <a:spLocks noGrp="1"/>
          </p:cNvSpPr>
          <p:nvPr>
            <p:ph type="title"/>
          </p:nvPr>
        </p:nvSpPr>
        <p:spPr>
          <a:xfrm>
            <a:off x="680321" y="753228"/>
            <a:ext cx="4136123" cy="1080938"/>
          </a:xfrm>
        </p:spPr>
        <p:txBody>
          <a:bodyPr>
            <a:normAutofit/>
          </a:bodyPr>
          <a:lstStyle/>
          <a:p>
            <a:r>
              <a:rPr lang="en-US" sz="2400"/>
              <a:t>Customers’ Review Scores in Boston</a:t>
            </a:r>
          </a:p>
        </p:txBody>
      </p:sp>
      <p:pic>
        <p:nvPicPr>
          <p:cNvPr id="21" name="Picture 2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F0724130-FBBC-4EEF-BE33-77C4F97C8D0E}"/>
              </a:ext>
            </a:extLst>
          </p:cNvPr>
          <p:cNvSpPr>
            <a:spLocks noGrp="1"/>
          </p:cNvSpPr>
          <p:nvPr>
            <p:ph idx="1"/>
          </p:nvPr>
        </p:nvSpPr>
        <p:spPr>
          <a:xfrm>
            <a:off x="680321" y="2336873"/>
            <a:ext cx="3656289" cy="3599316"/>
          </a:xfrm>
        </p:spPr>
        <p:txBody>
          <a:bodyPr>
            <a:normAutofit/>
          </a:bodyPr>
          <a:lstStyle/>
          <a:p>
            <a:r>
              <a:rPr lang="en-US" sz="1800" dirty="0"/>
              <a:t>To give our reader a more observable visualization, </a:t>
            </a:r>
          </a:p>
          <a:p>
            <a:r>
              <a:rPr lang="en-US" sz="1800" dirty="0"/>
              <a:t>we made a leaflet to describe the overall review scores distribution in different area in Boston at first. </a:t>
            </a:r>
          </a:p>
          <a:p>
            <a:r>
              <a:rPr lang="en-US" sz="1800" dirty="0"/>
              <a:t>With stronger and stronger of the green color, the overall review scores are higher.</a:t>
            </a:r>
          </a:p>
        </p:txBody>
      </p:sp>
      <p:pic>
        <p:nvPicPr>
          <p:cNvPr id="8" name="Content Placeholder 4">
            <a:extLst>
              <a:ext uri="{FF2B5EF4-FFF2-40B4-BE49-F238E27FC236}">
                <a16:creationId xmlns:a16="http://schemas.microsoft.com/office/drawing/2014/main" id="{2C061513-4BD5-4342-9D17-F5EC12E3AEDD}"/>
              </a:ext>
            </a:extLst>
          </p:cNvPr>
          <p:cNvPicPr>
            <a:picLocks noChangeAspect="1"/>
          </p:cNvPicPr>
          <p:nvPr/>
        </p:nvPicPr>
        <p:blipFill>
          <a:blip r:embed="rId4"/>
          <a:stretch>
            <a:fillRect/>
          </a:stretch>
        </p:blipFill>
        <p:spPr>
          <a:xfrm>
            <a:off x="5118890" y="753228"/>
            <a:ext cx="536867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703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23F0-E83E-F245-931E-EE4E72A45371}"/>
              </a:ext>
            </a:extLst>
          </p:cNvPr>
          <p:cNvSpPr>
            <a:spLocks noGrp="1"/>
          </p:cNvSpPr>
          <p:nvPr>
            <p:ph type="title"/>
          </p:nvPr>
        </p:nvSpPr>
        <p:spPr>
          <a:xfrm>
            <a:off x="680321" y="753228"/>
            <a:ext cx="9613861" cy="1080938"/>
          </a:xfrm>
        </p:spPr>
        <p:txBody>
          <a:bodyPr>
            <a:normAutofit/>
          </a:bodyPr>
          <a:lstStyle/>
          <a:p>
            <a:r>
              <a:rPr lang="en-US" dirty="0"/>
              <a:t>Review Scores Distribution in Boston</a:t>
            </a:r>
          </a:p>
        </p:txBody>
      </p:sp>
      <p:sp>
        <p:nvSpPr>
          <p:cNvPr id="10" name="Content Placeholder 9">
            <a:extLst>
              <a:ext uri="{FF2B5EF4-FFF2-40B4-BE49-F238E27FC236}">
                <a16:creationId xmlns:a16="http://schemas.microsoft.com/office/drawing/2014/main" id="{5AE57AD0-B9D2-4CF1-B774-4A4249CB0414}"/>
              </a:ext>
            </a:extLst>
          </p:cNvPr>
          <p:cNvSpPr>
            <a:spLocks noGrp="1"/>
          </p:cNvSpPr>
          <p:nvPr>
            <p:ph idx="1"/>
          </p:nvPr>
        </p:nvSpPr>
        <p:spPr>
          <a:xfrm>
            <a:off x="680322" y="2336873"/>
            <a:ext cx="3489341" cy="3599316"/>
          </a:xfrm>
        </p:spPr>
        <p:txBody>
          <a:bodyPr>
            <a:normAutofit/>
          </a:bodyPr>
          <a:lstStyle/>
          <a:p>
            <a:r>
              <a:rPr lang="en-US" sz="2000" dirty="0"/>
              <a:t>Following leaflet plot of Boston customers' reviews, we made a histogram plot to describe reviews of Boston.</a:t>
            </a:r>
          </a:p>
        </p:txBody>
      </p:sp>
      <p:pic>
        <p:nvPicPr>
          <p:cNvPr id="8" name="Content Placeholder 4">
            <a:extLst>
              <a:ext uri="{FF2B5EF4-FFF2-40B4-BE49-F238E27FC236}">
                <a16:creationId xmlns:a16="http://schemas.microsoft.com/office/drawing/2014/main" id="{48B188C8-7E6E-0B4E-BD7F-6936D15A830D}"/>
              </a:ext>
            </a:extLst>
          </p:cNvPr>
          <p:cNvPicPr>
            <a:picLocks noChangeAspect="1"/>
          </p:cNvPicPr>
          <p:nvPr/>
        </p:nvPicPr>
        <p:blipFill>
          <a:blip r:embed="rId2"/>
          <a:stretch>
            <a:fillRect/>
          </a:stretch>
        </p:blipFill>
        <p:spPr>
          <a:xfrm>
            <a:off x="4654295" y="2437216"/>
            <a:ext cx="5639886" cy="339803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07386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6DF7-E778-2B47-8E08-F95D1F8F6A16}"/>
              </a:ext>
            </a:extLst>
          </p:cNvPr>
          <p:cNvSpPr>
            <a:spLocks noGrp="1"/>
          </p:cNvSpPr>
          <p:nvPr>
            <p:ph type="title"/>
          </p:nvPr>
        </p:nvSpPr>
        <p:spPr>
          <a:xfrm>
            <a:off x="680321" y="753228"/>
            <a:ext cx="9613861" cy="1080938"/>
          </a:xfrm>
        </p:spPr>
        <p:txBody>
          <a:bodyPr>
            <a:normAutofit/>
          </a:bodyPr>
          <a:lstStyle/>
          <a:p>
            <a:r>
              <a:rPr lang="en-US" dirty="0"/>
              <a:t>Review Scores of Different </a:t>
            </a:r>
            <a:r>
              <a:rPr lang="en-US" dirty="0" err="1"/>
              <a:t>Neighbourhood</a:t>
            </a:r>
            <a:endParaRPr lang="en-US" dirty="0"/>
          </a:p>
        </p:txBody>
      </p:sp>
      <p:sp>
        <p:nvSpPr>
          <p:cNvPr id="10" name="Content Placeholder 9">
            <a:extLst>
              <a:ext uri="{FF2B5EF4-FFF2-40B4-BE49-F238E27FC236}">
                <a16:creationId xmlns:a16="http://schemas.microsoft.com/office/drawing/2014/main" id="{9C6486C7-0913-4E4C-B339-DA0F2973975D}"/>
              </a:ext>
            </a:extLst>
          </p:cNvPr>
          <p:cNvSpPr>
            <a:spLocks noGrp="1"/>
          </p:cNvSpPr>
          <p:nvPr>
            <p:ph idx="1"/>
          </p:nvPr>
        </p:nvSpPr>
        <p:spPr>
          <a:xfrm>
            <a:off x="680322" y="2336873"/>
            <a:ext cx="3489341" cy="3599316"/>
          </a:xfrm>
        </p:spPr>
        <p:txBody>
          <a:bodyPr>
            <a:normAutofit fontScale="85000" lnSpcReduction="20000"/>
          </a:bodyPr>
          <a:lstStyle/>
          <a:p>
            <a:pPr marL="0" indent="0">
              <a:buNone/>
            </a:pPr>
            <a:endParaRPr lang="en-US" sz="2100" dirty="0"/>
          </a:p>
          <a:p>
            <a:r>
              <a:rPr lang="en-US" sz="2200" dirty="0"/>
              <a:t>Initially, we want to figure out overall review scores distribution of different neighborhoods. We made a bar plot to illustrate counts of different location related to their customers reviews scores for location, in Figure 3.2 we could find the best location of Airbnb apartments is in Allston. Because more than 2000 apartments located in Allston was given 10 scores by customers</a:t>
            </a:r>
            <a:r>
              <a:rPr lang="en-US" sz="2100" dirty="0"/>
              <a:t>. </a:t>
            </a:r>
          </a:p>
          <a:p>
            <a:endParaRPr lang="en-US" sz="1800" dirty="0"/>
          </a:p>
        </p:txBody>
      </p:sp>
      <p:pic>
        <p:nvPicPr>
          <p:cNvPr id="8" name="Content Placeholder 4">
            <a:extLst>
              <a:ext uri="{FF2B5EF4-FFF2-40B4-BE49-F238E27FC236}">
                <a16:creationId xmlns:a16="http://schemas.microsoft.com/office/drawing/2014/main" id="{68D0185A-04CD-7947-B3DF-BEB918052065}"/>
              </a:ext>
            </a:extLst>
          </p:cNvPr>
          <p:cNvPicPr>
            <a:picLocks noChangeAspect="1"/>
          </p:cNvPicPr>
          <p:nvPr/>
        </p:nvPicPr>
        <p:blipFill>
          <a:blip r:embed="rId2"/>
          <a:stretch>
            <a:fillRect/>
          </a:stretch>
        </p:blipFill>
        <p:spPr>
          <a:xfrm>
            <a:off x="4968815" y="1834166"/>
            <a:ext cx="7004649" cy="487718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6340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D98D-34AA-2D43-8212-3E3FE832A82B}"/>
              </a:ext>
            </a:extLst>
          </p:cNvPr>
          <p:cNvSpPr>
            <a:spLocks noGrp="1"/>
          </p:cNvSpPr>
          <p:nvPr>
            <p:ph type="title"/>
          </p:nvPr>
        </p:nvSpPr>
        <p:spPr/>
        <p:txBody>
          <a:bodyPr/>
          <a:lstStyle/>
          <a:p>
            <a:r>
              <a:rPr lang="en-US" dirty="0"/>
              <a:t>Review Scores Rating of Different Room Type</a:t>
            </a:r>
          </a:p>
        </p:txBody>
      </p:sp>
      <p:pic>
        <p:nvPicPr>
          <p:cNvPr id="5" name="Content Placeholder 4">
            <a:extLst>
              <a:ext uri="{FF2B5EF4-FFF2-40B4-BE49-F238E27FC236}">
                <a16:creationId xmlns:a16="http://schemas.microsoft.com/office/drawing/2014/main" id="{EAE63F01-7AB0-7044-8DC2-E3D325E7FEBE}"/>
              </a:ext>
            </a:extLst>
          </p:cNvPr>
          <p:cNvPicPr>
            <a:picLocks noGrp="1" noChangeAspect="1"/>
          </p:cNvPicPr>
          <p:nvPr>
            <p:ph idx="1"/>
          </p:nvPr>
        </p:nvPicPr>
        <p:blipFill>
          <a:blip r:embed="rId2"/>
          <a:stretch>
            <a:fillRect/>
          </a:stretch>
        </p:blipFill>
        <p:spPr>
          <a:xfrm>
            <a:off x="5361490" y="1965960"/>
            <a:ext cx="6830510" cy="4892040"/>
          </a:xfrm>
        </p:spPr>
      </p:pic>
      <p:sp>
        <p:nvSpPr>
          <p:cNvPr id="6" name="TextBox 5">
            <a:extLst>
              <a:ext uri="{FF2B5EF4-FFF2-40B4-BE49-F238E27FC236}">
                <a16:creationId xmlns:a16="http://schemas.microsoft.com/office/drawing/2014/main" id="{CC157A0C-98ED-8C46-BB5F-7541AD8A6061}"/>
              </a:ext>
            </a:extLst>
          </p:cNvPr>
          <p:cNvSpPr txBox="1"/>
          <p:nvPr/>
        </p:nvSpPr>
        <p:spPr>
          <a:xfrm>
            <a:off x="532015" y="2261062"/>
            <a:ext cx="4655127" cy="2308324"/>
          </a:xfrm>
          <a:prstGeom prst="rect">
            <a:avLst/>
          </a:prstGeom>
          <a:noFill/>
        </p:spPr>
        <p:txBody>
          <a:bodyPr wrap="square" rtlCol="0">
            <a:spAutoFit/>
          </a:bodyPr>
          <a:lstStyle/>
          <a:p>
            <a:r>
              <a:rPr lang="en-US" dirty="0"/>
              <a:t>Based on the inspiration of neighborhood related to customers' reviews scores, we analyzed plots of property type, room type and price related to customers' reviews. From Figure 3.3, we found that the most common and popular room type is Entire home/apt, and there are few Shared room in Airbnb. </a:t>
            </a:r>
          </a:p>
        </p:txBody>
      </p:sp>
    </p:spTree>
    <p:extLst>
      <p:ext uri="{BB962C8B-B14F-4D97-AF65-F5344CB8AC3E}">
        <p14:creationId xmlns:p14="http://schemas.microsoft.com/office/powerpoint/2010/main" val="88129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BFDF-1050-4845-BEE6-1DD9619616F2}"/>
              </a:ext>
            </a:extLst>
          </p:cNvPr>
          <p:cNvSpPr>
            <a:spLocks noGrp="1"/>
          </p:cNvSpPr>
          <p:nvPr>
            <p:ph type="title"/>
          </p:nvPr>
        </p:nvSpPr>
        <p:spPr>
          <a:xfrm>
            <a:off x="680321" y="753228"/>
            <a:ext cx="9613861" cy="1080938"/>
          </a:xfrm>
        </p:spPr>
        <p:txBody>
          <a:bodyPr>
            <a:normAutofit/>
          </a:bodyPr>
          <a:lstStyle/>
          <a:p>
            <a:r>
              <a:rPr lang="en-US" dirty="0"/>
              <a:t>Compared </a:t>
            </a:r>
            <a:r>
              <a:rPr lang="en-US" dirty="0" err="1"/>
              <a:t>WordCloud</a:t>
            </a:r>
            <a:r>
              <a:rPr lang="en-US" dirty="0"/>
              <a:t> of High and Low </a:t>
            </a:r>
            <a:br>
              <a:rPr lang="en-US" dirty="0"/>
            </a:br>
            <a:r>
              <a:rPr lang="en-US" dirty="0"/>
              <a:t>Review Scores</a:t>
            </a:r>
          </a:p>
        </p:txBody>
      </p:sp>
      <p:pic>
        <p:nvPicPr>
          <p:cNvPr id="7" name="Content Placeholder 3">
            <a:extLst>
              <a:ext uri="{FF2B5EF4-FFF2-40B4-BE49-F238E27FC236}">
                <a16:creationId xmlns:a16="http://schemas.microsoft.com/office/drawing/2014/main" id="{E2E9D6DD-4BD6-4043-88D2-78E85F3526D5}"/>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330394" y="2336800"/>
            <a:ext cx="5099606" cy="4521199"/>
          </a:xfrm>
          <a:prstGeom prst="rect">
            <a:avLst/>
          </a:prstGeom>
          <a:ln>
            <a:noFill/>
          </a:ln>
          <a:effectLst>
            <a:outerShdw blurRad="76200" dist="63500" dir="5040000" algn="tl" rotWithShape="0">
              <a:srgbClr val="000000">
                <a:alpha val="41000"/>
              </a:srgbClr>
            </a:outerShdw>
          </a:effectLst>
        </p:spPr>
      </p:pic>
      <p:sp>
        <p:nvSpPr>
          <p:cNvPr id="5" name="TextBox 4">
            <a:extLst>
              <a:ext uri="{FF2B5EF4-FFF2-40B4-BE49-F238E27FC236}">
                <a16:creationId xmlns:a16="http://schemas.microsoft.com/office/drawing/2014/main" id="{EA060ABD-7DD6-2243-A7A6-2E58B08ED477}"/>
              </a:ext>
            </a:extLst>
          </p:cNvPr>
          <p:cNvSpPr txBox="1"/>
          <p:nvPr/>
        </p:nvSpPr>
        <p:spPr>
          <a:xfrm>
            <a:off x="6457950" y="2045970"/>
            <a:ext cx="2377440" cy="369332"/>
          </a:xfrm>
          <a:prstGeom prst="rect">
            <a:avLst/>
          </a:prstGeom>
          <a:noFill/>
        </p:spPr>
        <p:txBody>
          <a:bodyPr wrap="square" rtlCol="0">
            <a:spAutoFit/>
          </a:bodyPr>
          <a:lstStyle/>
          <a:p>
            <a:r>
              <a:rPr lang="en-US" dirty="0"/>
              <a:t>High Review Scores</a:t>
            </a:r>
          </a:p>
        </p:txBody>
      </p:sp>
      <p:pic>
        <p:nvPicPr>
          <p:cNvPr id="10" name="Content Placeholder 9">
            <a:extLst>
              <a:ext uri="{FF2B5EF4-FFF2-40B4-BE49-F238E27FC236}">
                <a16:creationId xmlns:a16="http://schemas.microsoft.com/office/drawing/2014/main" id="{C1EB3AEE-B6EF-9F46-A7EE-18902939B2AB}"/>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1920" y="2336800"/>
            <a:ext cx="4815840" cy="4521199"/>
          </a:xfrm>
          <a:prstGeom prst="rect">
            <a:avLst/>
          </a:prstGeom>
        </p:spPr>
      </p:pic>
      <p:sp>
        <p:nvSpPr>
          <p:cNvPr id="8" name="TextBox 7">
            <a:extLst>
              <a:ext uri="{FF2B5EF4-FFF2-40B4-BE49-F238E27FC236}">
                <a16:creationId xmlns:a16="http://schemas.microsoft.com/office/drawing/2014/main" id="{07E22A76-1C33-0343-AA79-72EFD756B9E9}"/>
              </a:ext>
            </a:extLst>
          </p:cNvPr>
          <p:cNvSpPr txBox="1"/>
          <p:nvPr/>
        </p:nvSpPr>
        <p:spPr>
          <a:xfrm>
            <a:off x="320040" y="2045970"/>
            <a:ext cx="4328160" cy="369332"/>
          </a:xfrm>
          <a:prstGeom prst="rect">
            <a:avLst/>
          </a:prstGeom>
          <a:noFill/>
        </p:spPr>
        <p:txBody>
          <a:bodyPr wrap="square" rtlCol="0">
            <a:spAutoFit/>
          </a:bodyPr>
          <a:lstStyle/>
          <a:p>
            <a:r>
              <a:rPr lang="en-US" dirty="0"/>
              <a:t>Low Review Scores</a:t>
            </a:r>
          </a:p>
        </p:txBody>
      </p:sp>
    </p:spTree>
    <p:extLst>
      <p:ext uri="{BB962C8B-B14F-4D97-AF65-F5344CB8AC3E}">
        <p14:creationId xmlns:p14="http://schemas.microsoft.com/office/powerpoint/2010/main" val="415788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EF75-9A84-3F48-9D92-435A8FA12C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A62F4CF-B168-5249-9030-8ABFAAF91752}"/>
              </a:ext>
            </a:extLst>
          </p:cNvPr>
          <p:cNvSpPr>
            <a:spLocks noGrp="1"/>
          </p:cNvSpPr>
          <p:nvPr>
            <p:ph idx="1"/>
          </p:nvPr>
        </p:nvSpPr>
        <p:spPr/>
        <p:txBody>
          <a:bodyPr>
            <a:normAutofit fontScale="92500" lnSpcReduction="10000"/>
          </a:bodyPr>
          <a:lstStyle/>
          <a:p>
            <a:r>
              <a:rPr lang="en-US" dirty="0"/>
              <a:t>In this study, based on the inspire of latent rating regression model (Wang,2011), I created a unique </a:t>
            </a:r>
            <a:r>
              <a:rPr lang="en-US" dirty="0" err="1"/>
              <a:t>Airbnbsentiments</a:t>
            </a:r>
            <a:r>
              <a:rPr lang="en-US" dirty="0"/>
              <a:t> scores of Airbnb customers' comments and reviews scores of location, cleanliness and description etc. aspects from Airbnb to get more accuracy results. Based on above analysis, we will choose Latent Linear Regression model to analyze key attributes of customers' reviews and give some suggestions to improve future customers' reviews for Airbnb hosts.</a:t>
            </a:r>
          </a:p>
          <a:p>
            <a:endParaRPr lang="en-US" dirty="0"/>
          </a:p>
          <a:p>
            <a:r>
              <a:rPr lang="en-US" dirty="0"/>
              <a:t>The conclusion for key attributes of </a:t>
            </a:r>
            <a:r>
              <a:rPr lang="en-US" dirty="0" err="1"/>
              <a:t>Aribnb</a:t>
            </a:r>
            <a:r>
              <a:rPr lang="en-US" dirty="0"/>
              <a:t> in Boston is that only the overall review scores of different aspects did not include all the enough and reliable information. As we can see, combined with sentiment scores, we could get more accuracy predict results.</a:t>
            </a:r>
          </a:p>
        </p:txBody>
      </p:sp>
    </p:spTree>
    <p:extLst>
      <p:ext uri="{BB962C8B-B14F-4D97-AF65-F5344CB8AC3E}">
        <p14:creationId xmlns:p14="http://schemas.microsoft.com/office/powerpoint/2010/main" val="955091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623D-BD39-4F43-B337-03954ED33020}"/>
              </a:ext>
            </a:extLst>
          </p:cNvPr>
          <p:cNvSpPr>
            <a:spLocks noGrp="1"/>
          </p:cNvSpPr>
          <p:nvPr>
            <p:ph type="title"/>
          </p:nvPr>
        </p:nvSpPr>
        <p:spPr/>
        <p:txBody>
          <a:bodyPr/>
          <a:lstStyle/>
          <a:p>
            <a:r>
              <a:rPr lang="en-US" dirty="0"/>
              <a:t>Further Direction</a:t>
            </a:r>
          </a:p>
        </p:txBody>
      </p:sp>
      <p:sp>
        <p:nvSpPr>
          <p:cNvPr id="6" name="Content Placeholder 5">
            <a:extLst>
              <a:ext uri="{FF2B5EF4-FFF2-40B4-BE49-F238E27FC236}">
                <a16:creationId xmlns:a16="http://schemas.microsoft.com/office/drawing/2014/main" id="{624091A9-3ADA-CF49-B2A0-F56F54AB1B7D}"/>
              </a:ext>
            </a:extLst>
          </p:cNvPr>
          <p:cNvSpPr>
            <a:spLocks noGrp="1"/>
          </p:cNvSpPr>
          <p:nvPr>
            <p:ph idx="1"/>
          </p:nvPr>
        </p:nvSpPr>
        <p:spPr/>
        <p:txBody>
          <a:bodyPr/>
          <a:lstStyle/>
          <a:p>
            <a:r>
              <a:rPr lang="en-US" dirty="0"/>
              <a:t>The first goal is to combine more dataset of major cities in United States and create an Airbnb sentiment words analysis dataset. When we want to calculate the overall customers' review scores of specific trips, we will combine the scores the customer given with his/her comment's sentiment scores. Based on this reliable information, we could build a more sufficient, reasonable and reliable customer reviews scores rating system. Both Airbnb and hosts in Airbnb could get feedback to improve their service from the scores given by customers. </a:t>
            </a:r>
          </a:p>
          <a:p>
            <a:endParaRPr lang="en-US" dirty="0"/>
          </a:p>
        </p:txBody>
      </p:sp>
    </p:spTree>
    <p:extLst>
      <p:ext uri="{BB962C8B-B14F-4D97-AF65-F5344CB8AC3E}">
        <p14:creationId xmlns:p14="http://schemas.microsoft.com/office/powerpoint/2010/main" val="40652653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60</TotalTime>
  <Words>470</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How to Obtain High Customers’ Review Scores</vt:lpstr>
      <vt:lpstr>Customers’ Review Scores in Boston</vt:lpstr>
      <vt:lpstr>Review Scores Distribution in Boston</vt:lpstr>
      <vt:lpstr>Review Scores of Different Neighbourhood</vt:lpstr>
      <vt:lpstr>Review Scores Rating of Different Room Type</vt:lpstr>
      <vt:lpstr>Compared WordCloud of High and Low  Review Scores</vt:lpstr>
      <vt:lpstr>Conclusion</vt:lpstr>
      <vt:lpstr>Further Direction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Obtain High Customers’ Review Scores</dc:title>
  <dc:creator>Zhang, Qixuan</dc:creator>
  <cp:lastModifiedBy>Zhang, Qixuan</cp:lastModifiedBy>
  <cp:revision>4</cp:revision>
  <dcterms:created xsi:type="dcterms:W3CDTF">2018-12-18T01:16:42Z</dcterms:created>
  <dcterms:modified xsi:type="dcterms:W3CDTF">2018-12-18T02:17:40Z</dcterms:modified>
</cp:coreProperties>
</file>