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325" r:id="rId2"/>
    <p:sldId id="303" r:id="rId3"/>
    <p:sldId id="314" r:id="rId4"/>
    <p:sldId id="302" r:id="rId5"/>
    <p:sldId id="317" r:id="rId6"/>
    <p:sldId id="322" r:id="rId7"/>
    <p:sldId id="307" r:id="rId8"/>
    <p:sldId id="323" r:id="rId9"/>
    <p:sldId id="308" r:id="rId10"/>
    <p:sldId id="309" r:id="rId11"/>
    <p:sldId id="324" r:id="rId12"/>
    <p:sldId id="304" r:id="rId13"/>
    <p:sldId id="301" r:id="rId14"/>
    <p:sldId id="2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5959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F0D96-0F75-644A-B7D9-5F08E508959D}" v="28" dt="2022-06-19T21:26:23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/>
    <p:restoredTop sz="94703"/>
  </p:normalViewPr>
  <p:slideViewPr>
    <p:cSldViewPr snapToGrid="0">
      <p:cViewPr>
        <p:scale>
          <a:sx n="120" d="100"/>
          <a:sy n="120" d="100"/>
        </p:scale>
        <p:origin x="173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91425" tIns="137160" rIns="91425" bIns="91425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us-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Genetic Disorder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Prediction</a:t>
            </a:r>
            <a:br>
              <a:rPr lang="en-US" dirty="0"/>
            </a:br>
            <a:br>
              <a:rPr lang="en-US" sz="2000" dirty="0"/>
            </a:br>
            <a:r>
              <a:rPr lang="en" sz="20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Early Genetic Disorder Prediction from Diagnosis and Inheritance Patterns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 dirty="0"/>
              <a:t>Emma </a:t>
            </a:r>
            <a:r>
              <a:rPr lang="en-US" dirty="0" err="1"/>
              <a:t>Oo</a:t>
            </a:r>
            <a:endParaRPr lang="en-US" dirty="0"/>
          </a:p>
          <a:p>
            <a:pPr marL="0" lvl="0" indent="0"/>
            <a:r>
              <a:rPr lang="en-US" dirty="0"/>
              <a:t>Sindhu Bhattarai</a:t>
            </a:r>
          </a:p>
          <a:p>
            <a:pPr marL="0" lvl="0" indent="0"/>
            <a:r>
              <a:rPr lang="en-US" dirty="0"/>
              <a:t>Dave Friesen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770EF57-352D-8242-9BAA-F91316EC9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9719" y="1465357"/>
            <a:ext cx="1936187" cy="2212785"/>
          </a:xfrm>
          <a:prstGeom prst="rect">
            <a:avLst/>
          </a:prstGeom>
          <a:effectLst>
            <a:innerShdw blurRad="127000" dist="635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6170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91A3-AB37-CD44-AE73-EAC5A53F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1C71-727D-4C40-8CAF-B01F56029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Steps 1 and 2 have limitations, including mechanical view of words without considering “meaning” (semantics)</a:t>
            </a:r>
            <a:r>
              <a:rPr lang="en-US" baseline="30000"/>
              <a:t>1</a:t>
            </a:r>
          </a:p>
          <a:p>
            <a:endParaRPr lang="en-US"/>
          </a:p>
          <a:p>
            <a:r>
              <a:rPr lang="en-US" i="1"/>
              <a:t>Bidirectional Encoder Representation from Transformers</a:t>
            </a:r>
            <a:r>
              <a:rPr lang="en-US"/>
              <a:t> (BERT) </a:t>
            </a:r>
            <a:r>
              <a:rPr lang="en-US">
                <a:sym typeface="Wingdings" pitchFamily="2" charset="2"/>
              </a:rPr>
              <a:t>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deep learning NLP technique from Google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similar to recurrent neural networks (RNNs)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shown to outperform more mechanical approaches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optional to use models pre-trained on wide corpora</a:t>
            </a:r>
          </a:p>
          <a:p>
            <a:endParaRPr lang="en-US"/>
          </a:p>
          <a:p>
            <a:r>
              <a:rPr lang="en-US"/>
              <a:t>Full set of </a:t>
            </a:r>
            <a:r>
              <a:rPr lang="en-US" i="1"/>
              <a:t>anchor</a:t>
            </a:r>
            <a:r>
              <a:rPr lang="en-US"/>
              <a:t> and </a:t>
            </a:r>
            <a:r>
              <a:rPr lang="en-US" i="1"/>
              <a:t>target</a:t>
            </a:r>
            <a:r>
              <a:rPr lang="en-US"/>
              <a:t> pairs tested using pre-trained model</a:t>
            </a:r>
            <a:r>
              <a:rPr lang="en-US" baseline="30000"/>
              <a:t>2</a:t>
            </a:r>
            <a:r>
              <a:rPr lang="en-US"/>
              <a:t>; cosine similarity calculated from resulting vectors for comparison to label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BC57B-87FC-D44A-A148-7A012A665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Semantic Similarity through deep learning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BBBC7143-D3B3-9C4A-9595-805241825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0174F-3B06-8548-934B-BB3770155318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3844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A8150C-10FE-1442-B36C-1063BF2B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3, Modeling for Semantic Similarity – </a:t>
            </a:r>
            <a:r>
              <a:rPr lang="en-US" b="0" i="1"/>
              <a:t>cont’d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60A61-67EC-F44A-8201-622359E52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Comparing BERT-cosine similarity scores vs. labeled scores; progress, yet further room for improvement</a:t>
            </a:r>
          </a:p>
        </p:txBody>
      </p:sp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FE4C7EB-7ECF-624B-9568-831CCCF9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weapon, knife, scissors&#10;&#10;Description automatically generated">
            <a:extLst>
              <a:ext uri="{FF2B5EF4-FFF2-40B4-BE49-F238E27FC236}">
                <a16:creationId xmlns:a16="http://schemas.microsoft.com/office/drawing/2014/main" id="{C5698501-16B6-E047-BF78-E32B0F5F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76E651F6-0442-FF42-BBD7-3165A99746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E2956-449D-2944-9279-056488903F4A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7506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3DA2-0940-BD4A-B2AE-F051DCA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BED6-6F74-1046-94B0-9A7B5649F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Progression of approaches helped to explore data and refine NLP understanding</a:t>
            </a:r>
          </a:p>
          <a:p>
            <a:endParaRPr lang="en-US"/>
          </a:p>
          <a:p>
            <a:r>
              <a:rPr lang="en-US"/>
              <a:t>Ultimately, BERT approach demonstrated that semantic similarity classification (automation) is possible, rejecting a null hypothesis</a:t>
            </a:r>
          </a:p>
          <a:p>
            <a:endParaRPr lang="en-US"/>
          </a:p>
          <a:p>
            <a:r>
              <a:rPr lang="en-US"/>
              <a:t>Only a first step; opportunities to extend BERT research and improve results, including more robust consideration for patent domain-based corpora and overall context weighting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C04E8-EAB2-F445-B65B-80A4805D9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Hypothesis review;</a:t>
            </a:r>
          </a:p>
          <a:p>
            <a:r>
              <a:rPr lang="en-US"/>
              <a:t>Strengths, weaknesses, opportunities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9DE35C20-ECB4-5446-8274-ED5E564E38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DCCDA-B51D-7843-9EF1-0ED43980F617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9233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400" b="1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840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"/>
    </mc:Choice>
    <mc:Fallback xmlns="">
      <p:transition spd="slow" advTm="390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6C47-C1DA-FD46-BC5C-C7B8E2F3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F095-6FD5-004D-8DA4-C18B41197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  <a:tabLst>
                <a:tab pos="457200" algn="l"/>
              </a:tabLst>
            </a:pPr>
            <a:r>
              <a:rPr lang="en-US" sz="1100" baseline="30000"/>
              <a:t>1</a:t>
            </a:r>
            <a:r>
              <a:rPr lang="en-US" sz="1100"/>
              <a:t> González-Carvajal, S., Garrido-</a:t>
            </a:r>
            <a:r>
              <a:rPr lang="en-US" sz="1100" err="1"/>
              <a:t>Merchán</a:t>
            </a:r>
            <a:r>
              <a:rPr lang="en-US" sz="1100"/>
              <a:t>, E.C. (2020). Comparing BERT against traditional machine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/>
              <a:t>	learning text classification. https://</a:t>
            </a:r>
            <a:r>
              <a:rPr lang="en-US" sz="1100" err="1"/>
              <a:t>doi.org</a:t>
            </a:r>
            <a:r>
              <a:rPr lang="en-US" sz="1100"/>
              <a:t>/10.48550/arXiv.2005.13012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 baseline="30000"/>
              <a:t>2</a:t>
            </a:r>
            <a:r>
              <a:rPr lang="en-US" sz="1100"/>
              <a:t> Reimers, N., </a:t>
            </a:r>
            <a:r>
              <a:rPr lang="en-US" sz="1100" err="1"/>
              <a:t>Gurevych</a:t>
            </a:r>
            <a:r>
              <a:rPr lang="en-US" sz="1100"/>
              <a:t>, I. (2018). Sentence-BERT: Sentence Embeddings using Siamese BERT-Networks. 	https://</a:t>
            </a:r>
            <a:r>
              <a:rPr lang="en-US" sz="1100" err="1"/>
              <a:t>doi.org</a:t>
            </a:r>
            <a:r>
              <a:rPr lang="en-US" sz="1100"/>
              <a:t>/10.48550/arXiv.1908.10084 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 baseline="30000"/>
              <a:t>3</a:t>
            </a:r>
            <a:r>
              <a:rPr lang="en-US" sz="1100"/>
              <a:t> Srinivasa-</a:t>
            </a:r>
            <a:r>
              <a:rPr lang="en-US" sz="1100" err="1"/>
              <a:t>Desikan</a:t>
            </a:r>
            <a:r>
              <a:rPr lang="en-US" sz="1100"/>
              <a:t>, B. (2018). </a:t>
            </a:r>
            <a:r>
              <a:rPr lang="en-US" sz="1100" i="1"/>
              <a:t>Natural Lange Processing and Computational Linguistics. </a:t>
            </a:r>
            <a:r>
              <a:rPr lang="en-US" sz="1100" err="1"/>
              <a:t>Packt</a:t>
            </a:r>
            <a:r>
              <a:rPr lang="en-US" sz="1100"/>
              <a:t>. 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 baseline="30000"/>
              <a:t>4</a:t>
            </a:r>
            <a:r>
              <a:rPr lang="en-US" sz="1100"/>
              <a:t> </a:t>
            </a:r>
            <a:r>
              <a:rPr lang="en-US" sz="1100">
                <a:solidFill>
                  <a:srgbClr val="595959"/>
                </a:solidFill>
              </a:rPr>
              <a:t>U.S. Patent and Trademark Office (USPTO) (2022). *.csv [Data Set]. Kaggle Inc. </a:t>
            </a:r>
            <a:r>
              <a:rPr lang="en-US" sz="1100">
                <a:solidFill>
                  <a:srgbClr val="595959"/>
                </a:solidFill>
                <a:hlinkClick r:id="rId2"/>
              </a:rPr>
              <a:t>https://www.kaggle.com/competitions/us-</a:t>
            </a:r>
            <a:r>
              <a:rPr lang="en-US" sz="1100">
                <a:solidFill>
                  <a:srgbClr val="595959"/>
                </a:solidFill>
              </a:rPr>
              <a:t>	patent-phrase-to-phrase-matching/data; https://</a:t>
            </a:r>
            <a:r>
              <a:rPr lang="en-US" sz="1100" err="1">
                <a:solidFill>
                  <a:srgbClr val="595959"/>
                </a:solidFill>
              </a:rPr>
              <a:t>www.kaggle.com</a:t>
            </a:r>
            <a:r>
              <a:rPr lang="en-US" sz="1100">
                <a:solidFill>
                  <a:srgbClr val="595959"/>
                </a:solidFill>
              </a:rPr>
              <a:t>/datasets/</a:t>
            </a:r>
            <a:r>
              <a:rPr lang="en-US" sz="1100" err="1">
                <a:solidFill>
                  <a:srgbClr val="595959"/>
                </a:solidFill>
              </a:rPr>
              <a:t>xhlulu</a:t>
            </a:r>
            <a:r>
              <a:rPr lang="en-US" sz="1100">
                <a:solidFill>
                  <a:srgbClr val="595959"/>
                </a:solidFill>
              </a:rPr>
              <a:t>/</a:t>
            </a:r>
            <a:r>
              <a:rPr lang="en-US" sz="1100" err="1">
                <a:solidFill>
                  <a:srgbClr val="595959"/>
                </a:solidFill>
              </a:rPr>
              <a:t>cpc</a:t>
            </a:r>
            <a:r>
              <a:rPr lang="en-US" sz="1100">
                <a:solidFill>
                  <a:srgbClr val="595959"/>
                </a:solidFill>
              </a:rPr>
              <a:t>-codes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/>
              <a:t>	</a:t>
            </a:r>
            <a:r>
              <a:rPr lang="en-US" sz="1100" err="1"/>
              <a:t>CoinMarketCap</a:t>
            </a:r>
            <a:r>
              <a:rPr lang="en-US" sz="1100"/>
              <a:t> (2022, January 16). </a:t>
            </a:r>
            <a:r>
              <a:rPr lang="en-US" sz="1100" i="1"/>
              <a:t>Global Cryptocurrency Charts</a:t>
            </a:r>
            <a:r>
              <a:rPr lang="en-US" sz="1100"/>
              <a:t>. </a:t>
            </a:r>
            <a:r>
              <a:rPr lang="en-US" sz="1100" err="1"/>
              <a:t>CoinMarketCap</a:t>
            </a:r>
            <a:r>
              <a:rPr lang="en-US" sz="1100"/>
              <a:t>. 	https://</a:t>
            </a:r>
            <a:r>
              <a:rPr lang="en-US" sz="1100" err="1"/>
              <a:t>coinmarketcap.com</a:t>
            </a:r>
            <a:r>
              <a:rPr lang="en-US" sz="1100"/>
              <a:t>/charts/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 baseline="30000"/>
              <a:t>5</a:t>
            </a:r>
            <a:r>
              <a:rPr lang="en-US" sz="1100"/>
              <a:t> </a:t>
            </a:r>
            <a:r>
              <a:rPr lang="en-US" sz="1100">
                <a:solidFill>
                  <a:srgbClr val="595959"/>
                </a:solidFill>
              </a:rPr>
              <a:t>U.S. Patent and Trademark Office (USPTO) (2022, April 13). </a:t>
            </a:r>
            <a:r>
              <a:rPr lang="en-US" sz="1100" i="1">
                <a:solidFill>
                  <a:srgbClr val="595959"/>
                </a:solidFill>
              </a:rPr>
              <a:t>USPTO Classification Resources</a:t>
            </a:r>
            <a:r>
              <a:rPr lang="en-US" sz="1100">
                <a:solidFill>
                  <a:srgbClr val="595959"/>
                </a:solidFill>
              </a:rPr>
              <a:t>. USPTO. 	https://</a:t>
            </a:r>
            <a:r>
              <a:rPr lang="en-US" sz="1100" err="1">
                <a:solidFill>
                  <a:srgbClr val="595959"/>
                </a:solidFill>
              </a:rPr>
              <a:t>www.uspto.gov</a:t>
            </a:r>
            <a:r>
              <a:rPr lang="en-US" sz="1100">
                <a:solidFill>
                  <a:srgbClr val="595959"/>
                </a:solidFill>
              </a:rPr>
              <a:t>/web/patents/classification/</a:t>
            </a:r>
            <a:r>
              <a:rPr lang="en-US" sz="1100" err="1">
                <a:solidFill>
                  <a:srgbClr val="595959"/>
                </a:solidFill>
              </a:rPr>
              <a:t>cpc</a:t>
            </a:r>
            <a:r>
              <a:rPr lang="en-US" sz="1100">
                <a:solidFill>
                  <a:srgbClr val="595959"/>
                </a:solidFill>
              </a:rPr>
              <a:t>/html/</a:t>
            </a:r>
            <a:r>
              <a:rPr lang="en-US" sz="1100" err="1">
                <a:solidFill>
                  <a:srgbClr val="595959"/>
                </a:solidFill>
              </a:rPr>
              <a:t>cpc.html</a:t>
            </a:r>
            <a:r>
              <a:rPr lang="en-US" sz="110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646DA-AD41-8447-8B73-28705A100F0C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890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40F6-11D3-554A-950F-E72E5DCC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05C5-9629-2F42-8804-55B899D0B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Opportunity </a:t>
            </a:r>
            <a:r>
              <a:rPr lang="en-US" dirty="0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 – purpose and hypothesis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Data</a:t>
            </a:r>
            <a:r>
              <a:rPr lang="en-US" dirty="0"/>
              <a:t> – summary and EDA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 – approaches and results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Discussion</a:t>
            </a:r>
            <a:r>
              <a:rPr lang="en-US" dirty="0"/>
              <a:t> – hypothesis review; opportunities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0E1FC-15E8-6844-86F2-6912B60ED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mining project walk-through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4018F06B-CAC9-9445-AFBE-F2A50C7A25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96E8D-B2FF-1E4E-B112-BD34DBF76E3A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8383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2"/>
    </mc:Choice>
    <mc:Fallback xmlns="">
      <p:transition spd="slow" advTm="39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7377-9977-F747-9410-CD5E34AC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71AF-99EF-9A45-A8D3-ADF932CA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b="1" dirty="0"/>
              <a:t>Document reviews</a:t>
            </a:r>
            <a:r>
              <a:rPr lang="en-US" dirty="0"/>
              <a:t> like </a:t>
            </a:r>
            <a:r>
              <a:rPr lang="en-US" i="1" u="sng" dirty="0"/>
              <a:t>patent applications</a:t>
            </a:r>
            <a:r>
              <a:rPr lang="en-US" dirty="0"/>
              <a:t> are often highly </a:t>
            </a:r>
            <a:r>
              <a:rPr lang="en-US" b="1" dirty="0"/>
              <a:t>manual</a:t>
            </a:r>
          </a:p>
          <a:p>
            <a:endParaRPr lang="en-US" dirty="0"/>
          </a:p>
          <a:p>
            <a:r>
              <a:rPr lang="en-US" dirty="0"/>
              <a:t>Modern </a:t>
            </a:r>
            <a:r>
              <a:rPr lang="en-US" b="1" dirty="0"/>
              <a:t>data science</a:t>
            </a:r>
            <a:r>
              <a:rPr lang="en-US" dirty="0"/>
              <a:t> and natural language processing (</a:t>
            </a:r>
            <a:r>
              <a:rPr lang="en-US" b="1" dirty="0"/>
              <a:t>NLP</a:t>
            </a:r>
            <a:r>
              <a:rPr lang="en-US" dirty="0"/>
              <a:t>) provides an </a:t>
            </a:r>
            <a:r>
              <a:rPr lang="en-US" b="1" dirty="0"/>
              <a:t>opportunity to automate</a:t>
            </a:r>
            <a:r>
              <a:rPr lang="en-US" dirty="0"/>
              <a:t> these reviews by identifying phrases with similar “meanings” across patent applications</a:t>
            </a:r>
          </a:p>
          <a:p>
            <a:endParaRPr lang="en-US" dirty="0"/>
          </a:p>
          <a:p>
            <a:r>
              <a:rPr lang="en-US" b="1" dirty="0"/>
              <a:t>“Semantic similarity”</a:t>
            </a:r>
            <a:r>
              <a:rPr lang="en-US" dirty="0"/>
              <a:t> pattern extends to </a:t>
            </a:r>
            <a:r>
              <a:rPr lang="en-US" b="1" dirty="0"/>
              <a:t>many domains and use cases</a:t>
            </a:r>
            <a:r>
              <a:rPr lang="en-US" dirty="0"/>
              <a:t>, from sentiment analysis to knowledge curation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293FC-A21A-1C4A-9449-FF84C129D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Background and problem statement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DE924D64-8EA3-F347-8A4F-40D5AC192F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03EB1-BF82-A14B-BFB8-3259DAB9F80F}"/>
              </a:ext>
            </a:extLst>
          </p:cNvPr>
          <p:cNvSpPr txBox="1"/>
          <p:nvPr/>
        </p:nvSpPr>
        <p:spPr>
          <a:xfrm rot="19202998">
            <a:off x="46300" y="2685515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352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3"/>
    </mc:Choice>
    <mc:Fallback xmlns="">
      <p:transition spd="slow" advTm="62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75BA-9727-FC40-856B-CED2DAD8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82B5158-8CF5-114F-975A-800E853D472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Objective</a:t>
                </a:r>
                <a:r>
                  <a:rPr lang="en-US" dirty="0"/>
                  <a:t>: Explore semantic similarity classification through data mining and progressively sophisticated modeling experiments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Hypothesis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): Patent phrase pairs may be classified as semantically similar within context, with a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of independence or no semantic classification possible (in this use case)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82B5158-8CF5-114F-975A-800E853D4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7E16-0BAD-F14B-80EB-2317D5EEA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Purpose and</a:t>
            </a:r>
          </a:p>
          <a:p>
            <a:r>
              <a:rPr lang="en-US"/>
              <a:t>hypothesis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8030BDA4-4105-8741-B005-ADCF2997B1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CCF61-B7BA-A24B-B3E7-269DA0CDA8CA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5494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1"/>
    </mc:Choice>
    <mc:Fallback xmlns="">
      <p:transition spd="slow" advTm="16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75BA-9727-FC40-856B-CED2DAD8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5158-8CF5-114F-975A-800E853D4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Secondary USPTO data</a:t>
            </a:r>
            <a:r>
              <a:rPr lang="en-US" baseline="30000"/>
              <a:t>4,5</a:t>
            </a:r>
            <a:r>
              <a:rPr lang="en-US"/>
              <a:t>, including 36,473 sample phrase pairs across eight patent groups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/>
              <a:t>phrase pair: </a:t>
            </a:r>
            <a:r>
              <a:rPr lang="en-US" sz="1400" i="1"/>
              <a:t>anchor</a:t>
            </a:r>
            <a:r>
              <a:rPr lang="en-US" sz="1400"/>
              <a:t> and </a:t>
            </a:r>
            <a:r>
              <a:rPr lang="en-US" sz="1400" i="1"/>
              <a:t>target</a:t>
            </a:r>
            <a:endParaRPr lang="en-US" sz="140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i="1"/>
              <a:t>context: </a:t>
            </a:r>
            <a:r>
              <a:rPr lang="en-US" sz="1400"/>
              <a:t>USPTO code, </a:t>
            </a:r>
            <a:r>
              <a:rPr lang="en-US" sz="1400" err="1"/>
              <a:t>ugmented</a:t>
            </a:r>
            <a:r>
              <a:rPr lang="en-US" sz="1400"/>
              <a:t> with </a:t>
            </a:r>
            <a:r>
              <a:rPr lang="en-US" sz="1400" i="1" err="1"/>
              <a:t>context_class</a:t>
            </a:r>
            <a:endParaRPr lang="en-US" sz="140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i="1"/>
              <a:t>score</a:t>
            </a:r>
            <a:r>
              <a:rPr lang="en-US" sz="1400"/>
              <a:t>: 1.0 = Close Match; 0.75 = Close Synonym; 0.50 = Synonym; 0.25 = Somewhat Related; and 0 = Unrelated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/>
              <a:t>Word count range 1-15;</a:t>
            </a:r>
            <a:r>
              <a:rPr lang="en-US" sz="1400" b="1"/>
              <a:t> </a:t>
            </a:r>
            <a:r>
              <a:rPr lang="el-GR" sz="1400"/>
              <a:t>μ</a:t>
            </a:r>
            <a:r>
              <a:rPr lang="en-US" sz="1400"/>
              <a:t> and M of ~2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7E16-0BAD-F14B-80EB-2317D5EEA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Exploratory Data Analysis, including data acquisition, preparation, preliminary mining, and representation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979B6-1342-1449-94CB-68D88C55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76350"/>
            <a:ext cx="4038600" cy="18407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F228BE34-9C36-AE47-B5FA-85C88B8D77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B99D9-4ADF-CA47-9161-E977700EF7BB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2198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4A197B-EDEB-BE4C-BE7B-D2319919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en-US" b="0" i="1"/>
              <a:t>cont’d</a:t>
            </a:r>
            <a:endParaRPr lang="en-US" b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C21A28-B2EB-6F40-8BCF-696DA6F7F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Class balance review: distribution across classifications and scores</a:t>
            </a:r>
          </a:p>
          <a:p>
            <a:pPr marL="114300" indent="0">
              <a:buNone/>
            </a:pPr>
            <a:endParaRPr lang="en-US"/>
          </a:p>
        </p:txBody>
      </p:sp>
      <p:pic>
        <p:nvPicPr>
          <p:cNvPr id="8" name="Picture 7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C54DCF27-74A5-1541-894A-93825876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2D30C68-036E-BC42-8F59-7DC89F52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Google Shape;56;p13">
            <a:extLst>
              <a:ext uri="{FF2B5EF4-FFF2-40B4-BE49-F238E27FC236}">
                <a16:creationId xmlns:a16="http://schemas.microsoft.com/office/drawing/2014/main" id="{D8EDE33F-7102-FB47-B86C-53F5BC261F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6EC60-721F-A743-BB2C-483DCF91A698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489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E225-AE64-1944-AD7E-9471CBC8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028E3-5D0E-B74F-A781-C087FE0BB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Considering hypothesis that patent phrase pairs may be classified as similar </a:t>
            </a:r>
            <a:r>
              <a:rPr lang="en-US" i="1" u="sng"/>
              <a:t>within context</a:t>
            </a:r>
          </a:p>
          <a:p>
            <a:endParaRPr lang="en-US"/>
          </a:p>
          <a:p>
            <a:r>
              <a:rPr lang="en-US"/>
              <a:t>Q: Phrase relationship with USPTO class?</a:t>
            </a:r>
          </a:p>
          <a:p>
            <a:r>
              <a:rPr lang="en-US"/>
              <a:t>Approach: Multiclass logistic regression to classify </a:t>
            </a:r>
            <a:r>
              <a:rPr lang="en-US" i="1" err="1"/>
              <a:t>context_class</a:t>
            </a:r>
            <a:r>
              <a:rPr lang="en-US"/>
              <a:t> from </a:t>
            </a:r>
            <a:r>
              <a:rPr lang="en-US" i="1"/>
              <a:t>anchor</a:t>
            </a:r>
            <a:r>
              <a:rPr lang="en-US"/>
              <a:t> phrase</a:t>
            </a:r>
          </a:p>
          <a:p>
            <a:endParaRPr lang="en-US"/>
          </a:p>
          <a:p>
            <a:r>
              <a:rPr lang="en-US"/>
              <a:t>Required additional pre-processing, including </a:t>
            </a:r>
            <a:r>
              <a:rPr lang="en-US" i="1"/>
              <a:t>anchor</a:t>
            </a:r>
            <a:r>
              <a:rPr lang="en-US"/>
              <a:t> vectorization</a:t>
            </a:r>
            <a:r>
              <a:rPr lang="en-US" baseline="30000"/>
              <a:t>3</a:t>
            </a:r>
          </a:p>
          <a:p>
            <a:endParaRPr lang="en-US"/>
          </a:p>
          <a:p>
            <a:r>
              <a:rPr lang="en-US"/>
              <a:t>Data split 70/30, successfully cross-validated, and model test run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407A-C817-F84C-9950-CAFECD5D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Context through logistic regression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B0E7AC0A-1717-F548-B922-86A23792D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B693-A7EC-3142-9E85-F3132F7F6597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7447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F8D438-67BB-F444-A55D-BE7BB72A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1, Modeling for Context – </a:t>
            </a:r>
            <a:r>
              <a:rPr lang="en-US" b="0" i="1"/>
              <a:t>cont’d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C1385-D480-5A45-AB29-F6965FB5F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In aggregate, </a:t>
            </a:r>
            <a:r>
              <a:rPr lang="en-US" i="1"/>
              <a:t>appears</a:t>
            </a:r>
            <a:r>
              <a:rPr lang="en-US"/>
              <a:t> ~possible to classify context from phrase pairs; individual F</a:t>
            </a:r>
            <a:r>
              <a:rPr lang="en-US" baseline="-25000"/>
              <a:t>1</a:t>
            </a:r>
            <a:r>
              <a:rPr lang="en-US"/>
              <a:t> scores (</a:t>
            </a:r>
            <a:r>
              <a:rPr lang="el-GR"/>
              <a:t>Σ</a:t>
            </a:r>
            <a:r>
              <a:rPr lang="en-US" err="1"/>
              <a:t>wx</a:t>
            </a:r>
            <a:r>
              <a:rPr lang="en-US"/>
              <a:t>/</a:t>
            </a:r>
            <a:r>
              <a:rPr lang="el-GR"/>
              <a:t>Σ</a:t>
            </a:r>
            <a:r>
              <a:rPr lang="en-US"/>
              <a:t>w of Precision and Recall) add perspective</a:t>
            </a:r>
          </a:p>
        </p:txBody>
      </p:sp>
      <p:pic>
        <p:nvPicPr>
          <p:cNvPr id="9" name="Picture 8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B063FBED-0E8E-EB45-BC15-89B04A9E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B76DF3-FF3C-BC45-9700-5E4BC414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343150"/>
            <a:ext cx="2717800" cy="22656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BFCBCEDA-885C-B842-81B8-9A1D04AC24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77EE1-8AF7-A043-AE9E-5EA915F51B4D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8659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1110-C42E-094B-98E0-A21ABF7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BC3E-89F0-5C43-AC5E-A86B89D4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8" y="323850"/>
            <a:ext cx="5105401" cy="1047750"/>
          </a:xfrm>
        </p:spPr>
        <p:txBody>
          <a:bodyPr/>
          <a:lstStyle/>
          <a:p>
            <a:r>
              <a:rPr lang="en-US">
                <a:ea typeface="Open Sans"/>
                <a:cs typeface="Open Sans"/>
              </a:rPr>
              <a:t>Searching for words that appear exactly in both </a:t>
            </a:r>
            <a:r>
              <a:rPr lang="en-US" i="1">
                <a:ea typeface="Open Sans"/>
                <a:cs typeface="Open Sans"/>
              </a:rPr>
              <a:t>anchor</a:t>
            </a:r>
            <a:r>
              <a:rPr lang="en-US">
                <a:ea typeface="Open Sans"/>
                <a:cs typeface="Open Sans"/>
              </a:rPr>
              <a:t> and </a:t>
            </a:r>
            <a:r>
              <a:rPr lang="en-US" i="1">
                <a:ea typeface="Open Sans"/>
                <a:cs typeface="Open Sans"/>
              </a:rPr>
              <a:t>target</a:t>
            </a:r>
            <a:endParaRPr lang="en-US" i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A9AB-EAB8-2D47-94C2-EF6D582B1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Word Similarity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55FFA307-62F5-1B4D-912A-AC1D28EB7E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DB2A1A5-E4C2-6E08-62C2-5ADF477A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83" y="1743232"/>
            <a:ext cx="2743200" cy="1874750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AAADBC7-D717-3F11-0617-6BF84DF4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39" y="1568563"/>
            <a:ext cx="2743200" cy="2128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8511C-9DC3-684B-A74D-AB56DC0692F6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05586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Macintosh PowerPoint</Application>
  <PresentationFormat>On-screen Show (16:9)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Open Sans</vt:lpstr>
      <vt:lpstr>Simple Light</vt:lpstr>
      <vt:lpstr>Genetic Disorder Prediction  Early Genetic Disorder Prediction from Diagnosis and Inheritance Patterns</vt:lpstr>
      <vt:lpstr>Overview</vt:lpstr>
      <vt:lpstr>Opportunity</vt:lpstr>
      <vt:lpstr>Objective</vt:lpstr>
      <vt:lpstr>Data</vt:lpstr>
      <vt:lpstr>Data cont’d</vt:lpstr>
      <vt:lpstr>Modeling Step 1</vt:lpstr>
      <vt:lpstr>Step 1, Modeling for Context – cont’d</vt:lpstr>
      <vt:lpstr>Modeling Step 2</vt:lpstr>
      <vt:lpstr>Modeling Step 3</vt:lpstr>
      <vt:lpstr>Step 3, Modeling for Semantic Similarity – cont’d</vt:lpstr>
      <vt:lpstr>Discussion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lastModifiedBy>Dave Friesen</cp:lastModifiedBy>
  <cp:revision>1</cp:revision>
  <dcterms:modified xsi:type="dcterms:W3CDTF">2022-06-19T21:26:52Z</dcterms:modified>
</cp:coreProperties>
</file>