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325" r:id="rId2"/>
    <p:sldId id="303" r:id="rId3"/>
    <p:sldId id="314" r:id="rId4"/>
    <p:sldId id="302" r:id="rId5"/>
    <p:sldId id="317" r:id="rId6"/>
    <p:sldId id="322" r:id="rId7"/>
    <p:sldId id="307" r:id="rId8"/>
    <p:sldId id="323" r:id="rId9"/>
    <p:sldId id="308" r:id="rId10"/>
    <p:sldId id="309" r:id="rId11"/>
    <p:sldId id="324" r:id="rId12"/>
    <p:sldId id="326" r:id="rId13"/>
    <p:sldId id="304" r:id="rId14"/>
    <p:sldId id="301" r:id="rId15"/>
    <p:sldId id="28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95959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19CC-FE76-48FB-B208-0FFB9ACA72C2}" v="253" dt="2022-06-25T05:38:06.156"/>
    <p1510:client id="{3F8F8CCA-27FE-48EE-8A58-BCAC1F5FAF92}" v="1584" dt="2022-06-25T20:49:54.816"/>
    <p1510:client id="{4A6F0D96-0F75-644A-B7D9-5F08E508959D}" v="28" dt="2022-06-19T21:26:23.200"/>
    <p1510:client id="{7B6FDF95-9096-427B-9540-C81651F583DB}" v="553" dt="2022-06-25T22:04:47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CE21DE3-FAD8-44FF-B598-9836A9E2618E}"/>
    <pc:docChg chg="modSld">
      <pc:chgData name="Guest User" userId="" providerId="Windows Live" clId="Web-{9CE21DE3-FAD8-44FF-B598-9836A9E2618E}" dt="2022-06-26T04:44:33.100" v="90"/>
      <pc:docMkLst>
        <pc:docMk/>
      </pc:docMkLst>
      <pc:sldChg chg="modNotes">
        <pc:chgData name="Guest User" userId="" providerId="Windows Live" clId="Web-{9CE21DE3-FAD8-44FF-B598-9836A9E2618E}" dt="2022-06-26T04:44:33.100" v="90"/>
        <pc:sldMkLst>
          <pc:docMk/>
          <pc:sldMk cId="2483835006" sldId="303"/>
        </pc:sldMkLst>
      </pc:sldChg>
      <pc:sldChg chg="modNotes">
        <pc:chgData name="Guest User" userId="" providerId="Windows Live" clId="Web-{9CE21DE3-FAD8-44FF-B598-9836A9E2618E}" dt="2022-06-26T04:43:18.642" v="10"/>
        <pc:sldMkLst>
          <pc:docMk/>
          <pc:sldMk cId="1961704748" sldId="325"/>
        </pc:sldMkLst>
      </pc:sldChg>
    </pc:docChg>
  </pc:docChgLst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90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In this presentation, we will talk about background regarding genetic disease and the related problem, the purpose of this study and hypothesis, 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1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Genetic disorder prediction with an advance data science technique provides an opportunity to classify the specific disease with a rapid diagnosis and prognosis alleviating the pain of late diagnosis and consequences.   In addition, it can reveal the hidden patterns behind the disease such as the </a:t>
            </a:r>
            <a:r>
              <a:rPr lang="en-US" b="1" err="1"/>
              <a:t>influcens</a:t>
            </a:r>
            <a:r>
              <a:rPr lang="en-US" b="1"/>
              <a:t> of age, maternal gene, paternal gene, maternal age, and the like.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91425" tIns="137160" rIns="91425" bIns="91425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ibuzz/predict-the-genetic-disorders-datasetof-genomes?select=test_genetic_disorders.csv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Genetic Disorder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Prediction</a:t>
            </a:r>
            <a:br>
              <a:rPr lang="en-US"/>
            </a:br>
            <a:br>
              <a:rPr lang="en-US" sz="2000"/>
            </a:br>
            <a:r>
              <a:rPr lang="en" sz="2000" b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Early Genetic Disorder Prediction from Diagnosis and Inheritance Patterns</a:t>
            </a:r>
            <a:endParaRPr lang="en-US" sz="2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/>
              <a:t>Emma </a:t>
            </a:r>
            <a:r>
              <a:rPr lang="en-US" err="1"/>
              <a:t>Oo</a:t>
            </a:r>
            <a:endParaRPr lang="en-US"/>
          </a:p>
          <a:p>
            <a:pPr marL="0" lvl="0" indent="0"/>
            <a:r>
              <a:rPr lang="en-US"/>
              <a:t>Sindhu Bhattarai</a:t>
            </a:r>
          </a:p>
          <a:p>
            <a:pPr marL="0" lvl="0" indent="0"/>
            <a:r>
              <a:rPr lang="en-US"/>
              <a:t>Dave Friesen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70EF57-352D-8242-9BAA-F91316EC9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9719" y="1465357"/>
            <a:ext cx="1936187" cy="2212785"/>
          </a:xfrm>
          <a:prstGeom prst="rect">
            <a:avLst/>
          </a:prstGeom>
          <a:effectLst>
            <a:innerShdw blurRad="127000" dist="635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170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91A3-AB37-CD44-AE73-EAC5A53F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1C71-727D-4C40-8CAF-B01F56029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 1 and 2 have limitations, including mechanical view of words without considering “meaning” (semantics)</a:t>
            </a:r>
            <a:r>
              <a:rPr lang="en-US" baseline="30000"/>
              <a:t>1</a:t>
            </a:r>
          </a:p>
          <a:p>
            <a:endParaRPr lang="en-US"/>
          </a:p>
          <a:p>
            <a:r>
              <a:rPr lang="en-US" i="1"/>
              <a:t>Bidirectional Encoder Representation from Transformers</a:t>
            </a:r>
            <a:r>
              <a:rPr lang="en-US"/>
              <a:t> (BERT) </a:t>
            </a:r>
            <a:r>
              <a:rPr lang="en-US">
                <a:sym typeface="Wingdings" pitchFamily="2" charset="2"/>
              </a:rPr>
              <a:t>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deep learning NLP technique from Google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similar to recurrent neural networks (RNNs)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shown to outperform more mechanical approaches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optional to use models pre-trained on wide corpora</a:t>
            </a:r>
          </a:p>
          <a:p>
            <a:endParaRPr lang="en-US"/>
          </a:p>
          <a:p>
            <a:r>
              <a:rPr lang="en-US"/>
              <a:t>Full set of </a:t>
            </a:r>
            <a:r>
              <a:rPr lang="en-US" i="1"/>
              <a:t>anchor</a:t>
            </a:r>
            <a:r>
              <a:rPr lang="en-US"/>
              <a:t> and </a:t>
            </a:r>
            <a:r>
              <a:rPr lang="en-US" i="1"/>
              <a:t>target</a:t>
            </a:r>
            <a:r>
              <a:rPr lang="en-US"/>
              <a:t> pairs tested using pre-trained model</a:t>
            </a:r>
            <a:r>
              <a:rPr lang="en-US" baseline="30000"/>
              <a:t>2</a:t>
            </a:r>
            <a:r>
              <a:rPr lang="en-US"/>
              <a:t>; cosine similarity calculated from resulting vectors for comparison to label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BC57B-87FC-D44A-A148-7A012A665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Semantic Similarity through deep learning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BBC7143-D3B3-9C4A-9595-805241825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0174F-3B06-8548-934B-BB3770155318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844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8150C-10FE-1442-B36C-1063BF2B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3, Modeling for Semantic Similarity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60A61-67EC-F44A-8201-622359E5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0416" y="1875304"/>
            <a:ext cx="3478866" cy="319929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sz="800" b="1">
                <a:ea typeface="Open Sans"/>
                <a:cs typeface="Open Sans"/>
              </a:rPr>
              <a:t>Top Ten Predictors By Linear Discriminant Analysis (LDA) model </a:t>
            </a:r>
            <a:endParaRPr lang="en-US" sz="800" b="1"/>
          </a:p>
        </p:txBody>
      </p:sp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76E651F6-0442-FF42-BBD7-3165A9974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E2956-449D-2944-9279-056488903F4A}"/>
              </a:ext>
            </a:extLst>
          </p:cNvPr>
          <p:cNvSpPr txBox="1"/>
          <p:nvPr/>
        </p:nvSpPr>
        <p:spPr>
          <a:xfrm rot="19202998">
            <a:off x="1469733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  <p:pic>
        <p:nvPicPr>
          <p:cNvPr id="2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EDB2E9C-CEE7-CAE3-0B4C-9DA5627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23" y="2535612"/>
            <a:ext cx="3541618" cy="21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6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4340-8968-EC31-406D-26DCBCF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Key Findings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4CF49-9AD5-BC84-FF8D-6441E8AF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Majority of the children with age seven are diagnosed with Leigh Syndrome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Maternal genes dominate slightly over paternal genes in regards to the diseases.</a:t>
            </a: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Symptoms are the most important predictors for the diseases.</a:t>
            </a:r>
          </a:p>
          <a:p>
            <a:pPr>
              <a:lnSpc>
                <a:spcPct val="114999"/>
              </a:lnSpc>
            </a:pPr>
            <a:r>
              <a:rPr lang="en-US" sz="1600">
                <a:solidFill>
                  <a:schemeClr val="tx1"/>
                </a:solidFill>
                <a:ea typeface="Open Sans"/>
                <a:cs typeface="Arial"/>
              </a:rPr>
              <a:t>Symptom 5 is most common among occurrence of most </a:t>
            </a:r>
            <a:r>
              <a:rPr lang="en-US" sz="1600">
                <a:solidFill>
                  <a:schemeClr val="tx1"/>
                </a:solidFill>
                <a:ea typeface="+mj-lt"/>
                <a:cs typeface="+mj-lt"/>
              </a:rPr>
              <a:t>diseases</a:t>
            </a:r>
            <a:endParaRPr lang="en-US" sz="16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96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3DA2-0940-BD4A-B2AE-F051DCA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BED6-6F74-1046-94B0-9A7B5649F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Open Sans"/>
                <a:cs typeface="Open Sans"/>
              </a:rPr>
              <a:t>Strengths: 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Immediate required medical attention with the help of predictive analytics 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Early diagnosis and prediction of possible disorders. 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Clr>
                <a:srgbClr val="BFBFBF"/>
              </a:buClr>
            </a:pPr>
            <a:r>
              <a:rPr lang="en-US">
                <a:solidFill>
                  <a:schemeClr val="tx1"/>
                </a:solidFill>
                <a:ea typeface="Open Sans"/>
                <a:cs typeface="Open Sans"/>
              </a:rPr>
              <a:t>Weakness: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High dimension of data resulting longer computation time 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High number of classes resulting lower accuracy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Impractical results which needs more resources and improvements </a:t>
            </a:r>
          </a:p>
          <a:p>
            <a:pPr>
              <a:lnSpc>
                <a:spcPct val="114999"/>
              </a:lnSpc>
              <a:buClr>
                <a:srgbClr val="BFBFBF"/>
              </a:buClr>
            </a:pPr>
            <a:r>
              <a:rPr lang="en-US">
                <a:solidFill>
                  <a:schemeClr val="tx1"/>
                </a:solidFill>
                <a:ea typeface="Open Sans"/>
                <a:cs typeface="Open Sans"/>
              </a:rPr>
              <a:t>Opportunities: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Models can be improved by balancing the classes or by providing weights to class.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Accumulation of more data for the classes with lower amount of samples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ea typeface="Open Sans"/>
                <a:cs typeface="Open Sans"/>
              </a:rPr>
              <a:t>Transforming the multiclass into binary class by taking certain subset of classes. For example: Cancer vs </a:t>
            </a:r>
            <a:r>
              <a:rPr lang="en-US" sz="1200">
                <a:solidFill>
                  <a:schemeClr val="tx1"/>
                </a:solidFill>
                <a:ea typeface="+mj-lt"/>
                <a:cs typeface="+mj-lt"/>
              </a:rPr>
              <a:t>Diabetes , Diabetes </a:t>
            </a:r>
            <a:r>
              <a:rPr lang="en-US" sz="1200">
                <a:solidFill>
                  <a:schemeClr val="tx1"/>
                </a:solidFill>
                <a:ea typeface="Open Sans"/>
                <a:cs typeface="Arial"/>
              </a:rPr>
              <a:t>vs</a:t>
            </a:r>
            <a:r>
              <a:rPr lang="en-US" sz="120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1200" err="1">
                <a:solidFill>
                  <a:schemeClr val="tx1"/>
                </a:solidFill>
                <a:ea typeface="+mj-lt"/>
                <a:cs typeface="+mj-lt"/>
              </a:rPr>
              <a:t>Alzheimers</a:t>
            </a:r>
            <a:endParaRPr lang="en-US" sz="1200" err="1">
              <a:solidFill>
                <a:schemeClr val="tx1"/>
              </a:solidFill>
              <a:ea typeface="Open Sans"/>
              <a:cs typeface="Open Sans"/>
            </a:endParaRPr>
          </a:p>
          <a:p>
            <a:pPr>
              <a:buClr>
                <a:srgbClr val="FFFFFF">
                  <a:lumMod val="75000"/>
                </a:srgbClr>
              </a:buClr>
            </a:pPr>
            <a:endParaRPr lang="en-US">
              <a:solidFill>
                <a:schemeClr val="tx1"/>
              </a:solidFill>
              <a:ea typeface="Open Sans"/>
              <a:cs typeface="Open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04E8-EAB2-F445-B65B-80A4805D9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Hypothesis review;</a:t>
            </a:r>
          </a:p>
          <a:p>
            <a:r>
              <a:rPr lang="en-US"/>
              <a:t>Strengths, weaknesses, opportunities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9DE35C20-ECB4-5446-8274-ED5E564E38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DCCDA-B51D-7843-9EF1-0ED43980F617}"/>
              </a:ext>
            </a:extLst>
          </p:cNvPr>
          <p:cNvSpPr txBox="1"/>
          <p:nvPr/>
        </p:nvSpPr>
        <p:spPr>
          <a:xfrm rot="19202998">
            <a:off x="1897117" y="301281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3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4400" b="1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6C47-C1DA-FD46-BC5C-C7B8E2F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F095-6FD5-004D-8DA4-C18B41197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endParaRPr lang="en-US" sz="1200" baseline="30000">
              <a:ea typeface="+mj-lt"/>
              <a:cs typeface="+mj-lt"/>
            </a:endParaRPr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>
                <a:ea typeface="+mj-lt"/>
                <a:cs typeface="+mj-lt"/>
              </a:rPr>
              <a:t>Clark, M. M., Stark, Z., Farnaes, L., Tan, T. Y., White, S. M., Dimmock, D., &amp; Kingsmore, S. F. (2018). Meta-analysis of the diagnostic and clinical utility of genome and exome sequencing and chromosomal microarray in children with suspected genetic diseases. NPJ genomic medicine, 3(1), 1-10.</a:t>
            </a:r>
            <a:endParaRPr lang="en-US"/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>
                <a:ea typeface="+mj-lt"/>
                <a:cs typeface="+mj-lt"/>
              </a:rPr>
              <a:t>Kaggle Genetic Disorder Prediction Data (2022). *.csv [Data Set]. Kaggle Inc. </a:t>
            </a:r>
            <a:r>
              <a:rPr lang="en-US" sz="1200" u="sng" baseline="30000">
                <a:ea typeface="+mj-lt"/>
                <a:cs typeface="+mj-lt"/>
                <a:hlinkClick r:id="rId2"/>
              </a:rPr>
              <a:t>https://www.kaggle.com/datasets/aibuzz/predict-the-genetic-disorders-datasetof-genomes?select=test_genetic_disorders.csv</a:t>
            </a:r>
            <a:endParaRPr lang="en-US" sz="1200" baseline="30000">
              <a:ea typeface="+mj-lt"/>
              <a:cs typeface="+mj-lt"/>
            </a:endParaRPr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>
                <a:ea typeface="+mj-lt"/>
                <a:cs typeface="+mj-lt"/>
              </a:rPr>
              <a:t>Wojcik, M. H., Schwartz, T. S., Yamin, I., Edward, H. L., Genetti, C. A., Towne, M. C., &amp; Agrawal, P. B. (2018). Genetic disorders and mortality in infancy and early childhood: delayed diagnoses and missed opportunities. </a:t>
            </a:r>
            <a:r>
              <a:rPr lang="en-US" sz="1200" i="1" baseline="30000">
                <a:ea typeface="+mj-lt"/>
                <a:cs typeface="+mj-lt"/>
              </a:rPr>
              <a:t>Genetics in Medicine</a:t>
            </a:r>
            <a:r>
              <a:rPr lang="en-US" sz="1200" baseline="30000">
                <a:ea typeface="+mj-lt"/>
                <a:cs typeface="+mj-lt"/>
              </a:rPr>
              <a:t>, </a:t>
            </a:r>
            <a:r>
              <a:rPr lang="en-US" sz="1200" i="1" baseline="30000">
                <a:ea typeface="+mj-lt"/>
                <a:cs typeface="+mj-lt"/>
              </a:rPr>
              <a:t>20</a:t>
            </a:r>
            <a:r>
              <a:rPr lang="en-US" sz="1200" baseline="30000">
                <a:ea typeface="+mj-lt"/>
                <a:cs typeface="+mj-lt"/>
              </a:rPr>
              <a:t>(11), 1396-1404.</a:t>
            </a:r>
          </a:p>
          <a:p>
            <a:pPr>
              <a:lnSpc>
                <a:spcPct val="114999"/>
              </a:lnSpc>
              <a:buNone/>
              <a:tabLst>
                <a:tab pos="457200" algn="l"/>
              </a:tabLst>
            </a:pPr>
            <a:r>
              <a:rPr lang="en-US" sz="1200" baseline="30000" err="1">
                <a:ea typeface="+mj-lt"/>
                <a:cs typeface="+mj-lt"/>
              </a:rPr>
              <a:t>Zarocostas</a:t>
            </a:r>
            <a:r>
              <a:rPr lang="en-US" sz="1200" baseline="30000">
                <a:ea typeface="+mj-lt"/>
                <a:cs typeface="+mj-lt"/>
              </a:rPr>
              <a:t>, J. (2006). Serious birth defects kill at least three million children a year. BMJ, 332(7536), 256.</a:t>
            </a:r>
          </a:p>
          <a:p>
            <a:pPr marL="114300" indent="0">
              <a:lnSpc>
                <a:spcPct val="114999"/>
              </a:lnSpc>
              <a:buNone/>
              <a:tabLst>
                <a:tab pos="457200" algn="l"/>
              </a:tabLst>
            </a:pPr>
            <a:endParaRPr lang="en-US" sz="1200" u="sng" baseline="300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90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40F6-11D3-554A-950F-E72E5DC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05C5-9629-2F42-8804-55B899D0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Opportunity </a:t>
            </a:r>
            <a:r>
              <a:rPr lang="en-US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Objective</a:t>
            </a:r>
            <a:r>
              <a:rPr lang="en-US"/>
              <a:t> – purpose and hypothesis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Data</a:t>
            </a:r>
            <a:r>
              <a:rPr lang="en-US"/>
              <a:t> – summary and EDA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Model</a:t>
            </a:r>
            <a:r>
              <a:rPr lang="en-US"/>
              <a:t> – approaches and results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/>
              <a:t>Discussion</a:t>
            </a:r>
            <a:r>
              <a:rPr lang="en-US"/>
              <a:t> – hypothesis review; opportunities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E1FC-15E8-6844-86F2-6912B60ED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Genetic Disease Prediction project walk-through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018F06B-CAC9-9445-AFBE-F2A50C7A25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38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"/>
    </mc:Choice>
    <mc:Fallback xmlns="">
      <p:transition spd="slow" advTm="39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7377-9977-F747-9410-CD5E34AC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71AF-99EF-9A45-A8D3-ADF932CA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endParaRPr lang="en-US" b="1">
              <a:ea typeface="Open Sans"/>
              <a:cs typeface="Open Sans"/>
            </a:endParaRPr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0070C0"/>
                </a:solidFill>
                <a:ea typeface="Open Sans"/>
                <a:cs typeface="Open Sans"/>
              </a:rPr>
              <a:t>Genetic diseases </a:t>
            </a:r>
            <a:endParaRPr lang="en-US" b="1">
              <a:solidFill>
                <a:srgbClr val="0070C0"/>
              </a:solidFill>
            </a:endParaRP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Leading cause of the children mortality</a:t>
            </a:r>
            <a:endParaRPr lang="en-US" sz="1400" b="1"/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Account for 3.3 million children death</a:t>
            </a:r>
            <a:endParaRPr lang="en-US" sz="1400" b="1"/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One-third of infants with genetic disease die before the diagnosis. </a:t>
            </a:r>
            <a:endParaRPr lang="en-US" sz="1400" b="1"/>
          </a:p>
          <a:p>
            <a:pPr>
              <a:lnSpc>
                <a:spcPct val="114999"/>
              </a:lnSpc>
            </a:pPr>
            <a:endParaRPr lang="en-US" b="1"/>
          </a:p>
          <a:p>
            <a:pPr>
              <a:lnSpc>
                <a:spcPct val="114999"/>
              </a:lnSpc>
            </a:pPr>
            <a:r>
              <a:rPr lang="en-US" b="1">
                <a:solidFill>
                  <a:srgbClr val="0070C0"/>
                </a:solidFill>
                <a:ea typeface="Open Sans"/>
                <a:cs typeface="Open Sans"/>
              </a:rPr>
              <a:t>Genetic Disorder Prediction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Reveal the hidden patterns behind genetic disease 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Classify the specific disorder using the advanced data science techniques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400" b="1">
                <a:ea typeface="Open Sans"/>
                <a:cs typeface="Open Sans"/>
              </a:rPr>
              <a:t>Alleviate the consequence of late diagnosis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sz="1400" b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293FC-A21A-1C4A-9449-FF84C129D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Background and problem statement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DE924D64-8EA3-F347-8A4F-40D5AC192F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2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Purpose and</a:t>
            </a:r>
          </a:p>
          <a:p>
            <a:r>
              <a:rPr lang="en-US"/>
              <a:t>hypothesis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8030BDA4-4105-8741-B005-ADCF2997B1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9C45CF-B900-2817-B1C5-3E68D02A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7611" y="431680"/>
            <a:ext cx="5105401" cy="419100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ea typeface="Open Sans"/>
                <a:cs typeface="Open Sans"/>
              </a:rPr>
              <a:t>Objective:  </a:t>
            </a:r>
            <a:endParaRPr lang="en-US">
              <a:solidFill>
                <a:srgbClr val="0070C0"/>
              </a:solidFill>
            </a:endParaRPr>
          </a:p>
          <a:p>
            <a:pPr>
              <a:lnSpc>
                <a:spcPct val="114999"/>
              </a:lnSpc>
            </a:pPr>
            <a:r>
              <a:rPr lang="en-US" sz="1200">
                <a:ea typeface="Open Sans"/>
                <a:cs typeface="Open Sans"/>
              </a:rPr>
              <a:t>To predict the genetic disorder which are </a:t>
            </a:r>
            <a:endParaRPr lang="en-US" sz="120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Alzheimer's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Cancer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Cystic </a:t>
            </a:r>
            <a:r>
              <a:rPr lang="en-US" sz="1200" err="1">
                <a:ea typeface="Open Sans"/>
                <a:cs typeface="Open Sans"/>
              </a:rPr>
              <a:t>fribrosis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Open Sans"/>
              </a:rPr>
              <a:t>Diabetics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Open Sans"/>
                <a:cs typeface="Arial"/>
              </a:rPr>
              <a:t>Hemochromatosis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Leber’s hereditary optic neuropathy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Leigh syndrome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Mitochondrial myopathy</a:t>
            </a:r>
            <a:endParaRPr lang="en-US" sz="1200">
              <a:ea typeface="Open Sans"/>
              <a:cs typeface="Open Sans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>
                <a:ea typeface="+mj-lt"/>
                <a:cs typeface="+mj-lt"/>
              </a:rPr>
              <a:t>Tay-Sachs</a:t>
            </a:r>
          </a:p>
          <a:p>
            <a:pPr>
              <a:lnSpc>
                <a:spcPct val="114999"/>
              </a:lnSpc>
            </a:pPr>
            <a:r>
              <a:rPr lang="en-US" sz="1200">
                <a:ea typeface="+mj-lt"/>
                <a:cs typeface="+mj-lt"/>
              </a:rPr>
              <a:t>Using the predictions with combination of child diagnosis/context and parent gene trait. </a:t>
            </a:r>
            <a:endParaRPr lang="en-US"/>
          </a:p>
          <a:p>
            <a:pPr>
              <a:lnSpc>
                <a:spcPct val="114999"/>
              </a:lnSpc>
            </a:pPr>
            <a:endParaRPr lang="en-US" sz="1200"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rgbClr val="0070C0"/>
                </a:solidFill>
                <a:ea typeface="Open Sans"/>
                <a:cs typeface="Arial"/>
              </a:rPr>
              <a:t>Hypothesis: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200">
                <a:ea typeface="+mj-lt"/>
                <a:cs typeface="+mj-lt"/>
              </a:rPr>
              <a:t>HA: these disorders may be predicted (classified) within a reasonable margin of error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sz="1200">
                <a:ea typeface="+mj-lt"/>
                <a:cs typeface="+mj-lt"/>
              </a:rPr>
              <a:t>𝐻0:  independence or no classification possible</a:t>
            </a:r>
          </a:p>
          <a:p>
            <a:pPr>
              <a:lnSpc>
                <a:spcPct val="114999"/>
              </a:lnSpc>
            </a:pPr>
            <a:endParaRPr lang="en-US" sz="1200">
              <a:solidFill>
                <a:srgbClr val="595959"/>
              </a:solidFill>
              <a:cs typeface="Arial"/>
            </a:endParaRPr>
          </a:p>
          <a:p>
            <a:pPr>
              <a:lnSpc>
                <a:spcPct val="114999"/>
              </a:lnSpc>
            </a:pP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9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1"/>
    </mc:Choice>
    <mc:Fallback xmlns="">
      <p:transition spd="slow" advTm="16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75BA-9727-FC40-856B-CED2DAD8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5158-8CF5-114F-975A-800E853D4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ctr">
              <a:lnSpc>
                <a:spcPct val="114999"/>
              </a:lnSpc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 algn="ctr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200" b="1" i="1">
              <a:solidFill>
                <a:srgbClr val="0070C0"/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Data was obtained from </a:t>
            </a: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ea typeface="Open Sans"/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18,493 records and 29 predictors remained after eliminating missing labels and irrelevant predictors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Partitioned into 80:20 split for train and test datasets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lnSpc>
                <a:spcPct val="114999"/>
              </a:lnSpc>
              <a:buClr>
                <a:srgbClr val="BFBFBF"/>
              </a:buClr>
            </a:pPr>
            <a:endParaRPr lang="en-US" sz="14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lnSpc>
                <a:spcPct val="114999"/>
              </a:lnSpc>
            </a:pPr>
            <a:r>
              <a:rPr lang="en-US" sz="1400" b="1" i="1">
                <a:solidFill>
                  <a:srgbClr val="0070C0"/>
                </a:solidFill>
                <a:ea typeface="Open Sans"/>
                <a:cs typeface="Arial"/>
              </a:rPr>
              <a:t>Data Preprocessing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outliers, low variances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Imputation of missing values ranged from medians for integer variable, means for continuous variables, and mode for the categorical predictors. </a:t>
            </a: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r>
              <a:rPr lang="en-US" sz="1200" i="1">
                <a:solidFill>
                  <a:schemeClr val="tx1">
                    <a:lumMod val="95000"/>
                    <a:lumOff val="5000"/>
                  </a:schemeClr>
                </a:solidFill>
                <a:ea typeface="Open Sans"/>
                <a:cs typeface="Arial"/>
              </a:rPr>
              <a:t>Encoding was performed for the categorical predictors.</a:t>
            </a:r>
            <a:endParaRPr lang="en-US" sz="12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i="1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BFBFBF"/>
              </a:buClr>
              <a:buFont typeface="Arial"/>
              <a:buChar char="•"/>
            </a:pPr>
            <a:endParaRPr lang="en-US" sz="1400" b="1" i="1">
              <a:solidFill>
                <a:srgbClr val="0070C0"/>
              </a:solidFill>
              <a:cs typeface="Arial"/>
            </a:endParaRPr>
          </a:p>
          <a:p>
            <a:pPr marL="285750" indent="-285750">
              <a:lnSpc>
                <a:spcPct val="114999"/>
              </a:lnSpc>
              <a:buClr>
                <a:srgbClr val="FFFFFF">
                  <a:lumMod val="75000"/>
                </a:srgbClr>
              </a:buClr>
              <a:buFont typeface="Arial"/>
              <a:buChar char="•"/>
            </a:pPr>
            <a:endParaRPr lang="en-US" err="1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7E16-0BAD-F14B-80EB-2317D5EEA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Exploratory Data Analysis, including data acquisition, preparation, preliminary mining, and representation</a:t>
            </a:r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F228BE34-9C36-AE47-B5FA-85C88B8D77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784654-3349-62E1-DE2E-5B8097044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80426"/>
              </p:ext>
            </p:extLst>
          </p:nvPr>
        </p:nvGraphicFramePr>
        <p:xfrm>
          <a:off x="3310386" y="851858"/>
          <a:ext cx="558965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87">
                  <a:extLst>
                    <a:ext uri="{9D8B030D-6E8A-4147-A177-3AD203B41FA5}">
                      <a16:colId xmlns:a16="http://schemas.microsoft.com/office/drawing/2014/main" val="1086008399"/>
                    </a:ext>
                  </a:extLst>
                </a:gridCol>
                <a:gridCol w="2159111">
                  <a:extLst>
                    <a:ext uri="{9D8B030D-6E8A-4147-A177-3AD203B41FA5}">
                      <a16:colId xmlns:a16="http://schemas.microsoft.com/office/drawing/2014/main" val="445191955"/>
                    </a:ext>
                  </a:extLst>
                </a:gridCol>
                <a:gridCol w="1090459">
                  <a:extLst>
                    <a:ext uri="{9D8B030D-6E8A-4147-A177-3AD203B41FA5}">
                      <a16:colId xmlns:a16="http://schemas.microsoft.com/office/drawing/2014/main" val="1357891704"/>
                    </a:ext>
                  </a:extLst>
                </a:gridCol>
                <a:gridCol w="632467">
                  <a:extLst>
                    <a:ext uri="{9D8B030D-6E8A-4147-A177-3AD203B41FA5}">
                      <a16:colId xmlns:a16="http://schemas.microsoft.com/office/drawing/2014/main" val="1435999534"/>
                    </a:ext>
                  </a:extLst>
                </a:gridCol>
                <a:gridCol w="791633">
                  <a:extLst>
                    <a:ext uri="{9D8B030D-6E8A-4147-A177-3AD203B41FA5}">
                      <a16:colId xmlns:a16="http://schemas.microsoft.com/office/drawing/2014/main" val="1892820059"/>
                    </a:ext>
                  </a:extLst>
                </a:gridCol>
              </a:tblGrid>
              <a:tr h="3236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File Name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Dataset Description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Observations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Labels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Features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8147"/>
                  </a:ext>
                </a:extLst>
              </a:tr>
              <a:tr h="5791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train.csv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Training (sample) set of child genetic disorders with related parent gene characteristics and child treatment information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22,083 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43 </a:t>
                      </a:r>
                      <a:endParaRPr lang="en-US" sz="105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361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3B4A30-D755-D350-C5E3-069406294B4C}"/>
              </a:ext>
            </a:extLst>
          </p:cNvPr>
          <p:cNvSpPr txBox="1"/>
          <p:nvPr/>
        </p:nvSpPr>
        <p:spPr>
          <a:xfrm>
            <a:off x="4612975" y="326725"/>
            <a:ext cx="34117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>
                <a:solidFill>
                  <a:srgbClr val="0070C0"/>
                </a:solidFill>
              </a:rPr>
              <a:t> Genetic Disorder Data Summary</a:t>
            </a:r>
            <a:r>
              <a:rPr lang="en-US" sz="160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2198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4A197B-EDEB-BE4C-BE7B-D231991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Open Sans"/>
                <a:cs typeface="Open Sans"/>
              </a:rPr>
              <a:t>Data Visualization</a:t>
            </a:r>
            <a:endParaRPr lang="en-US" b="0" i="1">
              <a:ea typeface="Open Sans"/>
              <a:cs typeface="Open Sa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C21A28-B2EB-6F40-8BCF-696DA6F7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20613"/>
            <a:ext cx="7924800" cy="462803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r>
              <a:rPr lang="en-US" b="1">
                <a:ea typeface="Open Sans"/>
                <a:cs typeface="Open Sans"/>
              </a:rPr>
              <a:t>                 Boxplot                                            Distribution of Diseases </a:t>
            </a:r>
            <a:endParaRPr lang="en-US" b="1"/>
          </a:p>
        </p:txBody>
      </p:sp>
      <p:sp>
        <p:nvSpPr>
          <p:cNvPr id="17" name="Google Shape;56;p13">
            <a:extLst>
              <a:ext uri="{FF2B5EF4-FFF2-40B4-BE49-F238E27FC236}">
                <a16:creationId xmlns:a16="http://schemas.microsoft.com/office/drawing/2014/main" id="{D8EDE33F-7102-FB47-B86C-53F5BC261F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6EC60-721F-A743-BB2C-483DCF91A698}"/>
              </a:ext>
            </a:extLst>
          </p:cNvPr>
          <p:cNvSpPr txBox="1"/>
          <p:nvPr/>
        </p:nvSpPr>
        <p:spPr>
          <a:xfrm rot="19202998">
            <a:off x="1469733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 err="1">
              <a:solidFill>
                <a:srgbClr val="FF0000"/>
              </a:solidFill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A5A9E70-3AA3-268E-FE00-F7716085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3" y="2044241"/>
            <a:ext cx="4466103" cy="2458554"/>
          </a:xfrm>
          <a:prstGeom prst="rect">
            <a:avLst/>
          </a:prstGeom>
        </p:spPr>
      </p:pic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7FE4A4-7BAB-309B-3AF4-58256832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044337"/>
            <a:ext cx="4113119" cy="24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E225-AE64-1944-AD7E-9471CBC8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28E3-5D0E-B74F-A781-C087FE0BB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Considering hypothesis that patent phrase pairs may be classified as similar </a:t>
            </a:r>
            <a:r>
              <a:rPr lang="en-US" i="1" u="sng"/>
              <a:t>within context</a:t>
            </a:r>
          </a:p>
          <a:p>
            <a:endParaRPr lang="en-US"/>
          </a:p>
          <a:p>
            <a:r>
              <a:rPr lang="en-US"/>
              <a:t>Q: Phrase relationship with USPTO class?</a:t>
            </a:r>
          </a:p>
          <a:p>
            <a:r>
              <a:rPr lang="en-US"/>
              <a:t>Approach: Multiclass logistic regression to classify </a:t>
            </a:r>
            <a:r>
              <a:rPr lang="en-US" i="1" err="1"/>
              <a:t>context_class</a:t>
            </a:r>
            <a:r>
              <a:rPr lang="en-US"/>
              <a:t> from </a:t>
            </a:r>
            <a:r>
              <a:rPr lang="en-US" i="1"/>
              <a:t>anchor</a:t>
            </a:r>
            <a:r>
              <a:rPr lang="en-US"/>
              <a:t> phrase</a:t>
            </a:r>
          </a:p>
          <a:p>
            <a:endParaRPr lang="en-US"/>
          </a:p>
          <a:p>
            <a:r>
              <a:rPr lang="en-US"/>
              <a:t>Required additional pre-processing, including </a:t>
            </a:r>
            <a:r>
              <a:rPr lang="en-US" i="1"/>
              <a:t>anchor</a:t>
            </a:r>
            <a:r>
              <a:rPr lang="en-US"/>
              <a:t> vectorization</a:t>
            </a:r>
            <a:r>
              <a:rPr lang="en-US" baseline="30000"/>
              <a:t>3</a:t>
            </a:r>
          </a:p>
          <a:p>
            <a:endParaRPr lang="en-US"/>
          </a:p>
          <a:p>
            <a:r>
              <a:rPr lang="en-US"/>
              <a:t>Data split 70/30, successfully cross-validated, and model test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407A-C817-F84C-9950-CAFECD5D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Context through logistic regression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0E7AC0A-1717-F548-B922-86A23792D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B693-A7EC-3142-9E85-F3132F7F6597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7447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F8D438-67BB-F444-A55D-BE7BB72A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1, Modeling for Context – </a:t>
            </a:r>
            <a:r>
              <a:rPr lang="en-US" b="0" i="1"/>
              <a:t>cont’d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FC1385-D480-5A45-AB29-F6965FB5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In aggregate, </a:t>
            </a:r>
            <a:r>
              <a:rPr lang="en-US" i="1"/>
              <a:t>appears</a:t>
            </a:r>
            <a:r>
              <a:rPr lang="en-US"/>
              <a:t> ~possible to classify context from phrase pairs; individual F</a:t>
            </a:r>
            <a:r>
              <a:rPr lang="en-US" baseline="-25000"/>
              <a:t>1</a:t>
            </a:r>
            <a:r>
              <a:rPr lang="en-US"/>
              <a:t> scores (</a:t>
            </a:r>
            <a:r>
              <a:rPr lang="el-GR"/>
              <a:t>Σ</a:t>
            </a:r>
            <a:r>
              <a:rPr lang="en-US" err="1"/>
              <a:t>wx</a:t>
            </a:r>
            <a:r>
              <a:rPr lang="en-US"/>
              <a:t>/</a:t>
            </a:r>
            <a:r>
              <a:rPr lang="el-GR"/>
              <a:t>Σ</a:t>
            </a:r>
            <a:r>
              <a:rPr lang="en-US"/>
              <a:t>w of Precision and Recall) add perspective</a:t>
            </a:r>
          </a:p>
        </p:txBody>
      </p:sp>
      <p:pic>
        <p:nvPicPr>
          <p:cNvPr id="9" name="Picture 8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B063FBED-0E8E-EB45-BC15-89B04A9E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3150"/>
            <a:ext cx="3200400" cy="2209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76DF3-FF3C-BC45-9700-5E4BC414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343150"/>
            <a:ext cx="2717800" cy="22656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Google Shape;56;p13">
            <a:extLst>
              <a:ext uri="{FF2B5EF4-FFF2-40B4-BE49-F238E27FC236}">
                <a16:creationId xmlns:a16="http://schemas.microsoft.com/office/drawing/2014/main" id="{BFCBCEDA-885C-B842-81B8-9A1D04AC24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77EE1-8AF7-A043-AE9E-5EA915F51B4D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865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1110-C42E-094B-98E0-A21ABF7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BC3E-89F0-5C43-AC5E-A86B89D4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8" y="323850"/>
            <a:ext cx="5105401" cy="1047750"/>
          </a:xfrm>
        </p:spPr>
        <p:txBody>
          <a:bodyPr/>
          <a:lstStyle/>
          <a:p>
            <a:r>
              <a:rPr lang="en-US">
                <a:ea typeface="Open Sans"/>
                <a:cs typeface="Open Sans"/>
              </a:rPr>
              <a:t>Searching for words that appear exactly in both </a:t>
            </a:r>
            <a:r>
              <a:rPr lang="en-US" i="1">
                <a:ea typeface="Open Sans"/>
                <a:cs typeface="Open Sans"/>
              </a:rPr>
              <a:t>anchor</a:t>
            </a:r>
            <a:r>
              <a:rPr lang="en-US">
                <a:ea typeface="Open Sans"/>
                <a:cs typeface="Open Sans"/>
              </a:rPr>
              <a:t> and </a:t>
            </a:r>
            <a:r>
              <a:rPr lang="en-US" i="1">
                <a:ea typeface="Open Sans"/>
                <a:cs typeface="Open Sans"/>
              </a:rPr>
              <a:t>target</a:t>
            </a:r>
            <a:endParaRPr lang="en-US" i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A9AB-EAB8-2D47-94C2-EF6D582B1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Modeling for Word Similarity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55FFA307-62F5-1B4D-912A-AC1D28EB7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DB2A1A5-E4C2-6E08-62C2-5ADF477A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83" y="1743232"/>
            <a:ext cx="2743200" cy="1874750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AAADBC7-D717-3F11-0617-6BF84DF4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9" y="1568563"/>
            <a:ext cx="2743200" cy="212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8511C-9DC3-684B-A74D-AB56DC0692F6}"/>
              </a:ext>
            </a:extLst>
          </p:cNvPr>
          <p:cNvSpPr txBox="1"/>
          <p:nvPr/>
        </p:nvSpPr>
        <p:spPr>
          <a:xfrm rot="19202998">
            <a:off x="46300" y="2674882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05586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Genetic Disorder Prediction  Early Genetic Disorder Prediction from Diagnosis and Inheritance Patterns</vt:lpstr>
      <vt:lpstr>Overview</vt:lpstr>
      <vt:lpstr>Opportunity</vt:lpstr>
      <vt:lpstr>Objective</vt:lpstr>
      <vt:lpstr>Data</vt:lpstr>
      <vt:lpstr>Data Visualization</vt:lpstr>
      <vt:lpstr>Modeling Step 1</vt:lpstr>
      <vt:lpstr>Step 1, Modeling for Context – cont’d</vt:lpstr>
      <vt:lpstr>Modeling Step 2</vt:lpstr>
      <vt:lpstr>Modeling Step 3</vt:lpstr>
      <vt:lpstr>Step 3, Modeling for Semantic Similarity – cont’d</vt:lpstr>
      <vt:lpstr>Key Findings </vt:lpstr>
      <vt:lpstr>Discussion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revision>11</cp:revision>
  <dcterms:modified xsi:type="dcterms:W3CDTF">2022-06-26T04:44:39Z</dcterms:modified>
</cp:coreProperties>
</file>