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EE2"/>
    <a:srgbClr val="1E4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093"/>
  </p:normalViewPr>
  <p:slideViewPr>
    <p:cSldViewPr snapToGrid="0">
      <p:cViewPr>
        <p:scale>
          <a:sx n="29" d="100"/>
          <a:sy n="29" d="100"/>
        </p:scale>
        <p:origin x="14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6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2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E35B-494B-F34B-8883-EFED80261388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096-4B35-9C49-88E9-261E576C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2E0B6D-257E-C5D4-BD4F-1507C94B15B9}"/>
              </a:ext>
            </a:extLst>
          </p:cNvPr>
          <p:cNvSpPr/>
          <p:nvPr/>
        </p:nvSpPr>
        <p:spPr>
          <a:xfrm>
            <a:off x="999067" y="914400"/>
            <a:ext cx="28244800" cy="3094338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3FCD5-02C3-2212-41BE-E8774A2B43D8}"/>
              </a:ext>
            </a:extLst>
          </p:cNvPr>
          <p:cNvSpPr/>
          <p:nvPr/>
        </p:nvSpPr>
        <p:spPr>
          <a:xfrm>
            <a:off x="1029044" y="12614404"/>
            <a:ext cx="8687900" cy="8009024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A8426B-E988-6C99-B91B-56EFFC1FBBF3}"/>
              </a:ext>
            </a:extLst>
          </p:cNvPr>
          <p:cNvSpPr/>
          <p:nvPr/>
        </p:nvSpPr>
        <p:spPr>
          <a:xfrm>
            <a:off x="999067" y="4616612"/>
            <a:ext cx="8717876" cy="7480900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6B9C4-BBC3-3173-D829-BF4031F46ADC}"/>
              </a:ext>
            </a:extLst>
          </p:cNvPr>
          <p:cNvSpPr/>
          <p:nvPr/>
        </p:nvSpPr>
        <p:spPr>
          <a:xfrm>
            <a:off x="10232837" y="4616612"/>
            <a:ext cx="10287459" cy="16006816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93A5B-0FD3-4AD2-C317-19DD5D695B65}"/>
              </a:ext>
            </a:extLst>
          </p:cNvPr>
          <p:cNvSpPr/>
          <p:nvPr/>
        </p:nvSpPr>
        <p:spPr>
          <a:xfrm>
            <a:off x="20994055" y="4616612"/>
            <a:ext cx="8249811" cy="7480900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8CFCB-DC6F-B4A0-A9B7-4EA839D04CBB}"/>
              </a:ext>
            </a:extLst>
          </p:cNvPr>
          <p:cNvSpPr/>
          <p:nvPr/>
        </p:nvSpPr>
        <p:spPr>
          <a:xfrm>
            <a:off x="20994056" y="12640059"/>
            <a:ext cx="8249810" cy="7983369"/>
          </a:xfrm>
          <a:prstGeom prst="rect">
            <a:avLst/>
          </a:prstGeom>
          <a:noFill/>
          <a:ln w="114300">
            <a:solidFill>
              <a:srgbClr val="98CE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4F9ED-845F-6875-3AB9-A918385151D8}"/>
              </a:ext>
            </a:extLst>
          </p:cNvPr>
          <p:cNvSpPr txBox="1"/>
          <p:nvPr/>
        </p:nvSpPr>
        <p:spPr>
          <a:xfrm>
            <a:off x="3010439" y="487101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1E41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CE4E-0427-3C6D-2EB0-CA3313756A63}"/>
              </a:ext>
            </a:extLst>
          </p:cNvPr>
          <p:cNvSpPr txBox="1"/>
          <p:nvPr/>
        </p:nvSpPr>
        <p:spPr>
          <a:xfrm>
            <a:off x="1490472" y="12858678"/>
            <a:ext cx="798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PRINCIPLES</a:t>
            </a:r>
            <a:endParaRPr lang="en-US" sz="4000" b="1" dirty="0">
              <a:solidFill>
                <a:srgbClr val="1E41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93A02-7576-CE30-ED1C-5CF7222DC09C}"/>
              </a:ext>
            </a:extLst>
          </p:cNvPr>
          <p:cNvSpPr txBox="1"/>
          <p:nvPr/>
        </p:nvSpPr>
        <p:spPr>
          <a:xfrm>
            <a:off x="11644531" y="4908696"/>
            <a:ext cx="7392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&amp;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5E99D-B726-C0A3-43A4-FEBEF8A6F124}"/>
              </a:ext>
            </a:extLst>
          </p:cNvPr>
          <p:cNvSpPr txBox="1"/>
          <p:nvPr/>
        </p:nvSpPr>
        <p:spPr>
          <a:xfrm>
            <a:off x="22481150" y="12892497"/>
            <a:ext cx="537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8739-5508-E3C0-B861-3A9096AAB8EC}"/>
              </a:ext>
            </a:extLst>
          </p:cNvPr>
          <p:cNvSpPr txBox="1"/>
          <p:nvPr/>
        </p:nvSpPr>
        <p:spPr>
          <a:xfrm>
            <a:off x="22974083" y="4939667"/>
            <a:ext cx="38159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algn="ctr"/>
            <a:r>
              <a:rPr lang="en-US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r>
              <a:rPr lang="en-US" sz="4000" b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65B8E-ABF4-5C3C-2CB5-71B740850779}"/>
              </a:ext>
            </a:extLst>
          </p:cNvPr>
          <p:cNvSpPr txBox="1"/>
          <p:nvPr/>
        </p:nvSpPr>
        <p:spPr>
          <a:xfrm>
            <a:off x="1427496" y="9595546"/>
            <a:ext cx="8230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Such as LEDs or fluorescent lamps.</a:t>
            </a:r>
            <a:endParaRPr lang="en-US" sz="2800" kern="1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Application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Internet of Things (IoT), smart homes, healthcare, intelligent 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ttributes: Efficiency, Security, and Eco-friendliness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92F46-B648-6044-72A6-429544E62490}"/>
              </a:ext>
            </a:extLst>
          </p:cNvPr>
          <p:cNvSpPr txBox="1"/>
          <p:nvPr/>
        </p:nvSpPr>
        <p:spPr>
          <a:xfrm>
            <a:off x="6856161" y="1311809"/>
            <a:ext cx="2160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kern="100" dirty="0">
                <a:solidFill>
                  <a:srgbClr val="1E417B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Critical Evaluation of Visible Light Communication</a:t>
            </a:r>
            <a:endParaRPr lang="en-SG" sz="6000" kern="100" dirty="0">
              <a:solidFill>
                <a:srgbClr val="1E417B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9AB49-FB95-9988-F20F-6C5E366E126A}"/>
              </a:ext>
            </a:extLst>
          </p:cNvPr>
          <p:cNvSpPr txBox="1"/>
          <p:nvPr/>
        </p:nvSpPr>
        <p:spPr>
          <a:xfrm>
            <a:off x="1427496" y="14325072"/>
            <a:ext cx="8097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ptical communication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 optical receiver to demodulate the optical signal</a:t>
            </a:r>
            <a:endParaRPr lang="en-SG" sz="2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IM 1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2BA1A73-610A-230C-BC02-9770B765E6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8419" y="17238054"/>
            <a:ext cx="7983983" cy="2530716"/>
          </a:xfrm>
          <a:prstGeom prst="rect">
            <a:avLst/>
          </a:prstGeom>
          <a:ln w="76200">
            <a:solidFill>
              <a:srgbClr val="98CEE2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358F2F-CB90-8937-4364-DCFDFA4244D2}"/>
              </a:ext>
            </a:extLst>
          </p:cNvPr>
          <p:cNvSpPr txBox="1"/>
          <p:nvPr/>
        </p:nvSpPr>
        <p:spPr>
          <a:xfrm>
            <a:off x="10546252" y="12353692"/>
            <a:ext cx="9846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en-SG" sz="2800" b="1" u="sng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nsuring during transmission, unauthorized parties cannot access, steal, or manipulate with data.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1C7EE-4974-218D-C787-C01D9EE33E7C}"/>
              </a:ext>
            </a:extLst>
          </p:cNvPr>
          <p:cNvSpPr txBox="1"/>
          <p:nvPr/>
        </p:nvSpPr>
        <p:spPr>
          <a:xfrm>
            <a:off x="15539159" y="6504711"/>
            <a:ext cx="4660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Speed</a:t>
            </a:r>
            <a:r>
              <a:rPr lang="en-SG" sz="2800" dirty="0">
                <a:solidFill>
                  <a:schemeClr val="bg1"/>
                </a:solidFill>
                <a:effectLst/>
                <a:highlight>
                  <a:srgbClr val="1E41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ncreased speed, which opens up new opportunities for secure and fast data transmission.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D1A10-07A2-70FE-66AD-CC18734FD1B3}"/>
              </a:ext>
            </a:extLst>
          </p:cNvPr>
          <p:cNvSpPr txBox="1"/>
          <p:nvPr/>
        </p:nvSpPr>
        <p:spPr>
          <a:xfrm>
            <a:off x="10066319" y="18330155"/>
            <a:ext cx="96445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u="sng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Weaknesses</a:t>
            </a:r>
            <a:endParaRPr lang="en-US" sz="2800" kern="1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application range were constrained by data rate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oute losses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estriction of high data rate</a:t>
            </a:r>
            <a:endParaRPr lang="en-SG" sz="2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BF866-6E66-753A-906D-670F825E3B59}"/>
              </a:ext>
            </a:extLst>
          </p:cNvPr>
          <p:cNvSpPr txBox="1"/>
          <p:nvPr/>
        </p:nvSpPr>
        <p:spPr>
          <a:xfrm>
            <a:off x="21279309" y="9921438"/>
            <a:ext cx="7777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Collect m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ore research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nhance public environment security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Broaden application scope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31104-F0E4-02E6-05B6-69747283A179}"/>
              </a:ext>
            </a:extLst>
          </p:cNvPr>
          <p:cNvSpPr txBox="1"/>
          <p:nvPr/>
        </p:nvSpPr>
        <p:spPr>
          <a:xfrm>
            <a:off x="21393868" y="14013296"/>
            <a:ext cx="74890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[1] Z.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Geng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F. N. Khan, X. Guan, and Y. Dong, "Advances in Visible Light Communication Technologies and Applications," Photonics, vol. 9, no. 12, pp. 893-894, Nov. 2022,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10.3390/photonics9120893.</a:t>
            </a:r>
            <a:endParaRPr lang="en-SG" sz="2000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[2] M. K. Hasan, M. Shahjalal, M. Z. Chowdhury, and Y. M. Jang, "Application-Based Comparative Performance Analysis of Visible Light Communication Technologies," presented at the Symposium of the Korean Institute of Communications and Information Sciences, 2019, pp. 1450-1453.</a:t>
            </a:r>
            <a:endParaRPr lang="en-SG" sz="2000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[3] A.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Poulose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"Simulation of an Indoor Visible Light Communication System Using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Optisystem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," Signals, vol. 3, no. 4, pp. 765–793, Nov. 2022,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10.3390/signals3040046.</a:t>
            </a:r>
            <a:endParaRPr lang="en-SG" sz="2000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[4].V.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Rodoplu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Hocaoğlu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A. Adar, R. O.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Çikmazel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and A.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Saylam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"Characterization of Line-of-Sight Link Availability in Indoor Visible Light Communication Networks Based on the Behavior of Human Users," IEEE Access, vol. 8, pp. 39336-39348, 2020. </a:t>
            </a:r>
            <a:endParaRPr lang="en-SG" sz="2000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[5] R. F. Miranda et al., "A Review of Cognitive Hybrid Radio Frequency/Visible Light Communication Systems for Wireless Sensor Networks," Sensors, vol. 23, no. 18, pp. 7815-7816, Sep. 2023, </a:t>
            </a:r>
            <a:r>
              <a:rPr lang="en-US" sz="2000" i="1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10.3390/s23187815.</a:t>
            </a:r>
            <a:endParaRPr lang="en-SG" sz="2000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Picture 30" descr="A logo of an university&#10;&#10;Description automatically generated">
            <a:extLst>
              <a:ext uri="{FF2B5EF4-FFF2-40B4-BE49-F238E27FC236}">
                <a16:creationId xmlns:a16="http://schemas.microsoft.com/office/drawing/2014/main" id="{11E6886F-9C7C-5AD3-E337-C1804729A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0" b="1"/>
          <a:stretch/>
        </p:blipFill>
        <p:spPr>
          <a:xfrm>
            <a:off x="1822238" y="979049"/>
            <a:ext cx="2921438" cy="29015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23D084-6B2E-7D43-45BA-1E133DEB8DC0}"/>
              </a:ext>
            </a:extLst>
          </p:cNvPr>
          <p:cNvSpPr txBox="1"/>
          <p:nvPr/>
        </p:nvSpPr>
        <p:spPr>
          <a:xfrm>
            <a:off x="12853602" y="2447364"/>
            <a:ext cx="548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Wenrui</a:t>
            </a:r>
            <a:r>
              <a:rPr lang="en-US" sz="3200" b="1" i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 2253589</a:t>
            </a:r>
            <a:endParaRPr lang="en-US" sz="3200" b="1" i="1" dirty="0">
              <a:solidFill>
                <a:srgbClr val="1E417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426C79-A177-AA7A-8150-8D29A17D08D7}"/>
              </a:ext>
            </a:extLst>
          </p:cNvPr>
          <p:cNvSpPr txBox="1"/>
          <p:nvPr/>
        </p:nvSpPr>
        <p:spPr>
          <a:xfrm>
            <a:off x="7372474" y="3085980"/>
            <a:ext cx="1747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Computer Science, Xi’an </a:t>
            </a:r>
            <a:r>
              <a:rPr lang="en-US" sz="3600" b="1" i="1" dirty="0" err="1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Jiaotong</a:t>
            </a:r>
            <a:r>
              <a:rPr lang="en-US" sz="3600" b="1" i="1" dirty="0">
                <a:solidFill>
                  <a:srgbClr val="1E4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-Liverpool University, Suzhou, China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6AC28D-A9DE-2AAE-1CDF-9786D48A0669}"/>
              </a:ext>
            </a:extLst>
          </p:cNvPr>
          <p:cNvSpPr txBox="1"/>
          <p:nvPr/>
        </p:nvSpPr>
        <p:spPr>
          <a:xfrm>
            <a:off x="13730283" y="5937065"/>
            <a:ext cx="32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7F06F-8AA7-1F10-C874-73CE4601793E}"/>
              </a:ext>
            </a:extLst>
          </p:cNvPr>
          <p:cNvSpPr txBox="1"/>
          <p:nvPr/>
        </p:nvSpPr>
        <p:spPr>
          <a:xfrm>
            <a:off x="13729789" y="11493757"/>
            <a:ext cx="32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93CD5F-CF57-4621-1948-95308DC97651}"/>
              </a:ext>
            </a:extLst>
          </p:cNvPr>
          <p:cNvSpPr txBox="1"/>
          <p:nvPr/>
        </p:nvSpPr>
        <p:spPr>
          <a:xfrm>
            <a:off x="10466853" y="6554711"/>
            <a:ext cx="4365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 confidentiality, integrity, and reliability. </a:t>
            </a:r>
            <a:endParaRPr lang="en-US" sz="2800" b="1" kern="100" dirty="0">
              <a:solidFill>
                <a:schemeClr val="bg1"/>
              </a:solidFill>
              <a:effectLst/>
              <a:highlight>
                <a:srgbClr val="1E417B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70E4E2-54D2-0389-5916-16BEA109AE8A}"/>
              </a:ext>
            </a:extLst>
          </p:cNvPr>
          <p:cNvSpPr txBox="1"/>
          <p:nvPr/>
        </p:nvSpPr>
        <p:spPr>
          <a:xfrm>
            <a:off x="10559504" y="16222391"/>
            <a:ext cx="9732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Flexibility in wireless communication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igh speed in optical communication.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ccomplish Gbps-level high-speed data delivery.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353BB6-D2D4-058E-0375-49A7648038B2}"/>
              </a:ext>
            </a:extLst>
          </p:cNvPr>
          <p:cNvSpPr txBox="1"/>
          <p:nvPr/>
        </p:nvSpPr>
        <p:spPr>
          <a:xfrm>
            <a:off x="14298325" y="12070457"/>
            <a:ext cx="164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DF974-04DF-4842-2916-1ADD10A3180F}"/>
              </a:ext>
            </a:extLst>
          </p:cNvPr>
          <p:cNvSpPr txBox="1"/>
          <p:nvPr/>
        </p:nvSpPr>
        <p:spPr>
          <a:xfrm>
            <a:off x="14465975" y="15630619"/>
            <a:ext cx="1646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pic>
        <p:nvPicPr>
          <p:cNvPr id="40" name="Picture 39" descr="A diagram of different types of technology&#10;&#10;Description automatically generated">
            <a:extLst>
              <a:ext uri="{FF2B5EF4-FFF2-40B4-BE49-F238E27FC236}">
                <a16:creationId xmlns:a16="http://schemas.microsoft.com/office/drawing/2014/main" id="{7153010A-82D2-771D-CE9E-7154D6F8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379" y="5839746"/>
            <a:ext cx="4655478" cy="3174054"/>
          </a:xfrm>
          <a:prstGeom prst="rect">
            <a:avLst/>
          </a:prstGeom>
          <a:ln w="76200">
            <a:solidFill>
              <a:srgbClr val="98CEE2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4263132-FBC8-40DA-CC9D-0E5C1B9722D8}"/>
              </a:ext>
            </a:extLst>
          </p:cNvPr>
          <p:cNvSpPr txBox="1"/>
          <p:nvPr/>
        </p:nvSpPr>
        <p:spPr>
          <a:xfrm>
            <a:off x="6516407" y="5636139"/>
            <a:ext cx="28767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Definition : In VLC, Information is transmitted through the modification of light sources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80E2FB-F3F6-076F-FF6D-861DA1171068}"/>
              </a:ext>
            </a:extLst>
          </p:cNvPr>
          <p:cNvSpPr txBox="1"/>
          <p:nvPr/>
        </p:nvSpPr>
        <p:spPr>
          <a:xfrm>
            <a:off x="1486396" y="16048771"/>
            <a:ext cx="781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ynchronization identification and detection signals added when needed</a:t>
            </a:r>
            <a:endParaRPr lang="en-SG" sz="2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104159-893A-BF9A-56B3-D7B16CC33EDB}"/>
              </a:ext>
            </a:extLst>
          </p:cNvPr>
          <p:cNvSpPr txBox="1"/>
          <p:nvPr/>
        </p:nvSpPr>
        <p:spPr>
          <a:xfrm>
            <a:off x="1486396" y="13733996"/>
            <a:ext cx="536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General Principles</a:t>
            </a:r>
            <a:r>
              <a:rPr lang="en-SG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800" b="1" u="sng" kern="100" dirty="0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3085F9-5BBD-90CD-718D-95CFF00C5C07}"/>
              </a:ext>
            </a:extLst>
          </p:cNvPr>
          <p:cNvSpPr txBox="1"/>
          <p:nvPr/>
        </p:nvSpPr>
        <p:spPr>
          <a:xfrm>
            <a:off x="1486396" y="15472760"/>
            <a:ext cx="536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Special Principles</a:t>
            </a:r>
            <a:r>
              <a:rPr lang="en-SG" sz="28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SG" sz="2800" b="1" u="sng" kern="100" dirty="0">
              <a:effectLst/>
              <a:latin typeface="Times New Roman" panose="02020603050405020304" pitchFamily="18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351AB1-737C-E425-949B-DC14877F3EC6}"/>
              </a:ext>
            </a:extLst>
          </p:cNvPr>
          <p:cNvSpPr txBox="1"/>
          <p:nvPr/>
        </p:nvSpPr>
        <p:spPr>
          <a:xfrm>
            <a:off x="2505045" y="19893587"/>
            <a:ext cx="66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 Model of VLC communication system.</a:t>
            </a:r>
            <a:endParaRPr lang="en-SG" sz="2400" b="1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0F5F9-ABA3-11C1-9336-55D87860280C}"/>
              </a:ext>
            </a:extLst>
          </p:cNvPr>
          <p:cNvSpPr txBox="1"/>
          <p:nvPr/>
        </p:nvSpPr>
        <p:spPr>
          <a:xfrm>
            <a:off x="23521663" y="7007415"/>
            <a:ext cx="32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3485C9-B50B-57DE-B697-E63522D7E37F}"/>
              </a:ext>
            </a:extLst>
          </p:cNvPr>
          <p:cNvSpPr txBox="1"/>
          <p:nvPr/>
        </p:nvSpPr>
        <p:spPr>
          <a:xfrm>
            <a:off x="23616804" y="9168261"/>
            <a:ext cx="32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E417B"/>
                </a:solidFill>
                <a:highlight>
                  <a:srgbClr val="98CEE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B233D5-5EFB-2CDC-8B05-693923B27671}"/>
              </a:ext>
            </a:extLst>
          </p:cNvPr>
          <p:cNvSpPr txBox="1"/>
          <p:nvPr/>
        </p:nvSpPr>
        <p:spPr>
          <a:xfrm>
            <a:off x="21374451" y="7764535"/>
            <a:ext cx="777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nsufficient sample sizes or restricted references.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sz="2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sufficient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comprehensive research data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675D917-5773-4092-2C83-E1CC965B5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9504" y="8905691"/>
            <a:ext cx="9633137" cy="1848240"/>
          </a:xfrm>
          <a:prstGeom prst="rect">
            <a:avLst/>
          </a:prstGeom>
          <a:ln w="76200">
            <a:solidFill>
              <a:srgbClr val="98CEE2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85DF22-E1F8-5358-1959-5A593536C1ED}"/>
              </a:ext>
            </a:extLst>
          </p:cNvPr>
          <p:cNvSpPr txBox="1"/>
          <p:nvPr/>
        </p:nvSpPr>
        <p:spPr>
          <a:xfrm>
            <a:off x="10615705" y="14171520"/>
            <a:ext cx="9846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u="sng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 level of secrecy is merely relative. </a:t>
            </a:r>
            <a:endParaRPr lang="en-US" sz="28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Particularly in public areas.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551915-2503-01E6-075C-06628CB9AC4A}"/>
              </a:ext>
            </a:extLst>
          </p:cNvPr>
          <p:cNvSpPr txBox="1"/>
          <p:nvPr/>
        </p:nvSpPr>
        <p:spPr>
          <a:xfrm>
            <a:off x="1963576" y="9054395"/>
            <a:ext cx="3617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 Application of VLC</a:t>
            </a:r>
            <a:endParaRPr lang="en-SG" sz="2400" b="1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DDDB3D-C8BA-51F9-6172-65A9018C998A}"/>
              </a:ext>
            </a:extLst>
          </p:cNvPr>
          <p:cNvSpPr txBox="1"/>
          <p:nvPr/>
        </p:nvSpPr>
        <p:spPr>
          <a:xfrm>
            <a:off x="13203829" y="10839223"/>
            <a:ext cx="662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3. Security system of VLC</a:t>
            </a:r>
            <a:endParaRPr lang="en-SG" sz="2400" b="1" i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</TotalTime>
  <Words>511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CHEN Yiman</dc:creator>
  <cp:keywords/>
  <dc:description/>
  <cp:lastModifiedBy>CHEN Yiman</cp:lastModifiedBy>
  <cp:revision>3</cp:revision>
  <dcterms:created xsi:type="dcterms:W3CDTF">2024-05-09T08:51:43Z</dcterms:created>
  <dcterms:modified xsi:type="dcterms:W3CDTF">2024-05-09T15:22:15Z</dcterms:modified>
  <cp:category/>
</cp:coreProperties>
</file>