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58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0"/>
    <p:restoredTop sz="94645"/>
  </p:normalViewPr>
  <p:slideViewPr>
    <p:cSldViewPr snapToGrid="0">
      <p:cViewPr>
        <p:scale>
          <a:sx n="22" d="100"/>
          <a:sy n="22" d="100"/>
        </p:scale>
        <p:origin x="324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06F8AD6-1E4B-7F4C-88A5-EDC91D3510B0}"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334531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06F8AD6-1E4B-7F4C-88A5-EDC91D3510B0}"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407351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06F8AD6-1E4B-7F4C-88A5-EDC91D3510B0}"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249670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06F8AD6-1E4B-7F4C-88A5-EDC91D3510B0}"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6119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06F8AD6-1E4B-7F4C-88A5-EDC91D3510B0}"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336722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06F8AD6-1E4B-7F4C-88A5-EDC91D3510B0}" type="datetimeFigureOut">
              <a:rPr lang="en-US" smtClean="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51650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06F8AD6-1E4B-7F4C-88A5-EDC91D3510B0}" type="datetimeFigureOut">
              <a:rPr lang="en-US" smtClean="0"/>
              <a:t>4/10/24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128494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06F8AD6-1E4B-7F4C-88A5-EDC91D3510B0}" type="datetimeFigureOut">
              <a:rPr lang="en-US" smtClean="0"/>
              <a:t>4/10/24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309592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F8AD6-1E4B-7F4C-88A5-EDC91D3510B0}" type="datetimeFigureOut">
              <a:rPr lang="en-US" smtClean="0"/>
              <a:t>4/10/24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849438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406F8AD6-1E4B-7F4C-88A5-EDC91D3510B0}" type="datetimeFigureOut">
              <a:rPr lang="en-US" smtClean="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136735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406F8AD6-1E4B-7F4C-88A5-EDC91D3510B0}" type="datetimeFigureOut">
              <a:rPr lang="en-US" smtClean="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88B52-2C9E-7D45-A751-F4EA807A7E79}" type="slidenum">
              <a:rPr lang="en-US" smtClean="0"/>
              <a:t>‹#›</a:t>
            </a:fld>
            <a:endParaRPr lang="en-US"/>
          </a:p>
        </p:txBody>
      </p:sp>
    </p:spTree>
    <p:extLst>
      <p:ext uri="{BB962C8B-B14F-4D97-AF65-F5344CB8AC3E}">
        <p14:creationId xmlns:p14="http://schemas.microsoft.com/office/powerpoint/2010/main" val="176342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406F8AD6-1E4B-7F4C-88A5-EDC91D3510B0}" type="datetimeFigureOut">
              <a:rPr lang="en-US" smtClean="0"/>
              <a:t>4/10/24</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22788B52-2C9E-7D45-A751-F4EA807A7E79}" type="slidenum">
              <a:rPr lang="en-US" smtClean="0"/>
              <a:t>‹#›</a:t>
            </a:fld>
            <a:endParaRPr lang="en-US"/>
          </a:p>
        </p:txBody>
      </p:sp>
    </p:spTree>
    <p:extLst>
      <p:ext uri="{BB962C8B-B14F-4D97-AF65-F5344CB8AC3E}">
        <p14:creationId xmlns:p14="http://schemas.microsoft.com/office/powerpoint/2010/main" val="18538757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91656C-D55D-189E-5FD6-8FC48D7E8DB9}"/>
              </a:ext>
            </a:extLst>
          </p:cNvPr>
          <p:cNvSpPr/>
          <p:nvPr/>
        </p:nvSpPr>
        <p:spPr>
          <a:xfrm>
            <a:off x="493712" y="812800"/>
            <a:ext cx="20229511" cy="3230880"/>
          </a:xfrm>
          <a:prstGeom prst="rect">
            <a:avLst/>
          </a:prstGeom>
          <a:solidFill>
            <a:srgbClr val="4058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8887472-AECD-ABC2-7EF7-6147F232A146}"/>
              </a:ext>
            </a:extLst>
          </p:cNvPr>
          <p:cNvSpPr/>
          <p:nvPr/>
        </p:nvSpPr>
        <p:spPr>
          <a:xfrm>
            <a:off x="493712" y="4514192"/>
            <a:ext cx="6444414" cy="22619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B0AD14-87A4-0A52-46C0-CE3B8D9A3223}"/>
              </a:ext>
            </a:extLst>
          </p:cNvPr>
          <p:cNvSpPr/>
          <p:nvPr/>
        </p:nvSpPr>
        <p:spPr>
          <a:xfrm>
            <a:off x="7347793" y="4534512"/>
            <a:ext cx="6532151" cy="22619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29933-0D66-AEAE-6904-096F446F66D1}"/>
              </a:ext>
            </a:extLst>
          </p:cNvPr>
          <p:cNvSpPr/>
          <p:nvPr/>
        </p:nvSpPr>
        <p:spPr>
          <a:xfrm>
            <a:off x="14245184" y="4514192"/>
            <a:ext cx="6478039" cy="22639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2D6B871-299D-183F-82AF-C1FF653D194A}"/>
              </a:ext>
            </a:extLst>
          </p:cNvPr>
          <p:cNvSpPr txBox="1"/>
          <p:nvPr/>
        </p:nvSpPr>
        <p:spPr>
          <a:xfrm>
            <a:off x="897732" y="1212098"/>
            <a:ext cx="19748975" cy="1938992"/>
          </a:xfrm>
          <a:prstGeom prst="rect">
            <a:avLst/>
          </a:prstGeom>
          <a:noFill/>
        </p:spPr>
        <p:txBody>
          <a:bodyPr wrap="square" rtlCol="0">
            <a:spAutoFit/>
          </a:bodyPr>
          <a:lstStyle/>
          <a:p>
            <a:r>
              <a:rPr lang="en-SG" sz="6000" b="1" dirty="0">
                <a:solidFill>
                  <a:schemeClr val="bg1"/>
                </a:solidFill>
                <a:effectLst/>
              </a:rPr>
              <a:t>Current and Future Development in </a:t>
            </a:r>
          </a:p>
          <a:p>
            <a:r>
              <a:rPr lang="en-SG" sz="6000" b="1" dirty="0">
                <a:solidFill>
                  <a:schemeClr val="bg1"/>
                </a:solidFill>
                <a:effectLst/>
              </a:rPr>
              <a:t>Lung Cancer Diagnosis </a:t>
            </a:r>
            <a:endParaRPr lang="en-SG" sz="6000" b="1" dirty="0">
              <a:solidFill>
                <a:schemeClr val="bg1"/>
              </a:solidFill>
            </a:endParaRPr>
          </a:p>
        </p:txBody>
      </p:sp>
      <p:sp>
        <p:nvSpPr>
          <p:cNvPr id="10" name="TextBox 9">
            <a:extLst>
              <a:ext uri="{FF2B5EF4-FFF2-40B4-BE49-F238E27FC236}">
                <a16:creationId xmlns:a16="http://schemas.microsoft.com/office/drawing/2014/main" id="{6079CB32-2C16-6E5F-A4D9-AABEB84A38B6}"/>
              </a:ext>
            </a:extLst>
          </p:cNvPr>
          <p:cNvSpPr txBox="1"/>
          <p:nvPr/>
        </p:nvSpPr>
        <p:spPr>
          <a:xfrm>
            <a:off x="936150" y="3121220"/>
            <a:ext cx="9906000" cy="584775"/>
          </a:xfrm>
          <a:prstGeom prst="rect">
            <a:avLst/>
          </a:prstGeom>
          <a:noFill/>
        </p:spPr>
        <p:txBody>
          <a:bodyPr wrap="square" rtlCol="0">
            <a:spAutoFit/>
          </a:bodyPr>
          <a:lstStyle/>
          <a:p>
            <a:r>
              <a:rPr lang="en-US" sz="3200" b="1" i="1" dirty="0">
                <a:solidFill>
                  <a:schemeClr val="bg1"/>
                </a:solidFill>
              </a:rPr>
              <a:t>Author: Jiao </a:t>
            </a:r>
            <a:r>
              <a:rPr lang="en-US" sz="3200" b="1" i="1" dirty="0" err="1">
                <a:solidFill>
                  <a:schemeClr val="bg1"/>
                </a:solidFill>
              </a:rPr>
              <a:t>Yihang</a:t>
            </a:r>
            <a:endParaRPr lang="en-US" sz="3200" b="1" i="1" dirty="0">
              <a:solidFill>
                <a:schemeClr val="bg1"/>
              </a:solidFill>
            </a:endParaRPr>
          </a:p>
        </p:txBody>
      </p:sp>
      <p:sp>
        <p:nvSpPr>
          <p:cNvPr id="12" name="Rectangle 11">
            <a:extLst>
              <a:ext uri="{FF2B5EF4-FFF2-40B4-BE49-F238E27FC236}">
                <a16:creationId xmlns:a16="http://schemas.microsoft.com/office/drawing/2014/main" id="{03ABC1A5-E9C1-932A-5EAC-17AFC7BE021A}"/>
              </a:ext>
            </a:extLst>
          </p:cNvPr>
          <p:cNvSpPr/>
          <p:nvPr/>
        </p:nvSpPr>
        <p:spPr>
          <a:xfrm>
            <a:off x="509224" y="4522665"/>
            <a:ext cx="6428902" cy="728206"/>
          </a:xfrm>
          <a:prstGeom prst="rect">
            <a:avLst/>
          </a:prstGeom>
          <a:solidFill>
            <a:srgbClr val="4058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8DDA4D-5DFE-DBF1-A1AE-CF56FC563DA2}"/>
              </a:ext>
            </a:extLst>
          </p:cNvPr>
          <p:cNvSpPr/>
          <p:nvPr/>
        </p:nvSpPr>
        <p:spPr>
          <a:xfrm>
            <a:off x="14244593" y="4533296"/>
            <a:ext cx="6478039" cy="728206"/>
          </a:xfrm>
          <a:prstGeom prst="rect">
            <a:avLst/>
          </a:prstGeom>
          <a:solidFill>
            <a:srgbClr val="4058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AC8E31-98B8-D637-E014-1D0307A8D227}"/>
              </a:ext>
            </a:extLst>
          </p:cNvPr>
          <p:cNvSpPr/>
          <p:nvPr/>
        </p:nvSpPr>
        <p:spPr>
          <a:xfrm>
            <a:off x="7347202" y="4539772"/>
            <a:ext cx="6532151" cy="728206"/>
          </a:xfrm>
          <a:prstGeom prst="rect">
            <a:avLst/>
          </a:prstGeom>
          <a:solidFill>
            <a:srgbClr val="4058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4B5CCA6-DAB9-5F01-3B16-05E4B9A97C96}"/>
              </a:ext>
            </a:extLst>
          </p:cNvPr>
          <p:cNvSpPr/>
          <p:nvPr/>
        </p:nvSpPr>
        <p:spPr>
          <a:xfrm>
            <a:off x="483969" y="21597163"/>
            <a:ext cx="6444414" cy="808306"/>
          </a:xfrm>
          <a:prstGeom prst="rect">
            <a:avLst/>
          </a:prstGeom>
          <a:solidFill>
            <a:srgbClr val="4058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12A96BD-3F46-34C8-1580-EBEC97E03796}"/>
              </a:ext>
            </a:extLst>
          </p:cNvPr>
          <p:cNvSpPr txBox="1"/>
          <p:nvPr/>
        </p:nvSpPr>
        <p:spPr>
          <a:xfrm>
            <a:off x="660401" y="21656926"/>
            <a:ext cx="5228749" cy="707886"/>
          </a:xfrm>
          <a:prstGeom prst="rect">
            <a:avLst/>
          </a:prstGeom>
          <a:noFill/>
        </p:spPr>
        <p:txBody>
          <a:bodyPr wrap="square" rtlCol="0">
            <a:spAutoFit/>
          </a:bodyPr>
          <a:lstStyle/>
          <a:p>
            <a:r>
              <a:rPr lang="en-SG" sz="4000" dirty="0">
                <a:solidFill>
                  <a:schemeClr val="bg1"/>
                </a:solidFill>
                <a:effectLst/>
                <a:ea typeface="Times New Roman" panose="02020603050405020304" pitchFamily="18" charset="0"/>
              </a:rPr>
              <a:t>Materials and Methods </a:t>
            </a:r>
          </a:p>
        </p:txBody>
      </p:sp>
      <p:sp>
        <p:nvSpPr>
          <p:cNvPr id="17" name="Rectangle 16">
            <a:extLst>
              <a:ext uri="{FF2B5EF4-FFF2-40B4-BE49-F238E27FC236}">
                <a16:creationId xmlns:a16="http://schemas.microsoft.com/office/drawing/2014/main" id="{C9A677AC-8D19-36FF-77D4-57D95097CB0D}"/>
              </a:ext>
            </a:extLst>
          </p:cNvPr>
          <p:cNvSpPr/>
          <p:nvPr/>
        </p:nvSpPr>
        <p:spPr>
          <a:xfrm>
            <a:off x="14244594" y="17961384"/>
            <a:ext cx="6478630" cy="760515"/>
          </a:xfrm>
          <a:prstGeom prst="rect">
            <a:avLst/>
          </a:prstGeom>
          <a:solidFill>
            <a:srgbClr val="4058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6BE4F65-03B9-CB0D-AEB9-30BB9DFC7E0F}"/>
              </a:ext>
            </a:extLst>
          </p:cNvPr>
          <p:cNvSpPr txBox="1"/>
          <p:nvPr/>
        </p:nvSpPr>
        <p:spPr>
          <a:xfrm>
            <a:off x="14554755" y="18014013"/>
            <a:ext cx="3594677" cy="707886"/>
          </a:xfrm>
          <a:prstGeom prst="rect">
            <a:avLst/>
          </a:prstGeom>
          <a:noFill/>
        </p:spPr>
        <p:txBody>
          <a:bodyPr wrap="square" rtlCol="0">
            <a:spAutoFit/>
          </a:bodyPr>
          <a:lstStyle/>
          <a:p>
            <a:r>
              <a:rPr lang="en-SG" sz="4000" dirty="0">
                <a:solidFill>
                  <a:schemeClr val="bg1"/>
                </a:solidFill>
                <a:effectLst/>
                <a:ea typeface="Times New Roman" panose="02020603050405020304" pitchFamily="18" charset="0"/>
              </a:rPr>
              <a:t>Conclusions </a:t>
            </a:r>
          </a:p>
        </p:txBody>
      </p:sp>
      <p:sp>
        <p:nvSpPr>
          <p:cNvPr id="19" name="TextBox 18">
            <a:extLst>
              <a:ext uri="{FF2B5EF4-FFF2-40B4-BE49-F238E27FC236}">
                <a16:creationId xmlns:a16="http://schemas.microsoft.com/office/drawing/2014/main" id="{ADDE5B8A-4CCD-04A5-F5D7-91C9B2939E27}"/>
              </a:ext>
            </a:extLst>
          </p:cNvPr>
          <p:cNvSpPr txBox="1"/>
          <p:nvPr/>
        </p:nvSpPr>
        <p:spPr>
          <a:xfrm>
            <a:off x="14578769" y="4542174"/>
            <a:ext cx="3594677" cy="707886"/>
          </a:xfrm>
          <a:prstGeom prst="rect">
            <a:avLst/>
          </a:prstGeom>
          <a:noFill/>
        </p:spPr>
        <p:txBody>
          <a:bodyPr wrap="square" rtlCol="0">
            <a:spAutoFit/>
          </a:bodyPr>
          <a:lstStyle/>
          <a:p>
            <a:r>
              <a:rPr lang="en-SG" sz="4000" dirty="0">
                <a:solidFill>
                  <a:schemeClr val="bg1"/>
                </a:solidFill>
                <a:effectLst/>
                <a:ea typeface="Times New Roman" panose="02020603050405020304" pitchFamily="18" charset="0"/>
              </a:rPr>
              <a:t>Results</a:t>
            </a:r>
          </a:p>
        </p:txBody>
      </p:sp>
      <p:sp>
        <p:nvSpPr>
          <p:cNvPr id="20" name="Rectangle 19">
            <a:extLst>
              <a:ext uri="{FF2B5EF4-FFF2-40B4-BE49-F238E27FC236}">
                <a16:creationId xmlns:a16="http://schemas.microsoft.com/office/drawing/2014/main" id="{37B1AE44-FB73-E5CB-DA27-C0379EE559FB}"/>
              </a:ext>
            </a:extLst>
          </p:cNvPr>
          <p:cNvSpPr/>
          <p:nvPr/>
        </p:nvSpPr>
        <p:spPr>
          <a:xfrm>
            <a:off x="493712" y="27624505"/>
            <a:ext cx="20229511" cy="1837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A75E891-E9E0-D43A-D4DA-F62BF9C67A1A}"/>
              </a:ext>
            </a:extLst>
          </p:cNvPr>
          <p:cNvSpPr txBox="1"/>
          <p:nvPr/>
        </p:nvSpPr>
        <p:spPr>
          <a:xfrm>
            <a:off x="855199" y="27700397"/>
            <a:ext cx="2615490" cy="646331"/>
          </a:xfrm>
          <a:prstGeom prst="rect">
            <a:avLst/>
          </a:prstGeom>
          <a:noFill/>
        </p:spPr>
        <p:txBody>
          <a:bodyPr wrap="square" rtlCol="0">
            <a:spAutoFit/>
          </a:bodyPr>
          <a:lstStyle/>
          <a:p>
            <a:r>
              <a:rPr lang="en-US" sz="3600" i="1" dirty="0">
                <a:solidFill>
                  <a:srgbClr val="405873"/>
                </a:solidFill>
              </a:rPr>
              <a:t>Reference</a:t>
            </a:r>
          </a:p>
        </p:txBody>
      </p:sp>
      <p:sp>
        <p:nvSpPr>
          <p:cNvPr id="22" name="TextBox 21">
            <a:extLst>
              <a:ext uri="{FF2B5EF4-FFF2-40B4-BE49-F238E27FC236}">
                <a16:creationId xmlns:a16="http://schemas.microsoft.com/office/drawing/2014/main" id="{6203DF48-8603-5480-35C8-FBC1943BE0DA}"/>
              </a:ext>
            </a:extLst>
          </p:cNvPr>
          <p:cNvSpPr txBox="1"/>
          <p:nvPr/>
        </p:nvSpPr>
        <p:spPr>
          <a:xfrm>
            <a:off x="693292" y="13243926"/>
            <a:ext cx="5945350" cy="3046988"/>
          </a:xfrm>
          <a:prstGeom prst="rect">
            <a:avLst/>
          </a:prstGeom>
          <a:noFill/>
        </p:spPr>
        <p:txBody>
          <a:bodyPr wrap="square" rtlCol="0">
            <a:spAutoFit/>
          </a:bodyPr>
          <a:lstStyle/>
          <a:p>
            <a:r>
              <a:rPr lang="en-SG" sz="2400" dirty="0">
                <a:ea typeface="Times New Roman" panose="02020603050405020304" pitchFamily="18" charset="0"/>
              </a:rPr>
              <a:t>T</a:t>
            </a:r>
            <a:r>
              <a:rPr lang="en-SG" sz="2400" dirty="0">
                <a:effectLst/>
                <a:ea typeface="Times New Roman" panose="02020603050405020304" pitchFamily="18" charset="0"/>
              </a:rPr>
              <a:t>he earliest diagnosis of lung cancer is crucial, especially in screening high-risk populations with an urgent need to identify novel biomarkers. </a:t>
            </a:r>
            <a:r>
              <a:rPr lang="en-SG" sz="2400" dirty="0">
                <a:ea typeface="Times New Roman" panose="02020603050405020304" pitchFamily="18" charset="0"/>
              </a:rPr>
              <a:t>A</a:t>
            </a:r>
            <a:r>
              <a:rPr lang="en-SG" sz="2400" dirty="0">
                <a:effectLst/>
                <a:ea typeface="Times New Roman" panose="02020603050405020304" pitchFamily="18" charset="0"/>
              </a:rPr>
              <a:t>ccurate diagnosis is vital for the most suitable treatment of individual patients with lung cancer. Thus, there is an urgent need to identify sensitive and specific biomarkers for early diagnosis. </a:t>
            </a:r>
          </a:p>
        </p:txBody>
      </p:sp>
      <p:sp>
        <p:nvSpPr>
          <p:cNvPr id="23" name="TextBox 22">
            <a:extLst>
              <a:ext uri="{FF2B5EF4-FFF2-40B4-BE49-F238E27FC236}">
                <a16:creationId xmlns:a16="http://schemas.microsoft.com/office/drawing/2014/main" id="{A37BB746-F4AB-1CC8-D883-4F172FF3D570}"/>
              </a:ext>
            </a:extLst>
          </p:cNvPr>
          <p:cNvSpPr txBox="1"/>
          <p:nvPr/>
        </p:nvSpPr>
        <p:spPr>
          <a:xfrm>
            <a:off x="617857" y="16560452"/>
            <a:ext cx="5945350" cy="2308324"/>
          </a:xfrm>
          <a:prstGeom prst="rect">
            <a:avLst/>
          </a:prstGeom>
          <a:noFill/>
        </p:spPr>
        <p:txBody>
          <a:bodyPr wrap="square" rtlCol="0">
            <a:spAutoFit/>
          </a:bodyPr>
          <a:lstStyle/>
          <a:p>
            <a:r>
              <a:rPr lang="en-SG" sz="2400" i="1" dirty="0">
                <a:effectLst/>
                <a:ea typeface="Times New Roman" panose="02020603050405020304" pitchFamily="18" charset="0"/>
              </a:rPr>
              <a:t>This study will focus on 2 questions:</a:t>
            </a:r>
          </a:p>
          <a:p>
            <a:pPr marL="342900" indent="-342900">
              <a:buFont typeface="Arial" panose="020B0604020202020204" pitchFamily="34" charset="0"/>
              <a:buChar char="•"/>
            </a:pPr>
            <a:r>
              <a:rPr lang="en-SG" sz="2400" b="1" dirty="0">
                <a:ea typeface="Times New Roman" panose="02020603050405020304" pitchFamily="18" charset="0"/>
              </a:rPr>
              <a:t>H</a:t>
            </a:r>
            <a:r>
              <a:rPr lang="en-SG" sz="2400" b="1" dirty="0">
                <a:effectLst/>
                <a:ea typeface="Times New Roman" panose="02020603050405020304" pitchFamily="18" charset="0"/>
              </a:rPr>
              <a:t>ow to improve earliest diagnosis of lung cancer?</a:t>
            </a:r>
          </a:p>
          <a:p>
            <a:pPr marL="342900" indent="-342900">
              <a:buFont typeface="Arial" panose="020B0604020202020204" pitchFamily="34" charset="0"/>
              <a:buChar char="•"/>
            </a:pPr>
            <a:r>
              <a:rPr lang="en-SG" sz="2400" b="1" dirty="0">
                <a:effectLst/>
                <a:ea typeface="Times New Roman" panose="02020603050405020304" pitchFamily="18" charset="0"/>
              </a:rPr>
              <a:t>How to apply accurate diagnosis, suitable treatment of individual patients with lung cancer?</a:t>
            </a:r>
          </a:p>
        </p:txBody>
      </p:sp>
      <p:pic>
        <p:nvPicPr>
          <p:cNvPr id="26" name="Picture 25" descr="A diagram of a lung&#10;&#10;Description automatically generated">
            <a:extLst>
              <a:ext uri="{FF2B5EF4-FFF2-40B4-BE49-F238E27FC236}">
                <a16:creationId xmlns:a16="http://schemas.microsoft.com/office/drawing/2014/main" id="{EF13CBA9-BA2A-1527-2F56-DBB8CBF6E1DD}"/>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823433" y="19012280"/>
            <a:ext cx="5588904" cy="2113581"/>
          </a:xfrm>
          <a:prstGeom prst="rect">
            <a:avLst/>
          </a:prstGeom>
          <a:ln w="19050">
            <a:solidFill>
              <a:schemeClr val="tx1"/>
            </a:solidFill>
          </a:ln>
        </p:spPr>
      </p:pic>
      <p:pic>
        <p:nvPicPr>
          <p:cNvPr id="27" name="Picture 26">
            <a:extLst>
              <a:ext uri="{FF2B5EF4-FFF2-40B4-BE49-F238E27FC236}">
                <a16:creationId xmlns:a16="http://schemas.microsoft.com/office/drawing/2014/main" id="{9D200703-7763-F4B3-A812-DF5094F57DAB}"/>
              </a:ext>
            </a:extLst>
          </p:cNvPr>
          <p:cNvPicPr>
            <a:picLocks noChangeAspect="1"/>
          </p:cNvPicPr>
          <p:nvPr/>
        </p:nvPicPr>
        <p:blipFill>
          <a:blip r:embed="rId4"/>
          <a:stretch>
            <a:fillRect/>
          </a:stretch>
        </p:blipFill>
        <p:spPr>
          <a:xfrm>
            <a:off x="16873538" y="992327"/>
            <a:ext cx="2884441" cy="2897052"/>
          </a:xfrm>
          <a:prstGeom prst="ellipse">
            <a:avLst/>
          </a:prstGeom>
          <a:ln>
            <a:noFill/>
          </a:ln>
          <a:effectLst>
            <a:softEdge rad="112500"/>
          </a:effectLst>
        </p:spPr>
      </p:pic>
      <p:sp>
        <p:nvSpPr>
          <p:cNvPr id="28" name="TextBox 27">
            <a:extLst>
              <a:ext uri="{FF2B5EF4-FFF2-40B4-BE49-F238E27FC236}">
                <a16:creationId xmlns:a16="http://schemas.microsoft.com/office/drawing/2014/main" id="{068B6E58-1615-0617-308E-433BAA24FF97}"/>
              </a:ext>
            </a:extLst>
          </p:cNvPr>
          <p:cNvSpPr txBox="1"/>
          <p:nvPr/>
        </p:nvSpPr>
        <p:spPr>
          <a:xfrm>
            <a:off x="701573" y="23253694"/>
            <a:ext cx="3965861" cy="461665"/>
          </a:xfrm>
          <a:prstGeom prst="rect">
            <a:avLst/>
          </a:prstGeom>
          <a:noFill/>
        </p:spPr>
        <p:txBody>
          <a:bodyPr wrap="square" rtlCol="0">
            <a:spAutoFit/>
          </a:bodyPr>
          <a:lstStyle/>
          <a:p>
            <a:r>
              <a:rPr lang="en-SG" sz="2400" b="1" dirty="0">
                <a:effectLst/>
                <a:ea typeface="Times New Roman" panose="02020603050405020304" pitchFamily="18" charset="0"/>
              </a:rPr>
              <a:t>NSCLC </a:t>
            </a:r>
          </a:p>
        </p:txBody>
      </p:sp>
      <p:sp>
        <p:nvSpPr>
          <p:cNvPr id="29" name="TextBox 28">
            <a:extLst>
              <a:ext uri="{FF2B5EF4-FFF2-40B4-BE49-F238E27FC236}">
                <a16:creationId xmlns:a16="http://schemas.microsoft.com/office/drawing/2014/main" id="{5F69668C-1438-A67D-A7CE-8843C4DE265F}"/>
              </a:ext>
            </a:extLst>
          </p:cNvPr>
          <p:cNvSpPr txBox="1"/>
          <p:nvPr/>
        </p:nvSpPr>
        <p:spPr>
          <a:xfrm>
            <a:off x="660401" y="23721555"/>
            <a:ext cx="5860263" cy="3046988"/>
          </a:xfrm>
          <a:prstGeom prst="rect">
            <a:avLst/>
          </a:prstGeom>
          <a:noFill/>
        </p:spPr>
        <p:txBody>
          <a:bodyPr wrap="square" rtlCol="0">
            <a:spAutoFit/>
          </a:bodyPr>
          <a:lstStyle/>
          <a:p>
            <a:pPr marL="342900" indent="-342900">
              <a:buFont typeface="Arial" panose="020B0604020202020204" pitchFamily="34" charset="0"/>
              <a:buChar char="•"/>
            </a:pPr>
            <a:r>
              <a:rPr lang="en-SG" sz="2400" kern="0" dirty="0">
                <a:effectLst/>
                <a:ea typeface="Times New Roman" panose="02020603050405020304" pitchFamily="18" charset="0"/>
                <a:cs typeface="Times New Roman" panose="02020603050405020304" pitchFamily="18" charset="0"/>
              </a:rPr>
              <a:t>Based on the detection of biomarkers provided a channel for subgrouping patients. </a:t>
            </a:r>
          </a:p>
          <a:p>
            <a:pPr marL="342900" indent="-342900">
              <a:buFont typeface="Arial" panose="020B0604020202020204" pitchFamily="34" charset="0"/>
              <a:buChar char="•"/>
            </a:pPr>
            <a:r>
              <a:rPr lang="en-SG" sz="2400" b="1" dirty="0">
                <a:ea typeface="Times New Roman" panose="02020603050405020304" pitchFamily="18" charset="0"/>
              </a:rPr>
              <a:t>S</a:t>
            </a:r>
            <a:r>
              <a:rPr lang="en-SG" sz="2400" b="1" dirty="0">
                <a:effectLst/>
                <a:ea typeface="Times New Roman" panose="02020603050405020304" pitchFamily="18" charset="0"/>
              </a:rPr>
              <a:t>erves as a model for the successful application </a:t>
            </a:r>
            <a:r>
              <a:rPr lang="en-SG" sz="2400" dirty="0">
                <a:effectLst/>
                <a:ea typeface="Times New Roman" panose="02020603050405020304" pitchFamily="18" charset="0"/>
              </a:rPr>
              <a:t>of “precision medicine” or the concept of using advanced genetic analysis of a patient’s </a:t>
            </a:r>
            <a:r>
              <a:rPr lang="en-SG" sz="2400" dirty="0" err="1">
                <a:effectLst/>
                <a:ea typeface="Times New Roman" panose="02020603050405020304" pitchFamily="18" charset="0"/>
              </a:rPr>
              <a:t>tumor</a:t>
            </a:r>
            <a:r>
              <a:rPr lang="en-SG" sz="2400" dirty="0">
                <a:effectLst/>
                <a:ea typeface="Times New Roman" panose="02020603050405020304" pitchFamily="18" charset="0"/>
              </a:rPr>
              <a:t> to obtain an individualized therapy plan</a:t>
            </a:r>
          </a:p>
        </p:txBody>
      </p:sp>
      <p:sp>
        <p:nvSpPr>
          <p:cNvPr id="31" name="TextBox 30">
            <a:extLst>
              <a:ext uri="{FF2B5EF4-FFF2-40B4-BE49-F238E27FC236}">
                <a16:creationId xmlns:a16="http://schemas.microsoft.com/office/drawing/2014/main" id="{26FA310F-17FF-EA38-204E-B42AE28C2852}"/>
              </a:ext>
            </a:extLst>
          </p:cNvPr>
          <p:cNvSpPr txBox="1"/>
          <p:nvPr/>
        </p:nvSpPr>
        <p:spPr>
          <a:xfrm>
            <a:off x="7626214" y="5626267"/>
            <a:ext cx="3965861" cy="461665"/>
          </a:xfrm>
          <a:prstGeom prst="rect">
            <a:avLst/>
          </a:prstGeom>
          <a:noFill/>
        </p:spPr>
        <p:txBody>
          <a:bodyPr wrap="square" rtlCol="0">
            <a:spAutoFit/>
          </a:bodyPr>
          <a:lstStyle/>
          <a:p>
            <a:r>
              <a:rPr lang="en-SG" sz="2400" b="1" kern="0" dirty="0">
                <a:effectLst/>
                <a:ea typeface="Times New Roman" panose="02020603050405020304" pitchFamily="18" charset="0"/>
                <a:cs typeface="Times New Roman" panose="02020603050405020304" pitchFamily="18" charset="0"/>
              </a:rPr>
              <a:t>Lung Tissue Biopsies </a:t>
            </a:r>
            <a:endParaRPr lang="en-SG" sz="2400" b="1" dirty="0">
              <a:effectLst/>
              <a:ea typeface="Times New Roman" panose="02020603050405020304" pitchFamily="18" charset="0"/>
            </a:endParaRPr>
          </a:p>
        </p:txBody>
      </p:sp>
      <p:sp>
        <p:nvSpPr>
          <p:cNvPr id="33" name="TextBox 32">
            <a:extLst>
              <a:ext uri="{FF2B5EF4-FFF2-40B4-BE49-F238E27FC236}">
                <a16:creationId xmlns:a16="http://schemas.microsoft.com/office/drawing/2014/main" id="{C3C21055-C6F3-C32D-9241-45ECF28F2D8C}"/>
              </a:ext>
            </a:extLst>
          </p:cNvPr>
          <p:cNvSpPr txBox="1"/>
          <p:nvPr/>
        </p:nvSpPr>
        <p:spPr>
          <a:xfrm>
            <a:off x="7626214" y="9987176"/>
            <a:ext cx="3965861" cy="830997"/>
          </a:xfrm>
          <a:prstGeom prst="rect">
            <a:avLst/>
          </a:prstGeom>
          <a:noFill/>
        </p:spPr>
        <p:txBody>
          <a:bodyPr wrap="square" rtlCol="0">
            <a:spAutoFit/>
          </a:bodyPr>
          <a:lstStyle/>
          <a:p>
            <a:r>
              <a:rPr lang="en-SG" sz="2400" b="1" dirty="0">
                <a:effectLst/>
                <a:latin typeface="URWPalladioL"/>
                <a:ea typeface="Times New Roman" panose="02020603050405020304" pitchFamily="18" charset="0"/>
              </a:rPr>
              <a:t>Transition to Biomarker Applications </a:t>
            </a:r>
            <a:endParaRPr lang="en-SG" sz="2400" dirty="0">
              <a:effectLst/>
              <a:latin typeface="Times New Roman" panose="02020603050405020304" pitchFamily="18" charset="0"/>
              <a:ea typeface="Times New Roman" panose="02020603050405020304" pitchFamily="18" charset="0"/>
            </a:endParaRPr>
          </a:p>
        </p:txBody>
      </p:sp>
      <p:sp>
        <p:nvSpPr>
          <p:cNvPr id="35" name="TextBox 34">
            <a:extLst>
              <a:ext uri="{FF2B5EF4-FFF2-40B4-BE49-F238E27FC236}">
                <a16:creationId xmlns:a16="http://schemas.microsoft.com/office/drawing/2014/main" id="{F8893C65-5E14-D8BD-EA6B-2F95B5A83051}"/>
              </a:ext>
            </a:extLst>
          </p:cNvPr>
          <p:cNvSpPr txBox="1"/>
          <p:nvPr/>
        </p:nvSpPr>
        <p:spPr>
          <a:xfrm>
            <a:off x="660401" y="22646436"/>
            <a:ext cx="5860262" cy="646331"/>
          </a:xfrm>
          <a:prstGeom prst="rect">
            <a:avLst/>
          </a:prstGeom>
          <a:noFill/>
        </p:spPr>
        <p:txBody>
          <a:bodyPr wrap="square" rtlCol="0">
            <a:spAutoFit/>
          </a:bodyPr>
          <a:lstStyle/>
          <a:p>
            <a:r>
              <a:rPr lang="en-SG" sz="3600" dirty="0">
                <a:solidFill>
                  <a:srgbClr val="405873"/>
                </a:solidFill>
                <a:ea typeface="Times New Roman" panose="02020603050405020304" pitchFamily="18" charset="0"/>
              </a:rPr>
              <a:t>L</a:t>
            </a:r>
            <a:r>
              <a:rPr lang="en-SG" sz="3600" dirty="0">
                <a:solidFill>
                  <a:srgbClr val="405873"/>
                </a:solidFill>
                <a:effectLst/>
                <a:ea typeface="Times New Roman" panose="02020603050405020304" pitchFamily="18" charset="0"/>
              </a:rPr>
              <a:t>ung </a:t>
            </a:r>
            <a:r>
              <a:rPr lang="en-SG" sz="3600" dirty="0">
                <a:solidFill>
                  <a:srgbClr val="405873"/>
                </a:solidFill>
                <a:ea typeface="Times New Roman" panose="02020603050405020304" pitchFamily="18" charset="0"/>
              </a:rPr>
              <a:t>C</a:t>
            </a:r>
            <a:r>
              <a:rPr lang="en-SG" sz="3600" dirty="0">
                <a:solidFill>
                  <a:srgbClr val="405873"/>
                </a:solidFill>
                <a:effectLst/>
                <a:ea typeface="Times New Roman" panose="02020603050405020304" pitchFamily="18" charset="0"/>
              </a:rPr>
              <a:t>ancer </a:t>
            </a:r>
            <a:r>
              <a:rPr lang="en-SG" sz="3600" dirty="0">
                <a:solidFill>
                  <a:srgbClr val="405873"/>
                </a:solidFill>
                <a:ea typeface="Times New Roman" panose="02020603050405020304" pitchFamily="18" charset="0"/>
              </a:rPr>
              <a:t>Classification</a:t>
            </a:r>
            <a:endParaRPr lang="en-SG" sz="3600" dirty="0">
              <a:solidFill>
                <a:srgbClr val="405873"/>
              </a:solidFill>
              <a:effectLst/>
              <a:ea typeface="Times New Roman" panose="02020603050405020304" pitchFamily="18" charset="0"/>
            </a:endParaRPr>
          </a:p>
        </p:txBody>
      </p:sp>
      <p:sp>
        <p:nvSpPr>
          <p:cNvPr id="36" name="TextBox 35">
            <a:extLst>
              <a:ext uri="{FF2B5EF4-FFF2-40B4-BE49-F238E27FC236}">
                <a16:creationId xmlns:a16="http://schemas.microsoft.com/office/drawing/2014/main" id="{5E877401-D021-0604-DAC4-D22B8E893135}"/>
              </a:ext>
            </a:extLst>
          </p:cNvPr>
          <p:cNvSpPr txBox="1"/>
          <p:nvPr/>
        </p:nvSpPr>
        <p:spPr>
          <a:xfrm>
            <a:off x="7531761" y="15860797"/>
            <a:ext cx="5860262" cy="646331"/>
          </a:xfrm>
          <a:prstGeom prst="rect">
            <a:avLst/>
          </a:prstGeom>
          <a:noFill/>
        </p:spPr>
        <p:txBody>
          <a:bodyPr wrap="square" rtlCol="0">
            <a:spAutoFit/>
          </a:bodyPr>
          <a:lstStyle/>
          <a:p>
            <a:r>
              <a:rPr lang="en-SG" sz="3600" kern="0" dirty="0">
                <a:solidFill>
                  <a:srgbClr val="405873"/>
                </a:solidFill>
                <a:effectLst/>
                <a:ea typeface="Times New Roman" panose="02020603050405020304" pitchFamily="18" charset="0"/>
                <a:cs typeface="Times New Roman" panose="02020603050405020304" pitchFamily="18" charset="0"/>
              </a:rPr>
              <a:t>Disparities Factors</a:t>
            </a:r>
            <a:r>
              <a:rPr lang="en-SG" sz="3600" dirty="0">
                <a:solidFill>
                  <a:srgbClr val="405873"/>
                </a:solidFill>
                <a:effectLst/>
              </a:rPr>
              <a:t> </a:t>
            </a:r>
            <a:endParaRPr lang="en-SG" sz="3600" dirty="0">
              <a:solidFill>
                <a:srgbClr val="405873"/>
              </a:solidFill>
              <a:effectLst/>
              <a:ea typeface="Times New Roman" panose="02020603050405020304" pitchFamily="18" charset="0"/>
            </a:endParaRPr>
          </a:p>
        </p:txBody>
      </p:sp>
      <p:sp>
        <p:nvSpPr>
          <p:cNvPr id="37" name="TextBox 36">
            <a:extLst>
              <a:ext uri="{FF2B5EF4-FFF2-40B4-BE49-F238E27FC236}">
                <a16:creationId xmlns:a16="http://schemas.microsoft.com/office/drawing/2014/main" id="{864EB9E8-623F-B81C-92F6-7773D9C3D27B}"/>
              </a:ext>
            </a:extLst>
          </p:cNvPr>
          <p:cNvSpPr txBox="1"/>
          <p:nvPr/>
        </p:nvSpPr>
        <p:spPr>
          <a:xfrm>
            <a:off x="7626214" y="16541452"/>
            <a:ext cx="3965861" cy="461665"/>
          </a:xfrm>
          <a:prstGeom prst="rect">
            <a:avLst/>
          </a:prstGeom>
          <a:noFill/>
        </p:spPr>
        <p:txBody>
          <a:bodyPr wrap="square" rtlCol="0">
            <a:spAutoFit/>
          </a:bodyPr>
          <a:lstStyle/>
          <a:p>
            <a:r>
              <a:rPr lang="en-SG" sz="2400" b="1" kern="0" dirty="0">
                <a:effectLst/>
                <a:ea typeface="Times New Roman" panose="02020603050405020304" pitchFamily="18" charset="0"/>
                <a:cs typeface="Times New Roman" panose="02020603050405020304" pitchFamily="18" charset="0"/>
              </a:rPr>
              <a:t>Race and Ethnicity</a:t>
            </a:r>
            <a:r>
              <a:rPr lang="en-SG" sz="2400" dirty="0">
                <a:effectLst/>
              </a:rPr>
              <a:t> </a:t>
            </a:r>
            <a:endParaRPr lang="en-SG" sz="2400" dirty="0">
              <a:effectLst/>
              <a:ea typeface="Times New Roman" panose="02020603050405020304" pitchFamily="18" charset="0"/>
            </a:endParaRPr>
          </a:p>
        </p:txBody>
      </p:sp>
      <p:sp>
        <p:nvSpPr>
          <p:cNvPr id="39" name="TextBox 38">
            <a:extLst>
              <a:ext uri="{FF2B5EF4-FFF2-40B4-BE49-F238E27FC236}">
                <a16:creationId xmlns:a16="http://schemas.microsoft.com/office/drawing/2014/main" id="{6097F878-9661-64AE-42F0-CA365CBC7FBA}"/>
              </a:ext>
            </a:extLst>
          </p:cNvPr>
          <p:cNvSpPr txBox="1"/>
          <p:nvPr/>
        </p:nvSpPr>
        <p:spPr>
          <a:xfrm>
            <a:off x="7626214" y="21275445"/>
            <a:ext cx="5279189" cy="830997"/>
          </a:xfrm>
          <a:prstGeom prst="rect">
            <a:avLst/>
          </a:prstGeom>
          <a:noFill/>
        </p:spPr>
        <p:txBody>
          <a:bodyPr wrap="square" rtlCol="0">
            <a:spAutoFit/>
          </a:bodyPr>
          <a:lstStyle/>
          <a:p>
            <a:r>
              <a:rPr lang="en-SG" sz="2400" b="1" dirty="0">
                <a:effectLst/>
                <a:ea typeface="Times New Roman" panose="02020603050405020304" pitchFamily="18" charset="0"/>
              </a:rPr>
              <a:t>Environmental and</a:t>
            </a:r>
            <a:br>
              <a:rPr lang="en-SG" sz="2400" b="1" dirty="0">
                <a:effectLst/>
                <a:ea typeface="Times New Roman" panose="02020603050405020304" pitchFamily="18" charset="0"/>
              </a:rPr>
            </a:br>
            <a:r>
              <a:rPr lang="en-SG" sz="2400" b="1" dirty="0">
                <a:effectLst/>
                <a:ea typeface="Times New Roman" panose="02020603050405020304" pitchFamily="18" charset="0"/>
              </a:rPr>
              <a:t>Occupational Exposures</a:t>
            </a:r>
          </a:p>
        </p:txBody>
      </p:sp>
      <p:pic>
        <p:nvPicPr>
          <p:cNvPr id="41" name="Picture 40" descr="A table with numbers and text&#10;&#10;Description automatically generated">
            <a:extLst>
              <a:ext uri="{FF2B5EF4-FFF2-40B4-BE49-F238E27FC236}">
                <a16:creationId xmlns:a16="http://schemas.microsoft.com/office/drawing/2014/main" id="{A13AFDE7-0DE3-C94C-5334-8FC2672BC7A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422" b="6230"/>
          <a:stretch/>
        </p:blipFill>
        <p:spPr>
          <a:xfrm>
            <a:off x="14465438" y="14334706"/>
            <a:ext cx="6091952" cy="2592089"/>
          </a:xfrm>
          <a:prstGeom prst="rect">
            <a:avLst/>
          </a:prstGeom>
          <a:ln w="19050">
            <a:solidFill>
              <a:schemeClr val="tx1"/>
            </a:solidFill>
          </a:ln>
        </p:spPr>
      </p:pic>
      <p:sp>
        <p:nvSpPr>
          <p:cNvPr id="42" name="TextBox 41">
            <a:extLst>
              <a:ext uri="{FF2B5EF4-FFF2-40B4-BE49-F238E27FC236}">
                <a16:creationId xmlns:a16="http://schemas.microsoft.com/office/drawing/2014/main" id="{3A5729E2-AFF2-3353-5757-3AEC7F43D477}"/>
              </a:ext>
            </a:extLst>
          </p:cNvPr>
          <p:cNvSpPr txBox="1"/>
          <p:nvPr/>
        </p:nvSpPr>
        <p:spPr>
          <a:xfrm>
            <a:off x="14554755" y="19218123"/>
            <a:ext cx="6102751" cy="1938992"/>
          </a:xfrm>
          <a:prstGeom prst="rect">
            <a:avLst/>
          </a:prstGeom>
          <a:noFill/>
        </p:spPr>
        <p:txBody>
          <a:bodyPr wrap="square" rtlCol="0">
            <a:spAutoFit/>
          </a:bodyPr>
          <a:lstStyle/>
          <a:p>
            <a:pPr marL="285750" indent="-285750">
              <a:buFont typeface="Arial" panose="020B0604020202020204" pitchFamily="34" charset="0"/>
              <a:buChar char="•"/>
            </a:pPr>
            <a:r>
              <a:rPr lang="en-SG" sz="2400" b="1" dirty="0">
                <a:ea typeface="Times New Roman" panose="02020603050405020304" pitchFamily="18" charset="0"/>
              </a:rPr>
              <a:t>T</a:t>
            </a:r>
            <a:r>
              <a:rPr lang="en-SG" sz="2400" b="1" dirty="0">
                <a:effectLst/>
                <a:ea typeface="Times New Roman" panose="02020603050405020304" pitchFamily="18" charset="0"/>
              </a:rPr>
              <a:t>he trend </a:t>
            </a:r>
            <a:r>
              <a:rPr lang="en-SG" sz="2400" b="1" dirty="0">
                <a:ea typeface="Times New Roman" panose="02020603050405020304" pitchFamily="18" charset="0"/>
              </a:rPr>
              <a:t>of</a:t>
            </a:r>
            <a:r>
              <a:rPr lang="en-SG" sz="2400" b="1" dirty="0">
                <a:effectLst/>
                <a:ea typeface="Times New Roman" panose="02020603050405020304" pitchFamily="18" charset="0"/>
              </a:rPr>
              <a:t> developing more reliable tests for early diagnosis of lung cancer</a:t>
            </a:r>
            <a:r>
              <a:rPr lang="en-SG" sz="2400" dirty="0">
                <a:effectLst/>
                <a:ea typeface="Times New Roman" panose="02020603050405020304" pitchFamily="18" charset="0"/>
              </a:rPr>
              <a:t> :Should  focus on biomarker discovery that will alleviate the discomfort of the patients</a:t>
            </a:r>
            <a:r>
              <a:rPr lang="en-SG" sz="2400" dirty="0">
                <a:ea typeface="Times New Roman" panose="02020603050405020304" pitchFamily="18" charset="0"/>
              </a:rPr>
              <a:t> and the </a:t>
            </a:r>
            <a:r>
              <a:rPr lang="en-SG" sz="2400" dirty="0">
                <a:effectLst/>
                <a:ea typeface="Times New Roman" panose="02020603050405020304" pitchFamily="18" charset="0"/>
              </a:rPr>
              <a:t>burden for the health authorities</a:t>
            </a:r>
          </a:p>
        </p:txBody>
      </p:sp>
      <p:sp>
        <p:nvSpPr>
          <p:cNvPr id="43" name="TextBox 42">
            <a:extLst>
              <a:ext uri="{FF2B5EF4-FFF2-40B4-BE49-F238E27FC236}">
                <a16:creationId xmlns:a16="http://schemas.microsoft.com/office/drawing/2014/main" id="{E5C058C5-8F96-E893-DED7-F87A154F08C3}"/>
              </a:ext>
            </a:extLst>
          </p:cNvPr>
          <p:cNvSpPr txBox="1"/>
          <p:nvPr/>
        </p:nvSpPr>
        <p:spPr>
          <a:xfrm>
            <a:off x="14451142" y="5361596"/>
            <a:ext cx="5860262" cy="646331"/>
          </a:xfrm>
          <a:prstGeom prst="rect">
            <a:avLst/>
          </a:prstGeom>
          <a:noFill/>
        </p:spPr>
        <p:txBody>
          <a:bodyPr wrap="square" rtlCol="0">
            <a:spAutoFit/>
          </a:bodyPr>
          <a:lstStyle/>
          <a:p>
            <a:r>
              <a:rPr lang="en-SG" sz="3600" dirty="0">
                <a:solidFill>
                  <a:srgbClr val="405873"/>
                </a:solidFill>
                <a:ea typeface="Times New Roman" panose="02020603050405020304" pitchFamily="18" charset="0"/>
              </a:rPr>
              <a:t>L</a:t>
            </a:r>
            <a:r>
              <a:rPr lang="en-SG" sz="3600" dirty="0">
                <a:solidFill>
                  <a:srgbClr val="405873"/>
                </a:solidFill>
                <a:effectLst/>
                <a:ea typeface="Times New Roman" panose="02020603050405020304" pitchFamily="18" charset="0"/>
              </a:rPr>
              <a:t>ung </a:t>
            </a:r>
            <a:r>
              <a:rPr lang="en-SG" sz="3600" dirty="0">
                <a:solidFill>
                  <a:srgbClr val="405873"/>
                </a:solidFill>
                <a:ea typeface="Times New Roman" panose="02020603050405020304" pitchFamily="18" charset="0"/>
              </a:rPr>
              <a:t>C</a:t>
            </a:r>
            <a:r>
              <a:rPr lang="en-SG" sz="3600" dirty="0">
                <a:solidFill>
                  <a:srgbClr val="405873"/>
                </a:solidFill>
                <a:effectLst/>
                <a:ea typeface="Times New Roman" panose="02020603050405020304" pitchFamily="18" charset="0"/>
              </a:rPr>
              <a:t>ancer </a:t>
            </a:r>
            <a:r>
              <a:rPr lang="en-SG" sz="3600" dirty="0">
                <a:solidFill>
                  <a:srgbClr val="405873"/>
                </a:solidFill>
                <a:ea typeface="Times New Roman" panose="02020603050405020304" pitchFamily="18" charset="0"/>
              </a:rPr>
              <a:t>Classification</a:t>
            </a:r>
            <a:endParaRPr lang="en-SG" sz="3600" dirty="0">
              <a:solidFill>
                <a:srgbClr val="405873"/>
              </a:solidFill>
              <a:effectLst/>
              <a:ea typeface="Times New Roman" panose="02020603050405020304" pitchFamily="18" charset="0"/>
            </a:endParaRPr>
          </a:p>
        </p:txBody>
      </p:sp>
      <p:sp>
        <p:nvSpPr>
          <p:cNvPr id="44" name="TextBox 43">
            <a:extLst>
              <a:ext uri="{FF2B5EF4-FFF2-40B4-BE49-F238E27FC236}">
                <a16:creationId xmlns:a16="http://schemas.microsoft.com/office/drawing/2014/main" id="{659A6FAF-A8EA-E16B-AB42-5A5AA0ABCE18}"/>
              </a:ext>
            </a:extLst>
          </p:cNvPr>
          <p:cNvSpPr txBox="1"/>
          <p:nvPr/>
        </p:nvSpPr>
        <p:spPr>
          <a:xfrm>
            <a:off x="14554755" y="13625613"/>
            <a:ext cx="5512165" cy="646331"/>
          </a:xfrm>
          <a:prstGeom prst="rect">
            <a:avLst/>
          </a:prstGeom>
          <a:noFill/>
        </p:spPr>
        <p:txBody>
          <a:bodyPr wrap="square" rtlCol="0">
            <a:spAutoFit/>
          </a:bodyPr>
          <a:lstStyle/>
          <a:p>
            <a:r>
              <a:rPr lang="en-SG" sz="3600" kern="0" dirty="0">
                <a:solidFill>
                  <a:srgbClr val="405873"/>
                </a:solidFill>
                <a:effectLst/>
                <a:ea typeface="Times New Roman" panose="02020603050405020304" pitchFamily="18" charset="0"/>
                <a:cs typeface="Times New Roman" panose="02020603050405020304" pitchFamily="18" charset="0"/>
              </a:rPr>
              <a:t>Disparities Factors</a:t>
            </a:r>
            <a:r>
              <a:rPr lang="en-SG" sz="3600" dirty="0">
                <a:solidFill>
                  <a:srgbClr val="405873"/>
                </a:solidFill>
                <a:effectLst/>
              </a:rPr>
              <a:t> </a:t>
            </a:r>
            <a:endParaRPr lang="en-SG" sz="3600" dirty="0">
              <a:solidFill>
                <a:srgbClr val="405873"/>
              </a:solidFill>
              <a:effectLst/>
              <a:ea typeface="Times New Roman" panose="02020603050405020304" pitchFamily="18" charset="0"/>
            </a:endParaRPr>
          </a:p>
        </p:txBody>
      </p:sp>
      <p:sp>
        <p:nvSpPr>
          <p:cNvPr id="45" name="TextBox 44">
            <a:extLst>
              <a:ext uri="{FF2B5EF4-FFF2-40B4-BE49-F238E27FC236}">
                <a16:creationId xmlns:a16="http://schemas.microsoft.com/office/drawing/2014/main" id="{DD9ACF9D-461D-1125-2252-773972D4C342}"/>
              </a:ext>
            </a:extLst>
          </p:cNvPr>
          <p:cNvSpPr txBox="1"/>
          <p:nvPr/>
        </p:nvSpPr>
        <p:spPr>
          <a:xfrm>
            <a:off x="14635706" y="6195140"/>
            <a:ext cx="5850188" cy="2677656"/>
          </a:xfrm>
          <a:prstGeom prst="rect">
            <a:avLst/>
          </a:prstGeom>
          <a:noFill/>
        </p:spPr>
        <p:txBody>
          <a:bodyPr wrap="square" rtlCol="0">
            <a:spAutoFit/>
          </a:bodyPr>
          <a:lstStyle/>
          <a:p>
            <a:pPr marL="342900" indent="-342900">
              <a:buFont typeface="Arial" panose="020B0604020202020204" pitchFamily="34" charset="0"/>
              <a:buChar char="•"/>
            </a:pPr>
            <a:r>
              <a:rPr lang="en-SG" sz="2400" b="1" dirty="0">
                <a:effectLst/>
                <a:ea typeface="Times New Roman" panose="02020603050405020304" pitchFamily="18" charset="0"/>
              </a:rPr>
              <a:t>NSCLC</a:t>
            </a:r>
            <a:r>
              <a:rPr lang="en-SG" sz="2400" dirty="0">
                <a:effectLst/>
                <a:ea typeface="Times New Roman" panose="02020603050405020304" pitchFamily="18" charset="0"/>
              </a:rPr>
              <a:t> : using biomarkers in early diagnosis and follow-up of a treatment and even choosing a treatment protocol</a:t>
            </a:r>
          </a:p>
          <a:p>
            <a:pPr marL="342900" indent="-342900">
              <a:buFont typeface="Arial" panose="020B0604020202020204" pitchFamily="34" charset="0"/>
              <a:buChar char="•"/>
            </a:pPr>
            <a:r>
              <a:rPr lang="en-SG" sz="2400" b="1" kern="0" dirty="0">
                <a:effectLst/>
                <a:ea typeface="Times New Roman" panose="02020603050405020304" pitchFamily="18" charset="0"/>
                <a:cs typeface="Times New Roman" panose="02020603050405020304" pitchFamily="18" charset="0"/>
              </a:rPr>
              <a:t>Lung Tissue Biopsies: </a:t>
            </a:r>
            <a:r>
              <a:rPr lang="en-SG" sz="2400" dirty="0">
                <a:effectLst/>
              </a:rPr>
              <a:t>Bridging between Traditional and New Screening Methods. </a:t>
            </a:r>
            <a:r>
              <a:rPr lang="en-SG" sz="2400" dirty="0"/>
              <a:t>C</a:t>
            </a:r>
            <a:r>
              <a:rPr lang="en-SG" sz="2400" dirty="0">
                <a:effectLst/>
              </a:rPr>
              <a:t>ostly, prone to complications, and  a possible need for more sample </a:t>
            </a:r>
            <a:endParaRPr lang="en-SG" sz="2400" dirty="0">
              <a:effectLst/>
              <a:ea typeface="Times New Roman" panose="02020603050405020304" pitchFamily="18" charset="0"/>
            </a:endParaRPr>
          </a:p>
        </p:txBody>
      </p:sp>
      <p:pic>
        <p:nvPicPr>
          <p:cNvPr id="47" name="Picture 46" descr="A table of numbers and symbols&#10;&#10;Description automatically generated with medium confidence">
            <a:extLst>
              <a:ext uri="{FF2B5EF4-FFF2-40B4-BE49-F238E27FC236}">
                <a16:creationId xmlns:a16="http://schemas.microsoft.com/office/drawing/2014/main" id="{4AD93F54-5CC0-196C-4164-B3C04840C7E1}"/>
              </a:ext>
            </a:extLst>
          </p:cNvPr>
          <p:cNvPicPr>
            <a:picLocks noChangeAspect="1"/>
          </p:cNvPicPr>
          <p:nvPr/>
        </p:nvPicPr>
        <p:blipFill>
          <a:blip r:embed="rId6"/>
          <a:stretch>
            <a:fillRect/>
          </a:stretch>
        </p:blipFill>
        <p:spPr>
          <a:xfrm>
            <a:off x="14513454" y="9243867"/>
            <a:ext cx="5991340" cy="3416320"/>
          </a:xfrm>
          <a:prstGeom prst="rect">
            <a:avLst/>
          </a:prstGeom>
          <a:ln w="19050">
            <a:solidFill>
              <a:schemeClr val="tx1"/>
            </a:solidFill>
          </a:ln>
        </p:spPr>
      </p:pic>
      <p:sp>
        <p:nvSpPr>
          <p:cNvPr id="48" name="TextBox 47">
            <a:extLst>
              <a:ext uri="{FF2B5EF4-FFF2-40B4-BE49-F238E27FC236}">
                <a16:creationId xmlns:a16="http://schemas.microsoft.com/office/drawing/2014/main" id="{02F27E7A-17BC-70E5-0074-538BBFD67887}"/>
              </a:ext>
            </a:extLst>
          </p:cNvPr>
          <p:cNvSpPr txBox="1"/>
          <p:nvPr/>
        </p:nvSpPr>
        <p:spPr>
          <a:xfrm>
            <a:off x="15167273" y="12814442"/>
            <a:ext cx="5328694" cy="584775"/>
          </a:xfrm>
          <a:prstGeom prst="rect">
            <a:avLst/>
          </a:prstGeom>
          <a:noFill/>
        </p:spPr>
        <p:txBody>
          <a:bodyPr wrap="square" rtlCol="0">
            <a:spAutoFit/>
          </a:bodyPr>
          <a:lstStyle/>
          <a:p>
            <a:r>
              <a:rPr lang="en-SG" sz="1600" b="1" i="1" dirty="0">
                <a:effectLst/>
              </a:rPr>
              <a:t>Table </a:t>
            </a:r>
            <a:r>
              <a:rPr lang="en-US" sz="1600" b="1" i="1" dirty="0">
                <a:effectLst/>
              </a:rPr>
              <a:t>4</a:t>
            </a:r>
            <a:r>
              <a:rPr lang="en-SG" sz="1600" b="1" i="1" dirty="0">
                <a:effectLst/>
              </a:rPr>
              <a:t>. </a:t>
            </a:r>
            <a:r>
              <a:rPr lang="en-SG" sz="1600" i="1" dirty="0">
                <a:effectLst/>
              </a:rPr>
              <a:t>Sensitivity and specificity analysis of common antigens found in lung cancer. </a:t>
            </a:r>
            <a:endParaRPr lang="en-SG" sz="1600" i="1" dirty="0"/>
          </a:p>
        </p:txBody>
      </p:sp>
      <p:sp>
        <p:nvSpPr>
          <p:cNvPr id="49" name="TextBox 48">
            <a:extLst>
              <a:ext uri="{FF2B5EF4-FFF2-40B4-BE49-F238E27FC236}">
                <a16:creationId xmlns:a16="http://schemas.microsoft.com/office/drawing/2014/main" id="{138410C6-F4DA-82AA-2D1C-2D99B7BEF35B}"/>
              </a:ext>
            </a:extLst>
          </p:cNvPr>
          <p:cNvSpPr txBox="1"/>
          <p:nvPr/>
        </p:nvSpPr>
        <p:spPr>
          <a:xfrm>
            <a:off x="15066816" y="17033628"/>
            <a:ext cx="4941817" cy="584775"/>
          </a:xfrm>
          <a:prstGeom prst="rect">
            <a:avLst/>
          </a:prstGeom>
          <a:noFill/>
        </p:spPr>
        <p:txBody>
          <a:bodyPr wrap="square" rtlCol="0">
            <a:spAutoFit/>
          </a:bodyPr>
          <a:lstStyle/>
          <a:p>
            <a:r>
              <a:rPr lang="en-SG" sz="1600" b="1" i="1" dirty="0">
                <a:effectLst/>
              </a:rPr>
              <a:t>Table </a:t>
            </a:r>
            <a:r>
              <a:rPr lang="en-US" sz="1600" b="1" i="1" dirty="0">
                <a:effectLst/>
              </a:rPr>
              <a:t>5</a:t>
            </a:r>
            <a:r>
              <a:rPr lang="en-SG" sz="1600" b="1" i="1" dirty="0">
                <a:effectLst/>
              </a:rPr>
              <a:t>. </a:t>
            </a:r>
            <a:r>
              <a:rPr lang="en-SG" sz="1600" i="1" dirty="0">
                <a:effectLst/>
              </a:rPr>
              <a:t>Smoke prevalence, lung cancer incidence and mortality by race</a:t>
            </a:r>
            <a:endParaRPr lang="en-SG" sz="1600" i="1" dirty="0"/>
          </a:p>
        </p:txBody>
      </p:sp>
      <p:sp>
        <p:nvSpPr>
          <p:cNvPr id="50" name="TextBox 49">
            <a:extLst>
              <a:ext uri="{FF2B5EF4-FFF2-40B4-BE49-F238E27FC236}">
                <a16:creationId xmlns:a16="http://schemas.microsoft.com/office/drawing/2014/main" id="{EC33E78C-6307-9D92-DA83-1DF7E213406F}"/>
              </a:ext>
            </a:extLst>
          </p:cNvPr>
          <p:cNvSpPr txBox="1"/>
          <p:nvPr/>
        </p:nvSpPr>
        <p:spPr>
          <a:xfrm>
            <a:off x="14578769" y="21378333"/>
            <a:ext cx="6087517" cy="1200329"/>
          </a:xfrm>
          <a:prstGeom prst="rect">
            <a:avLst/>
          </a:prstGeom>
          <a:noFill/>
        </p:spPr>
        <p:txBody>
          <a:bodyPr wrap="square" rtlCol="0">
            <a:spAutoFit/>
          </a:bodyPr>
          <a:lstStyle/>
          <a:p>
            <a:pPr marL="342900" indent="-342900">
              <a:buFont typeface="Arial" panose="020B0604020202020204" pitchFamily="34" charset="0"/>
              <a:buChar char="•"/>
            </a:pPr>
            <a:r>
              <a:rPr lang="en-SG" sz="2400" b="1" dirty="0">
                <a:effectLst/>
                <a:ea typeface="Times New Roman" panose="02020603050405020304" pitchFamily="18" charset="0"/>
              </a:rPr>
              <a:t>Racial differences </a:t>
            </a:r>
            <a:r>
              <a:rPr lang="en-SG" sz="2400" dirty="0">
                <a:effectLst/>
                <a:ea typeface="Times New Roman" panose="02020603050405020304" pitchFamily="18" charset="0"/>
              </a:rPr>
              <a:t>in smoking </a:t>
            </a:r>
            <a:r>
              <a:rPr lang="en-SG" sz="2400" dirty="0" err="1">
                <a:effectLst/>
                <a:ea typeface="Times New Roman" panose="02020603050405020304" pitchFamily="18" charset="0"/>
              </a:rPr>
              <a:t>behaviors</a:t>
            </a:r>
            <a:r>
              <a:rPr lang="en-SG" sz="2400" dirty="0">
                <a:effectLst/>
                <a:ea typeface="Times New Roman" panose="02020603050405020304" pitchFamily="18" charset="0"/>
              </a:rPr>
              <a:t>, lung cancer incidence, age at presentation, and mortality</a:t>
            </a:r>
            <a:r>
              <a:rPr lang="en-SG" sz="2400" b="1" dirty="0">
                <a:effectLst/>
                <a:ea typeface="Times New Roman" panose="02020603050405020304" pitchFamily="18" charset="0"/>
              </a:rPr>
              <a:t>: </a:t>
            </a:r>
            <a:r>
              <a:rPr lang="en-SG" sz="2400" dirty="0">
                <a:effectLst/>
                <a:ea typeface="Times New Roman" panose="02020603050405020304" pitchFamily="18" charset="0"/>
              </a:rPr>
              <a:t> should be considered</a:t>
            </a:r>
          </a:p>
        </p:txBody>
      </p:sp>
      <p:sp>
        <p:nvSpPr>
          <p:cNvPr id="51" name="TextBox 50">
            <a:extLst>
              <a:ext uri="{FF2B5EF4-FFF2-40B4-BE49-F238E27FC236}">
                <a16:creationId xmlns:a16="http://schemas.microsoft.com/office/drawing/2014/main" id="{1C30BFC5-2606-4985-864C-5DB6207CB4AA}"/>
              </a:ext>
            </a:extLst>
          </p:cNvPr>
          <p:cNvSpPr txBox="1"/>
          <p:nvPr/>
        </p:nvSpPr>
        <p:spPr>
          <a:xfrm>
            <a:off x="778003" y="28290781"/>
            <a:ext cx="19706122" cy="923330"/>
          </a:xfrm>
          <a:prstGeom prst="rect">
            <a:avLst/>
          </a:prstGeom>
          <a:noFill/>
        </p:spPr>
        <p:txBody>
          <a:bodyPr wrap="square" rtlCol="0">
            <a:spAutoFit/>
          </a:bodyPr>
          <a:lstStyle/>
          <a:p>
            <a:pPr>
              <a:buFont typeface="+mj-lt"/>
              <a:buAutoNum type="arabicPeriod"/>
            </a:pPr>
            <a:r>
              <a:rPr lang="en-SG" sz="1800" i="1" dirty="0">
                <a:effectLst/>
              </a:rPr>
              <a:t>Mercer, R. Canadian Cancer Statistics: A 2020 Special Report on Lung Cancer; Canadian Centre for Applied Research in Cancer Control: Vancouver, BC, Canada, 2020. </a:t>
            </a:r>
          </a:p>
          <a:p>
            <a:pPr>
              <a:buFont typeface="+mj-lt"/>
              <a:buAutoNum type="arabicPeriod"/>
            </a:pPr>
            <a:r>
              <a:rPr lang="en-SG" sz="1800" i="1" dirty="0" err="1">
                <a:effectLst/>
              </a:rPr>
              <a:t>Horeweg</a:t>
            </a:r>
            <a:r>
              <a:rPr lang="en-SG" sz="1800" i="1" dirty="0">
                <a:effectLst/>
              </a:rPr>
              <a:t>, N.; Scholten, E.T.; de Jong, P.A.; van der Aalst, C.M.; </a:t>
            </a:r>
            <a:r>
              <a:rPr lang="en-SG" sz="1800" i="1" dirty="0" err="1">
                <a:effectLst/>
              </a:rPr>
              <a:t>Weenink</a:t>
            </a:r>
            <a:r>
              <a:rPr lang="en-SG" sz="1800" i="1" dirty="0">
                <a:effectLst/>
              </a:rPr>
              <a:t>, C.; Lammers, J.-W.J.; </a:t>
            </a:r>
            <a:r>
              <a:rPr lang="en-SG" sz="1800" i="1" dirty="0" err="1">
                <a:effectLst/>
              </a:rPr>
              <a:t>Nackaerts</a:t>
            </a:r>
            <a:r>
              <a:rPr lang="en-SG" sz="1800" i="1" dirty="0">
                <a:effectLst/>
              </a:rPr>
              <a:t>, K.; </a:t>
            </a:r>
            <a:r>
              <a:rPr lang="en-SG" sz="1800" i="1" dirty="0" err="1">
                <a:effectLst/>
              </a:rPr>
              <a:t>Vliegenthart</a:t>
            </a:r>
            <a:r>
              <a:rPr lang="en-SG" sz="1800" i="1" dirty="0">
                <a:effectLst/>
              </a:rPr>
              <a:t>, R.; ten </a:t>
            </a:r>
            <a:r>
              <a:rPr lang="en-SG" sz="1800" i="1" dirty="0" err="1">
                <a:effectLst/>
              </a:rPr>
              <a:t>Haaf</a:t>
            </a:r>
            <a:r>
              <a:rPr lang="en-SG" sz="1800" i="1" dirty="0">
                <a:effectLst/>
              </a:rPr>
              <a:t>, K.; Yousaf-Khan, U.A.; et al. Detection of Lung Cancer through Low-Dose CT Screening (NELSON): A Prespecified Analysis of Screening Test Performance and Interval Cancers. Lancet Oncol. </a:t>
            </a:r>
            <a:r>
              <a:rPr lang="en-SG" sz="1800" b="1" i="1" dirty="0">
                <a:effectLst/>
              </a:rPr>
              <a:t>2014</a:t>
            </a:r>
            <a:r>
              <a:rPr lang="en-SG" sz="1800" i="1" dirty="0">
                <a:effectLst/>
              </a:rPr>
              <a:t>, 15, 1342–1350. [</a:t>
            </a:r>
            <a:r>
              <a:rPr lang="en-SG" sz="1800" i="1" dirty="0" err="1">
                <a:solidFill>
                  <a:srgbClr val="0772B5"/>
                </a:solidFill>
                <a:effectLst/>
              </a:rPr>
              <a:t>CrossRef</a:t>
            </a:r>
            <a:r>
              <a:rPr lang="en-SG" sz="1800" i="1" dirty="0">
                <a:effectLst/>
              </a:rPr>
              <a:t>] </a:t>
            </a:r>
          </a:p>
        </p:txBody>
      </p:sp>
      <p:pic>
        <p:nvPicPr>
          <p:cNvPr id="3" name="Picture 2" descr="A screenshot of a medical report&#10;&#10;Description automatically generated">
            <a:extLst>
              <a:ext uri="{FF2B5EF4-FFF2-40B4-BE49-F238E27FC236}">
                <a16:creationId xmlns:a16="http://schemas.microsoft.com/office/drawing/2014/main" id="{2C2D2E78-52C1-E876-9EC1-D4C53834C464}"/>
              </a:ext>
            </a:extLst>
          </p:cNvPr>
          <p:cNvPicPr>
            <a:picLocks noChangeAspect="1"/>
          </p:cNvPicPr>
          <p:nvPr/>
        </p:nvPicPr>
        <p:blipFill rotWithShape="1">
          <a:blip r:embed="rId7"/>
          <a:srcRect t="2601" b="4409"/>
          <a:stretch/>
        </p:blipFill>
        <p:spPr>
          <a:xfrm>
            <a:off x="7520616" y="6247613"/>
            <a:ext cx="6116274" cy="2888770"/>
          </a:xfrm>
          <a:prstGeom prst="rect">
            <a:avLst/>
          </a:prstGeom>
          <a:ln w="19050">
            <a:solidFill>
              <a:schemeClr val="tx1"/>
            </a:solidFill>
          </a:ln>
        </p:spPr>
      </p:pic>
      <p:sp>
        <p:nvSpPr>
          <p:cNvPr id="5" name="TextBox 4">
            <a:extLst>
              <a:ext uri="{FF2B5EF4-FFF2-40B4-BE49-F238E27FC236}">
                <a16:creationId xmlns:a16="http://schemas.microsoft.com/office/drawing/2014/main" id="{55639159-C0B8-D5FF-D690-0CFFA205F21E}"/>
              </a:ext>
            </a:extLst>
          </p:cNvPr>
          <p:cNvSpPr txBox="1"/>
          <p:nvPr/>
        </p:nvSpPr>
        <p:spPr>
          <a:xfrm>
            <a:off x="8426991" y="9301002"/>
            <a:ext cx="5328694" cy="338554"/>
          </a:xfrm>
          <a:prstGeom prst="rect">
            <a:avLst/>
          </a:prstGeom>
          <a:noFill/>
        </p:spPr>
        <p:txBody>
          <a:bodyPr wrap="square" rtlCol="0">
            <a:spAutoFit/>
          </a:bodyPr>
          <a:lstStyle/>
          <a:p>
            <a:r>
              <a:rPr lang="en-SG" sz="1600" b="1" i="1" dirty="0">
                <a:effectLst/>
              </a:rPr>
              <a:t>Table 1. </a:t>
            </a:r>
            <a:r>
              <a:rPr lang="en-SG" sz="1600" i="1" dirty="0">
                <a:effectLst/>
              </a:rPr>
              <a:t>TNM of malignant </a:t>
            </a:r>
            <a:r>
              <a:rPr lang="en-SG" sz="1600" i="1" dirty="0" err="1">
                <a:effectLst/>
              </a:rPr>
              <a:t>tumor</a:t>
            </a:r>
            <a:r>
              <a:rPr lang="en-SG" sz="1600" i="1" dirty="0">
                <a:effectLst/>
              </a:rPr>
              <a:t> classification. </a:t>
            </a:r>
            <a:endParaRPr lang="en-SG" sz="1600" i="1" dirty="0"/>
          </a:p>
        </p:txBody>
      </p:sp>
      <p:pic>
        <p:nvPicPr>
          <p:cNvPr id="30" name="Picture 29" descr="A table of text with numbers&#10;&#10;Description automatically generated">
            <a:extLst>
              <a:ext uri="{FF2B5EF4-FFF2-40B4-BE49-F238E27FC236}">
                <a16:creationId xmlns:a16="http://schemas.microsoft.com/office/drawing/2014/main" id="{FA6EEBD8-3EDE-0020-D6B9-30FA97668B07}"/>
              </a:ext>
            </a:extLst>
          </p:cNvPr>
          <p:cNvPicPr>
            <a:picLocks noChangeAspect="1"/>
          </p:cNvPicPr>
          <p:nvPr/>
        </p:nvPicPr>
        <p:blipFill>
          <a:blip r:embed="rId8"/>
          <a:stretch>
            <a:fillRect/>
          </a:stretch>
        </p:blipFill>
        <p:spPr>
          <a:xfrm>
            <a:off x="7563607" y="22341717"/>
            <a:ext cx="6073283" cy="3065159"/>
          </a:xfrm>
          <a:prstGeom prst="rect">
            <a:avLst/>
          </a:prstGeom>
          <a:ln w="19050">
            <a:solidFill>
              <a:schemeClr val="tx1"/>
            </a:solidFill>
          </a:ln>
        </p:spPr>
      </p:pic>
      <p:pic>
        <p:nvPicPr>
          <p:cNvPr id="52" name="Picture 51" descr="A table with black text&#10;&#10;Description automatically generated">
            <a:extLst>
              <a:ext uri="{FF2B5EF4-FFF2-40B4-BE49-F238E27FC236}">
                <a16:creationId xmlns:a16="http://schemas.microsoft.com/office/drawing/2014/main" id="{70259035-70EC-CCE4-2F27-2F186CE63652}"/>
              </a:ext>
            </a:extLst>
          </p:cNvPr>
          <p:cNvPicPr>
            <a:picLocks noChangeAspect="1"/>
          </p:cNvPicPr>
          <p:nvPr/>
        </p:nvPicPr>
        <p:blipFill>
          <a:blip r:embed="rId9"/>
          <a:stretch>
            <a:fillRect/>
          </a:stretch>
        </p:blipFill>
        <p:spPr>
          <a:xfrm>
            <a:off x="7557613" y="17127514"/>
            <a:ext cx="6042279" cy="2986934"/>
          </a:xfrm>
          <a:prstGeom prst="rect">
            <a:avLst/>
          </a:prstGeom>
          <a:ln w="12700">
            <a:solidFill>
              <a:schemeClr val="tx1"/>
            </a:solidFill>
          </a:ln>
        </p:spPr>
      </p:pic>
      <p:pic>
        <p:nvPicPr>
          <p:cNvPr id="54" name="Picture 53" descr="A graph of a number of months&#10;&#10;Description automatically generated">
            <a:extLst>
              <a:ext uri="{FF2B5EF4-FFF2-40B4-BE49-F238E27FC236}">
                <a16:creationId xmlns:a16="http://schemas.microsoft.com/office/drawing/2014/main" id="{D1588287-F057-2C23-B320-E1D0530DDE7A}"/>
              </a:ext>
            </a:extLst>
          </p:cNvPr>
          <p:cNvPicPr>
            <a:picLocks noChangeAspect="1"/>
          </p:cNvPicPr>
          <p:nvPr/>
        </p:nvPicPr>
        <p:blipFill>
          <a:blip r:embed="rId10"/>
          <a:stretch>
            <a:fillRect/>
          </a:stretch>
        </p:blipFill>
        <p:spPr>
          <a:xfrm>
            <a:off x="7540804" y="10878881"/>
            <a:ext cx="6116274" cy="2951687"/>
          </a:xfrm>
          <a:prstGeom prst="rect">
            <a:avLst/>
          </a:prstGeom>
          <a:ln w="19050">
            <a:solidFill>
              <a:schemeClr val="tx1"/>
            </a:solidFill>
          </a:ln>
        </p:spPr>
      </p:pic>
      <p:sp>
        <p:nvSpPr>
          <p:cNvPr id="55" name="TextBox 54">
            <a:extLst>
              <a:ext uri="{FF2B5EF4-FFF2-40B4-BE49-F238E27FC236}">
                <a16:creationId xmlns:a16="http://schemas.microsoft.com/office/drawing/2014/main" id="{D1AB6491-EBEC-C014-D427-61E65C734FFF}"/>
              </a:ext>
            </a:extLst>
          </p:cNvPr>
          <p:cNvSpPr txBox="1"/>
          <p:nvPr/>
        </p:nvSpPr>
        <p:spPr>
          <a:xfrm>
            <a:off x="7935899" y="25667059"/>
            <a:ext cx="5721179" cy="830997"/>
          </a:xfrm>
          <a:prstGeom prst="rect">
            <a:avLst/>
          </a:prstGeom>
          <a:noFill/>
        </p:spPr>
        <p:txBody>
          <a:bodyPr wrap="square" rtlCol="0">
            <a:spAutoFit/>
          </a:bodyPr>
          <a:lstStyle/>
          <a:p>
            <a:r>
              <a:rPr lang="en-SG" sz="1600" b="1" i="1" dirty="0">
                <a:effectLst/>
              </a:rPr>
              <a:t>Table </a:t>
            </a:r>
            <a:r>
              <a:rPr lang="en-US" sz="1600" b="1" i="1" dirty="0">
                <a:effectLst/>
              </a:rPr>
              <a:t>3</a:t>
            </a:r>
            <a:r>
              <a:rPr lang="en-SG" sz="1600" b="1" i="1" dirty="0">
                <a:effectLst/>
              </a:rPr>
              <a:t>. </a:t>
            </a:r>
            <a:r>
              <a:rPr lang="en-SG" sz="1600" b="0" i="1" u="none" strike="noStrike" dirty="0">
                <a:solidFill>
                  <a:srgbClr val="111111"/>
                </a:solidFill>
                <a:effectLst/>
              </a:rPr>
              <a:t>Sensitivity (%) of the USPSTF Criteria Versus the PLCOm2012 Risk Prediction Model With Varying Thresholds for Positivity Stratified by Race</a:t>
            </a:r>
          </a:p>
        </p:txBody>
      </p:sp>
      <p:sp>
        <p:nvSpPr>
          <p:cNvPr id="56" name="TextBox 55">
            <a:extLst>
              <a:ext uri="{FF2B5EF4-FFF2-40B4-BE49-F238E27FC236}">
                <a16:creationId xmlns:a16="http://schemas.microsoft.com/office/drawing/2014/main" id="{C16EF57B-5116-5141-FC7C-87BB2BCEB3FC}"/>
              </a:ext>
            </a:extLst>
          </p:cNvPr>
          <p:cNvSpPr txBox="1"/>
          <p:nvPr/>
        </p:nvSpPr>
        <p:spPr>
          <a:xfrm>
            <a:off x="8050881" y="20282114"/>
            <a:ext cx="5341142" cy="646331"/>
          </a:xfrm>
          <a:prstGeom prst="rect">
            <a:avLst/>
          </a:prstGeom>
          <a:noFill/>
        </p:spPr>
        <p:txBody>
          <a:bodyPr wrap="square" rtlCol="0">
            <a:spAutoFit/>
          </a:bodyPr>
          <a:lstStyle/>
          <a:p>
            <a:r>
              <a:rPr lang="en-SG" sz="1800" b="1" i="1" dirty="0">
                <a:effectLst/>
              </a:rPr>
              <a:t>Table </a:t>
            </a:r>
            <a:r>
              <a:rPr lang="en-US" b="1" i="1" dirty="0"/>
              <a:t>2</a:t>
            </a:r>
            <a:r>
              <a:rPr lang="en-SG" sz="1800" b="1" i="1" dirty="0">
                <a:effectLst/>
              </a:rPr>
              <a:t>. </a:t>
            </a:r>
            <a:r>
              <a:rPr lang="en-SG" sz="1800" i="1" dirty="0">
                <a:effectLst/>
              </a:rPr>
              <a:t>Smoke prevalence, lung cancer incidence and mortality by race</a:t>
            </a:r>
            <a:endParaRPr lang="en-SG" sz="1800" i="1" dirty="0"/>
          </a:p>
        </p:txBody>
      </p:sp>
      <p:sp>
        <p:nvSpPr>
          <p:cNvPr id="57" name="TextBox 56">
            <a:extLst>
              <a:ext uri="{FF2B5EF4-FFF2-40B4-BE49-F238E27FC236}">
                <a16:creationId xmlns:a16="http://schemas.microsoft.com/office/drawing/2014/main" id="{280B2267-3450-5BAF-B387-076BD38DFB5C}"/>
              </a:ext>
            </a:extLst>
          </p:cNvPr>
          <p:cNvSpPr txBox="1"/>
          <p:nvPr/>
        </p:nvSpPr>
        <p:spPr>
          <a:xfrm>
            <a:off x="8021241" y="14003188"/>
            <a:ext cx="5341142" cy="1077218"/>
          </a:xfrm>
          <a:prstGeom prst="rect">
            <a:avLst/>
          </a:prstGeom>
          <a:noFill/>
        </p:spPr>
        <p:txBody>
          <a:bodyPr wrap="square" rtlCol="0">
            <a:spAutoFit/>
          </a:bodyPr>
          <a:lstStyle/>
          <a:p>
            <a:r>
              <a:rPr lang="en-US" sz="1600" b="1" i="1" dirty="0">
                <a:effectLst/>
              </a:rPr>
              <a:t>Figure</a:t>
            </a:r>
            <a:r>
              <a:rPr lang="en-SG" sz="1600" b="1" i="1" dirty="0">
                <a:effectLst/>
              </a:rPr>
              <a:t> </a:t>
            </a:r>
            <a:r>
              <a:rPr lang="en-US" sz="1600" b="1" i="1" dirty="0">
                <a:effectLst/>
              </a:rPr>
              <a:t>1</a:t>
            </a:r>
            <a:r>
              <a:rPr lang="en-SG" sz="1600" b="1" i="1" dirty="0">
                <a:effectLst/>
              </a:rPr>
              <a:t>. </a:t>
            </a:r>
            <a:r>
              <a:rPr lang="en-SG" sz="1600" b="0" i="1" u="none" strike="noStrike" dirty="0">
                <a:solidFill>
                  <a:srgbClr val="222222"/>
                </a:solidFill>
                <a:effectLst/>
              </a:rPr>
              <a:t>Probability of survival of non-small-cell lung cancer patients with normal and elevated </a:t>
            </a:r>
            <a:r>
              <a:rPr lang="en-SG" sz="1600" b="0" i="1" u="none" strike="noStrike" dirty="0" err="1">
                <a:solidFill>
                  <a:srgbClr val="222222"/>
                </a:solidFill>
                <a:effectLst/>
              </a:rPr>
              <a:t>pretreatment</a:t>
            </a:r>
            <a:r>
              <a:rPr lang="en-SG" sz="1600" b="0" i="1" u="none" strike="noStrike" dirty="0">
                <a:solidFill>
                  <a:srgbClr val="222222"/>
                </a:solidFill>
                <a:effectLst/>
              </a:rPr>
              <a:t> serum CYFRA 21-1 level; Kaplan–Meier curves were constructed taking into account the whole population survival.</a:t>
            </a:r>
            <a:endParaRPr lang="en-SG" sz="1600" i="1" dirty="0"/>
          </a:p>
        </p:txBody>
      </p:sp>
      <p:sp>
        <p:nvSpPr>
          <p:cNvPr id="58" name="TextBox 57">
            <a:extLst>
              <a:ext uri="{FF2B5EF4-FFF2-40B4-BE49-F238E27FC236}">
                <a16:creationId xmlns:a16="http://schemas.microsoft.com/office/drawing/2014/main" id="{CCDC10B2-9A27-FC5B-C03D-0B6DC5F5BBB2}"/>
              </a:ext>
            </a:extLst>
          </p:cNvPr>
          <p:cNvSpPr txBox="1"/>
          <p:nvPr/>
        </p:nvSpPr>
        <p:spPr>
          <a:xfrm>
            <a:off x="14635706" y="24528767"/>
            <a:ext cx="6087517" cy="1938992"/>
          </a:xfrm>
          <a:prstGeom prst="rect">
            <a:avLst/>
          </a:prstGeom>
          <a:noFill/>
        </p:spPr>
        <p:txBody>
          <a:bodyPr wrap="square" rtlCol="0">
            <a:spAutoFit/>
          </a:bodyPr>
          <a:lstStyle/>
          <a:p>
            <a:pPr marL="342900" indent="-342900">
              <a:buFont typeface="Arial" panose="020B0604020202020204" pitchFamily="34" charset="0"/>
              <a:buChar char="•"/>
            </a:pPr>
            <a:r>
              <a:rPr lang="en-SG" sz="2400" b="1" dirty="0">
                <a:ea typeface="Times New Roman" panose="02020603050405020304" pitchFamily="18" charset="0"/>
              </a:rPr>
              <a:t>P</a:t>
            </a:r>
            <a:r>
              <a:rPr lang="en-SG" sz="2400" b="1" dirty="0">
                <a:effectLst/>
                <a:ea typeface="Times New Roman" panose="02020603050405020304" pitchFamily="18" charset="0"/>
              </a:rPr>
              <a:t>rofessional organizations caring </a:t>
            </a:r>
            <a:r>
              <a:rPr lang="en-SG" sz="2400" dirty="0">
                <a:effectLst/>
                <a:ea typeface="Times New Roman" panose="02020603050405020304" pitchFamily="18" charset="0"/>
              </a:rPr>
              <a:t>for patients with lung cancer to be addressed the disparities discussed in this review and translate them into actionable policy recommendations. </a:t>
            </a:r>
          </a:p>
        </p:txBody>
      </p:sp>
      <p:sp>
        <p:nvSpPr>
          <p:cNvPr id="59" name="TextBox 58">
            <a:extLst>
              <a:ext uri="{FF2B5EF4-FFF2-40B4-BE49-F238E27FC236}">
                <a16:creationId xmlns:a16="http://schemas.microsoft.com/office/drawing/2014/main" id="{EB8CA272-D85C-DF81-B419-DE6387081CF8}"/>
              </a:ext>
            </a:extLst>
          </p:cNvPr>
          <p:cNvSpPr txBox="1"/>
          <p:nvPr/>
        </p:nvSpPr>
        <p:spPr>
          <a:xfrm>
            <a:off x="14594535" y="22705477"/>
            <a:ext cx="6087517" cy="1569660"/>
          </a:xfrm>
          <a:prstGeom prst="rect">
            <a:avLst/>
          </a:prstGeom>
          <a:noFill/>
        </p:spPr>
        <p:txBody>
          <a:bodyPr wrap="square" rtlCol="0">
            <a:spAutoFit/>
          </a:bodyPr>
          <a:lstStyle/>
          <a:p>
            <a:pPr marL="342900" indent="-342900">
              <a:buFont typeface="Arial" panose="020B0604020202020204" pitchFamily="34" charset="0"/>
              <a:buChar char="•"/>
            </a:pPr>
            <a:r>
              <a:rPr lang="en-SG" sz="2400" b="1" dirty="0">
                <a:effectLst/>
                <a:ea typeface="Times New Roman" panose="02020603050405020304" pitchFamily="18" charset="0"/>
              </a:rPr>
              <a:t>Outcomes for high-risk individuals and patients with lung cancer </a:t>
            </a:r>
            <a:r>
              <a:rPr lang="en-SG" sz="2400" dirty="0">
                <a:effectLst/>
                <a:ea typeface="Times New Roman" panose="02020603050405020304" pitchFamily="18" charset="0"/>
              </a:rPr>
              <a:t>will equalize once disparities in lung cancer screening eligibility and access to care are considered. </a:t>
            </a:r>
          </a:p>
        </p:txBody>
      </p:sp>
      <p:sp>
        <p:nvSpPr>
          <p:cNvPr id="60" name="Rectangle 59">
            <a:extLst>
              <a:ext uri="{FF2B5EF4-FFF2-40B4-BE49-F238E27FC236}">
                <a16:creationId xmlns:a16="http://schemas.microsoft.com/office/drawing/2014/main" id="{2CBFF4B4-0F3C-3F17-F242-F11938ADCD2D}"/>
              </a:ext>
            </a:extLst>
          </p:cNvPr>
          <p:cNvSpPr/>
          <p:nvPr/>
        </p:nvSpPr>
        <p:spPr>
          <a:xfrm>
            <a:off x="493712" y="12161228"/>
            <a:ext cx="6444414" cy="728206"/>
          </a:xfrm>
          <a:prstGeom prst="rect">
            <a:avLst/>
          </a:prstGeom>
          <a:solidFill>
            <a:srgbClr val="4058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D55D10-17C5-91CA-D812-026110F4E1E7}"/>
              </a:ext>
            </a:extLst>
          </p:cNvPr>
          <p:cNvSpPr txBox="1"/>
          <p:nvPr/>
        </p:nvSpPr>
        <p:spPr>
          <a:xfrm>
            <a:off x="726119" y="10073472"/>
            <a:ext cx="5228749" cy="707886"/>
          </a:xfrm>
          <a:prstGeom prst="rect">
            <a:avLst/>
          </a:prstGeom>
          <a:noFill/>
        </p:spPr>
        <p:txBody>
          <a:bodyPr wrap="square" rtlCol="0">
            <a:spAutoFit/>
          </a:bodyPr>
          <a:lstStyle/>
          <a:p>
            <a:r>
              <a:rPr lang="en-US" sz="4000" dirty="0">
                <a:solidFill>
                  <a:schemeClr val="bg1"/>
                </a:solidFill>
              </a:rPr>
              <a:t>Introduction</a:t>
            </a:r>
          </a:p>
        </p:txBody>
      </p:sp>
      <p:sp>
        <p:nvSpPr>
          <p:cNvPr id="61" name="TextBox 60">
            <a:extLst>
              <a:ext uri="{FF2B5EF4-FFF2-40B4-BE49-F238E27FC236}">
                <a16:creationId xmlns:a16="http://schemas.microsoft.com/office/drawing/2014/main" id="{DD0EF254-DF68-44E5-AF80-60C23D9BA18E}"/>
              </a:ext>
            </a:extLst>
          </p:cNvPr>
          <p:cNvSpPr txBox="1"/>
          <p:nvPr/>
        </p:nvSpPr>
        <p:spPr>
          <a:xfrm>
            <a:off x="801131" y="4544224"/>
            <a:ext cx="5228749" cy="707886"/>
          </a:xfrm>
          <a:prstGeom prst="rect">
            <a:avLst/>
          </a:prstGeom>
          <a:noFill/>
        </p:spPr>
        <p:txBody>
          <a:bodyPr wrap="square" rtlCol="0">
            <a:spAutoFit/>
          </a:bodyPr>
          <a:lstStyle/>
          <a:p>
            <a:r>
              <a:rPr lang="en-US" sz="4000" dirty="0">
                <a:solidFill>
                  <a:schemeClr val="bg1"/>
                </a:solidFill>
              </a:rPr>
              <a:t>Abstract</a:t>
            </a:r>
          </a:p>
        </p:txBody>
      </p:sp>
      <p:sp>
        <p:nvSpPr>
          <p:cNvPr id="63" name="TextBox 62">
            <a:extLst>
              <a:ext uri="{FF2B5EF4-FFF2-40B4-BE49-F238E27FC236}">
                <a16:creationId xmlns:a16="http://schemas.microsoft.com/office/drawing/2014/main" id="{DA0530D5-819B-95AB-2B9D-E029706BEEB9}"/>
              </a:ext>
            </a:extLst>
          </p:cNvPr>
          <p:cNvSpPr txBox="1"/>
          <p:nvPr/>
        </p:nvSpPr>
        <p:spPr>
          <a:xfrm>
            <a:off x="607168" y="5598118"/>
            <a:ext cx="6086574" cy="6001643"/>
          </a:xfrm>
          <a:prstGeom prst="rect">
            <a:avLst/>
          </a:prstGeom>
          <a:noFill/>
        </p:spPr>
        <p:txBody>
          <a:bodyPr wrap="square" rtlCol="0">
            <a:spAutoFit/>
          </a:bodyPr>
          <a:lstStyle/>
          <a:p>
            <a:r>
              <a:rPr lang="en-SG" sz="2400" b="1" dirty="0">
                <a:effectLst/>
              </a:rPr>
              <a:t>Lung cancer </a:t>
            </a:r>
            <a:r>
              <a:rPr lang="en-SG" sz="2400" dirty="0">
                <a:effectLst/>
              </a:rPr>
              <a:t>is the leading cause of cancer-related deaths all over the world. One of the reasons lung cancer is at the top of the list is that it is often not diagnosed until the cancer is at an advanced stage. Based on the current knowledge, it looks that there is an urgent need to identify novel biomarkers. The current diagnosis of lung cancer includes different types of imaging complemented with pathological assessment of biopsies, but these techniques can still not detect early lung cancer developments. </a:t>
            </a:r>
          </a:p>
          <a:p>
            <a:r>
              <a:rPr lang="en-SG" sz="2400" dirty="0">
                <a:effectLst/>
              </a:rPr>
              <a:t>In our research, we explored current methods used in diagnosing lung cancer, and we tried to classify patients into different groups to give better treatment</a:t>
            </a:r>
          </a:p>
        </p:txBody>
      </p:sp>
      <p:sp>
        <p:nvSpPr>
          <p:cNvPr id="64" name="TextBox 63">
            <a:extLst>
              <a:ext uri="{FF2B5EF4-FFF2-40B4-BE49-F238E27FC236}">
                <a16:creationId xmlns:a16="http://schemas.microsoft.com/office/drawing/2014/main" id="{28BA11D1-B4AD-3ADE-BC0F-AE42132CC153}"/>
              </a:ext>
            </a:extLst>
          </p:cNvPr>
          <p:cNvSpPr txBox="1"/>
          <p:nvPr/>
        </p:nvSpPr>
        <p:spPr>
          <a:xfrm>
            <a:off x="726118" y="12158147"/>
            <a:ext cx="5228749" cy="707886"/>
          </a:xfrm>
          <a:prstGeom prst="rect">
            <a:avLst/>
          </a:prstGeom>
          <a:noFill/>
        </p:spPr>
        <p:txBody>
          <a:bodyPr wrap="square" rtlCol="0">
            <a:spAutoFit/>
          </a:bodyPr>
          <a:lstStyle/>
          <a:p>
            <a:r>
              <a:rPr lang="en-US" sz="4000" dirty="0">
                <a:solidFill>
                  <a:schemeClr val="bg1"/>
                </a:solidFill>
              </a:rPr>
              <a:t>Introduction</a:t>
            </a:r>
          </a:p>
        </p:txBody>
      </p:sp>
      <p:sp>
        <p:nvSpPr>
          <p:cNvPr id="2" name="TextBox 1">
            <a:extLst>
              <a:ext uri="{FF2B5EF4-FFF2-40B4-BE49-F238E27FC236}">
                <a16:creationId xmlns:a16="http://schemas.microsoft.com/office/drawing/2014/main" id="{0283F38B-7504-97A5-6BAD-89B371010D47}"/>
              </a:ext>
            </a:extLst>
          </p:cNvPr>
          <p:cNvSpPr txBox="1"/>
          <p:nvPr/>
        </p:nvSpPr>
        <p:spPr>
          <a:xfrm>
            <a:off x="7626214" y="4551588"/>
            <a:ext cx="5228749" cy="707886"/>
          </a:xfrm>
          <a:prstGeom prst="rect">
            <a:avLst/>
          </a:prstGeom>
          <a:noFill/>
        </p:spPr>
        <p:txBody>
          <a:bodyPr wrap="square" rtlCol="0">
            <a:spAutoFit/>
          </a:bodyPr>
          <a:lstStyle/>
          <a:p>
            <a:r>
              <a:rPr lang="en-SG" sz="4000" dirty="0">
                <a:solidFill>
                  <a:schemeClr val="bg1"/>
                </a:solidFill>
                <a:effectLst/>
                <a:ea typeface="Times New Roman" panose="02020603050405020304" pitchFamily="18" charset="0"/>
              </a:rPr>
              <a:t>Materials and Methods </a:t>
            </a:r>
          </a:p>
        </p:txBody>
      </p:sp>
    </p:spTree>
    <p:extLst>
      <p:ext uri="{BB962C8B-B14F-4D97-AF65-F5344CB8AC3E}">
        <p14:creationId xmlns:p14="http://schemas.microsoft.com/office/powerpoint/2010/main" val="2114014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132</TotalTime>
  <Words>682</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URWPalladioL</vt:lpstr>
      <vt:lpstr>Arial</vt:lpstr>
      <vt:lpstr>Calibri</vt:lpstr>
      <vt:lpstr>Calibri Light</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CHEN Yiman</dc:creator>
  <cp:keywords/>
  <dc:description/>
  <cp:lastModifiedBy>CHEN Yiman</cp:lastModifiedBy>
  <cp:revision>6</cp:revision>
  <dcterms:created xsi:type="dcterms:W3CDTF">2024-04-10T02:53:58Z</dcterms:created>
  <dcterms:modified xsi:type="dcterms:W3CDTF">2024-04-10T08:36:08Z</dcterms:modified>
  <cp:category/>
</cp:coreProperties>
</file>