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B7C"/>
    <a:srgbClr val="009FB7"/>
    <a:srgbClr val="E7E7E9"/>
    <a:srgbClr val="A5D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5"/>
  </p:normalViewPr>
  <p:slideViewPr>
    <p:cSldViewPr snapToGrid="0">
      <p:cViewPr>
        <p:scale>
          <a:sx n="71" d="100"/>
          <a:sy n="71" d="100"/>
        </p:scale>
        <p:origin x="168" y="-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CBF-547B-2846-8A97-99FAC4F66B6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2BFF-DBAB-D14B-A957-BB189A3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CBF-547B-2846-8A97-99FAC4F66B6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2BFF-DBAB-D14B-A957-BB189A3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9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CBF-547B-2846-8A97-99FAC4F66B6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2BFF-DBAB-D14B-A957-BB189A3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9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CBF-547B-2846-8A97-99FAC4F66B6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2BFF-DBAB-D14B-A957-BB189A3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9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CBF-547B-2846-8A97-99FAC4F66B6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2BFF-DBAB-D14B-A957-BB189A3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CBF-547B-2846-8A97-99FAC4F66B6F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2BFF-DBAB-D14B-A957-BB189A3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CBF-547B-2846-8A97-99FAC4F66B6F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2BFF-DBAB-D14B-A957-BB189A3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5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CBF-547B-2846-8A97-99FAC4F66B6F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2BFF-DBAB-D14B-A957-BB189A3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0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CBF-547B-2846-8A97-99FAC4F66B6F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2BFF-DBAB-D14B-A957-BB189A3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8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CBF-547B-2846-8A97-99FAC4F66B6F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2BFF-DBAB-D14B-A957-BB189A3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9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CBF-547B-2846-8A97-99FAC4F66B6F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2BFF-DBAB-D14B-A957-BB189A3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1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3CBF-547B-2846-8A97-99FAC4F66B6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B2BFF-DBAB-D14B-A957-BB189A3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6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lose-up of several blue and white pills&#10;&#10;Description automatically generated">
            <a:extLst>
              <a:ext uri="{FF2B5EF4-FFF2-40B4-BE49-F238E27FC236}">
                <a16:creationId xmlns:a16="http://schemas.microsoft.com/office/drawing/2014/main" id="{EC6D99E0-42EE-7F73-CA57-4D6576429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04" y="803147"/>
            <a:ext cx="2725873" cy="27258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7F6A65-23C0-359A-80CA-AD4E3DF466D2}"/>
              </a:ext>
            </a:extLst>
          </p:cNvPr>
          <p:cNvSpPr/>
          <p:nvPr/>
        </p:nvSpPr>
        <p:spPr>
          <a:xfrm>
            <a:off x="954865" y="3997774"/>
            <a:ext cx="19654172" cy="3136356"/>
          </a:xfrm>
          <a:prstGeom prst="rect">
            <a:avLst/>
          </a:prstGeom>
          <a:solidFill>
            <a:srgbClr val="009F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6921F-82A4-A259-1C13-C4A3EDBC3142}"/>
              </a:ext>
            </a:extLst>
          </p:cNvPr>
          <p:cNvSpPr txBox="1"/>
          <p:nvPr/>
        </p:nvSpPr>
        <p:spPr>
          <a:xfrm>
            <a:off x="3829862" y="679818"/>
            <a:ext cx="18327070" cy="12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5400" b="1" dirty="0">
                <a:solidFill>
                  <a:srgbClr val="009FB7"/>
                </a:solidFill>
                <a:effectLst/>
              </a:rPr>
              <a:t>Hydrazine, Hydrazides and Hydrazones:</a:t>
            </a:r>
            <a:endParaRPr lang="en-US" sz="5400" b="1" dirty="0">
              <a:solidFill>
                <a:srgbClr val="009FB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7222B-AF4B-A222-F33B-F1D3BB4EE53C}"/>
              </a:ext>
            </a:extLst>
          </p:cNvPr>
          <p:cNvSpPr txBox="1"/>
          <p:nvPr/>
        </p:nvSpPr>
        <p:spPr>
          <a:xfrm>
            <a:off x="3859813" y="1848505"/>
            <a:ext cx="112618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4400" b="1" dirty="0">
                <a:solidFill>
                  <a:srgbClr val="009FB7"/>
                </a:solidFill>
                <a:effectLst/>
              </a:rPr>
              <a:t>Genotoxic Impurities in API </a:t>
            </a:r>
            <a:r>
              <a:rPr lang="en-SG" sz="4400" b="1" dirty="0">
                <a:solidFill>
                  <a:srgbClr val="009FB7"/>
                </a:solidFill>
              </a:rPr>
              <a:t>and</a:t>
            </a:r>
            <a:r>
              <a:rPr lang="en-SG" sz="4400" b="1" dirty="0">
                <a:solidFill>
                  <a:srgbClr val="009FB7"/>
                </a:solidFill>
                <a:effectLst/>
              </a:rPr>
              <a:t> Drug </a:t>
            </a:r>
            <a:r>
              <a:rPr lang="en-SG" sz="4400" b="1" dirty="0">
                <a:solidFill>
                  <a:srgbClr val="009FB7"/>
                </a:solidFill>
              </a:rPr>
              <a:t>P</a:t>
            </a:r>
            <a:r>
              <a:rPr lang="en-SG" sz="4400" b="1" dirty="0">
                <a:solidFill>
                  <a:srgbClr val="009FB7"/>
                </a:solidFill>
                <a:effectLst/>
              </a:rPr>
              <a:t>roducts </a:t>
            </a:r>
            <a:endParaRPr lang="en-SG" sz="4400" b="1" dirty="0">
              <a:solidFill>
                <a:srgbClr val="009FB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84EBA-66C6-8122-8177-44DA31B91421}"/>
              </a:ext>
            </a:extLst>
          </p:cNvPr>
          <p:cNvSpPr txBox="1"/>
          <p:nvPr/>
        </p:nvSpPr>
        <p:spPr>
          <a:xfrm>
            <a:off x="3515487" y="2967056"/>
            <a:ext cx="17996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Group 19 </a:t>
            </a:r>
            <a:r>
              <a:rPr lang="en-US" sz="2800" dirty="0"/>
              <a:t>: WANG Jing    LIU </a:t>
            </a:r>
            <a:r>
              <a:rPr lang="en-US" sz="2800" dirty="0" err="1"/>
              <a:t>Ziqi</a:t>
            </a:r>
            <a:r>
              <a:rPr lang="en-US" sz="2800" dirty="0"/>
              <a:t>     JIN Cancan     FENG </a:t>
            </a:r>
            <a:r>
              <a:rPr lang="en-US" sz="2800" dirty="0" err="1"/>
              <a:t>Zixia</a:t>
            </a:r>
            <a:r>
              <a:rPr lang="en-US" sz="2800" dirty="0"/>
              <a:t>      VORWERK</a:t>
            </a:r>
            <a:r>
              <a:rPr lang="en-US" sz="2800"/>
              <a:t>, Anna </a:t>
            </a:r>
            <a:r>
              <a:rPr lang="en-US" sz="2800" dirty="0"/>
              <a:t>Mae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920D95-012E-5930-6C1E-C857E1EA983C}"/>
              </a:ext>
            </a:extLst>
          </p:cNvPr>
          <p:cNvCxnSpPr>
            <a:cxnSpLocks/>
          </p:cNvCxnSpPr>
          <p:nvPr/>
        </p:nvCxnSpPr>
        <p:spPr>
          <a:xfrm>
            <a:off x="954865" y="22014412"/>
            <a:ext cx="19727333" cy="0"/>
          </a:xfrm>
          <a:prstGeom prst="line">
            <a:avLst/>
          </a:prstGeom>
          <a:ln w="38100">
            <a:solidFill>
              <a:srgbClr val="7C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9FFF5D-06C5-7EFE-299E-0C70A9446CAD}"/>
              </a:ext>
            </a:extLst>
          </p:cNvPr>
          <p:cNvSpPr txBox="1"/>
          <p:nvPr/>
        </p:nvSpPr>
        <p:spPr>
          <a:xfrm>
            <a:off x="1491144" y="4169607"/>
            <a:ext cx="1945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ABSTRACT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9F9104-804F-A88E-3EA9-736BD8F2F9A8}"/>
              </a:ext>
            </a:extLst>
          </p:cNvPr>
          <p:cNvSpPr/>
          <p:nvPr/>
        </p:nvSpPr>
        <p:spPr>
          <a:xfrm>
            <a:off x="1016696" y="25963976"/>
            <a:ext cx="19669373" cy="3117936"/>
          </a:xfrm>
          <a:prstGeom prst="rect">
            <a:avLst/>
          </a:prstGeom>
          <a:solidFill>
            <a:srgbClr val="009F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650661-FCDC-C1AB-4129-C73A8EB82CE7}"/>
              </a:ext>
            </a:extLst>
          </p:cNvPr>
          <p:cNvSpPr/>
          <p:nvPr/>
        </p:nvSpPr>
        <p:spPr>
          <a:xfrm>
            <a:off x="8172402" y="7626371"/>
            <a:ext cx="12466645" cy="717699"/>
          </a:xfrm>
          <a:prstGeom prst="rect">
            <a:avLst/>
          </a:prstGeom>
          <a:solidFill>
            <a:srgbClr val="009F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D7101D-429D-1B59-F787-D67D8003DDAF}"/>
              </a:ext>
            </a:extLst>
          </p:cNvPr>
          <p:cNvSpPr/>
          <p:nvPr/>
        </p:nvSpPr>
        <p:spPr>
          <a:xfrm>
            <a:off x="984874" y="15783250"/>
            <a:ext cx="6747769" cy="5729162"/>
          </a:xfrm>
          <a:prstGeom prst="rect">
            <a:avLst/>
          </a:prstGeom>
          <a:noFill/>
          <a:ln w="28575">
            <a:solidFill>
              <a:srgbClr val="7C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BEFD1-04B6-9683-1DA4-65514387C865}"/>
              </a:ext>
            </a:extLst>
          </p:cNvPr>
          <p:cNvSpPr txBox="1"/>
          <p:nvPr/>
        </p:nvSpPr>
        <p:spPr>
          <a:xfrm>
            <a:off x="1380344" y="4799712"/>
            <a:ext cx="19048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  <a:effectLst/>
              </a:rPr>
              <a:t>This study summarises the analytical approaches relating to hydrazine, </a:t>
            </a:r>
            <a:r>
              <a:rPr lang="en-SG" sz="2400" dirty="0" err="1">
                <a:solidFill>
                  <a:schemeClr val="bg1"/>
                </a:solidFill>
                <a:effectLst/>
              </a:rPr>
              <a:t>hydrazines</a:t>
            </a:r>
            <a:r>
              <a:rPr lang="en-SG" sz="2400" dirty="0">
                <a:solidFill>
                  <a:schemeClr val="bg1"/>
                </a:solidFill>
                <a:effectLst/>
              </a:rPr>
              <a:t>, hydrazides and hydrazones.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  <a:effectLst/>
              </a:rPr>
              <a:t>Intended to provide guidance for analysts needing to develop procedures to control such impurities, particularly where this is due to concerns relating to their potential genotoxicity. </a:t>
            </a:r>
            <a:endParaRPr lang="en-SG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  <a:effectLst/>
              </a:rPr>
              <a:t>Several generic methodologies, covering the three main analytical approaches</a:t>
            </a:r>
            <a:r>
              <a:rPr lang="en-SG" sz="2400" dirty="0">
                <a:solidFill>
                  <a:schemeClr val="bg1"/>
                </a:solidFill>
              </a:rPr>
              <a:t>: </a:t>
            </a:r>
            <a:endParaRPr lang="en-SG" sz="2400" dirty="0">
              <a:solidFill>
                <a:schemeClr val="bg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  <a:effectLst/>
              </a:rPr>
              <a:t>HPLC (high performance liquid chromatography), GC (gas chromatography)  ,IC (ion chromatography)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FA370F-3783-1B1A-87F6-BC9C337AC310}"/>
              </a:ext>
            </a:extLst>
          </p:cNvPr>
          <p:cNvSpPr txBox="1"/>
          <p:nvPr/>
        </p:nvSpPr>
        <p:spPr>
          <a:xfrm>
            <a:off x="8236593" y="13281296"/>
            <a:ext cx="4942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>
                <a:solidFill>
                  <a:srgbClr val="7C7B7C"/>
                </a:solidFill>
                <a:effectLst/>
              </a:rPr>
              <a:t>Gas Chromatography(GC) </a:t>
            </a:r>
            <a:endParaRPr lang="en-SG" sz="3200" b="1" dirty="0">
              <a:solidFill>
                <a:srgbClr val="7C7B7C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3D4CFF-9DFC-D5EF-7F63-CA00745EDC4F}"/>
              </a:ext>
            </a:extLst>
          </p:cNvPr>
          <p:cNvSpPr txBox="1"/>
          <p:nvPr/>
        </p:nvSpPr>
        <p:spPr>
          <a:xfrm>
            <a:off x="8172402" y="8588091"/>
            <a:ext cx="7640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>
                <a:solidFill>
                  <a:srgbClr val="7C7B7C"/>
                </a:solidFill>
                <a:effectLst/>
              </a:rPr>
              <a:t>High performance liquid chromatography </a:t>
            </a:r>
          </a:p>
          <a:p>
            <a:r>
              <a:rPr lang="en-SG" sz="3200" b="1" dirty="0">
                <a:solidFill>
                  <a:srgbClr val="7C7B7C"/>
                </a:solidFill>
                <a:effectLst/>
              </a:rPr>
              <a:t>(HPLC) </a:t>
            </a:r>
            <a:endParaRPr lang="en-SG" sz="3200" b="1" dirty="0">
              <a:solidFill>
                <a:srgbClr val="7C7B7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F0900F-74B4-9D2F-CE96-1F918C184D25}"/>
              </a:ext>
            </a:extLst>
          </p:cNvPr>
          <p:cNvSpPr txBox="1"/>
          <p:nvPr/>
        </p:nvSpPr>
        <p:spPr>
          <a:xfrm>
            <a:off x="1408109" y="16125974"/>
            <a:ext cx="4239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>
                <a:solidFill>
                  <a:srgbClr val="7C7B7C"/>
                </a:solidFill>
                <a:effectLst/>
                <a:latin typeface="GulliverBL"/>
              </a:rPr>
              <a:t>Analytical Approaches </a:t>
            </a:r>
            <a:endParaRPr lang="en-SG" sz="3200" b="1" dirty="0">
              <a:solidFill>
                <a:srgbClr val="7C7B7C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886CF-8BB5-6148-8D4D-9CCFC5C29D97}"/>
              </a:ext>
            </a:extLst>
          </p:cNvPr>
          <p:cNvSpPr txBox="1"/>
          <p:nvPr/>
        </p:nvSpPr>
        <p:spPr>
          <a:xfrm>
            <a:off x="954865" y="22170244"/>
            <a:ext cx="7187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>
                <a:solidFill>
                  <a:srgbClr val="7C7B7C"/>
                </a:solidFill>
                <a:effectLst/>
              </a:rPr>
              <a:t>Thin </a:t>
            </a:r>
            <a:r>
              <a:rPr lang="en-SG" sz="3200" b="1" dirty="0">
                <a:solidFill>
                  <a:srgbClr val="7C7B7C"/>
                </a:solidFill>
              </a:rPr>
              <a:t>L</a:t>
            </a:r>
            <a:r>
              <a:rPr lang="en-SG" sz="3200" b="1" dirty="0">
                <a:solidFill>
                  <a:srgbClr val="7C7B7C"/>
                </a:solidFill>
                <a:effectLst/>
              </a:rPr>
              <a:t>ayer </a:t>
            </a:r>
            <a:r>
              <a:rPr lang="en-SG" sz="3200" b="1" dirty="0">
                <a:solidFill>
                  <a:srgbClr val="7C7B7C"/>
                </a:solidFill>
              </a:rPr>
              <a:t>C</a:t>
            </a:r>
            <a:r>
              <a:rPr lang="en-SG" sz="3200" b="1" dirty="0">
                <a:solidFill>
                  <a:srgbClr val="7C7B7C"/>
                </a:solidFill>
                <a:effectLst/>
              </a:rPr>
              <a:t>hromatography and </a:t>
            </a:r>
            <a:r>
              <a:rPr lang="en-SG" sz="3200" b="1" dirty="0">
                <a:solidFill>
                  <a:srgbClr val="7C7B7C"/>
                </a:solidFill>
              </a:rPr>
              <a:t>H</a:t>
            </a:r>
            <a:r>
              <a:rPr lang="en-SG" sz="3200" b="1" dirty="0">
                <a:solidFill>
                  <a:srgbClr val="7C7B7C"/>
                </a:solidFill>
                <a:effectLst/>
              </a:rPr>
              <a:t>igh </a:t>
            </a:r>
            <a:r>
              <a:rPr lang="en-SG" sz="3200" b="1" dirty="0">
                <a:solidFill>
                  <a:srgbClr val="7C7B7C"/>
                </a:solidFill>
              </a:rPr>
              <a:t>P</a:t>
            </a:r>
            <a:r>
              <a:rPr lang="en-SG" sz="3200" b="1" dirty="0">
                <a:solidFill>
                  <a:srgbClr val="7C7B7C"/>
                </a:solidFill>
                <a:effectLst/>
              </a:rPr>
              <a:t>erformance </a:t>
            </a:r>
            <a:r>
              <a:rPr lang="en-SG" sz="3200" b="1" dirty="0">
                <a:solidFill>
                  <a:srgbClr val="7C7B7C"/>
                </a:solidFill>
              </a:rPr>
              <a:t>T</a:t>
            </a:r>
            <a:r>
              <a:rPr lang="en-SG" sz="3200" b="1" dirty="0">
                <a:solidFill>
                  <a:srgbClr val="7C7B7C"/>
                </a:solidFill>
                <a:effectLst/>
              </a:rPr>
              <a:t>hin </a:t>
            </a:r>
            <a:r>
              <a:rPr lang="en-SG" sz="3200" b="1" dirty="0">
                <a:solidFill>
                  <a:srgbClr val="7C7B7C"/>
                </a:solidFill>
              </a:rPr>
              <a:t>L</a:t>
            </a:r>
            <a:r>
              <a:rPr lang="en-SG" sz="3200" b="1" dirty="0">
                <a:solidFill>
                  <a:srgbClr val="7C7B7C"/>
                </a:solidFill>
                <a:effectLst/>
              </a:rPr>
              <a:t>ayer </a:t>
            </a:r>
            <a:r>
              <a:rPr lang="en-SG" sz="3200" b="1" dirty="0">
                <a:solidFill>
                  <a:srgbClr val="7C7B7C"/>
                </a:solidFill>
              </a:rPr>
              <a:t>C</a:t>
            </a:r>
            <a:r>
              <a:rPr lang="en-SG" sz="3200" b="1" dirty="0">
                <a:solidFill>
                  <a:srgbClr val="7C7B7C"/>
                </a:solidFill>
                <a:effectLst/>
              </a:rPr>
              <a:t>hromatography </a:t>
            </a:r>
            <a:endParaRPr lang="en-SG" sz="3200" b="1" dirty="0">
              <a:solidFill>
                <a:srgbClr val="7C7B7C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D7CC78-0961-6938-56DA-A677D80B780A}"/>
              </a:ext>
            </a:extLst>
          </p:cNvPr>
          <p:cNvSpPr txBox="1"/>
          <p:nvPr/>
        </p:nvSpPr>
        <p:spPr>
          <a:xfrm>
            <a:off x="8236593" y="17561423"/>
            <a:ext cx="4942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>
                <a:solidFill>
                  <a:srgbClr val="7C7B7C"/>
                </a:solidFill>
                <a:effectLst/>
              </a:rPr>
              <a:t>Ion Chromatography(IC) </a:t>
            </a:r>
            <a:endParaRPr lang="en-SG" sz="3200" b="1" dirty="0">
              <a:solidFill>
                <a:srgbClr val="7C7B7C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EECDD5-1167-DE22-E80B-043B7BE6E0C6}"/>
              </a:ext>
            </a:extLst>
          </p:cNvPr>
          <p:cNvSpPr txBox="1"/>
          <p:nvPr/>
        </p:nvSpPr>
        <p:spPr>
          <a:xfrm>
            <a:off x="8378701" y="22517110"/>
            <a:ext cx="863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>
                <a:solidFill>
                  <a:srgbClr val="7C7B7C"/>
                </a:solidFill>
                <a:effectLst/>
              </a:rPr>
              <a:t>Spectrophotometry </a:t>
            </a:r>
            <a:endParaRPr lang="en-SG" sz="3200" b="1" dirty="0">
              <a:solidFill>
                <a:srgbClr val="7C7B7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523127-EFC7-A0C5-2D7C-E219488828F5}"/>
              </a:ext>
            </a:extLst>
          </p:cNvPr>
          <p:cNvSpPr txBox="1"/>
          <p:nvPr/>
        </p:nvSpPr>
        <p:spPr>
          <a:xfrm>
            <a:off x="1511464" y="26717304"/>
            <a:ext cx="18875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  <a:effectLst/>
              </a:rPr>
              <a:t>Considering challenges inherent in the determination of low levels of volatile, reactive </a:t>
            </a:r>
            <a:r>
              <a:rPr lang="en-SG" sz="2400" dirty="0" err="1">
                <a:solidFill>
                  <a:schemeClr val="bg1"/>
                </a:solidFill>
                <a:effectLst/>
              </a:rPr>
              <a:t>hydrazines</a:t>
            </a:r>
            <a:r>
              <a:rPr lang="en-SG" sz="2400" dirty="0">
                <a:solidFill>
                  <a:schemeClr val="bg1"/>
                </a:solidFill>
                <a:effectLst/>
              </a:rPr>
              <a:t> and related compounds in APIs, the breadth of analytical techniques utilized is striking.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  <a:effectLst/>
              </a:rPr>
              <a:t>Derivatisation has been utilized as one of the main analytical strategies and this has ensured that spectrophotometric, as well as chromatographic (HPLC, GC, TLC, and IC) and electro-chromatographic methods (CE, MEKC and MEEKC) have been widely applied. </a:t>
            </a:r>
            <a:endParaRPr lang="en-SG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  <a:effectLst/>
              </a:rPr>
              <a:t>HPLC : A key separation technique and the favoured derivative using this approach has been </a:t>
            </a:r>
            <a:r>
              <a:rPr lang="en-SG" sz="2400" dirty="0" err="1">
                <a:solidFill>
                  <a:schemeClr val="bg1"/>
                </a:solidFill>
                <a:effectLst/>
              </a:rPr>
              <a:t>benzalazine</a:t>
            </a:r>
            <a:r>
              <a:rPr lang="en-SG" sz="2400" dirty="0">
                <a:solidFill>
                  <a:schemeClr val="bg1"/>
                </a:solidFill>
                <a:effectLst/>
              </a:rPr>
              <a:t>. </a:t>
            </a:r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D22B92-7178-89A1-E60D-98842898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765" y="8769688"/>
            <a:ext cx="4189267" cy="6438657"/>
          </a:xfrm>
          <a:prstGeom prst="rect">
            <a:avLst/>
          </a:prstGeom>
          <a:ln w="28575">
            <a:solidFill>
              <a:srgbClr val="7C7B7C"/>
            </a:solidFill>
          </a:ln>
        </p:spPr>
      </p:pic>
      <p:pic>
        <p:nvPicPr>
          <p:cNvPr id="31" name="Picture 30" descr="A diagram of a chemical formula&#10;&#10;Description automatically generated">
            <a:extLst>
              <a:ext uri="{FF2B5EF4-FFF2-40B4-BE49-F238E27FC236}">
                <a16:creationId xmlns:a16="http://schemas.microsoft.com/office/drawing/2014/main" id="{4D1ADDA1-9EBB-958F-A191-11EDD4075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02" y="18596495"/>
            <a:ext cx="7560822" cy="2915915"/>
          </a:xfrm>
          <a:prstGeom prst="rect">
            <a:avLst/>
          </a:prstGeom>
          <a:ln w="28575">
            <a:solidFill>
              <a:srgbClr val="7C7B7C"/>
            </a:solidFill>
          </a:ln>
        </p:spPr>
      </p:pic>
      <p:pic>
        <p:nvPicPr>
          <p:cNvPr id="33" name="Picture 32" descr="A diagram of a chemical formula&#10;&#10;Description automatically generated">
            <a:extLst>
              <a:ext uri="{FF2B5EF4-FFF2-40B4-BE49-F238E27FC236}">
                <a16:creationId xmlns:a16="http://schemas.microsoft.com/office/drawing/2014/main" id="{6714E05A-6A0A-2AC3-FD28-04EA92F49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784" y="23469641"/>
            <a:ext cx="6715947" cy="1999331"/>
          </a:xfrm>
          <a:prstGeom prst="rect">
            <a:avLst/>
          </a:prstGeom>
          <a:ln w="28575">
            <a:solidFill>
              <a:srgbClr val="7C7B7C"/>
            </a:solidFill>
          </a:ln>
        </p:spPr>
      </p:pic>
      <p:pic>
        <p:nvPicPr>
          <p:cNvPr id="35" name="Picture 34" descr="A diagram of a chemical formula&#10;&#10;Description automatically generated">
            <a:extLst>
              <a:ext uri="{FF2B5EF4-FFF2-40B4-BE49-F238E27FC236}">
                <a16:creationId xmlns:a16="http://schemas.microsoft.com/office/drawing/2014/main" id="{559A8E3B-F633-960F-A44B-C6358DC9C2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2374" y="23454839"/>
            <a:ext cx="7772400" cy="2008612"/>
          </a:xfrm>
          <a:prstGeom prst="rect">
            <a:avLst/>
          </a:prstGeom>
          <a:ln w="28575">
            <a:solidFill>
              <a:srgbClr val="7C7B7C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0B88949-7C2E-BBB8-60B4-75A6822B72AB}"/>
              </a:ext>
            </a:extLst>
          </p:cNvPr>
          <p:cNvSpPr txBox="1"/>
          <p:nvPr/>
        </p:nvSpPr>
        <p:spPr>
          <a:xfrm>
            <a:off x="1491144" y="7938031"/>
            <a:ext cx="6160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C7B7C"/>
                </a:solidFill>
              </a:rPr>
              <a:t>INTRODUCTION</a:t>
            </a:r>
            <a:endParaRPr lang="en-US" sz="2800" b="1" dirty="0">
              <a:solidFill>
                <a:srgbClr val="7C7B7C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FD8227-524D-84DC-6359-6A1D9FFA6CC4}"/>
              </a:ext>
            </a:extLst>
          </p:cNvPr>
          <p:cNvSpPr txBox="1"/>
          <p:nvPr/>
        </p:nvSpPr>
        <p:spPr>
          <a:xfrm>
            <a:off x="1110399" y="8690858"/>
            <a:ext cx="62840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  <a:effectLst/>
                <a:highlight>
                  <a:srgbClr val="009FB7"/>
                </a:highlight>
                <a:ea typeface="Times New Roman" panose="02020603050405020304" pitchFamily="18" charset="0"/>
              </a:rPr>
              <a:t>Issues relating to safe levels </a:t>
            </a:r>
            <a:r>
              <a:rPr lang="en-SG" sz="2400" dirty="0">
                <a:effectLst/>
                <a:ea typeface="Times New Roman" panose="02020603050405020304" pitchFamily="18" charset="0"/>
              </a:rPr>
              <a:t>of genotoxic impurities (GIs) in novel and generic </a:t>
            </a:r>
            <a:r>
              <a:rPr lang="en-SG" sz="2400" dirty="0">
                <a:ea typeface="Times New Roman" panose="02020603050405020304" pitchFamily="18" charset="0"/>
              </a:rPr>
              <a:t>A</a:t>
            </a:r>
            <a:r>
              <a:rPr lang="en-SG" sz="2400" dirty="0">
                <a:effectLst/>
                <a:ea typeface="Times New Roman" panose="02020603050405020304" pitchFamily="18" charset="0"/>
              </a:rPr>
              <a:t>ctive </a:t>
            </a:r>
            <a:r>
              <a:rPr lang="en-SG" sz="2400" dirty="0">
                <a:ea typeface="Times New Roman" panose="02020603050405020304" pitchFamily="18" charset="0"/>
              </a:rPr>
              <a:t>P</a:t>
            </a:r>
            <a:r>
              <a:rPr lang="en-SG" sz="2400" dirty="0">
                <a:effectLst/>
                <a:ea typeface="Times New Roman" panose="02020603050405020304" pitchFamily="18" charset="0"/>
              </a:rPr>
              <a:t>harmaceutical </a:t>
            </a:r>
            <a:r>
              <a:rPr lang="en-SG" sz="2400" dirty="0">
                <a:ea typeface="Times New Roman" panose="02020603050405020304" pitchFamily="18" charset="0"/>
              </a:rPr>
              <a:t>I</a:t>
            </a:r>
            <a:r>
              <a:rPr lang="en-SG" sz="2400" dirty="0">
                <a:effectLst/>
                <a:ea typeface="Times New Roman" panose="02020603050405020304" pitchFamily="18" charset="0"/>
              </a:rPr>
              <a:t>ngredients (APIs) and drug products have received considerable attention in the recent past.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  <a:effectLst/>
                <a:highlight>
                  <a:srgbClr val="009FB7"/>
                </a:highlight>
                <a:ea typeface="Times New Roman" panose="02020603050405020304" pitchFamily="18" charset="0"/>
              </a:rPr>
              <a:t>Metabolism</a:t>
            </a:r>
            <a:r>
              <a:rPr lang="en-SG" sz="2400" dirty="0">
                <a:effectLst/>
                <a:ea typeface="Times New Roman" panose="02020603050405020304" pitchFamily="18" charset="0"/>
              </a:rPr>
              <a:t> of hydrazine is complex. Hydrazine is rapidly acetylated in most species. The initial mono-acetylation is too fast to measure for resultant metabolite identification and the excreted diacetyl metabolite has been reported to account for the majority of the administered dose.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  <a:effectLst/>
                <a:highlight>
                  <a:srgbClr val="009FB7"/>
                </a:highlight>
                <a:ea typeface="Times New Roman" panose="02020603050405020304" pitchFamily="18" charset="0"/>
              </a:rPr>
              <a:t>The principal hydrolytic </a:t>
            </a:r>
            <a:r>
              <a:rPr lang="en-SG" sz="2400" dirty="0">
                <a:effectLst/>
                <a:ea typeface="Times New Roman" panose="02020603050405020304" pitchFamily="18" charset="0"/>
              </a:rPr>
              <a:t>degradation product of the anti-tuberculosis drug, isoniazid </a:t>
            </a:r>
            <a:r>
              <a:rPr lang="en-SG" sz="2400" dirty="0">
                <a:solidFill>
                  <a:srgbClr val="000066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SG" sz="2400" dirty="0">
                <a:effectLst/>
                <a:ea typeface="Times New Roman" panose="02020603050405020304" pitchFamily="18" charset="0"/>
              </a:rPr>
              <a:t>and of structurally related analogues: hydralazine, phenelzine and </a:t>
            </a:r>
            <a:r>
              <a:rPr lang="en-SG" sz="2400" dirty="0" err="1">
                <a:effectLst/>
                <a:ea typeface="Times New Roman" panose="02020603050405020304" pitchFamily="18" charset="0"/>
              </a:rPr>
              <a:t>isocarboxazid</a:t>
            </a:r>
            <a:r>
              <a:rPr lang="en-SG" sz="2400" dirty="0">
                <a:effectLst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D7E753-660F-B0CA-9DE3-84AF85CC9743}"/>
              </a:ext>
            </a:extLst>
          </p:cNvPr>
          <p:cNvSpPr txBox="1"/>
          <p:nvPr/>
        </p:nvSpPr>
        <p:spPr>
          <a:xfrm>
            <a:off x="1049479" y="16930448"/>
            <a:ext cx="62386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  <a:highlight>
                  <a:srgbClr val="009FB7"/>
                </a:highlight>
                <a:ea typeface="Times New Roman" panose="02020603050405020304" pitchFamily="18" charset="0"/>
              </a:rPr>
              <a:t>A</a:t>
            </a:r>
            <a:r>
              <a:rPr lang="en-SG" sz="2400" dirty="0">
                <a:solidFill>
                  <a:schemeClr val="bg1"/>
                </a:solidFill>
                <a:effectLst/>
                <a:highlight>
                  <a:srgbClr val="009FB7"/>
                </a:highlight>
                <a:ea typeface="Times New Roman" panose="02020603050405020304" pitchFamily="18" charset="0"/>
              </a:rPr>
              <a:t>lkylating agents: </a:t>
            </a:r>
            <a:r>
              <a:rPr lang="en-SG" sz="2400" dirty="0">
                <a:ea typeface="Times New Roman" panose="02020603050405020304" pitchFamily="18" charset="0"/>
              </a:rPr>
              <a:t>H</a:t>
            </a:r>
            <a:r>
              <a:rPr lang="en-SG" sz="2400" dirty="0">
                <a:effectLst/>
                <a:ea typeface="Times New Roman" panose="02020603050405020304" pitchFamily="18" charset="0"/>
              </a:rPr>
              <a:t>ydrazine and methyl-hydrazine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  <a:effectLst/>
                <a:highlight>
                  <a:srgbClr val="009FB7"/>
                </a:highlight>
                <a:ea typeface="Times New Roman" panose="02020603050405020304" pitchFamily="18" charset="0"/>
              </a:rPr>
              <a:t>The formation of methyl adducts </a:t>
            </a:r>
            <a:r>
              <a:rPr lang="en-SG" sz="2400" dirty="0">
                <a:effectLst/>
                <a:ea typeface="Times New Roman" panose="02020603050405020304" pitchFamily="18" charset="0"/>
              </a:rPr>
              <a:t>with DNA: one of the mechanisms by which </a:t>
            </a:r>
            <a:r>
              <a:rPr lang="en-SG" sz="2400" dirty="0" err="1">
                <a:effectLst/>
                <a:ea typeface="Times New Roman" panose="02020603050405020304" pitchFamily="18" charset="0"/>
              </a:rPr>
              <a:t>hydrazines</a:t>
            </a:r>
            <a:r>
              <a:rPr lang="en-SG" sz="2400" dirty="0">
                <a:effectLst/>
                <a:ea typeface="Times New Roman" panose="02020603050405020304" pitchFamily="18" charset="0"/>
              </a:rPr>
              <a:t> cause DNA damage and gene mutations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  <a:highlight>
                  <a:srgbClr val="009FB7"/>
                </a:highlight>
                <a:ea typeface="Times New Roman" panose="02020603050405020304" pitchFamily="18" charset="0"/>
              </a:rPr>
              <a:t>K</a:t>
            </a:r>
            <a:r>
              <a:rPr lang="en-SG" sz="2400" dirty="0">
                <a:solidFill>
                  <a:schemeClr val="bg1"/>
                </a:solidFill>
                <a:effectLst/>
                <a:highlight>
                  <a:srgbClr val="009FB7"/>
                </a:highlight>
                <a:ea typeface="Times New Roman" panose="02020603050405020304" pitchFamily="18" charset="0"/>
              </a:rPr>
              <a:t>nown human carcinogens: </a:t>
            </a:r>
            <a:r>
              <a:rPr lang="en-SG" sz="2400" dirty="0">
                <a:effectLst/>
                <a:ea typeface="Times New Roman" panose="02020603050405020304" pitchFamily="18" charset="0"/>
              </a:rPr>
              <a:t>Hydrazine, methyl hydrazine and related hydrazides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  <a:highlight>
                  <a:srgbClr val="009FB7"/>
                </a:highlight>
                <a:ea typeface="Times New Roman" panose="02020603050405020304" pitchFamily="18" charset="0"/>
              </a:rPr>
              <a:t>C</a:t>
            </a:r>
            <a:r>
              <a:rPr lang="en-SG" sz="2400" dirty="0">
                <a:solidFill>
                  <a:schemeClr val="bg1"/>
                </a:solidFill>
                <a:effectLst/>
                <a:highlight>
                  <a:srgbClr val="009FB7"/>
                </a:highlight>
                <a:ea typeface="Times New Roman" panose="02020603050405020304" pitchFamily="18" charset="0"/>
              </a:rPr>
              <a:t>onventional structural alerts for genotoxic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  <a:highlight>
                  <a:srgbClr val="009FB7"/>
                </a:highlight>
                <a:ea typeface="Times New Roman" panose="02020603050405020304" pitchFamily="18" charset="0"/>
              </a:rPr>
              <a:t>A</a:t>
            </a:r>
            <a:r>
              <a:rPr lang="en-SG" sz="2400" dirty="0">
                <a:solidFill>
                  <a:schemeClr val="bg1"/>
                </a:solidFill>
                <a:effectLst/>
                <a:highlight>
                  <a:srgbClr val="009FB7"/>
                </a:highlight>
                <a:ea typeface="Times New Roman" panose="02020603050405020304" pitchFamily="18" charset="0"/>
              </a:rPr>
              <a:t> structural alert </a:t>
            </a:r>
            <a:r>
              <a:rPr lang="en-SG" sz="2400" dirty="0">
                <a:effectLst/>
                <a:ea typeface="Times New Roman" panose="02020603050405020304" pitchFamily="18" charset="0"/>
              </a:rPr>
              <a:t>for genotoxicity and no </a:t>
            </a:r>
            <a:r>
              <a:rPr lang="en-SG" sz="2400" dirty="0" err="1">
                <a:effectLst/>
                <a:ea typeface="Times New Roman" panose="02020603050405020304" pitchFamily="18" charset="0"/>
              </a:rPr>
              <a:t>Amestest</a:t>
            </a:r>
            <a:r>
              <a:rPr lang="en-SG" sz="2400" dirty="0">
                <a:effectLst/>
                <a:ea typeface="Times New Roman" panose="02020603050405020304" pitchFamily="18" charset="0"/>
              </a:rPr>
              <a:t> or other relevant data are available.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954CD0-0FEF-35A1-F661-4FBC8ACADC9A}"/>
              </a:ext>
            </a:extLst>
          </p:cNvPr>
          <p:cNvCxnSpPr>
            <a:cxnSpLocks/>
          </p:cNvCxnSpPr>
          <p:nvPr/>
        </p:nvCxnSpPr>
        <p:spPr>
          <a:xfrm flipV="1">
            <a:off x="984874" y="3622917"/>
            <a:ext cx="19654173" cy="10397"/>
          </a:xfrm>
          <a:prstGeom prst="line">
            <a:avLst/>
          </a:prstGeom>
          <a:ln w="76200">
            <a:solidFill>
              <a:srgbClr val="009F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C9090B4-0691-2412-48E3-07B70DD30CA5}"/>
              </a:ext>
            </a:extLst>
          </p:cNvPr>
          <p:cNvSpPr/>
          <p:nvPr/>
        </p:nvSpPr>
        <p:spPr>
          <a:xfrm>
            <a:off x="984874" y="7668067"/>
            <a:ext cx="6715947" cy="7512952"/>
          </a:xfrm>
          <a:prstGeom prst="rect">
            <a:avLst/>
          </a:prstGeom>
          <a:noFill/>
          <a:ln w="38100">
            <a:solidFill>
              <a:srgbClr val="7C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31903-8DFB-0C4A-BCC5-B1CE623585DD}"/>
              </a:ext>
            </a:extLst>
          </p:cNvPr>
          <p:cNvSpPr txBox="1"/>
          <p:nvPr/>
        </p:nvSpPr>
        <p:spPr>
          <a:xfrm>
            <a:off x="1388533" y="26099369"/>
            <a:ext cx="4942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>
                <a:solidFill>
                  <a:schemeClr val="bg1"/>
                </a:solidFill>
                <a:effectLst/>
              </a:rPr>
              <a:t>Conclusion:</a:t>
            </a:r>
            <a:endParaRPr lang="en-SG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9DD63A-8723-3FFF-120E-243F98E6FF84}"/>
              </a:ext>
            </a:extLst>
          </p:cNvPr>
          <p:cNvSpPr txBox="1"/>
          <p:nvPr/>
        </p:nvSpPr>
        <p:spPr>
          <a:xfrm>
            <a:off x="1058260" y="29193721"/>
            <a:ext cx="1966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7C7B7C"/>
                </a:solidFill>
              </a:rPr>
              <a:t>Reference: </a:t>
            </a:r>
            <a:r>
              <a:rPr lang="en-US" sz="2000" i="1" dirty="0">
                <a:solidFill>
                  <a:srgbClr val="7C7B7C"/>
                </a:solidFill>
              </a:rPr>
              <a:t>[1]. </a:t>
            </a:r>
            <a:r>
              <a:rPr lang="en-SG" sz="2000" i="1" dirty="0">
                <a:solidFill>
                  <a:srgbClr val="7C7B7C"/>
                </a:solidFill>
                <a:effectLst/>
              </a:rPr>
              <a:t>Elder, D.P., </a:t>
            </a:r>
            <a:r>
              <a:rPr lang="en-SG" sz="2000" i="1" dirty="0" err="1">
                <a:solidFill>
                  <a:srgbClr val="7C7B7C"/>
                </a:solidFill>
                <a:effectLst/>
              </a:rPr>
              <a:t>Snodin</a:t>
            </a:r>
            <a:r>
              <a:rPr lang="en-SG" sz="2000" i="1" dirty="0">
                <a:solidFill>
                  <a:srgbClr val="7C7B7C"/>
                </a:solidFill>
                <a:effectLst/>
              </a:rPr>
              <a:t>, D., &amp; Teasdale, A. (2010). Control and analysis of hydrazine, hydrazides and hydrazones—Genotoxic impurities in active pharmaceutical ingredients (APIs) and drug products. Journal of Pharmaceutical and Biomedical Analysis, 54(2), 182-191. doi:10.1016/j.jpba.2010.11.007</a:t>
            </a:r>
            <a:endParaRPr lang="en-SG" sz="2000" i="1" dirty="0">
              <a:solidFill>
                <a:srgbClr val="7C7B7C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823A1-0650-C482-2696-7DADC3F051A1}"/>
              </a:ext>
            </a:extLst>
          </p:cNvPr>
          <p:cNvSpPr txBox="1"/>
          <p:nvPr/>
        </p:nvSpPr>
        <p:spPr>
          <a:xfrm>
            <a:off x="12993397" y="7714262"/>
            <a:ext cx="6160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>
                <a:solidFill>
                  <a:schemeClr val="bg1"/>
                </a:solidFill>
                <a:effectLst/>
              </a:rPr>
              <a:t>Trace Analysis</a:t>
            </a:r>
            <a:endParaRPr lang="en-SG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DC4B05-798C-9C91-EF23-2E70EC1D0BEB}"/>
              </a:ext>
            </a:extLst>
          </p:cNvPr>
          <p:cNvSpPr txBox="1"/>
          <p:nvPr/>
        </p:nvSpPr>
        <p:spPr>
          <a:xfrm>
            <a:off x="7961749" y="9888428"/>
            <a:ext cx="78057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  <a:effectLst/>
                <a:highlight>
                  <a:srgbClr val="009FB7"/>
                </a:highlight>
                <a:ea typeface="Times New Roman" panose="02020603050405020304" pitchFamily="18" charset="0"/>
              </a:rPr>
              <a:t>(Scheme 1): </a:t>
            </a:r>
            <a:r>
              <a:rPr lang="en-SG" sz="2400" dirty="0">
                <a:effectLst/>
                <a:ea typeface="Times New Roman" panose="02020603050405020304" pitchFamily="18" charset="0"/>
              </a:rPr>
              <a:t>Kean et al.</a:t>
            </a:r>
            <a:r>
              <a:rPr lang="en-SG" sz="2400" dirty="0">
                <a:solidFill>
                  <a:srgbClr val="000066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SG" sz="2400" dirty="0">
                <a:effectLst/>
                <a:ea typeface="Times New Roman" panose="02020603050405020304" pitchFamily="18" charset="0"/>
              </a:rPr>
              <a:t>using a modified HPLC </a:t>
            </a:r>
            <a:r>
              <a:rPr lang="en-SG" sz="2400" dirty="0" err="1">
                <a:effectLst/>
                <a:ea typeface="Times New Roman" panose="02020603050405020304" pitchFamily="18" charset="0"/>
              </a:rPr>
              <a:t>pharmacopoeial</a:t>
            </a:r>
            <a:r>
              <a:rPr lang="en-SG" sz="2400" dirty="0">
                <a:effectLst/>
                <a:ea typeface="Times New Roman" panose="02020603050405020304" pitchFamily="18" charset="0"/>
              </a:rPr>
              <a:t> method involving derivatisation with benzaldehyde demonstrated linearity over the range 0.04–2ppm of residual hydrazine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effectLst/>
                <a:ea typeface="Times New Roman" panose="02020603050405020304" pitchFamily="18" charset="0"/>
              </a:rPr>
              <a:t>The extraction recovery was reported as 92%.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ea typeface="Times New Roman" panose="02020603050405020304" pitchFamily="18" charset="0"/>
              </a:rPr>
              <a:t>A</a:t>
            </a:r>
            <a:r>
              <a:rPr lang="en-SG" sz="2400" dirty="0">
                <a:effectLst/>
                <a:ea typeface="Times New Roman" panose="02020603050405020304" pitchFamily="18" charset="0"/>
              </a:rPr>
              <a:t>pplied this quantitative HPLC method to the determination of residual hydrazine in samples of excipients and API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543CB5-E7AF-A83B-B91B-A63102CA9123}"/>
              </a:ext>
            </a:extLst>
          </p:cNvPr>
          <p:cNvSpPr txBox="1"/>
          <p:nvPr/>
        </p:nvSpPr>
        <p:spPr>
          <a:xfrm>
            <a:off x="8083134" y="14241652"/>
            <a:ext cx="7438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  <a:effectLst/>
                <a:highlight>
                  <a:srgbClr val="009FB7"/>
                </a:highlight>
              </a:rPr>
              <a:t>(Scheme 1) </a:t>
            </a:r>
            <a:r>
              <a:rPr lang="en-SG" sz="2400" dirty="0">
                <a:effectLst/>
              </a:rPr>
              <a:t>A GC procedure: formation of a </a:t>
            </a:r>
            <a:r>
              <a:rPr lang="en-SG" sz="2400" dirty="0" err="1">
                <a:effectLst/>
              </a:rPr>
              <a:t>benzalazine</a:t>
            </a:r>
            <a:r>
              <a:rPr lang="en-SG" sz="2400" dirty="0">
                <a:effectLst/>
              </a:rPr>
              <a:t> derivative was developed to monitor the residual levels of hydrazine in hydralazine and isoniazid API, tablets, combination tablets, syrups and injectable products </a:t>
            </a:r>
            <a:endParaRPr lang="en-SG" sz="2400" dirty="0">
              <a:solidFill>
                <a:srgbClr val="00006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U</a:t>
            </a:r>
            <a:r>
              <a:rPr lang="en-SG" sz="2400" dirty="0">
                <a:effectLst/>
              </a:rPr>
              <a:t>tilized nitrogen selective detection.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effectLst/>
              </a:rPr>
              <a:t>The LOD of the method when applied to API was found to be ≤3 ppm of hydrazine.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DCDCFD-C34E-6530-2692-37C973DEB2DE}"/>
              </a:ext>
            </a:extLst>
          </p:cNvPr>
          <p:cNvSpPr txBox="1"/>
          <p:nvPr/>
        </p:nvSpPr>
        <p:spPr>
          <a:xfrm>
            <a:off x="16231369" y="15880101"/>
            <a:ext cx="44076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T</a:t>
            </a:r>
            <a:r>
              <a:rPr lang="en-SG" sz="2400" dirty="0">
                <a:effectLst/>
              </a:rPr>
              <a:t>he levels of residual hydrazine in carbidopa API, using an IC method again with </a:t>
            </a:r>
            <a:r>
              <a:rPr lang="en-SG" sz="2400" dirty="0" err="1">
                <a:effectLst/>
              </a:rPr>
              <a:t>amperometric</a:t>
            </a:r>
            <a:r>
              <a:rPr lang="en-SG" sz="2400" dirty="0">
                <a:effectLst/>
              </a:rPr>
              <a:t>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C</a:t>
            </a:r>
            <a:r>
              <a:rPr lang="en-SG" sz="2400" dirty="0">
                <a:effectLst/>
              </a:rPr>
              <a:t>oncordance (3.9 ppm) with an approved TLC method (3.2ppm), but different levels to the HPLC method</a:t>
            </a:r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O</a:t>
            </a:r>
            <a:r>
              <a:rPr lang="en-SG" sz="2400" dirty="0">
                <a:effectLst/>
              </a:rPr>
              <a:t>n generic IC methods for hydrazine and methyl hydrazine in API utilizing </a:t>
            </a:r>
            <a:r>
              <a:rPr lang="en-SG" sz="2400" dirty="0" err="1">
                <a:effectLst/>
              </a:rPr>
              <a:t>electrochem</a:t>
            </a:r>
            <a:r>
              <a:rPr lang="en-SG" sz="2400" dirty="0">
                <a:effectLst/>
              </a:rPr>
              <a:t>- </a:t>
            </a:r>
            <a:r>
              <a:rPr lang="en-SG" sz="2400" dirty="0" err="1">
                <a:effectLst/>
              </a:rPr>
              <a:t>ical</a:t>
            </a:r>
            <a:r>
              <a:rPr lang="en-SG" sz="2400" dirty="0">
                <a:effectLst/>
              </a:rPr>
              <a:t>/</a:t>
            </a:r>
            <a:r>
              <a:rPr lang="en-SG" sz="2400" dirty="0" err="1">
                <a:effectLst/>
              </a:rPr>
              <a:t>amperometric</a:t>
            </a:r>
            <a:r>
              <a:rPr lang="en-SG" sz="2400" dirty="0">
                <a:effectLst/>
              </a:rPr>
              <a:t> detection methods. Limited validation was provided. </a:t>
            </a:r>
            <a:endParaRPr lang="en-SG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2AC432-766A-A64E-396E-C6F12F69A43E}"/>
              </a:ext>
            </a:extLst>
          </p:cNvPr>
          <p:cNvSpPr txBox="1"/>
          <p:nvPr/>
        </p:nvSpPr>
        <p:spPr>
          <a:xfrm>
            <a:off x="16231369" y="22381679"/>
            <a:ext cx="44076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I</a:t>
            </a:r>
            <a:r>
              <a:rPr lang="en-SG" sz="2400" dirty="0">
                <a:effectLst/>
              </a:rPr>
              <a:t>nvestigated aldose reaction products of </a:t>
            </a:r>
            <a:r>
              <a:rPr lang="en-SG" sz="2400" dirty="0" err="1">
                <a:effectLst/>
              </a:rPr>
              <a:t>isoniazid&amp;lactose</a:t>
            </a:r>
            <a:r>
              <a:rPr lang="en-SG" sz="2400" dirty="0">
                <a:effectLst/>
              </a:rPr>
              <a:t> by UV/visible spectrophotometry.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D</a:t>
            </a:r>
            <a:r>
              <a:rPr lang="en-SG" sz="2400" dirty="0">
                <a:effectLst/>
              </a:rPr>
              <a:t>erivatised the isoniazid with 2,3-dichloro-1,naphthaquinone and monitored the resultant coloured derivative at 640 nm. </a:t>
            </a:r>
            <a:endParaRPr lang="en-SG" sz="2400" dirty="0"/>
          </a:p>
        </p:txBody>
      </p:sp>
      <p:pic>
        <p:nvPicPr>
          <p:cNvPr id="16" name="Picture 15" descr="A close-up of a sign&#10;&#10;Description automatically generated">
            <a:extLst>
              <a:ext uri="{FF2B5EF4-FFF2-40B4-BE49-F238E27FC236}">
                <a16:creationId xmlns:a16="http://schemas.microsoft.com/office/drawing/2014/main" id="{CBA5184C-210E-B60F-2FDC-080B11F8C7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07239" y="1113432"/>
            <a:ext cx="4737680" cy="1671785"/>
          </a:xfrm>
          <a:prstGeom prst="rect">
            <a:avLst/>
          </a:prstGeom>
          <a:ln w="28575">
            <a:solidFill>
              <a:srgbClr val="7C7B7C"/>
            </a:solidFill>
          </a:ln>
        </p:spPr>
      </p:pic>
    </p:spTree>
    <p:extLst>
      <p:ext uri="{BB962C8B-B14F-4D97-AF65-F5344CB8AC3E}">
        <p14:creationId xmlns:p14="http://schemas.microsoft.com/office/powerpoint/2010/main" val="148331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149</TotalTime>
  <Words>660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GulliverBL</vt:lpstr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CHEN Yiman</dc:creator>
  <cp:keywords/>
  <dc:description/>
  <cp:lastModifiedBy>CHEN Yiman</cp:lastModifiedBy>
  <cp:revision>5</cp:revision>
  <dcterms:created xsi:type="dcterms:W3CDTF">2024-05-03T08:31:36Z</dcterms:created>
  <dcterms:modified xsi:type="dcterms:W3CDTF">2024-05-03T14:51:04Z</dcterms:modified>
  <cp:category/>
</cp:coreProperties>
</file>