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5B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04"/>
  </p:normalViewPr>
  <p:slideViewPr>
    <p:cSldViewPr snapToGrid="0">
      <p:cViewPr>
        <p:scale>
          <a:sx n="33" d="100"/>
          <a:sy n="33" d="100"/>
        </p:scale>
        <p:origin x="80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GB"/>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1FE619C-79A3-C247-A186-9497254C8D3B}"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13300-8D88-A143-83DD-F526C3B64DAD}" type="slidenum">
              <a:rPr lang="en-US" smtClean="0"/>
              <a:t>‹#›</a:t>
            </a:fld>
            <a:endParaRPr lang="en-US"/>
          </a:p>
        </p:txBody>
      </p:sp>
    </p:spTree>
    <p:extLst>
      <p:ext uri="{BB962C8B-B14F-4D97-AF65-F5344CB8AC3E}">
        <p14:creationId xmlns:p14="http://schemas.microsoft.com/office/powerpoint/2010/main" val="70574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1FE619C-79A3-C247-A186-9497254C8D3B}"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13300-8D88-A143-83DD-F526C3B64DAD}" type="slidenum">
              <a:rPr lang="en-US" smtClean="0"/>
              <a:t>‹#›</a:t>
            </a:fld>
            <a:endParaRPr lang="en-US"/>
          </a:p>
        </p:txBody>
      </p:sp>
    </p:spTree>
    <p:extLst>
      <p:ext uri="{BB962C8B-B14F-4D97-AF65-F5344CB8AC3E}">
        <p14:creationId xmlns:p14="http://schemas.microsoft.com/office/powerpoint/2010/main" val="258107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1FE619C-79A3-C247-A186-9497254C8D3B}"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13300-8D88-A143-83DD-F526C3B64DAD}" type="slidenum">
              <a:rPr lang="en-US" smtClean="0"/>
              <a:t>‹#›</a:t>
            </a:fld>
            <a:endParaRPr lang="en-US"/>
          </a:p>
        </p:txBody>
      </p:sp>
    </p:spTree>
    <p:extLst>
      <p:ext uri="{BB962C8B-B14F-4D97-AF65-F5344CB8AC3E}">
        <p14:creationId xmlns:p14="http://schemas.microsoft.com/office/powerpoint/2010/main" val="106092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1FE619C-79A3-C247-A186-9497254C8D3B}"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13300-8D88-A143-83DD-F526C3B64DAD}" type="slidenum">
              <a:rPr lang="en-US" smtClean="0"/>
              <a:t>‹#›</a:t>
            </a:fld>
            <a:endParaRPr lang="en-US"/>
          </a:p>
        </p:txBody>
      </p:sp>
    </p:spTree>
    <p:extLst>
      <p:ext uri="{BB962C8B-B14F-4D97-AF65-F5344CB8AC3E}">
        <p14:creationId xmlns:p14="http://schemas.microsoft.com/office/powerpoint/2010/main" val="167474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GB"/>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1FE619C-79A3-C247-A186-9497254C8D3B}"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13300-8D88-A143-83DD-F526C3B64DAD}" type="slidenum">
              <a:rPr lang="en-US" smtClean="0"/>
              <a:t>‹#›</a:t>
            </a:fld>
            <a:endParaRPr lang="en-US"/>
          </a:p>
        </p:txBody>
      </p:sp>
    </p:spTree>
    <p:extLst>
      <p:ext uri="{BB962C8B-B14F-4D97-AF65-F5344CB8AC3E}">
        <p14:creationId xmlns:p14="http://schemas.microsoft.com/office/powerpoint/2010/main" val="81073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1FE619C-79A3-C247-A186-9497254C8D3B}"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13300-8D88-A143-83DD-F526C3B64DAD}" type="slidenum">
              <a:rPr lang="en-US" smtClean="0"/>
              <a:t>‹#›</a:t>
            </a:fld>
            <a:endParaRPr lang="en-US"/>
          </a:p>
        </p:txBody>
      </p:sp>
    </p:spTree>
    <p:extLst>
      <p:ext uri="{BB962C8B-B14F-4D97-AF65-F5344CB8AC3E}">
        <p14:creationId xmlns:p14="http://schemas.microsoft.com/office/powerpoint/2010/main" val="187044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GB"/>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GB"/>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GB"/>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1FE619C-79A3-C247-A186-9497254C8D3B}" type="datetimeFigureOut">
              <a:rPr lang="en-US" smtClean="0"/>
              <a:t>5/4/24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213300-8D88-A143-83DD-F526C3B64DAD}" type="slidenum">
              <a:rPr lang="en-US" smtClean="0"/>
              <a:t>‹#›</a:t>
            </a:fld>
            <a:endParaRPr lang="en-US"/>
          </a:p>
        </p:txBody>
      </p:sp>
    </p:spTree>
    <p:extLst>
      <p:ext uri="{BB962C8B-B14F-4D97-AF65-F5344CB8AC3E}">
        <p14:creationId xmlns:p14="http://schemas.microsoft.com/office/powerpoint/2010/main" val="4090996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FE619C-79A3-C247-A186-9497254C8D3B}" type="datetimeFigureOut">
              <a:rPr lang="en-US" smtClean="0"/>
              <a:t>5/4/24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213300-8D88-A143-83DD-F526C3B64DAD}" type="slidenum">
              <a:rPr lang="en-US" smtClean="0"/>
              <a:t>‹#›</a:t>
            </a:fld>
            <a:endParaRPr lang="en-US"/>
          </a:p>
        </p:txBody>
      </p:sp>
    </p:spTree>
    <p:extLst>
      <p:ext uri="{BB962C8B-B14F-4D97-AF65-F5344CB8AC3E}">
        <p14:creationId xmlns:p14="http://schemas.microsoft.com/office/powerpoint/2010/main" val="348405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E619C-79A3-C247-A186-9497254C8D3B}" type="datetimeFigureOut">
              <a:rPr lang="en-US" smtClean="0"/>
              <a:t>5/4/24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213300-8D88-A143-83DD-F526C3B64DAD}" type="slidenum">
              <a:rPr lang="en-US" smtClean="0"/>
              <a:t>‹#›</a:t>
            </a:fld>
            <a:endParaRPr lang="en-US"/>
          </a:p>
        </p:txBody>
      </p:sp>
    </p:spTree>
    <p:extLst>
      <p:ext uri="{BB962C8B-B14F-4D97-AF65-F5344CB8AC3E}">
        <p14:creationId xmlns:p14="http://schemas.microsoft.com/office/powerpoint/2010/main" val="23704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GB"/>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GB"/>
              <a:t>Click to edit Master text styles</a:t>
            </a:r>
          </a:p>
        </p:txBody>
      </p:sp>
      <p:sp>
        <p:nvSpPr>
          <p:cNvPr id="5" name="Date Placeholder 4"/>
          <p:cNvSpPr>
            <a:spLocks noGrp="1"/>
          </p:cNvSpPr>
          <p:nvPr>
            <p:ph type="dt" sz="half" idx="10"/>
          </p:nvPr>
        </p:nvSpPr>
        <p:spPr/>
        <p:txBody>
          <a:bodyPr/>
          <a:lstStyle/>
          <a:p>
            <a:fld id="{81FE619C-79A3-C247-A186-9497254C8D3B}"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13300-8D88-A143-83DD-F526C3B64DAD}" type="slidenum">
              <a:rPr lang="en-US" smtClean="0"/>
              <a:t>‹#›</a:t>
            </a:fld>
            <a:endParaRPr lang="en-US"/>
          </a:p>
        </p:txBody>
      </p:sp>
    </p:spTree>
    <p:extLst>
      <p:ext uri="{BB962C8B-B14F-4D97-AF65-F5344CB8AC3E}">
        <p14:creationId xmlns:p14="http://schemas.microsoft.com/office/powerpoint/2010/main" val="1991108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GB"/>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GB"/>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GB"/>
              <a:t>Click to edit Master text styles</a:t>
            </a:r>
          </a:p>
        </p:txBody>
      </p:sp>
      <p:sp>
        <p:nvSpPr>
          <p:cNvPr id="5" name="Date Placeholder 4"/>
          <p:cNvSpPr>
            <a:spLocks noGrp="1"/>
          </p:cNvSpPr>
          <p:nvPr>
            <p:ph type="dt" sz="half" idx="10"/>
          </p:nvPr>
        </p:nvSpPr>
        <p:spPr/>
        <p:txBody>
          <a:bodyPr/>
          <a:lstStyle/>
          <a:p>
            <a:fld id="{81FE619C-79A3-C247-A186-9497254C8D3B}"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13300-8D88-A143-83DD-F526C3B64DAD}" type="slidenum">
              <a:rPr lang="en-US" smtClean="0"/>
              <a:t>‹#›</a:t>
            </a:fld>
            <a:endParaRPr lang="en-US"/>
          </a:p>
        </p:txBody>
      </p:sp>
    </p:spTree>
    <p:extLst>
      <p:ext uri="{BB962C8B-B14F-4D97-AF65-F5344CB8AC3E}">
        <p14:creationId xmlns:p14="http://schemas.microsoft.com/office/powerpoint/2010/main" val="60764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81FE619C-79A3-C247-A186-9497254C8D3B}" type="datetimeFigureOut">
              <a:rPr lang="en-US" smtClean="0"/>
              <a:t>5/4/24</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1D213300-8D88-A143-83DD-F526C3B64DAD}" type="slidenum">
              <a:rPr lang="en-US" smtClean="0"/>
              <a:t>‹#›</a:t>
            </a:fld>
            <a:endParaRPr lang="en-US"/>
          </a:p>
        </p:txBody>
      </p:sp>
    </p:spTree>
    <p:extLst>
      <p:ext uri="{BB962C8B-B14F-4D97-AF65-F5344CB8AC3E}">
        <p14:creationId xmlns:p14="http://schemas.microsoft.com/office/powerpoint/2010/main" val="1721398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jpg"/><Relationship Id="rId9" Type="http://schemas.openxmlformats.org/officeDocument/2006/relationships/hyperlink" Target="https://dx.doi.org/10.1021/acs.chemmater.0c0255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675AC55-5729-EE43-6FA0-B47B12C36274}"/>
              </a:ext>
            </a:extLst>
          </p:cNvPr>
          <p:cNvSpPr/>
          <p:nvPr/>
        </p:nvSpPr>
        <p:spPr>
          <a:xfrm>
            <a:off x="508792" y="10384620"/>
            <a:ext cx="8216594" cy="738450"/>
          </a:xfrm>
          <a:prstGeom prst="rect">
            <a:avLst/>
          </a:prstGeom>
          <a:solidFill>
            <a:srgbClr val="345B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6174A48-2041-9C6C-5DC9-5E207368C8FF}"/>
              </a:ext>
            </a:extLst>
          </p:cNvPr>
          <p:cNvSpPr/>
          <p:nvPr/>
        </p:nvSpPr>
        <p:spPr>
          <a:xfrm>
            <a:off x="508792" y="3568557"/>
            <a:ext cx="8216594" cy="658416"/>
          </a:xfrm>
          <a:prstGeom prst="rect">
            <a:avLst/>
          </a:prstGeom>
          <a:solidFill>
            <a:srgbClr val="345B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7934C30-3051-C952-16A3-2A6A37D6FB6A}"/>
              </a:ext>
            </a:extLst>
          </p:cNvPr>
          <p:cNvSpPr/>
          <p:nvPr/>
        </p:nvSpPr>
        <p:spPr>
          <a:xfrm>
            <a:off x="508792" y="530077"/>
            <a:ext cx="29278949" cy="2461342"/>
          </a:xfrm>
          <a:prstGeom prst="rect">
            <a:avLst/>
          </a:prstGeom>
          <a:solidFill>
            <a:srgbClr val="345B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054E1B4-D4C2-5F14-1549-6BA6CCACB1B2}"/>
              </a:ext>
            </a:extLst>
          </p:cNvPr>
          <p:cNvSpPr/>
          <p:nvPr/>
        </p:nvSpPr>
        <p:spPr>
          <a:xfrm>
            <a:off x="508792" y="3568557"/>
            <a:ext cx="8216594" cy="6486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645ABBC-A99D-4FC8-9F43-BA18314A917C}"/>
              </a:ext>
            </a:extLst>
          </p:cNvPr>
          <p:cNvSpPr/>
          <p:nvPr/>
        </p:nvSpPr>
        <p:spPr>
          <a:xfrm>
            <a:off x="9396733" y="3523908"/>
            <a:ext cx="12021023" cy="6486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850620-1C07-992C-F9EE-DDEB0FE3B2D8}"/>
              </a:ext>
            </a:extLst>
          </p:cNvPr>
          <p:cNvSpPr/>
          <p:nvPr/>
        </p:nvSpPr>
        <p:spPr>
          <a:xfrm>
            <a:off x="21933700" y="3523910"/>
            <a:ext cx="7832721" cy="134176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7C3A0B-8755-8F01-DF25-48B3B6D66F09}"/>
              </a:ext>
            </a:extLst>
          </p:cNvPr>
          <p:cNvSpPr txBox="1"/>
          <p:nvPr/>
        </p:nvSpPr>
        <p:spPr>
          <a:xfrm>
            <a:off x="5821792" y="922467"/>
            <a:ext cx="21221700" cy="1015663"/>
          </a:xfrm>
          <a:prstGeom prst="rect">
            <a:avLst/>
          </a:prstGeom>
          <a:noFill/>
        </p:spPr>
        <p:txBody>
          <a:bodyPr wrap="square" rtlCol="0">
            <a:spAutoFit/>
          </a:bodyPr>
          <a:lstStyle/>
          <a:p>
            <a:r>
              <a:rPr lang="en-SG" sz="6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Hackmanite</a:t>
            </a:r>
            <a:r>
              <a:rPr lang="en-US" altLang="zh-CN" sz="6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SG" sz="6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Natural Glow-in-the-Dark Material </a:t>
            </a:r>
          </a:p>
        </p:txBody>
      </p:sp>
      <p:sp>
        <p:nvSpPr>
          <p:cNvPr id="11" name="TextBox 10">
            <a:extLst>
              <a:ext uri="{FF2B5EF4-FFF2-40B4-BE49-F238E27FC236}">
                <a16:creationId xmlns:a16="http://schemas.microsoft.com/office/drawing/2014/main" id="{1B31693F-877E-3BF5-0BE5-4A4084FF94F0}"/>
              </a:ext>
            </a:extLst>
          </p:cNvPr>
          <p:cNvSpPr txBox="1"/>
          <p:nvPr/>
        </p:nvSpPr>
        <p:spPr>
          <a:xfrm>
            <a:off x="3186290" y="3614086"/>
            <a:ext cx="2188416" cy="584775"/>
          </a:xfrm>
          <a:prstGeom prst="rect">
            <a:avLst/>
          </a:prstGeom>
          <a:noFill/>
        </p:spPr>
        <p:txBody>
          <a:bodyPr wrap="square" rtlCol="0">
            <a:spAutoFit/>
          </a:bodyPr>
          <a:lstStyle/>
          <a:p>
            <a:r>
              <a:rPr lang="en-SG" sz="28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ABSTRACT</a:t>
            </a:r>
            <a:r>
              <a:rPr lang="en-SG" sz="3200" dirty="0">
                <a:solidFill>
                  <a:schemeClr val="bg1"/>
                </a:solidFill>
                <a:effectLst/>
                <a:latin typeface="Times New Roman" panose="02020603050405020304" pitchFamily="18" charset="0"/>
                <a:cs typeface="Times New Roman" panose="02020603050405020304" pitchFamily="18" charset="0"/>
              </a:rPr>
              <a:t> </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B4BF598-9488-953F-DA41-D741539DB628}"/>
              </a:ext>
            </a:extLst>
          </p:cNvPr>
          <p:cNvSpPr/>
          <p:nvPr/>
        </p:nvSpPr>
        <p:spPr>
          <a:xfrm>
            <a:off x="9396267" y="3523909"/>
            <a:ext cx="12023310" cy="653858"/>
          </a:xfrm>
          <a:prstGeom prst="rect">
            <a:avLst/>
          </a:prstGeom>
          <a:solidFill>
            <a:srgbClr val="345B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6D57DC-1D88-9314-B271-893F45284B0D}"/>
              </a:ext>
            </a:extLst>
          </p:cNvPr>
          <p:cNvSpPr/>
          <p:nvPr/>
        </p:nvSpPr>
        <p:spPr>
          <a:xfrm>
            <a:off x="21925021" y="3533428"/>
            <a:ext cx="7841400" cy="653858"/>
          </a:xfrm>
          <a:prstGeom prst="rect">
            <a:avLst/>
          </a:prstGeom>
          <a:solidFill>
            <a:srgbClr val="345B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4790F01-0127-E6E7-33BF-D3E14B6004B6}"/>
              </a:ext>
            </a:extLst>
          </p:cNvPr>
          <p:cNvSpPr txBox="1"/>
          <p:nvPr/>
        </p:nvSpPr>
        <p:spPr>
          <a:xfrm>
            <a:off x="12919738" y="3607723"/>
            <a:ext cx="7556751" cy="523220"/>
          </a:xfrm>
          <a:prstGeom prst="rect">
            <a:avLst/>
          </a:prstGeom>
          <a:noFill/>
        </p:spPr>
        <p:txBody>
          <a:bodyPr wrap="square" rtlCol="0">
            <a:spAutoFit/>
          </a:bodyPr>
          <a:lstStyle/>
          <a:p>
            <a:r>
              <a:rPr lang="en-SG" sz="28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MATRIEALS AND METHODS</a:t>
            </a:r>
            <a:r>
              <a:rPr lang="en-SG" sz="2800" dirty="0">
                <a:solidFill>
                  <a:schemeClr val="bg1"/>
                </a:solidFill>
                <a:effectLst/>
                <a:latin typeface="Times New Roman" panose="02020603050405020304" pitchFamily="18" charset="0"/>
                <a:cs typeface="Times New Roman" panose="02020603050405020304" pitchFamily="18" charset="0"/>
              </a:rPr>
              <a:t> </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1CCA6D63-7AEA-FD04-DB60-C7FF33B96D2D}"/>
              </a:ext>
            </a:extLst>
          </p:cNvPr>
          <p:cNvSpPr/>
          <p:nvPr/>
        </p:nvSpPr>
        <p:spPr>
          <a:xfrm>
            <a:off x="9404269" y="10327700"/>
            <a:ext cx="12022166" cy="728224"/>
          </a:xfrm>
          <a:prstGeom prst="rect">
            <a:avLst/>
          </a:prstGeom>
          <a:solidFill>
            <a:srgbClr val="345B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FE60824-2CB8-4E91-C85E-BF8286BBBC70}"/>
              </a:ext>
            </a:extLst>
          </p:cNvPr>
          <p:cNvSpPr txBox="1"/>
          <p:nvPr/>
        </p:nvSpPr>
        <p:spPr>
          <a:xfrm>
            <a:off x="13103253" y="10438192"/>
            <a:ext cx="7189723" cy="523220"/>
          </a:xfrm>
          <a:prstGeom prst="rect">
            <a:avLst/>
          </a:prstGeom>
          <a:noFill/>
        </p:spPr>
        <p:txBody>
          <a:bodyPr wrap="square" rtlCol="0">
            <a:spAutoFit/>
          </a:bodyPr>
          <a:lstStyle/>
          <a:p>
            <a:r>
              <a:rPr lang="en-SG" sz="28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RESULTS AND DISCUSSION</a:t>
            </a:r>
            <a:r>
              <a:rPr lang="en-SG" sz="2800" dirty="0">
                <a:solidFill>
                  <a:schemeClr val="bg1"/>
                </a:solidFill>
                <a:effectLst/>
                <a:latin typeface="Times New Roman" panose="02020603050405020304" pitchFamily="18" charset="0"/>
                <a:cs typeface="Times New Roman" panose="02020603050405020304" pitchFamily="18" charset="0"/>
              </a:rPr>
              <a:t> </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4A09FDD3-D8CE-8123-EE9C-E81A43E87F64}"/>
              </a:ext>
            </a:extLst>
          </p:cNvPr>
          <p:cNvSpPr/>
          <p:nvPr/>
        </p:nvSpPr>
        <p:spPr>
          <a:xfrm>
            <a:off x="21955020" y="17322195"/>
            <a:ext cx="7832721" cy="562976"/>
          </a:xfrm>
          <a:prstGeom prst="rect">
            <a:avLst/>
          </a:prstGeom>
          <a:solidFill>
            <a:srgbClr val="345B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B2F0FCD-4BC3-9459-061B-AA812478C04C}"/>
              </a:ext>
            </a:extLst>
          </p:cNvPr>
          <p:cNvSpPr txBox="1"/>
          <p:nvPr/>
        </p:nvSpPr>
        <p:spPr>
          <a:xfrm>
            <a:off x="24466230" y="17336495"/>
            <a:ext cx="4505960" cy="523220"/>
          </a:xfrm>
          <a:prstGeom prst="rect">
            <a:avLst/>
          </a:prstGeom>
          <a:noFill/>
        </p:spPr>
        <p:txBody>
          <a:bodyPr wrap="square" rtlCol="0">
            <a:spAutoFit/>
          </a:bodyPr>
          <a:lstStyle/>
          <a:p>
            <a:r>
              <a:rPr lang="en-SG" sz="28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REFERENCE</a:t>
            </a:r>
            <a:r>
              <a:rPr lang="en-SG" sz="2800" dirty="0">
                <a:solidFill>
                  <a:schemeClr val="bg1"/>
                </a:solidFill>
                <a:effectLst/>
                <a:latin typeface="Times New Roman" panose="02020603050405020304" pitchFamily="18" charset="0"/>
                <a:cs typeface="Times New Roman" panose="02020603050405020304" pitchFamily="18" charset="0"/>
              </a:rPr>
              <a:t> </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23" name="Picture 22" descr="A group of rocks with different colors&#10;&#10;Description automatically generated">
            <a:extLst>
              <a:ext uri="{FF2B5EF4-FFF2-40B4-BE49-F238E27FC236}">
                <a16:creationId xmlns:a16="http://schemas.microsoft.com/office/drawing/2014/main" id="{C22895EB-EA48-2534-5698-5DD21E2C05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469"/>
          <a:stretch/>
        </p:blipFill>
        <p:spPr>
          <a:xfrm>
            <a:off x="637971" y="13399074"/>
            <a:ext cx="4696406" cy="3378517"/>
          </a:xfrm>
          <a:prstGeom prst="rect">
            <a:avLst/>
          </a:prstGeom>
          <a:ln w="19050">
            <a:solidFill>
              <a:srgbClr val="345B91"/>
            </a:solidFill>
          </a:ln>
        </p:spPr>
      </p:pic>
      <p:pic>
        <p:nvPicPr>
          <p:cNvPr id="24" name="Picture 23" descr="A graph of different colored lines&#10;&#10;Description automatically generated">
            <a:extLst>
              <a:ext uri="{FF2B5EF4-FFF2-40B4-BE49-F238E27FC236}">
                <a16:creationId xmlns:a16="http://schemas.microsoft.com/office/drawing/2014/main" id="{506C1562-54BE-0264-1884-D6976139046A}"/>
              </a:ext>
            </a:extLst>
          </p:cNvPr>
          <p:cNvPicPr>
            <a:picLocks noChangeAspect="1"/>
          </p:cNvPicPr>
          <p:nvPr/>
        </p:nvPicPr>
        <p:blipFill rotWithShape="1">
          <a:blip r:embed="rId3">
            <a:extLst>
              <a:ext uri="{28A0092B-C50C-407E-A947-70E740481C1C}">
                <a14:useLocalDpi xmlns:a14="http://schemas.microsoft.com/office/drawing/2010/main" val="0"/>
              </a:ext>
            </a:extLst>
          </a:blip>
          <a:srcRect r="5742"/>
          <a:stretch/>
        </p:blipFill>
        <p:spPr>
          <a:xfrm>
            <a:off x="5461756" y="13205963"/>
            <a:ext cx="3165279" cy="3853663"/>
          </a:xfrm>
          <a:prstGeom prst="rect">
            <a:avLst/>
          </a:prstGeom>
          <a:ln w="19050">
            <a:solidFill>
              <a:srgbClr val="345B91"/>
            </a:solidFill>
          </a:ln>
        </p:spPr>
      </p:pic>
      <p:sp>
        <p:nvSpPr>
          <p:cNvPr id="25" name="TextBox 24">
            <a:extLst>
              <a:ext uri="{FF2B5EF4-FFF2-40B4-BE49-F238E27FC236}">
                <a16:creationId xmlns:a16="http://schemas.microsoft.com/office/drawing/2014/main" id="{FA157B95-983B-235E-C48D-3F7815963F06}"/>
              </a:ext>
            </a:extLst>
          </p:cNvPr>
          <p:cNvSpPr txBox="1"/>
          <p:nvPr/>
        </p:nvSpPr>
        <p:spPr>
          <a:xfrm>
            <a:off x="811562" y="7394263"/>
            <a:ext cx="7764905" cy="2246769"/>
          </a:xfrm>
          <a:prstGeom prst="rect">
            <a:avLst/>
          </a:prstGeom>
          <a:noFill/>
        </p:spPr>
        <p:txBody>
          <a:bodyPr wrap="square" rtlCol="0">
            <a:spAutoFit/>
          </a:bodyPr>
          <a:lstStyle/>
          <a:p>
            <a:r>
              <a:rPr lang="en-SG" sz="2000" kern="100" dirty="0">
                <a:solidFill>
                  <a:srgbClr val="0D0D0D"/>
                </a:solidFill>
                <a:effectLst/>
                <a:latin typeface="Times New Roman" panose="02020603050405020304" pitchFamily="18" charset="0"/>
                <a:ea typeface="DengXian" panose="02010600030101010101" pitchFamily="2" charset="-122"/>
                <a:cs typeface="Times New Roman" panose="02020603050405020304" pitchFamily="18" charset="0"/>
              </a:rPr>
              <a:t>Divalent europium doped synthetic strontium aluminate, commonly referred to as hackmanite, presents an intriguing avenue for exploration, as its afterglow remains largely unexamined. Despite this, synthetic versions show promise in rivalling some of the leading commercially available persistent luminescence (</a:t>
            </a:r>
            <a:r>
              <a:rPr lang="en-SG" sz="2000" kern="100" dirty="0" err="1">
                <a:solidFill>
                  <a:srgbClr val="0D0D0D"/>
                </a:solidFill>
                <a:effectLst/>
                <a:latin typeface="Times New Roman" panose="02020603050405020304" pitchFamily="18" charset="0"/>
                <a:ea typeface="DengXian" panose="02010600030101010101" pitchFamily="2" charset="-122"/>
                <a:cs typeface="Times New Roman" panose="02020603050405020304" pitchFamily="18" charset="0"/>
              </a:rPr>
              <a:t>PeL</a:t>
            </a:r>
            <a:r>
              <a:rPr lang="en-SG" sz="2000" kern="100" dirty="0">
                <a:solidFill>
                  <a:srgbClr val="0D0D0D"/>
                </a:solidFill>
                <a:effectLst/>
                <a:latin typeface="Times New Roman" panose="02020603050405020304" pitchFamily="18" charset="0"/>
                <a:ea typeface="DengXian" panose="02010600030101010101" pitchFamily="2" charset="-122"/>
                <a:cs typeface="Times New Roman" panose="02020603050405020304" pitchFamily="18" charset="0"/>
              </a:rPr>
              <a:t>) materials. The findings from these investigations not only illuminate the </a:t>
            </a:r>
            <a:r>
              <a:rPr lang="en-SG" sz="2000" kern="100" dirty="0" err="1">
                <a:solidFill>
                  <a:srgbClr val="0D0D0D"/>
                </a:solidFill>
                <a:effectLst/>
                <a:latin typeface="Times New Roman" panose="02020603050405020304" pitchFamily="18" charset="0"/>
                <a:ea typeface="DengXian" panose="02010600030101010101" pitchFamily="2" charset="-122"/>
                <a:cs typeface="Times New Roman" panose="02020603050405020304" pitchFamily="18" charset="0"/>
              </a:rPr>
              <a:t>PeL</a:t>
            </a:r>
            <a:r>
              <a:rPr lang="en-SG" sz="2000" kern="100" dirty="0">
                <a:solidFill>
                  <a:srgbClr val="0D0D0D"/>
                </a:solidFill>
                <a:effectLst/>
                <a:latin typeface="Times New Roman" panose="02020603050405020304" pitchFamily="18" charset="0"/>
                <a:ea typeface="DengXian" panose="02010600030101010101" pitchFamily="2" charset="-122"/>
                <a:cs typeface="Times New Roman" panose="02020603050405020304" pitchFamily="18" charset="0"/>
              </a:rPr>
              <a:t> phenomenon but also offer valuable insights for enhancing the performance of synthetic materials.</a:t>
            </a:r>
            <a:endParaRPr lang="en-SG" sz="20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27" name="Picture 26" descr="A green sign with a person running on the exit&#10;&#10;Description automatically generated">
            <a:extLst>
              <a:ext uri="{FF2B5EF4-FFF2-40B4-BE49-F238E27FC236}">
                <a16:creationId xmlns:a16="http://schemas.microsoft.com/office/drawing/2014/main" id="{04A1E746-AC97-E392-C57C-D12A1F8C8174}"/>
              </a:ext>
            </a:extLst>
          </p:cNvPr>
          <p:cNvPicPr>
            <a:picLocks noChangeAspect="1"/>
          </p:cNvPicPr>
          <p:nvPr/>
        </p:nvPicPr>
        <p:blipFill>
          <a:blip r:embed="rId4"/>
          <a:stretch>
            <a:fillRect/>
          </a:stretch>
        </p:blipFill>
        <p:spPr>
          <a:xfrm>
            <a:off x="779621" y="4619923"/>
            <a:ext cx="3595191" cy="2556580"/>
          </a:xfrm>
          <a:prstGeom prst="rect">
            <a:avLst/>
          </a:prstGeom>
        </p:spPr>
      </p:pic>
      <p:sp>
        <p:nvSpPr>
          <p:cNvPr id="28" name="TextBox 27">
            <a:extLst>
              <a:ext uri="{FF2B5EF4-FFF2-40B4-BE49-F238E27FC236}">
                <a16:creationId xmlns:a16="http://schemas.microsoft.com/office/drawing/2014/main" id="{F130777C-ADCD-D914-024A-69ABC850EA28}"/>
              </a:ext>
            </a:extLst>
          </p:cNvPr>
          <p:cNvSpPr txBox="1"/>
          <p:nvPr/>
        </p:nvSpPr>
        <p:spPr>
          <a:xfrm>
            <a:off x="4650472" y="4744674"/>
            <a:ext cx="4021399" cy="2246769"/>
          </a:xfrm>
          <a:prstGeom prst="rect">
            <a:avLst/>
          </a:prstGeom>
          <a:noFill/>
        </p:spPr>
        <p:txBody>
          <a:bodyPr wrap="square" rtlCol="0">
            <a:spAutoFit/>
          </a:bodyPr>
          <a:lstStyle/>
          <a:p>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"Glow-in-the-dark" materials, familiar to most </a:t>
            </a:r>
            <a:r>
              <a:rPr lang="en-SG" sz="2000" kern="100" dirty="0" err="1">
                <a:effectLst/>
                <a:latin typeface="Times New Roman" panose="02020603050405020304" pitchFamily="18" charset="0"/>
                <a:ea typeface="DengXian" panose="02010600030101010101" pitchFamily="2" charset="-122"/>
                <a:cs typeface="Times New Roman" panose="02020603050405020304" pitchFamily="18" charset="0"/>
              </a:rPr>
              <a:t>travelers</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via airplanes or cruise ships, are frequently utilized for self-lit emergency exit signs, featuring a green afterglow known as persistent luminescence (</a:t>
            </a:r>
            <a:r>
              <a:rPr lang="en-SG" sz="2000" kern="100" dirty="0" err="1">
                <a:effectLst/>
                <a:latin typeface="Times New Roman" panose="02020603050405020304" pitchFamily="18" charset="0"/>
                <a:ea typeface="DengXian" panose="02010600030101010101" pitchFamily="2" charset="-122"/>
                <a:cs typeface="Times New Roman" panose="02020603050405020304" pitchFamily="18" charset="0"/>
              </a:rPr>
              <a:t>PeL</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SG" sz="20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9" name="TextBox 28">
            <a:extLst>
              <a:ext uri="{FF2B5EF4-FFF2-40B4-BE49-F238E27FC236}">
                <a16:creationId xmlns:a16="http://schemas.microsoft.com/office/drawing/2014/main" id="{D3E1C41E-3F83-7B0E-52AA-30EE46D8B120}"/>
              </a:ext>
            </a:extLst>
          </p:cNvPr>
          <p:cNvSpPr txBox="1"/>
          <p:nvPr/>
        </p:nvSpPr>
        <p:spPr>
          <a:xfrm>
            <a:off x="3048326" y="10501974"/>
            <a:ext cx="4505960" cy="523220"/>
          </a:xfrm>
          <a:prstGeom prst="rect">
            <a:avLst/>
          </a:prstGeom>
          <a:noFill/>
        </p:spPr>
        <p:txBody>
          <a:bodyPr wrap="square" rtlCol="0">
            <a:spAutoFit/>
          </a:bodyPr>
          <a:lstStyle/>
          <a:p>
            <a:r>
              <a:rPr lang="en-SG" sz="28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INTRODUCTION</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30" name="Picture 29" descr="A group of graphs showing different colors&#10;&#10;Description automatically generated">
            <a:extLst>
              <a:ext uri="{FF2B5EF4-FFF2-40B4-BE49-F238E27FC236}">
                <a16:creationId xmlns:a16="http://schemas.microsoft.com/office/drawing/2014/main" id="{D07EC99B-E93E-D271-556F-2208A46501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2921" y="11248383"/>
            <a:ext cx="4460918" cy="5702770"/>
          </a:xfrm>
          <a:prstGeom prst="rect">
            <a:avLst/>
          </a:prstGeom>
          <a:ln w="19050">
            <a:solidFill>
              <a:srgbClr val="345B91"/>
            </a:solidFill>
          </a:ln>
        </p:spPr>
      </p:pic>
      <p:pic>
        <p:nvPicPr>
          <p:cNvPr id="32" name="Picture 31">
            <a:extLst>
              <a:ext uri="{FF2B5EF4-FFF2-40B4-BE49-F238E27FC236}">
                <a16:creationId xmlns:a16="http://schemas.microsoft.com/office/drawing/2014/main" id="{52C7F454-2AF0-F4B8-650B-ACEF0E44897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19359" y="17181933"/>
            <a:ext cx="6454282" cy="3131991"/>
          </a:xfrm>
          <a:prstGeom prst="rect">
            <a:avLst/>
          </a:prstGeom>
          <a:ln w="19050">
            <a:solidFill>
              <a:srgbClr val="345B91"/>
            </a:solidFill>
          </a:ln>
        </p:spPr>
      </p:pic>
      <p:pic>
        <p:nvPicPr>
          <p:cNvPr id="33" name="Picture 32">
            <a:extLst>
              <a:ext uri="{FF2B5EF4-FFF2-40B4-BE49-F238E27FC236}">
                <a16:creationId xmlns:a16="http://schemas.microsoft.com/office/drawing/2014/main" id="{069BC8EA-A30A-D9C5-E3AC-1953375A742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9860" r="5408"/>
          <a:stretch/>
        </p:blipFill>
        <p:spPr>
          <a:xfrm>
            <a:off x="26233311" y="12070267"/>
            <a:ext cx="3265687" cy="4388200"/>
          </a:xfrm>
          <a:prstGeom prst="rect">
            <a:avLst/>
          </a:prstGeom>
        </p:spPr>
      </p:pic>
      <p:pic>
        <p:nvPicPr>
          <p:cNvPr id="34" name="Picture 33" descr="A collage of diagrams&#10;&#10;Description automatically generated">
            <a:extLst>
              <a:ext uri="{FF2B5EF4-FFF2-40B4-BE49-F238E27FC236}">
                <a16:creationId xmlns:a16="http://schemas.microsoft.com/office/drawing/2014/main" id="{5B79457F-2C1C-D563-3F32-0A443E2150E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106795" y="5280826"/>
            <a:ext cx="4718870" cy="4306667"/>
          </a:xfrm>
          <a:prstGeom prst="rect">
            <a:avLst/>
          </a:prstGeom>
          <a:ln w="19050">
            <a:solidFill>
              <a:srgbClr val="345B91"/>
            </a:solidFill>
          </a:ln>
        </p:spPr>
      </p:pic>
      <p:sp>
        <p:nvSpPr>
          <p:cNvPr id="35" name="TextBox 34">
            <a:extLst>
              <a:ext uri="{FF2B5EF4-FFF2-40B4-BE49-F238E27FC236}">
                <a16:creationId xmlns:a16="http://schemas.microsoft.com/office/drawing/2014/main" id="{8B3FAD9A-2775-778A-EBBB-F3DC46A4B5CC}"/>
              </a:ext>
            </a:extLst>
          </p:cNvPr>
          <p:cNvSpPr txBox="1"/>
          <p:nvPr/>
        </p:nvSpPr>
        <p:spPr>
          <a:xfrm>
            <a:off x="721794" y="11341894"/>
            <a:ext cx="8050020" cy="1631216"/>
          </a:xfrm>
          <a:prstGeom prst="rect">
            <a:avLst/>
          </a:prstGeom>
          <a:noFill/>
        </p:spPr>
        <p:txBody>
          <a:bodyPr wrap="square" rtlCol="0">
            <a:spAutoFit/>
          </a:bodyPr>
          <a:lstStyle/>
          <a:p>
            <a:pPr marL="285750" indent="-285750">
              <a:buFont typeface="Arial" panose="020B0604020202020204" pitchFamily="34" charset="0"/>
              <a:buChar char="•"/>
            </a:pPr>
            <a:r>
              <a:rPr lang="en-SG" sz="2000" dirty="0">
                <a:solidFill>
                  <a:srgbClr val="0D0D0D"/>
                </a:solidFill>
                <a:effectLst/>
                <a:latin typeface="Times New Roman" panose="02020603050405020304" pitchFamily="18" charset="0"/>
                <a:ea typeface="DengXian" panose="02010600030101010101" pitchFamily="2" charset="-122"/>
                <a:cs typeface="Times New Roman" panose="02020603050405020304" pitchFamily="18" charset="0"/>
              </a:rPr>
              <a:t>Hackmanite, a mineral typically found in nepheline syenites, phonolites, and similar rock formations, as well as in metasomatized calcareous rocks and cavities of volcanic blocks, is renowned for its distinctive property of displaying purple tenebrescence. This phenomenon, characterized by reversible photochromism, occurs upon exposure to UV and X-rays.</a:t>
            </a:r>
            <a:r>
              <a:rPr lang="en-SG" sz="2000" dirty="0">
                <a:effectLst/>
                <a:latin typeface="Times New Roman" panose="02020603050405020304" pitchFamily="18" charset="0"/>
                <a:cs typeface="Times New Roman" panose="02020603050405020304" pitchFamily="18" charset="0"/>
              </a:rPr>
              <a:t> </a:t>
            </a:r>
            <a:endParaRPr lang="en-SG"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BC0DF49B-E98C-0F76-639C-D4DB0633C1E6}"/>
              </a:ext>
            </a:extLst>
          </p:cNvPr>
          <p:cNvSpPr txBox="1"/>
          <p:nvPr/>
        </p:nvSpPr>
        <p:spPr>
          <a:xfrm>
            <a:off x="9623121" y="4501090"/>
            <a:ext cx="11723328" cy="2554545"/>
          </a:xfrm>
          <a:prstGeom prst="rect">
            <a:avLst/>
          </a:prstGeom>
          <a:noFill/>
        </p:spPr>
        <p:txBody>
          <a:bodyPr wrap="square" rtlCol="0">
            <a:spAutoFit/>
          </a:bodyPr>
          <a:lstStyle/>
          <a:p>
            <a:pPr marL="342900" indent="-342900">
              <a:buFont typeface="Arial" panose="020B0604020202020204" pitchFamily="34" charset="0"/>
              <a:buChar char="•"/>
            </a:pPr>
            <a:r>
              <a:rPr lang="en-SG" sz="2000" dirty="0">
                <a:solidFill>
                  <a:schemeClr val="bg1"/>
                </a:solidFill>
                <a:effectLst/>
                <a:highlight>
                  <a:srgbClr val="345B91"/>
                </a:highlight>
                <a:latin typeface="Times New Roman" panose="02020603050405020304" pitchFamily="18" charset="0"/>
                <a:ea typeface="DengXian" panose="02010600030101010101" pitchFamily="2" charset="-122"/>
                <a:cs typeface="Times New Roman" panose="02020603050405020304" pitchFamily="18" charset="0"/>
              </a:rPr>
              <a:t>MATRIEALS</a:t>
            </a:r>
            <a:endParaRPr lang="en-SG" sz="2000" b="1" dirty="0">
              <a:effectLst/>
              <a:highlight>
                <a:srgbClr val="345B91"/>
              </a:highligh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SG" sz="2000" b="1" dirty="0">
                <a:latin typeface="Times New Roman" panose="02020603050405020304" pitchFamily="18" charset="0"/>
                <a:ea typeface="Times New Roman" panose="02020603050405020304" pitchFamily="18" charset="0"/>
                <a:cs typeface="Times New Roman" panose="02020603050405020304" pitchFamily="18" charset="0"/>
              </a:rPr>
              <a:t>Resources</a:t>
            </a:r>
            <a:r>
              <a:rPr lang="en-SG"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SG"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SG" sz="2000" dirty="0">
                <a:latin typeface="Times New Roman" panose="02020603050405020304" pitchFamily="18" charset="0"/>
                <a:ea typeface="Times New Roman" panose="02020603050405020304" pitchFamily="18" charset="0"/>
                <a:cs typeface="Times New Roman" panose="02020603050405020304" pitchFamily="18" charset="0"/>
              </a:rPr>
              <a:t>P</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rivate collectors</a:t>
            </a:r>
          </a:p>
          <a:p>
            <a:pPr marL="342900" indent="-342900">
              <a:buFont typeface="Arial" panose="020B0604020202020204" pitchFamily="34" charset="0"/>
              <a:buChar char="•"/>
            </a:pPr>
            <a:r>
              <a:rPr lang="en-SG" sz="2000" b="1" dirty="0">
                <a:effectLst/>
                <a:latin typeface="Times New Roman" panose="02020603050405020304" pitchFamily="18" charset="0"/>
                <a:ea typeface="Times New Roman" panose="02020603050405020304" pitchFamily="18" charset="0"/>
                <a:cs typeface="Times New Roman" panose="02020603050405020304" pitchFamily="18" charset="0"/>
              </a:rPr>
              <a:t>Crystal structure:  </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X-ray powder diffraction measurements</a:t>
            </a:r>
          </a:p>
          <a:p>
            <a:pPr marL="342900" indent="-342900">
              <a:buFont typeface="Arial" panose="020B0604020202020204" pitchFamily="34" charset="0"/>
              <a:buChar char="•"/>
            </a:pPr>
            <a:r>
              <a:rPr lang="en-SG" sz="2000" b="1" dirty="0">
                <a:effectLst/>
                <a:latin typeface="Times New Roman" panose="02020603050405020304" pitchFamily="18" charset="0"/>
                <a:ea typeface="Times New Roman" panose="02020603050405020304" pitchFamily="18" charset="0"/>
                <a:cs typeface="Times New Roman" panose="02020603050405020304" pitchFamily="18" charset="0"/>
              </a:rPr>
              <a:t>Elemental composition: </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Bruker Tornado M4 micro- XRF spectrometer/ </a:t>
            </a:r>
            <a:r>
              <a:rPr lang="en-SG" sz="2000" dirty="0" err="1">
                <a:effectLst/>
                <a:latin typeface="Times New Roman" panose="02020603050405020304" pitchFamily="18" charset="0"/>
                <a:ea typeface="Times New Roman" panose="02020603050405020304" pitchFamily="18" charset="0"/>
                <a:cs typeface="Times New Roman" panose="02020603050405020304" pitchFamily="18" charset="0"/>
              </a:rPr>
              <a:t>PANalytical</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 Epsilon1 device </a:t>
            </a:r>
          </a:p>
          <a:p>
            <a:pPr marL="342900" indent="-342900">
              <a:buFont typeface="Arial" panose="020B0604020202020204" pitchFamily="34" charset="0"/>
              <a:buChar char="•"/>
            </a:pPr>
            <a:r>
              <a:rPr lang="en-SG" sz="2000" b="1" dirty="0">
                <a:effectLst/>
                <a:latin typeface="Times New Roman" panose="02020603050405020304" pitchFamily="18" charset="0"/>
                <a:ea typeface="Times New Roman" panose="02020603050405020304" pitchFamily="18" charset="0"/>
                <a:cs typeface="Times New Roman" panose="02020603050405020304" pitchFamily="18" charset="0"/>
              </a:rPr>
              <a:t>Photoluminescence: </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UV lamps UVP UVLS-24 with 4W at 254/365 nm / UVP UVM-57 with 6W at 302 nm</a:t>
            </a:r>
          </a:p>
          <a:p>
            <a:pPr marL="342900" indent="-342900">
              <a:buFont typeface="Arial" panose="020B0604020202020204" pitchFamily="34" charset="0"/>
              <a:buChar char="•"/>
            </a:pPr>
            <a:r>
              <a:rPr lang="en-SG" sz="2000" b="1" dirty="0">
                <a:effectLst/>
                <a:latin typeface="Times New Roman" panose="02020603050405020304" pitchFamily="18" charset="0"/>
                <a:ea typeface="Times New Roman" panose="02020603050405020304" pitchFamily="18" charset="0"/>
                <a:cs typeface="Times New Roman" panose="02020603050405020304" pitchFamily="18" charset="0"/>
              </a:rPr>
              <a:t>Persistent luminescence: </a:t>
            </a:r>
            <a:r>
              <a:rPr lang="en-SG" sz="2000" dirty="0" err="1">
                <a:effectLst/>
                <a:latin typeface="Times New Roman" panose="02020603050405020304" pitchFamily="18" charset="0"/>
                <a:ea typeface="Times New Roman" panose="02020603050405020304" pitchFamily="18" charset="0"/>
                <a:cs typeface="Times New Roman" panose="02020603050405020304" pitchFamily="18" charset="0"/>
              </a:rPr>
              <a:t>Hagner</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 ERP-105 luminance photometer </a:t>
            </a:r>
          </a:p>
          <a:p>
            <a:pPr marL="342900" indent="-342900">
              <a:buFont typeface="Arial" panose="020B0604020202020204" pitchFamily="34" charset="0"/>
              <a:buChar char="•"/>
            </a:pPr>
            <a:r>
              <a:rPr lang="en-SG" sz="2000" b="1" dirty="0">
                <a:effectLst/>
                <a:latin typeface="Times New Roman" panose="02020603050405020304" pitchFamily="18" charset="0"/>
                <a:ea typeface="Times New Roman" panose="02020603050405020304" pitchFamily="18" charset="0"/>
                <a:cs typeface="Times New Roman" panose="02020603050405020304" pitchFamily="18" charset="0"/>
              </a:rPr>
              <a:t>Photon counting experiments</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 determine the storage capacity </a:t>
            </a:r>
          </a:p>
          <a:p>
            <a:pPr marL="342900" indent="-342900">
              <a:buFont typeface="Arial" panose="020B0604020202020204" pitchFamily="34" charset="0"/>
              <a:buChar char="•"/>
            </a:pPr>
            <a:r>
              <a:rPr lang="en-SG" sz="2000" b="1" dirty="0">
                <a:effectLst/>
                <a:latin typeface="Times New Roman" panose="02020603050405020304" pitchFamily="18" charset="0"/>
                <a:ea typeface="Times New Roman" panose="02020603050405020304" pitchFamily="18" charset="0"/>
                <a:cs typeface="Times New Roman" panose="02020603050405020304" pitchFamily="18" charset="0"/>
              </a:rPr>
              <a:t>Elemental distributions: </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SEM-EDX point analyses</a:t>
            </a:r>
          </a:p>
        </p:txBody>
      </p:sp>
      <p:sp>
        <p:nvSpPr>
          <p:cNvPr id="37" name="TextBox 36">
            <a:extLst>
              <a:ext uri="{FF2B5EF4-FFF2-40B4-BE49-F238E27FC236}">
                <a16:creationId xmlns:a16="http://schemas.microsoft.com/office/drawing/2014/main" id="{BE4E6E8F-F887-F232-68A4-F99C901A3C7C}"/>
              </a:ext>
            </a:extLst>
          </p:cNvPr>
          <p:cNvSpPr txBox="1"/>
          <p:nvPr/>
        </p:nvSpPr>
        <p:spPr>
          <a:xfrm>
            <a:off x="9657183" y="7530967"/>
            <a:ext cx="10953603" cy="1938992"/>
          </a:xfrm>
          <a:prstGeom prst="rect">
            <a:avLst/>
          </a:prstGeom>
          <a:noFill/>
        </p:spPr>
        <p:txBody>
          <a:bodyPr wrap="square" rtlCol="0">
            <a:spAutoFit/>
          </a:bodyPr>
          <a:lstStyle/>
          <a:p>
            <a:pPr marL="342900" indent="-342900">
              <a:buFont typeface="Arial" panose="020B0604020202020204" pitchFamily="34" charset="0"/>
              <a:buChar char="•"/>
            </a:pPr>
            <a:r>
              <a:rPr lang="en-SG" sz="2000" dirty="0">
                <a:solidFill>
                  <a:schemeClr val="bg1"/>
                </a:solidFill>
                <a:effectLst/>
                <a:highlight>
                  <a:srgbClr val="345B91"/>
                </a:highlight>
                <a:latin typeface="Times New Roman" panose="02020603050405020304" pitchFamily="18" charset="0"/>
                <a:ea typeface="DengXian" panose="02010600030101010101" pitchFamily="2" charset="-122"/>
                <a:cs typeface="Times New Roman" panose="02020603050405020304" pitchFamily="18" charset="0"/>
              </a:rPr>
              <a:t>METHODS</a:t>
            </a:r>
          </a:p>
          <a:p>
            <a:pPr marL="342900" indent="-342900">
              <a:buFont typeface="Arial" panose="020B0604020202020204" pitchFamily="34" charset="0"/>
              <a:buChar char="•"/>
            </a:pPr>
            <a:r>
              <a:rPr lang="en-SG" sz="2000" b="1" dirty="0">
                <a:latin typeface="Times New Roman" panose="02020603050405020304" pitchFamily="18" charset="0"/>
                <a:ea typeface="Times New Roman" panose="02020603050405020304" pitchFamily="18" charset="0"/>
                <a:cs typeface="Times New Roman" panose="02020603050405020304" pitchFamily="18" charset="0"/>
              </a:rPr>
              <a:t>E</a:t>
            </a:r>
            <a:r>
              <a:rPr lang="en-SG" sz="2000" b="1" dirty="0">
                <a:effectLst/>
                <a:latin typeface="Times New Roman" panose="02020603050405020304" pitchFamily="18" charset="0"/>
                <a:ea typeface="Times New Roman" panose="02020603050405020304" pitchFamily="18" charset="0"/>
                <a:cs typeface="Times New Roman" panose="02020603050405020304" pitchFamily="18" charset="0"/>
              </a:rPr>
              <a:t>nergy levels: </a:t>
            </a:r>
            <a:r>
              <a:rPr lang="en-SG" sz="2000" dirty="0">
                <a:latin typeface="Times New Roman" panose="02020603050405020304" pitchFamily="18" charset="0"/>
                <a:ea typeface="Times New Roman" panose="02020603050405020304" pitchFamily="18" charset="0"/>
                <a:cs typeface="Times New Roman" panose="02020603050405020304" pitchFamily="18" charset="0"/>
              </a:rPr>
              <a:t>C</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ombining DFT periodic boundary condition calculations. </a:t>
            </a:r>
          </a:p>
          <a:p>
            <a:pPr marL="342900" indent="-342900">
              <a:buFont typeface="Arial" panose="020B0604020202020204" pitchFamily="34" charset="0"/>
              <a:buChar char="•"/>
            </a:pPr>
            <a:r>
              <a:rPr lang="en-SG" sz="2000" b="1" dirty="0">
                <a:latin typeface="Times New Roman" panose="02020603050405020304" pitchFamily="18" charset="0"/>
                <a:ea typeface="Times New Roman" panose="02020603050405020304" pitchFamily="18" charset="0"/>
                <a:cs typeface="Times New Roman" panose="02020603050405020304" pitchFamily="18" charset="0"/>
              </a:rPr>
              <a:t>G</a:t>
            </a:r>
            <a:r>
              <a:rPr lang="en-SG" sz="2000" b="1" dirty="0">
                <a:effectLst/>
                <a:latin typeface="Times New Roman" panose="02020603050405020304" pitchFamily="18" charset="0"/>
                <a:ea typeface="Times New Roman" panose="02020603050405020304" pitchFamily="18" charset="0"/>
                <a:cs typeface="Times New Roman" panose="02020603050405020304" pitchFamily="18" charset="0"/>
              </a:rPr>
              <a:t>eometry optimizations: </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the CRYSTAL17 code</a:t>
            </a:r>
            <a:r>
              <a:rPr lang="en-SG" sz="2000" dirty="0">
                <a:solidFill>
                  <a:srgbClr val="072DF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 global hybrid functional PBE0</a:t>
            </a:r>
            <a:endParaRPr lang="en-SG" sz="2000" dirty="0">
              <a:solidFill>
                <a:srgbClr val="072DFF"/>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SG" sz="2000" b="1" dirty="0" err="1">
                <a:effectLst/>
                <a:latin typeface="Times New Roman" panose="02020603050405020304" pitchFamily="18" charset="0"/>
                <a:ea typeface="Times New Roman" panose="02020603050405020304" pitchFamily="18" charset="0"/>
                <a:cs typeface="Times New Roman" panose="02020603050405020304" pitchFamily="18" charset="0"/>
              </a:rPr>
              <a:t>Mössbauer</a:t>
            </a:r>
            <a:r>
              <a:rPr lang="en-SG" sz="2000" b="1" dirty="0">
                <a:effectLst/>
                <a:latin typeface="Times New Roman" panose="02020603050405020304" pitchFamily="18" charset="0"/>
                <a:ea typeface="Times New Roman" panose="02020603050405020304" pitchFamily="18" charset="0"/>
                <a:cs typeface="Times New Roman" panose="02020603050405020304" pitchFamily="18" charset="0"/>
              </a:rPr>
              <a:t> spectra</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 Doppler velocity of ∼2.0 mm/s and calibrated with α-Fe. </a:t>
            </a:r>
          </a:p>
          <a:p>
            <a:pPr marL="342900" indent="-342900">
              <a:buFont typeface="Arial" panose="020B0604020202020204" pitchFamily="34" charset="0"/>
              <a:buChar char="•"/>
            </a:pPr>
            <a:r>
              <a:rPr lang="en-SG" sz="2000" b="1" dirty="0">
                <a:effectLst/>
                <a:latin typeface="Times New Roman" panose="02020603050405020304" pitchFamily="18" charset="0"/>
                <a:ea typeface="Times New Roman" panose="02020603050405020304" pitchFamily="18" charset="0"/>
                <a:cs typeface="Times New Roman" panose="02020603050405020304" pitchFamily="18" charset="0"/>
              </a:rPr>
              <a:t>Nonlinear least-squares fitting program: </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the quadrupole coupling constant, the relative component intensities, and the isomer shift </a:t>
            </a:r>
            <a:r>
              <a:rPr lang="en-SG" sz="2000" dirty="0" err="1">
                <a:effectLst/>
                <a:latin typeface="Times New Roman" panose="02020603050405020304" pitchFamily="18" charset="0"/>
                <a:ea typeface="Times New Roman" panose="02020603050405020304" pitchFamily="18" charset="0"/>
                <a:cs typeface="Times New Roman" panose="02020603050405020304" pitchFamily="18" charset="0"/>
              </a:rPr>
              <a:t>δ</a:t>
            </a:r>
            <a:r>
              <a:rPr lang="en-SG" sz="2000" dirty="0">
                <a:effectLst/>
                <a:latin typeface="Times New Roman" panose="02020603050405020304" pitchFamily="18" charset="0"/>
                <a:ea typeface="Times New Roman" panose="02020603050405020304" pitchFamily="18" charset="0"/>
                <a:cs typeface="Times New Roman" panose="02020603050405020304" pitchFamily="18" charset="0"/>
              </a:rPr>
              <a:t> relative to α-Fe. </a:t>
            </a:r>
          </a:p>
        </p:txBody>
      </p:sp>
      <p:sp>
        <p:nvSpPr>
          <p:cNvPr id="3" name="Rectangle 2">
            <a:extLst>
              <a:ext uri="{FF2B5EF4-FFF2-40B4-BE49-F238E27FC236}">
                <a16:creationId xmlns:a16="http://schemas.microsoft.com/office/drawing/2014/main" id="{82919D81-D082-951C-75D5-8A6323F8ECFA}"/>
              </a:ext>
            </a:extLst>
          </p:cNvPr>
          <p:cNvSpPr/>
          <p:nvPr/>
        </p:nvSpPr>
        <p:spPr>
          <a:xfrm>
            <a:off x="508792" y="10376172"/>
            <a:ext cx="8216594" cy="10477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497334D-D5D3-4670-BBC1-0A176E0AD881}"/>
              </a:ext>
            </a:extLst>
          </p:cNvPr>
          <p:cNvSpPr/>
          <p:nvPr/>
        </p:nvSpPr>
        <p:spPr>
          <a:xfrm>
            <a:off x="9390651" y="10366364"/>
            <a:ext cx="12035784" cy="10477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AD3874-AD7E-FBCF-0F22-7D821025FCDA}"/>
              </a:ext>
            </a:extLst>
          </p:cNvPr>
          <p:cNvSpPr/>
          <p:nvPr/>
        </p:nvSpPr>
        <p:spPr>
          <a:xfrm>
            <a:off x="21955020" y="17334648"/>
            <a:ext cx="7832721" cy="3518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DBE91FA-2103-EE4E-767F-7DEFFAA24DD5}"/>
              </a:ext>
            </a:extLst>
          </p:cNvPr>
          <p:cNvSpPr txBox="1"/>
          <p:nvPr/>
        </p:nvSpPr>
        <p:spPr>
          <a:xfrm>
            <a:off x="721794" y="17278881"/>
            <a:ext cx="7802431" cy="3170099"/>
          </a:xfrm>
          <a:prstGeom prst="rect">
            <a:avLst/>
          </a:prstGeom>
          <a:noFill/>
        </p:spPr>
        <p:txBody>
          <a:bodyPr wrap="square" rtlCol="0">
            <a:spAutoFit/>
          </a:bodyPr>
          <a:lstStyle/>
          <a:p>
            <a:pPr marL="342900" indent="-342900">
              <a:buFont typeface="Arial" panose="020B0604020202020204" pitchFamily="34" charset="0"/>
              <a:buChar char="•"/>
            </a:pP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Investigate the factors influencing the manifestation of persistent luminescence in natural hackmanites </a:t>
            </a:r>
            <a:r>
              <a:rPr lang="en-US" sz="2000" kern="100" dirty="0">
                <a:latin typeface="Times New Roman" panose="02020603050405020304" pitchFamily="18" charset="0"/>
                <a:ea typeface="DengXian" panose="02010600030101010101" pitchFamily="2" charset="-122"/>
                <a:cs typeface="Times New Roman" panose="02020603050405020304" pitchFamily="18" charset="0"/>
              </a:rPr>
              <a:t>p</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resenting a quantitative analysis of their </a:t>
            </a:r>
            <a:r>
              <a:rPr lang="en-SG" sz="2000" kern="100" dirty="0" err="1">
                <a:effectLst/>
                <a:latin typeface="Times New Roman" panose="02020603050405020304" pitchFamily="18" charset="0"/>
                <a:ea typeface="DengXian" panose="02010600030101010101" pitchFamily="2" charset="-122"/>
                <a:cs typeface="Times New Roman" panose="02020603050405020304" pitchFamily="18" charset="0"/>
              </a:rPr>
              <a:t>PeL</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and optical energy storage characteristics. </a:t>
            </a:r>
          </a:p>
          <a:p>
            <a:pPr marL="342900" indent="-342900">
              <a:buFont typeface="Arial" panose="020B0604020202020204" pitchFamily="34" charset="0"/>
              <a:buChar char="•"/>
            </a:pPr>
            <a:r>
              <a:rPr lang="en-SG" sz="2000" kern="100" dirty="0">
                <a:latin typeface="Times New Roman" panose="02020603050405020304" pitchFamily="18" charset="0"/>
                <a:ea typeface="DengXian" panose="02010600030101010101" pitchFamily="2" charset="-122"/>
                <a:cs typeface="Times New Roman" panose="02020603050405020304" pitchFamily="18" charset="0"/>
              </a:rPr>
              <a:t>Our study</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examines five natural hackmanite samples sourced from different locations: Greenland, Mont Saint Hilaire (Canada)</a:t>
            </a:r>
          </a:p>
          <a:p>
            <a:pPr marL="342900" indent="-342900">
              <a:buFont typeface="Arial" panose="020B0604020202020204" pitchFamily="34" charset="0"/>
              <a:buChar char="•"/>
            </a:pPr>
            <a:r>
              <a:rPr lang="en-SG" sz="2000" kern="100" dirty="0" err="1">
                <a:effectLst/>
                <a:latin typeface="Times New Roman" panose="02020603050405020304" pitchFamily="18" charset="0"/>
                <a:ea typeface="DengXian" panose="02010600030101010101" pitchFamily="2" charset="-122"/>
                <a:cs typeface="Times New Roman" panose="02020603050405020304" pitchFamily="18" charset="0"/>
              </a:rPr>
              <a:t>Koksha</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Valley (Afghanistan) - represented by two separate samples, and Pakistan. </a:t>
            </a:r>
          </a:p>
          <a:p>
            <a:pPr marL="342900" indent="-342900">
              <a:buFont typeface="Arial" panose="020B0604020202020204" pitchFamily="34" charset="0"/>
              <a:buChar char="•"/>
            </a:pP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The research explores the relationships between the composition, concentration of various impurities, and the observed </a:t>
            </a:r>
            <a:r>
              <a:rPr lang="en-SG" sz="2000" kern="100" dirty="0" err="1">
                <a:effectLst/>
                <a:latin typeface="Times New Roman" panose="02020603050405020304" pitchFamily="18" charset="0"/>
                <a:ea typeface="DengXian" panose="02010600030101010101" pitchFamily="2" charset="-122"/>
                <a:cs typeface="Times New Roman" panose="02020603050405020304" pitchFamily="18" charset="0"/>
              </a:rPr>
              <a:t>PeL</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phenomenon.</a:t>
            </a:r>
          </a:p>
        </p:txBody>
      </p:sp>
      <p:sp>
        <p:nvSpPr>
          <p:cNvPr id="39" name="TextBox 38">
            <a:extLst>
              <a:ext uri="{FF2B5EF4-FFF2-40B4-BE49-F238E27FC236}">
                <a16:creationId xmlns:a16="http://schemas.microsoft.com/office/drawing/2014/main" id="{82DA1256-DA8D-BD9A-D87F-A80BA2C6E2A0}"/>
              </a:ext>
            </a:extLst>
          </p:cNvPr>
          <p:cNvSpPr txBox="1"/>
          <p:nvPr/>
        </p:nvSpPr>
        <p:spPr>
          <a:xfrm>
            <a:off x="9596208" y="11166188"/>
            <a:ext cx="3945109" cy="400110"/>
          </a:xfrm>
          <a:prstGeom prst="rect">
            <a:avLst/>
          </a:prstGeom>
          <a:noFill/>
        </p:spPr>
        <p:txBody>
          <a:bodyPr wrap="square" rtlCol="0">
            <a:spAutoFit/>
          </a:bodyPr>
          <a:lstStyle/>
          <a:p>
            <a:r>
              <a:rPr lang="en-SG" sz="2000" dirty="0">
                <a:solidFill>
                  <a:schemeClr val="bg1"/>
                </a:solidFill>
                <a:effectLst/>
                <a:highlight>
                  <a:srgbClr val="345B91"/>
                </a:highlight>
                <a:latin typeface="Times New Roman" panose="02020603050405020304" pitchFamily="18" charset="0"/>
                <a:ea typeface="Times New Roman" panose="02020603050405020304" pitchFamily="18" charset="0"/>
                <a:cs typeface="Times New Roman" panose="02020603050405020304" pitchFamily="18" charset="0"/>
              </a:rPr>
              <a:t>Initial   Characterization</a:t>
            </a:r>
          </a:p>
        </p:txBody>
      </p:sp>
      <p:sp>
        <p:nvSpPr>
          <p:cNvPr id="41" name="TextBox 40">
            <a:extLst>
              <a:ext uri="{FF2B5EF4-FFF2-40B4-BE49-F238E27FC236}">
                <a16:creationId xmlns:a16="http://schemas.microsoft.com/office/drawing/2014/main" id="{255EE07A-C32F-ECCC-EEB5-B116D491649D}"/>
              </a:ext>
            </a:extLst>
          </p:cNvPr>
          <p:cNvSpPr txBox="1"/>
          <p:nvPr/>
        </p:nvSpPr>
        <p:spPr>
          <a:xfrm>
            <a:off x="9619359" y="16392169"/>
            <a:ext cx="3312055" cy="646331"/>
          </a:xfrm>
          <a:prstGeom prst="rect">
            <a:avLst/>
          </a:prstGeom>
          <a:noFill/>
        </p:spPr>
        <p:txBody>
          <a:bodyPr wrap="square" rtlCol="0">
            <a:spAutoFit/>
          </a:bodyPr>
          <a:lstStyle/>
          <a:p>
            <a:r>
              <a:rPr lang="en-SG" sz="1800" dirty="0">
                <a:solidFill>
                  <a:schemeClr val="bg1"/>
                </a:solidFill>
                <a:effectLst/>
                <a:highlight>
                  <a:srgbClr val="345B91"/>
                </a:highlight>
                <a:latin typeface="Times New Roman" panose="02020603050405020304" pitchFamily="18" charset="0"/>
                <a:ea typeface="Times New Roman" panose="02020603050405020304" pitchFamily="18" charset="0"/>
                <a:cs typeface="Times New Roman" panose="02020603050405020304" pitchFamily="18" charset="0"/>
              </a:rPr>
              <a:t>Persistent Luminescence and Energy Storage Properties</a:t>
            </a:r>
          </a:p>
        </p:txBody>
      </p:sp>
      <p:sp>
        <p:nvSpPr>
          <p:cNvPr id="42" name="TextBox 41">
            <a:extLst>
              <a:ext uri="{FF2B5EF4-FFF2-40B4-BE49-F238E27FC236}">
                <a16:creationId xmlns:a16="http://schemas.microsoft.com/office/drawing/2014/main" id="{D31194CB-D66A-9820-9597-D10347126180}"/>
              </a:ext>
            </a:extLst>
          </p:cNvPr>
          <p:cNvSpPr txBox="1"/>
          <p:nvPr/>
        </p:nvSpPr>
        <p:spPr>
          <a:xfrm>
            <a:off x="22191008" y="4374973"/>
            <a:ext cx="2405115" cy="707886"/>
          </a:xfrm>
          <a:prstGeom prst="rect">
            <a:avLst/>
          </a:prstGeom>
          <a:noFill/>
        </p:spPr>
        <p:txBody>
          <a:bodyPr wrap="square" rtlCol="0">
            <a:spAutoFit/>
          </a:bodyPr>
          <a:lstStyle/>
          <a:p>
            <a:r>
              <a:rPr lang="en-SG" sz="2000" dirty="0">
                <a:solidFill>
                  <a:schemeClr val="bg1"/>
                </a:solidFill>
                <a:effectLst/>
                <a:highlight>
                  <a:srgbClr val="345B91"/>
                </a:highlight>
                <a:latin typeface="Times New Roman" panose="02020603050405020304" pitchFamily="18" charset="0"/>
                <a:ea typeface="Times New Roman" panose="02020603050405020304" pitchFamily="18" charset="0"/>
                <a:cs typeface="Times New Roman" panose="02020603050405020304" pitchFamily="18" charset="0"/>
              </a:rPr>
              <a:t>Interplay between Titanium and Iron. </a:t>
            </a:r>
          </a:p>
        </p:txBody>
      </p:sp>
      <p:sp>
        <p:nvSpPr>
          <p:cNvPr id="43" name="TextBox 42">
            <a:extLst>
              <a:ext uri="{FF2B5EF4-FFF2-40B4-BE49-F238E27FC236}">
                <a16:creationId xmlns:a16="http://schemas.microsoft.com/office/drawing/2014/main" id="{0BE9654E-97B0-C734-0F2D-A272588BE383}"/>
              </a:ext>
            </a:extLst>
          </p:cNvPr>
          <p:cNvSpPr txBox="1"/>
          <p:nvPr/>
        </p:nvSpPr>
        <p:spPr>
          <a:xfrm>
            <a:off x="22470231" y="12667170"/>
            <a:ext cx="2405115" cy="707886"/>
          </a:xfrm>
          <a:prstGeom prst="rect">
            <a:avLst/>
          </a:prstGeom>
          <a:noFill/>
        </p:spPr>
        <p:txBody>
          <a:bodyPr wrap="square" rtlCol="0">
            <a:spAutoFit/>
          </a:bodyPr>
          <a:lstStyle/>
          <a:p>
            <a:r>
              <a:rPr lang="en-SG" sz="2000" dirty="0">
                <a:solidFill>
                  <a:schemeClr val="bg1"/>
                </a:solidFill>
                <a:effectLst/>
                <a:highlight>
                  <a:srgbClr val="345B91"/>
                </a:highlight>
                <a:latin typeface="Times New Roman" panose="02020603050405020304" pitchFamily="18" charset="0"/>
                <a:ea typeface="Times New Roman" panose="02020603050405020304" pitchFamily="18" charset="0"/>
                <a:cs typeface="Times New Roman" panose="02020603050405020304" pitchFamily="18" charset="0"/>
              </a:rPr>
              <a:t>Interplay between Potassium and </a:t>
            </a:r>
            <a:r>
              <a:rPr lang="en-SG" sz="2000" dirty="0" err="1">
                <a:solidFill>
                  <a:schemeClr val="bg1"/>
                </a:solidFill>
                <a:effectLst/>
                <a:highlight>
                  <a:srgbClr val="345B91"/>
                </a:highlight>
                <a:latin typeface="Times New Roman" panose="02020603050405020304" pitchFamily="18" charset="0"/>
                <a:ea typeface="Times New Roman" panose="02020603050405020304" pitchFamily="18" charset="0"/>
                <a:cs typeface="Times New Roman" panose="02020603050405020304" pitchFamily="18" charset="0"/>
              </a:rPr>
              <a:t>Sulfur</a:t>
            </a:r>
            <a:endParaRPr lang="en-SG" sz="2000" dirty="0">
              <a:solidFill>
                <a:schemeClr val="bg1"/>
              </a:solidFill>
              <a:effectLst/>
              <a:highlight>
                <a:srgbClr val="345B91"/>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8F816D1E-1498-BF63-29F8-A550B9758F16}"/>
              </a:ext>
            </a:extLst>
          </p:cNvPr>
          <p:cNvSpPr txBox="1"/>
          <p:nvPr/>
        </p:nvSpPr>
        <p:spPr>
          <a:xfrm>
            <a:off x="9575360" y="11683188"/>
            <a:ext cx="7108678" cy="4708981"/>
          </a:xfrm>
          <a:prstGeom prst="rect">
            <a:avLst/>
          </a:prstGeom>
          <a:noFill/>
        </p:spPr>
        <p:txBody>
          <a:bodyPr wrap="square" rtlCol="0">
            <a:spAutoFit/>
          </a:bodyPr>
          <a:lstStyle/>
          <a:p>
            <a:pPr marL="342900" indent="-342900">
              <a:buFont typeface="Arial" panose="020B0604020202020204" pitchFamily="34" charset="0"/>
              <a:buChar char="•"/>
            </a:pPr>
            <a:r>
              <a:rPr lang="en-SG" sz="2000" i="1" dirty="0">
                <a:effectLst/>
                <a:latin typeface="Times New Roman" panose="02020603050405020304" pitchFamily="18" charset="0"/>
                <a:ea typeface="Times New Roman" panose="02020603050405020304" pitchFamily="18" charset="0"/>
                <a:cs typeface="Times New Roman" panose="02020603050405020304" pitchFamily="18" charset="0"/>
              </a:rPr>
              <a:t>Figure 2. Photoluminescence spectra upon continuous LED excitation at (a) 355, (b) 295, and (c) 255 nm (d) cathodoluminescence spectra. </a:t>
            </a:r>
          </a:p>
          <a:p>
            <a:pPr marL="342900" indent="-342900">
              <a:buFont typeface="Arial" panose="020B0604020202020204" pitchFamily="34" charset="0"/>
              <a:buChar char="•"/>
            </a:pP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(a) Excitation at 355 nm: All samples exhibit the characteristic orange emission of S2− entities.</a:t>
            </a:r>
          </a:p>
          <a:p>
            <a:pPr marL="342900" indent="-342900">
              <a:buFont typeface="Arial" panose="020B0604020202020204" pitchFamily="34" charset="0"/>
              <a:buChar char="•"/>
            </a:pP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(b) Excitation at 295 nm: Most samples display a blue/green emission peaking at approximately 500 nm.</a:t>
            </a:r>
          </a:p>
          <a:p>
            <a:pPr marL="342900" indent="-342900">
              <a:buFont typeface="Arial" panose="020B0604020202020204" pitchFamily="34" charset="0"/>
              <a:buChar char="•"/>
            </a:pP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(c) Excitation at 255 nm: With this wavelength, all samples except Greenland and Mt. St. Hilaire exhibit the blue/green emission band.</a:t>
            </a:r>
          </a:p>
          <a:p>
            <a:pPr marL="342900" indent="-342900">
              <a:buFont typeface="Arial" panose="020B0604020202020204" pitchFamily="34" charset="0"/>
              <a:buChar char="•"/>
            </a:pP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For Greenland samples, the emission is attributed to </a:t>
            </a:r>
            <a:r>
              <a:rPr lang="en-SG" sz="2000" kern="100" dirty="0" err="1">
                <a:effectLst/>
                <a:latin typeface="Times New Roman" panose="02020603050405020304" pitchFamily="18" charset="0"/>
                <a:ea typeface="DengXian" panose="02010600030101010101" pitchFamily="2" charset="-122"/>
                <a:cs typeface="Times New Roman" panose="02020603050405020304" pitchFamily="18" charset="0"/>
              </a:rPr>
              <a:t>disulfide</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while for Mt. St. Hilaire samples, a peak at 720 nm is observed.</a:t>
            </a:r>
          </a:p>
          <a:p>
            <a:pPr marL="342900" indent="-342900">
              <a:buFont typeface="Arial" panose="020B0604020202020204" pitchFamily="34" charset="0"/>
              <a:buChar char="•"/>
            </a:pP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(d) Cathodoluminescence spectra: This combines all signals, showcasing a strong UV/blue band peaking at 350 nm for natural samples and at 364 nm for the synthetic sample.</a:t>
            </a:r>
          </a:p>
        </p:txBody>
      </p:sp>
      <p:sp>
        <p:nvSpPr>
          <p:cNvPr id="46" name="TextBox 45">
            <a:extLst>
              <a:ext uri="{FF2B5EF4-FFF2-40B4-BE49-F238E27FC236}">
                <a16:creationId xmlns:a16="http://schemas.microsoft.com/office/drawing/2014/main" id="{53122E73-EB9F-06B2-871F-75113A0C6427}"/>
              </a:ext>
            </a:extLst>
          </p:cNvPr>
          <p:cNvSpPr txBox="1"/>
          <p:nvPr/>
        </p:nvSpPr>
        <p:spPr>
          <a:xfrm>
            <a:off x="16319482" y="17159172"/>
            <a:ext cx="5098274" cy="3170099"/>
          </a:xfrm>
          <a:prstGeom prst="rect">
            <a:avLst/>
          </a:prstGeom>
          <a:noFill/>
        </p:spPr>
        <p:txBody>
          <a:bodyPr wrap="square" rtlCol="0">
            <a:spAutoFit/>
          </a:bodyPr>
          <a:lstStyle/>
          <a:p>
            <a:r>
              <a:rPr lang="en-SG" sz="2000" i="1" dirty="0">
                <a:effectLst/>
                <a:latin typeface="Times New Roman" panose="02020603050405020304" pitchFamily="18" charset="0"/>
                <a:cs typeface="Times New Roman" panose="02020603050405020304" pitchFamily="18" charset="0"/>
              </a:rPr>
              <a:t>Figure </a:t>
            </a:r>
            <a:r>
              <a:rPr lang="en-SG" sz="2000" i="1" dirty="0">
                <a:latin typeface="Times New Roman" panose="02020603050405020304" pitchFamily="18" charset="0"/>
                <a:cs typeface="Times New Roman" panose="02020603050405020304" pitchFamily="18" charset="0"/>
              </a:rPr>
              <a:t>3</a:t>
            </a:r>
            <a:r>
              <a:rPr lang="en-SG" sz="2000" i="1" dirty="0">
                <a:effectLst/>
                <a:latin typeface="Times New Roman" panose="02020603050405020304" pitchFamily="18" charset="0"/>
                <a:cs typeface="Times New Roman" panose="02020603050405020304" pitchFamily="18" charset="0"/>
              </a:rPr>
              <a:t>. (a) </a:t>
            </a:r>
            <a:r>
              <a:rPr lang="en-SG" sz="2000" i="1" dirty="0" err="1">
                <a:effectLst/>
                <a:latin typeface="Times New Roman" panose="02020603050405020304" pitchFamily="18" charset="0"/>
                <a:cs typeface="Times New Roman" panose="02020603050405020304" pitchFamily="18" charset="0"/>
              </a:rPr>
              <a:t>PeL</a:t>
            </a:r>
            <a:r>
              <a:rPr lang="en-SG" sz="2000" i="1" dirty="0">
                <a:effectLst/>
                <a:latin typeface="Times New Roman" panose="02020603050405020304" pitchFamily="18" charset="0"/>
                <a:cs typeface="Times New Roman" panose="02020603050405020304" pitchFamily="18" charset="0"/>
              </a:rPr>
              <a:t> fading curves </a:t>
            </a:r>
          </a:p>
          <a:p>
            <a:r>
              <a:rPr lang="en-SG" sz="2000" i="1" dirty="0">
                <a:effectLst/>
                <a:latin typeface="Times New Roman" panose="02020603050405020304" pitchFamily="18" charset="0"/>
                <a:cs typeface="Times New Roman" panose="02020603050405020304" pitchFamily="18" charset="0"/>
              </a:rPr>
              <a:t>(b) </a:t>
            </a:r>
            <a:r>
              <a:rPr lang="en-SG" sz="2000" i="1" dirty="0" err="1">
                <a:effectLst/>
                <a:latin typeface="Times New Roman" panose="02020603050405020304" pitchFamily="18" charset="0"/>
                <a:cs typeface="Times New Roman" panose="02020603050405020304" pitchFamily="18" charset="0"/>
              </a:rPr>
              <a:t>PeL</a:t>
            </a:r>
            <a:r>
              <a:rPr lang="en-SG" sz="2000" i="1" dirty="0">
                <a:effectLst/>
                <a:latin typeface="Times New Roman" panose="02020603050405020304" pitchFamily="18" charset="0"/>
                <a:cs typeface="Times New Roman" panose="02020603050405020304" pitchFamily="18" charset="0"/>
              </a:rPr>
              <a:t> emission spectra</a:t>
            </a:r>
          </a:p>
          <a:p>
            <a:r>
              <a:rPr lang="en-SG" sz="2000" i="1" dirty="0">
                <a:effectLst/>
                <a:latin typeface="Times New Roman" panose="02020603050405020304" pitchFamily="18" charset="0"/>
                <a:cs typeface="Times New Roman" panose="02020603050405020304" pitchFamily="18" charset="0"/>
              </a:rPr>
              <a:t>(c) Reflectance spectra before any UV exposure or heating</a:t>
            </a:r>
          </a:p>
          <a:p>
            <a:r>
              <a:rPr lang="en-SG" sz="2000" i="1" dirty="0">
                <a:effectLst/>
                <a:latin typeface="Times New Roman" panose="02020603050405020304" pitchFamily="18" charset="0"/>
                <a:cs typeface="Times New Roman" panose="02020603050405020304" pitchFamily="18" charset="0"/>
              </a:rPr>
              <a:t>(d) </a:t>
            </a:r>
            <a:r>
              <a:rPr lang="en-SG" sz="2000" i="1" dirty="0" err="1">
                <a:effectLst/>
                <a:latin typeface="Times New Roman" panose="02020603050405020304" pitchFamily="18" charset="0"/>
                <a:cs typeface="Times New Roman" panose="02020603050405020304" pitchFamily="18" charset="0"/>
              </a:rPr>
              <a:t>PeL</a:t>
            </a:r>
            <a:r>
              <a:rPr lang="en-SG" sz="2000" i="1" dirty="0">
                <a:effectLst/>
                <a:latin typeface="Times New Roman" panose="02020603050405020304" pitchFamily="18" charset="0"/>
                <a:cs typeface="Times New Roman" panose="02020603050405020304" pitchFamily="18" charset="0"/>
              </a:rPr>
              <a:t> excitation spectra</a:t>
            </a:r>
          </a:p>
          <a:p>
            <a:r>
              <a:rPr lang="en-SG" sz="2000" i="1" dirty="0">
                <a:effectLst/>
                <a:latin typeface="Times New Roman" panose="02020603050405020304" pitchFamily="18" charset="0"/>
                <a:cs typeface="Times New Roman" panose="02020603050405020304" pitchFamily="18" charset="0"/>
              </a:rPr>
              <a:t>(e) Thermoluminescence glow curves of the natural and synthetic samples. </a:t>
            </a:r>
          </a:p>
          <a:p>
            <a:r>
              <a:rPr lang="en-SG" sz="2000" i="1" dirty="0">
                <a:effectLst/>
                <a:latin typeface="Times New Roman" panose="02020603050405020304" pitchFamily="18" charset="0"/>
                <a:cs typeface="Times New Roman" panose="02020603050405020304" pitchFamily="18" charset="0"/>
              </a:rPr>
              <a:t>(f) Effect of repeated charging/heating cycles on the TL signal of the synthetic and Pakistan samples. </a:t>
            </a:r>
            <a:endParaRPr lang="en-SG" sz="2000" i="1"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500A72DF-723A-EEDB-27DA-79FC548B2B21}"/>
              </a:ext>
            </a:extLst>
          </p:cNvPr>
          <p:cNvSpPr txBox="1"/>
          <p:nvPr/>
        </p:nvSpPr>
        <p:spPr>
          <a:xfrm>
            <a:off x="27051178" y="5217226"/>
            <a:ext cx="2634995" cy="4278094"/>
          </a:xfrm>
          <a:prstGeom prst="rect">
            <a:avLst/>
          </a:prstGeom>
          <a:noFill/>
        </p:spPr>
        <p:txBody>
          <a:bodyPr wrap="square" rtlCol="0">
            <a:spAutoFit/>
          </a:bodyPr>
          <a:lstStyle/>
          <a:p>
            <a:r>
              <a:rPr lang="en-SG" sz="1600" i="1" dirty="0">
                <a:effectLst/>
                <a:latin typeface="Times New Roman" panose="02020603050405020304" pitchFamily="18" charset="0"/>
                <a:cs typeface="Times New Roman" panose="02020603050405020304" pitchFamily="18" charset="0"/>
              </a:rPr>
              <a:t>Figure 3. (a) Quantum chemically calculated energy states of Fe3+, Fe2+, and Ti3+ in the Al3+ site as well as Ti4+ in the Si4+ site.</a:t>
            </a:r>
          </a:p>
          <a:p>
            <a:r>
              <a:rPr lang="en-SG" sz="1600" i="1" dirty="0">
                <a:effectLst/>
                <a:latin typeface="Times New Roman" panose="02020603050405020304" pitchFamily="18" charset="0"/>
                <a:cs typeface="Times New Roman" panose="02020603050405020304" pitchFamily="18" charset="0"/>
              </a:rPr>
              <a:t> (b) 57Fe </a:t>
            </a:r>
            <a:r>
              <a:rPr lang="en-SG" sz="1600" i="1" dirty="0" err="1">
                <a:effectLst/>
                <a:latin typeface="Times New Roman" panose="02020603050405020304" pitchFamily="18" charset="0"/>
                <a:cs typeface="Times New Roman" panose="02020603050405020304" pitchFamily="18" charset="0"/>
              </a:rPr>
              <a:t>Mössbauer</a:t>
            </a:r>
            <a:r>
              <a:rPr lang="en-SG" sz="1600" i="1" dirty="0">
                <a:effectLst/>
                <a:latin typeface="Times New Roman" panose="02020603050405020304" pitchFamily="18" charset="0"/>
                <a:cs typeface="Times New Roman" panose="02020603050405020304" pitchFamily="18" charset="0"/>
              </a:rPr>
              <a:t> spectrum of the Mt. St. Hilaire sample.</a:t>
            </a:r>
          </a:p>
          <a:p>
            <a:r>
              <a:rPr lang="en-SG" sz="1600" i="1" dirty="0">
                <a:effectLst/>
                <a:latin typeface="Times New Roman" panose="02020603050405020304" pitchFamily="18" charset="0"/>
                <a:cs typeface="Times New Roman" panose="02020603050405020304" pitchFamily="18" charset="0"/>
              </a:rPr>
              <a:t> (c) Photoluminescence excitation spectrum of the red Fe3+ band for the Mt. St. Hilaire sample and </a:t>
            </a:r>
            <a:r>
              <a:rPr lang="en-SG" sz="1600" i="1" dirty="0" err="1">
                <a:effectLst/>
                <a:latin typeface="Times New Roman" panose="02020603050405020304" pitchFamily="18" charset="0"/>
                <a:cs typeface="Times New Roman" panose="02020603050405020304" pitchFamily="18" charset="0"/>
              </a:rPr>
              <a:t>PeL</a:t>
            </a:r>
            <a:r>
              <a:rPr lang="en-SG" sz="1600" i="1" dirty="0">
                <a:effectLst/>
                <a:latin typeface="Times New Roman" panose="02020603050405020304" pitchFamily="18" charset="0"/>
                <a:cs typeface="Times New Roman" panose="02020603050405020304" pitchFamily="18" charset="0"/>
              </a:rPr>
              <a:t> excitation spectrum of the Pakistan sample </a:t>
            </a:r>
          </a:p>
          <a:p>
            <a:r>
              <a:rPr lang="en-SG" sz="1600" i="1" dirty="0">
                <a:effectLst/>
                <a:latin typeface="Times New Roman" panose="02020603050405020304" pitchFamily="18" charset="0"/>
                <a:cs typeface="Times New Roman" panose="02020603050405020304" pitchFamily="18" charset="0"/>
              </a:rPr>
              <a:t>(d) Quantum chemically calculated energy states of Ti3+ (in the Al3+ site)</a:t>
            </a:r>
            <a:endParaRPr lang="en-US" sz="1600" i="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F040BD96-647F-5CC1-C054-239D8D0B16AB}"/>
              </a:ext>
            </a:extLst>
          </p:cNvPr>
          <p:cNvSpPr txBox="1"/>
          <p:nvPr/>
        </p:nvSpPr>
        <p:spPr>
          <a:xfrm>
            <a:off x="22236688" y="9849243"/>
            <a:ext cx="7449485" cy="2246769"/>
          </a:xfrm>
          <a:prstGeom prst="rect">
            <a:avLst/>
          </a:prstGeom>
          <a:noFill/>
        </p:spPr>
        <p:txBody>
          <a:bodyPr wrap="square" rtlCol="0">
            <a:spAutoFit/>
          </a:bodyPr>
          <a:lstStyle/>
          <a:p>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(4a) </a:t>
            </a:r>
            <a:r>
              <a:rPr lang="en-SG" sz="2000" kern="100" dirty="0">
                <a:latin typeface="Times New Roman" panose="02020603050405020304" pitchFamily="18" charset="0"/>
                <a:ea typeface="DengXian" panose="02010600030101010101" pitchFamily="2" charset="-122"/>
                <a:cs typeface="Times New Roman" panose="02020603050405020304" pitchFamily="18" charset="0"/>
              </a:rPr>
              <a:t>A</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n electron's excitation from Ti3+ to the conduction band occurs at approximately 3.7 eV (335 nm), consistent with the </a:t>
            </a:r>
            <a:r>
              <a:rPr lang="en-SG" sz="2000" kern="100" dirty="0" err="1">
                <a:effectLst/>
                <a:latin typeface="Times New Roman" panose="02020603050405020304" pitchFamily="18" charset="0"/>
                <a:ea typeface="DengXian" panose="02010600030101010101" pitchFamily="2" charset="-122"/>
                <a:cs typeface="Times New Roman" panose="02020603050405020304" pitchFamily="18" charset="0"/>
              </a:rPr>
              <a:t>PeL</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excitation threshold energy.</a:t>
            </a:r>
          </a:p>
          <a:p>
            <a:r>
              <a:rPr lang="en-SG" sz="2000" kern="100" dirty="0">
                <a:latin typeface="Times New Roman" panose="02020603050405020304" pitchFamily="18" charset="0"/>
                <a:ea typeface="DengXian" panose="02010600030101010101" pitchFamily="2" charset="-122"/>
                <a:cs typeface="Times New Roman" panose="02020603050405020304" pitchFamily="18" charset="0"/>
              </a:rPr>
              <a:t>(4</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b) </a:t>
            </a:r>
            <a:r>
              <a:rPr lang="en-SG" sz="2000" kern="100" dirty="0" err="1">
                <a:effectLst/>
                <a:latin typeface="Times New Roman" panose="02020603050405020304" pitchFamily="18" charset="0"/>
                <a:ea typeface="DengXian" panose="02010600030101010101" pitchFamily="2" charset="-122"/>
                <a:cs typeface="Times New Roman" panose="02020603050405020304" pitchFamily="18" charset="0"/>
              </a:rPr>
              <a:t>Mössbauer</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measurements for the Mt. St. Hilaire sample, which exhibits the highest Fe content and shortest </a:t>
            </a:r>
            <a:r>
              <a:rPr lang="en-SG" sz="2000" kern="100" dirty="0" err="1">
                <a:effectLst/>
                <a:latin typeface="Times New Roman" panose="02020603050405020304" pitchFamily="18" charset="0"/>
                <a:ea typeface="DengXian" panose="02010600030101010101" pitchFamily="2" charset="-122"/>
                <a:cs typeface="Times New Roman" panose="02020603050405020304" pitchFamily="18" charset="0"/>
              </a:rPr>
              <a:t>PeL</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duration.</a:t>
            </a:r>
          </a:p>
          <a:p>
            <a:r>
              <a:rPr lang="en-SG" sz="2000" kern="100" dirty="0">
                <a:latin typeface="Times New Roman" panose="02020603050405020304" pitchFamily="18" charset="0"/>
                <a:ea typeface="DengXian" panose="02010600030101010101" pitchFamily="2" charset="-122"/>
                <a:cs typeface="Times New Roman" panose="02020603050405020304" pitchFamily="18" charset="0"/>
              </a:rPr>
              <a:t>(4</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c) The photoluminescence excitation spectrum of Fe3+ in hackmanite.</a:t>
            </a:r>
          </a:p>
        </p:txBody>
      </p:sp>
      <p:sp>
        <p:nvSpPr>
          <p:cNvPr id="49" name="TextBox 48">
            <a:extLst>
              <a:ext uri="{FF2B5EF4-FFF2-40B4-BE49-F238E27FC236}">
                <a16:creationId xmlns:a16="http://schemas.microsoft.com/office/drawing/2014/main" id="{103F6E20-13BB-A97E-17E9-A0CB1B0F5677}"/>
              </a:ext>
            </a:extLst>
          </p:cNvPr>
          <p:cNvSpPr txBox="1"/>
          <p:nvPr/>
        </p:nvSpPr>
        <p:spPr>
          <a:xfrm>
            <a:off x="22152023" y="13571848"/>
            <a:ext cx="3852535" cy="2862322"/>
          </a:xfrm>
          <a:prstGeom prst="rect">
            <a:avLst/>
          </a:prstGeom>
          <a:noFill/>
        </p:spPr>
        <p:txBody>
          <a:bodyPr wrap="square" rtlCol="0">
            <a:spAutoFit/>
          </a:bodyPr>
          <a:lstStyle/>
          <a:p>
            <a:pPr marL="342900" indent="-342900">
              <a:buFont typeface="Arial" panose="020B0604020202020204" pitchFamily="34" charset="0"/>
              <a:buChar char="•"/>
            </a:pPr>
            <a:r>
              <a:rPr lang="en-SG" sz="2000" kern="100" dirty="0">
                <a:latin typeface="Times New Roman" panose="02020603050405020304" pitchFamily="18" charset="0"/>
                <a:ea typeface="DengXian" panose="02010600030101010101" pitchFamily="2" charset="-122"/>
                <a:cs typeface="Times New Roman" panose="02020603050405020304" pitchFamily="18" charset="0"/>
              </a:rPr>
              <a:t>(</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6d) The tenebrescence process efficiently decreases </a:t>
            </a:r>
            <a:r>
              <a:rPr lang="en-SG" sz="2000" kern="100" dirty="0" err="1">
                <a:effectLst/>
                <a:latin typeface="Times New Roman" panose="02020603050405020304" pitchFamily="18" charset="0"/>
                <a:ea typeface="DengXian" panose="02010600030101010101" pitchFamily="2" charset="-122"/>
                <a:cs typeface="Times New Roman" panose="02020603050405020304" pitchFamily="18" charset="0"/>
              </a:rPr>
              <a:t>PeL</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a:t>
            </a:r>
          </a:p>
          <a:p>
            <a:pPr marL="342900" indent="-342900">
              <a:buFont typeface="Arial" panose="020B0604020202020204" pitchFamily="34" charset="0"/>
              <a:buChar char="•"/>
            </a:pP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The presence of </a:t>
            </a:r>
            <a:r>
              <a:rPr lang="en-SG" sz="2000" kern="100" dirty="0" err="1">
                <a:effectLst/>
                <a:latin typeface="Times New Roman" panose="02020603050405020304" pitchFamily="18" charset="0"/>
                <a:ea typeface="DengXian" panose="02010600030101010101" pitchFamily="2" charset="-122"/>
                <a:cs typeface="Times New Roman" panose="02020603050405020304" pitchFamily="18" charset="0"/>
              </a:rPr>
              <a:t>sulfur</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 correlates with a weakening of </a:t>
            </a:r>
            <a:r>
              <a:rPr lang="en-SG" sz="2000" kern="100" dirty="0" err="1">
                <a:effectLst/>
                <a:latin typeface="Times New Roman" panose="02020603050405020304" pitchFamily="18" charset="0"/>
                <a:ea typeface="DengXian" panose="02010600030101010101" pitchFamily="2" charset="-122"/>
                <a:cs typeface="Times New Roman" panose="02020603050405020304" pitchFamily="18" charset="0"/>
              </a:rPr>
              <a:t>PeL</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a:t>
            </a:r>
          </a:p>
          <a:p>
            <a:pPr marL="342900" indent="-342900">
              <a:buFont typeface="Arial" panose="020B0604020202020204" pitchFamily="34" charset="0"/>
              <a:buChar char="•"/>
            </a:pPr>
            <a:r>
              <a:rPr lang="en-SG" sz="2000" kern="100" dirty="0">
                <a:latin typeface="Times New Roman" panose="02020603050405020304" pitchFamily="18" charset="0"/>
                <a:ea typeface="DengXian" panose="02010600030101010101" pitchFamily="2" charset="-122"/>
                <a:cs typeface="Times New Roman" panose="02020603050405020304" pitchFamily="18" charset="0"/>
              </a:rPr>
              <a:t>I</a:t>
            </a:r>
            <a:r>
              <a:rPr lang="en-SG" sz="2000" kern="100" dirty="0">
                <a:effectLst/>
                <a:latin typeface="Times New Roman" panose="02020603050405020304" pitchFamily="18" charset="0"/>
                <a:ea typeface="DengXian" panose="02010600030101010101" pitchFamily="2" charset="-122"/>
                <a:cs typeface="Times New Roman" panose="02020603050405020304" pitchFamily="18" charset="0"/>
              </a:rPr>
              <a:t>ncorporation of potassium into the structure results in a reduction in overlap as the potassium concentration increases.</a:t>
            </a:r>
            <a:endParaRPr lang="en-SG" sz="20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50" name="TextBox 49">
            <a:extLst>
              <a:ext uri="{FF2B5EF4-FFF2-40B4-BE49-F238E27FC236}">
                <a16:creationId xmlns:a16="http://schemas.microsoft.com/office/drawing/2014/main" id="{AD82D429-39FB-1603-2356-305EDC81CC70}"/>
              </a:ext>
            </a:extLst>
          </p:cNvPr>
          <p:cNvSpPr txBox="1"/>
          <p:nvPr/>
        </p:nvSpPr>
        <p:spPr>
          <a:xfrm>
            <a:off x="22191008" y="18157666"/>
            <a:ext cx="7350892" cy="2031325"/>
          </a:xfrm>
          <a:prstGeom prst="rect">
            <a:avLst/>
          </a:prstGeom>
          <a:noFill/>
        </p:spPr>
        <p:txBody>
          <a:bodyPr wrap="square" rtlCol="0">
            <a:spAutoFit/>
          </a:bodyPr>
          <a:lstStyle/>
          <a:p>
            <a:pPr marL="342900" indent="-342900">
              <a:buFont typeface="Arial" panose="020B0604020202020204" pitchFamily="34" charset="0"/>
              <a:buChar char="•"/>
            </a:pPr>
            <a:r>
              <a:rPr lang="en-SG" b="0" u="none" strike="noStrike" dirty="0">
                <a:solidFill>
                  <a:srgbClr val="0D0D0D"/>
                </a:solidFill>
                <a:effectLst/>
                <a:latin typeface="Times New Roman" panose="02020603050405020304" pitchFamily="18" charset="0"/>
                <a:cs typeface="Times New Roman" panose="02020603050405020304" pitchFamily="18" charset="0"/>
              </a:rPr>
              <a:t>[1].</a:t>
            </a:r>
            <a:r>
              <a:rPr lang="en-SG" b="0" u="none" strike="noStrike" dirty="0" err="1">
                <a:solidFill>
                  <a:srgbClr val="0D0D0D"/>
                </a:solidFill>
                <a:effectLst/>
                <a:latin typeface="Times New Roman" panose="02020603050405020304" pitchFamily="18" charset="0"/>
                <a:cs typeface="Times New Roman" panose="02020603050405020304" pitchFamily="18" charset="0"/>
              </a:rPr>
              <a:t>Agamah</a:t>
            </a:r>
            <a:r>
              <a:rPr lang="en-SG" b="0" u="none" strike="noStrike" dirty="0">
                <a:solidFill>
                  <a:srgbClr val="0D0D0D"/>
                </a:solidFill>
                <a:effectLst/>
                <a:latin typeface="Times New Roman" panose="02020603050405020304" pitchFamily="18" charset="0"/>
                <a:cs typeface="Times New Roman" panose="02020603050405020304" pitchFamily="18" charset="0"/>
              </a:rPr>
              <a:t>, C., </a:t>
            </a:r>
            <a:r>
              <a:rPr lang="en-SG" b="0" u="none" strike="noStrike" dirty="0" err="1">
                <a:solidFill>
                  <a:srgbClr val="0D0D0D"/>
                </a:solidFill>
                <a:effectLst/>
                <a:latin typeface="Times New Roman" panose="02020603050405020304" pitchFamily="18" charset="0"/>
                <a:cs typeface="Times New Roman" panose="02020603050405020304" pitchFamily="18" charset="0"/>
              </a:rPr>
              <a:t>Vuori</a:t>
            </a:r>
            <a:r>
              <a:rPr lang="en-SG" b="0" u="none" strike="noStrike" dirty="0">
                <a:solidFill>
                  <a:srgbClr val="0D0D0D"/>
                </a:solidFill>
                <a:effectLst/>
                <a:latin typeface="Times New Roman" panose="02020603050405020304" pitchFamily="18" charset="0"/>
                <a:cs typeface="Times New Roman" panose="02020603050405020304" pitchFamily="18" charset="0"/>
              </a:rPr>
              <a:t>, S., </a:t>
            </a:r>
            <a:r>
              <a:rPr lang="en-SG" b="0" u="none" strike="noStrike" dirty="0" err="1">
                <a:solidFill>
                  <a:srgbClr val="0D0D0D"/>
                </a:solidFill>
                <a:effectLst/>
                <a:latin typeface="Times New Roman" panose="02020603050405020304" pitchFamily="18" charset="0"/>
                <a:cs typeface="Times New Roman" panose="02020603050405020304" pitchFamily="18" charset="0"/>
              </a:rPr>
              <a:t>Colinet</a:t>
            </a:r>
            <a:r>
              <a:rPr lang="en-SG" b="0" u="none" strike="noStrike" dirty="0">
                <a:solidFill>
                  <a:srgbClr val="0D0D0D"/>
                </a:solidFill>
                <a:effectLst/>
                <a:latin typeface="Times New Roman" panose="02020603050405020304" pitchFamily="18" charset="0"/>
                <a:cs typeface="Times New Roman" panose="02020603050405020304" pitchFamily="18" charset="0"/>
              </a:rPr>
              <a:t>, P., </a:t>
            </a:r>
            <a:r>
              <a:rPr lang="en-SG" b="0" u="none" strike="noStrike" dirty="0" err="1">
                <a:solidFill>
                  <a:srgbClr val="0D0D0D"/>
                </a:solidFill>
                <a:effectLst/>
                <a:latin typeface="Times New Roman" panose="02020603050405020304" pitchFamily="18" charset="0"/>
                <a:cs typeface="Times New Roman" panose="02020603050405020304" pitchFamily="18" charset="0"/>
              </a:rPr>
              <a:t>Norrbo</a:t>
            </a:r>
            <a:r>
              <a:rPr lang="en-SG" b="0" u="none" strike="noStrike" dirty="0">
                <a:solidFill>
                  <a:srgbClr val="0D0D0D"/>
                </a:solidFill>
                <a:effectLst/>
                <a:latin typeface="Times New Roman" panose="02020603050405020304" pitchFamily="18" charset="0"/>
                <a:cs typeface="Times New Roman" panose="02020603050405020304" pitchFamily="18" charset="0"/>
              </a:rPr>
              <a:t>, I., Miranda de Carvalho, J., Nakamura, L. K. O., Lindblom, J., van </a:t>
            </a:r>
            <a:r>
              <a:rPr lang="en-SG" b="0" u="none" strike="noStrike" dirty="0" err="1">
                <a:solidFill>
                  <a:srgbClr val="0D0D0D"/>
                </a:solidFill>
                <a:effectLst/>
                <a:latin typeface="Times New Roman" panose="02020603050405020304" pitchFamily="18" charset="0"/>
                <a:cs typeface="Times New Roman" panose="02020603050405020304" pitchFamily="18" charset="0"/>
              </a:rPr>
              <a:t>Goethem</a:t>
            </a:r>
            <a:r>
              <a:rPr lang="en-SG" b="0" u="none" strike="noStrike" dirty="0">
                <a:solidFill>
                  <a:srgbClr val="0D0D0D"/>
                </a:solidFill>
                <a:effectLst/>
                <a:latin typeface="Times New Roman" panose="02020603050405020304" pitchFamily="18" charset="0"/>
                <a:cs typeface="Times New Roman" panose="02020603050405020304" pitchFamily="18" charset="0"/>
              </a:rPr>
              <a:t>, L., </a:t>
            </a:r>
            <a:r>
              <a:rPr lang="en-SG" b="0" u="none" strike="noStrike" dirty="0" err="1">
                <a:solidFill>
                  <a:srgbClr val="0D0D0D"/>
                </a:solidFill>
                <a:effectLst/>
                <a:latin typeface="Times New Roman" panose="02020603050405020304" pitchFamily="18" charset="0"/>
                <a:cs typeface="Times New Roman" panose="02020603050405020304" pitchFamily="18" charset="0"/>
              </a:rPr>
              <a:t>Emmermann</a:t>
            </a:r>
            <a:r>
              <a:rPr lang="en-SG" b="0" u="none" strike="noStrike" dirty="0">
                <a:solidFill>
                  <a:srgbClr val="0D0D0D"/>
                </a:solidFill>
                <a:effectLst/>
                <a:latin typeface="Times New Roman" panose="02020603050405020304" pitchFamily="18" charset="0"/>
                <a:cs typeface="Times New Roman" panose="02020603050405020304" pitchFamily="18" charset="0"/>
              </a:rPr>
              <a:t>, A., Saarinen, T., </a:t>
            </a:r>
            <a:r>
              <a:rPr lang="en-SG" b="0" u="none" strike="noStrike" dirty="0" err="1">
                <a:solidFill>
                  <a:srgbClr val="0D0D0D"/>
                </a:solidFill>
                <a:effectLst/>
                <a:latin typeface="Times New Roman" panose="02020603050405020304" pitchFamily="18" charset="0"/>
                <a:cs typeface="Times New Roman" panose="02020603050405020304" pitchFamily="18" charset="0"/>
              </a:rPr>
              <a:t>Laihinen</a:t>
            </a:r>
            <a:r>
              <a:rPr lang="en-SG" b="0" u="none" strike="noStrike" dirty="0">
                <a:solidFill>
                  <a:srgbClr val="0D0D0D"/>
                </a:solidFill>
                <a:effectLst/>
                <a:latin typeface="Times New Roman" panose="02020603050405020304" pitchFamily="18" charset="0"/>
                <a:cs typeface="Times New Roman" panose="02020603050405020304" pitchFamily="18" charset="0"/>
              </a:rPr>
              <a:t>, T., </a:t>
            </a:r>
            <a:r>
              <a:rPr lang="en-SG" b="0" u="none" strike="noStrike" dirty="0" err="1">
                <a:solidFill>
                  <a:srgbClr val="0D0D0D"/>
                </a:solidFill>
                <a:effectLst/>
                <a:latin typeface="Times New Roman" panose="02020603050405020304" pitchFamily="18" charset="0"/>
                <a:cs typeface="Times New Roman" panose="02020603050405020304" pitchFamily="18" charset="0"/>
              </a:rPr>
              <a:t>Laakkonen</a:t>
            </a:r>
            <a:r>
              <a:rPr lang="en-SG" b="0" u="none" strike="noStrike" dirty="0">
                <a:solidFill>
                  <a:srgbClr val="0D0D0D"/>
                </a:solidFill>
                <a:effectLst/>
                <a:latin typeface="Times New Roman" panose="02020603050405020304" pitchFamily="18" charset="0"/>
                <a:cs typeface="Times New Roman" panose="02020603050405020304" pitchFamily="18" charset="0"/>
              </a:rPr>
              <a:t>, E., </a:t>
            </a:r>
            <a:r>
              <a:rPr lang="en-SG" b="0" u="none" strike="noStrike" dirty="0" err="1">
                <a:solidFill>
                  <a:srgbClr val="0D0D0D"/>
                </a:solidFill>
                <a:effectLst/>
                <a:latin typeface="Times New Roman" panose="02020603050405020304" pitchFamily="18" charset="0"/>
                <a:cs typeface="Times New Roman" panose="02020603050405020304" pitchFamily="18" charset="0"/>
              </a:rPr>
              <a:t>Lindeń</a:t>
            </a:r>
            <a:r>
              <a:rPr lang="en-SG" b="0" u="none" strike="noStrike" dirty="0">
                <a:solidFill>
                  <a:srgbClr val="0D0D0D"/>
                </a:solidFill>
                <a:effectLst/>
                <a:latin typeface="Times New Roman" panose="02020603050405020304" pitchFamily="18" charset="0"/>
                <a:cs typeface="Times New Roman" panose="02020603050405020304" pitchFamily="18" charset="0"/>
              </a:rPr>
              <a:t>, J., </a:t>
            </a:r>
            <a:r>
              <a:rPr lang="en-SG" b="0" u="none" strike="noStrike" dirty="0" err="1">
                <a:solidFill>
                  <a:srgbClr val="0D0D0D"/>
                </a:solidFill>
                <a:effectLst/>
                <a:latin typeface="Times New Roman" panose="02020603050405020304" pitchFamily="18" charset="0"/>
                <a:cs typeface="Times New Roman" panose="02020603050405020304" pitchFamily="18" charset="0"/>
              </a:rPr>
              <a:t>Konu</a:t>
            </a:r>
            <a:r>
              <a:rPr lang="en-SG" b="0" u="none" strike="noStrike" dirty="0">
                <a:solidFill>
                  <a:srgbClr val="0D0D0D"/>
                </a:solidFill>
                <a:effectLst/>
                <a:latin typeface="Times New Roman" panose="02020603050405020304" pitchFamily="18" charset="0"/>
                <a:cs typeface="Times New Roman" panose="02020603050405020304" pitchFamily="18" charset="0"/>
              </a:rPr>
              <a:t>, J., </a:t>
            </a:r>
            <a:r>
              <a:rPr lang="en-SG" b="0" u="none" strike="noStrike" dirty="0" err="1">
                <a:solidFill>
                  <a:srgbClr val="0D0D0D"/>
                </a:solidFill>
                <a:effectLst/>
                <a:latin typeface="Times New Roman" panose="02020603050405020304" pitchFamily="18" charset="0"/>
                <a:cs typeface="Times New Roman" panose="02020603050405020304" pitchFamily="18" charset="0"/>
              </a:rPr>
              <a:t>Vrielinck</a:t>
            </a:r>
            <a:r>
              <a:rPr lang="en-SG" b="0" u="none" strike="noStrike" dirty="0">
                <a:solidFill>
                  <a:srgbClr val="0D0D0D"/>
                </a:solidFill>
                <a:effectLst/>
                <a:latin typeface="Times New Roman" panose="02020603050405020304" pitchFamily="18" charset="0"/>
                <a:cs typeface="Times New Roman" panose="02020603050405020304" pitchFamily="18" charset="0"/>
              </a:rPr>
              <a:t>, H., Vander </a:t>
            </a:r>
            <a:r>
              <a:rPr lang="en-SG" b="0" u="none" strike="noStrike" dirty="0" err="1">
                <a:solidFill>
                  <a:srgbClr val="0D0D0D"/>
                </a:solidFill>
                <a:effectLst/>
                <a:latin typeface="Times New Roman" panose="02020603050405020304" pitchFamily="18" charset="0"/>
                <a:cs typeface="Times New Roman" panose="02020603050405020304" pitchFamily="18" charset="0"/>
              </a:rPr>
              <a:t>Heggen</a:t>
            </a:r>
            <a:r>
              <a:rPr lang="en-SG" b="0" u="none" strike="noStrike" dirty="0">
                <a:solidFill>
                  <a:srgbClr val="0D0D0D"/>
                </a:solidFill>
                <a:effectLst/>
                <a:latin typeface="Times New Roman" panose="02020603050405020304" pitchFamily="18" charset="0"/>
                <a:cs typeface="Times New Roman" panose="02020603050405020304" pitchFamily="18" charset="0"/>
              </a:rPr>
              <a:t>, D., Smet, P. F., Le </a:t>
            </a:r>
            <a:r>
              <a:rPr lang="en-SG" b="0" u="none" strike="noStrike" dirty="0" err="1">
                <a:solidFill>
                  <a:srgbClr val="0D0D0D"/>
                </a:solidFill>
                <a:effectLst/>
                <a:latin typeface="Times New Roman" panose="02020603050405020304" pitchFamily="18" charset="0"/>
                <a:cs typeface="Times New Roman" panose="02020603050405020304" pitchFamily="18" charset="0"/>
              </a:rPr>
              <a:t>Bahers</a:t>
            </a:r>
            <a:r>
              <a:rPr lang="en-SG" b="0" u="none" strike="noStrike" dirty="0">
                <a:solidFill>
                  <a:srgbClr val="0D0D0D"/>
                </a:solidFill>
                <a:effectLst/>
                <a:latin typeface="Times New Roman" panose="02020603050405020304" pitchFamily="18" charset="0"/>
                <a:cs typeface="Times New Roman" panose="02020603050405020304" pitchFamily="18" charset="0"/>
              </a:rPr>
              <a:t>, T., &amp; </a:t>
            </a:r>
            <a:r>
              <a:rPr lang="en-SG" b="0" u="none" strike="noStrike" dirty="0" err="1">
                <a:solidFill>
                  <a:srgbClr val="0D0D0D"/>
                </a:solidFill>
                <a:effectLst/>
                <a:latin typeface="Times New Roman" panose="02020603050405020304" pitchFamily="18" charset="0"/>
                <a:cs typeface="Times New Roman" panose="02020603050405020304" pitchFamily="18" charset="0"/>
              </a:rPr>
              <a:t>Lastusaari</a:t>
            </a:r>
            <a:r>
              <a:rPr lang="en-SG" b="0" u="none" strike="noStrike" dirty="0">
                <a:solidFill>
                  <a:srgbClr val="0D0D0D"/>
                </a:solidFill>
                <a:effectLst/>
                <a:latin typeface="Times New Roman" panose="02020603050405020304" pitchFamily="18" charset="0"/>
                <a:cs typeface="Times New Roman" panose="02020603050405020304" pitchFamily="18" charset="0"/>
              </a:rPr>
              <a:t>, M. (2020). Hackmanite—The natural glow-in-the-dark material. Chemistry of Materials, 32(20), 8895–8905. </a:t>
            </a:r>
            <a:r>
              <a:rPr lang="en-SG" b="0" u="none" strike="noStrike" dirty="0">
                <a:effectLst/>
                <a:latin typeface="Times New Roman" panose="02020603050405020304" pitchFamily="18" charset="0"/>
                <a:cs typeface="Times New Roman" panose="02020603050405020304" pitchFamily="18" charset="0"/>
                <a:hlinkClick r:id="rId9"/>
              </a:rPr>
              <a:t>https://dx.doi.org/10.1021/acs.chemmater.0c02554</a:t>
            </a:r>
            <a:endParaRPr lang="en-SG" dirty="0">
              <a:effectLst/>
              <a:latin typeface="Times New Roman" panose="02020603050405020304" pitchFamily="18" charset="0"/>
              <a:cs typeface="Times New Roman" panose="02020603050405020304" pitchFamily="18" charset="0"/>
            </a:endParaRPr>
          </a:p>
        </p:txBody>
      </p:sp>
      <p:pic>
        <p:nvPicPr>
          <p:cNvPr id="52" name="Picture 51" descr="A close-up of a sign&#10;&#10;Description automatically generated">
            <a:extLst>
              <a:ext uri="{FF2B5EF4-FFF2-40B4-BE49-F238E27FC236}">
                <a16:creationId xmlns:a16="http://schemas.microsoft.com/office/drawing/2014/main" id="{5CB2C899-26C0-207F-F41C-19944DA75721}"/>
              </a:ext>
            </a:extLst>
          </p:cNvPr>
          <p:cNvPicPr>
            <a:picLocks noChangeAspect="1"/>
          </p:cNvPicPr>
          <p:nvPr/>
        </p:nvPicPr>
        <p:blipFill>
          <a:blip r:embed="rId10"/>
          <a:stretch>
            <a:fillRect/>
          </a:stretch>
        </p:blipFill>
        <p:spPr>
          <a:xfrm>
            <a:off x="23749692" y="924569"/>
            <a:ext cx="5257800" cy="1714500"/>
          </a:xfrm>
          <a:prstGeom prst="rect">
            <a:avLst/>
          </a:prstGeom>
        </p:spPr>
      </p:pic>
      <p:sp>
        <p:nvSpPr>
          <p:cNvPr id="2" name="TextBox 1">
            <a:extLst>
              <a:ext uri="{FF2B5EF4-FFF2-40B4-BE49-F238E27FC236}">
                <a16:creationId xmlns:a16="http://schemas.microsoft.com/office/drawing/2014/main" id="{A8C9473D-5B24-73EE-FA07-7DA28A72B3A9}"/>
              </a:ext>
            </a:extLst>
          </p:cNvPr>
          <p:cNvSpPr txBox="1"/>
          <p:nvPr/>
        </p:nvSpPr>
        <p:spPr>
          <a:xfrm>
            <a:off x="10123278" y="2115849"/>
            <a:ext cx="11223171"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Author:    WANG Jing    </a:t>
            </a:r>
            <a:r>
              <a:rPr lang="zh-CN" altLang="en-US" sz="2800" dirty="0">
                <a:solidFill>
                  <a:schemeClr val="bg1"/>
                </a:solidFill>
                <a:latin typeface="Times New Roman" panose="02020603050405020304" pitchFamily="18" charset="0"/>
                <a:cs typeface="Times New Roman" panose="02020603050405020304" pitchFamily="18" charset="0"/>
              </a:rPr>
              <a:t> </a:t>
            </a:r>
            <a:r>
              <a:rPr lang="en-US" altLang="zh-CN" sz="2800" dirty="0">
                <a:solidFill>
                  <a:schemeClr val="bg1"/>
                </a:solidFill>
                <a:latin typeface="Times New Roman" panose="02020603050405020304" pitchFamily="18" charset="0"/>
                <a:cs typeface="Times New Roman" panose="02020603050405020304" pitchFamily="18" charset="0"/>
              </a:rPr>
              <a:t>LIU </a:t>
            </a:r>
            <a:r>
              <a:rPr lang="en-US" altLang="zh-CN" sz="2800" dirty="0" err="1">
                <a:solidFill>
                  <a:schemeClr val="bg1"/>
                </a:solidFill>
                <a:latin typeface="Times New Roman" panose="02020603050405020304" pitchFamily="18" charset="0"/>
                <a:cs typeface="Times New Roman" panose="02020603050405020304" pitchFamily="18" charset="0"/>
              </a:rPr>
              <a:t>Ziqi</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3353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363</TotalTime>
  <Words>983</Words>
  <Application>Microsoft Macintosh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CHEN Yiman</dc:creator>
  <cp:keywords/>
  <dc:description/>
  <cp:lastModifiedBy>CHEN Yiman</cp:lastModifiedBy>
  <cp:revision>5</cp:revision>
  <dcterms:created xsi:type="dcterms:W3CDTF">2024-04-30T17:14:31Z</dcterms:created>
  <dcterms:modified xsi:type="dcterms:W3CDTF">2024-05-04T13:56:57Z</dcterms:modified>
  <cp:category/>
</cp:coreProperties>
</file>