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9B7"/>
    <a:srgbClr val="82B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694"/>
  </p:normalViewPr>
  <p:slideViewPr>
    <p:cSldViewPr snapToGrid="0">
      <p:cViewPr>
        <p:scale>
          <a:sx n="19" d="100"/>
          <a:sy n="19" d="100"/>
        </p:scale>
        <p:origin x="4240"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CF3BFAE-51CB-0646-847D-188EC1605D40}" type="datetimeFigureOut">
              <a:rPr lang="en-US" smtClean="0"/>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251833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F3BFAE-51CB-0646-847D-188EC1605D40}" type="datetimeFigureOut">
              <a:rPr lang="en-US" smtClean="0"/>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25082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F3BFAE-51CB-0646-847D-188EC1605D40}" type="datetimeFigureOut">
              <a:rPr lang="en-US" smtClean="0"/>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8930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F3BFAE-51CB-0646-847D-188EC1605D40}" type="datetimeFigureOut">
              <a:rPr lang="en-US" smtClean="0"/>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136102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F3BFAE-51CB-0646-847D-188EC1605D40}" type="datetimeFigureOut">
              <a:rPr lang="en-US" smtClean="0"/>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32452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CF3BFAE-51CB-0646-847D-188EC1605D40}" type="datetimeFigureOut">
              <a:rPr lang="en-US" smtClean="0"/>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1510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CF3BFAE-51CB-0646-847D-188EC1605D40}" type="datetimeFigureOut">
              <a:rPr lang="en-US" smtClean="0"/>
              <a:t>5/8/24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333324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CF3BFAE-51CB-0646-847D-188EC1605D40}" type="datetimeFigureOut">
              <a:rPr lang="en-US" smtClean="0"/>
              <a:t>5/8/24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44957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3BFAE-51CB-0646-847D-188EC1605D40}" type="datetimeFigureOut">
              <a:rPr lang="en-US" smtClean="0"/>
              <a:t>5/8/24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23517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FCF3BFAE-51CB-0646-847D-188EC1605D40}" type="datetimeFigureOut">
              <a:rPr lang="en-US" smtClean="0"/>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259975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FCF3BFAE-51CB-0646-847D-188EC1605D40}" type="datetimeFigureOut">
              <a:rPr lang="en-US" smtClean="0"/>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42E52-D773-3244-94B4-ADED94819661}" type="slidenum">
              <a:rPr lang="en-US" smtClean="0"/>
              <a:t>‹#›</a:t>
            </a:fld>
            <a:endParaRPr lang="en-US"/>
          </a:p>
        </p:txBody>
      </p:sp>
    </p:spTree>
    <p:extLst>
      <p:ext uri="{BB962C8B-B14F-4D97-AF65-F5344CB8AC3E}">
        <p14:creationId xmlns:p14="http://schemas.microsoft.com/office/powerpoint/2010/main" val="69890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CF3BFAE-51CB-0646-847D-188EC1605D40}" type="datetimeFigureOut">
              <a:rPr lang="en-US" smtClean="0"/>
              <a:t>5/8/24</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8CE42E52-D773-3244-94B4-ADED94819661}" type="slidenum">
              <a:rPr lang="en-US" smtClean="0"/>
              <a:t>‹#›</a:t>
            </a:fld>
            <a:endParaRPr lang="en-US"/>
          </a:p>
        </p:txBody>
      </p:sp>
    </p:spTree>
    <p:extLst>
      <p:ext uri="{BB962C8B-B14F-4D97-AF65-F5344CB8AC3E}">
        <p14:creationId xmlns:p14="http://schemas.microsoft.com/office/powerpoint/2010/main" val="11701731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8ACD609-BF76-BBC6-F27D-0D402A1E72F7}"/>
              </a:ext>
            </a:extLst>
          </p:cNvPr>
          <p:cNvSpPr/>
          <p:nvPr/>
        </p:nvSpPr>
        <p:spPr>
          <a:xfrm>
            <a:off x="920405" y="27663270"/>
            <a:ext cx="19672399" cy="2159269"/>
          </a:xfrm>
          <a:prstGeom prst="rect">
            <a:avLst/>
          </a:prstGeom>
          <a:solidFill>
            <a:srgbClr val="82B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3B1E83D-7896-6E31-6DA6-35A1588A97AA}"/>
              </a:ext>
            </a:extLst>
          </p:cNvPr>
          <p:cNvSpPr/>
          <p:nvPr/>
        </p:nvSpPr>
        <p:spPr>
          <a:xfrm>
            <a:off x="866273" y="815564"/>
            <a:ext cx="19651077" cy="5580413"/>
          </a:xfrm>
          <a:prstGeom prst="roundRect">
            <a:avLst/>
          </a:prstGeom>
          <a:solidFill>
            <a:srgbClr val="0C7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24DC49-1E9C-C472-CD52-DE69048BE995}"/>
              </a:ext>
            </a:extLst>
          </p:cNvPr>
          <p:cNvSpPr txBox="1"/>
          <p:nvPr/>
        </p:nvSpPr>
        <p:spPr>
          <a:xfrm>
            <a:off x="1523747" y="1313659"/>
            <a:ext cx="18336126" cy="1290738"/>
          </a:xfrm>
          <a:prstGeom prst="rect">
            <a:avLst/>
          </a:prstGeom>
          <a:noFill/>
        </p:spPr>
        <p:txBody>
          <a:bodyPr wrap="square" rtlCol="0">
            <a:spAutoFit/>
          </a:bodyPr>
          <a:lstStyle/>
          <a:p>
            <a:pPr>
              <a:lnSpc>
                <a:spcPct val="150000"/>
              </a:lnSpc>
            </a:pPr>
            <a:r>
              <a:rPr lang="en-US" sz="6000" dirty="0">
                <a:solidFill>
                  <a:srgbClr val="82B4DE"/>
                </a:solidFill>
                <a:latin typeface="Impact" panose="020B0806030902050204" pitchFamily="34" charset="0"/>
              </a:rPr>
              <a:t>Animals and Us</a:t>
            </a:r>
          </a:p>
        </p:txBody>
      </p:sp>
      <p:pic>
        <p:nvPicPr>
          <p:cNvPr id="10" name="Picture 9" descr="A logo for a university&#10;&#10;Description automatically generated">
            <a:extLst>
              <a:ext uri="{FF2B5EF4-FFF2-40B4-BE49-F238E27FC236}">
                <a16:creationId xmlns:a16="http://schemas.microsoft.com/office/drawing/2014/main" id="{F607B14B-82CE-EB65-BC61-F217485358DD}"/>
              </a:ext>
            </a:extLst>
          </p:cNvPr>
          <p:cNvPicPr>
            <a:picLocks noChangeAspect="1"/>
          </p:cNvPicPr>
          <p:nvPr/>
        </p:nvPicPr>
        <p:blipFill rotWithShape="1">
          <a:blip r:embed="rId2"/>
          <a:srcRect l="8220" r="8710"/>
          <a:stretch/>
        </p:blipFill>
        <p:spPr>
          <a:xfrm>
            <a:off x="15633806" y="1622801"/>
            <a:ext cx="3890776" cy="1814890"/>
          </a:xfrm>
          <a:prstGeom prst="rect">
            <a:avLst/>
          </a:prstGeom>
        </p:spPr>
      </p:pic>
      <p:sp>
        <p:nvSpPr>
          <p:cNvPr id="11" name="TextBox 10">
            <a:extLst>
              <a:ext uri="{FF2B5EF4-FFF2-40B4-BE49-F238E27FC236}">
                <a16:creationId xmlns:a16="http://schemas.microsoft.com/office/drawing/2014/main" id="{011D195E-965F-997A-AAC1-B993B69FCD6A}"/>
              </a:ext>
            </a:extLst>
          </p:cNvPr>
          <p:cNvSpPr txBox="1"/>
          <p:nvPr/>
        </p:nvSpPr>
        <p:spPr>
          <a:xfrm>
            <a:off x="1495107" y="2541021"/>
            <a:ext cx="13665768" cy="823752"/>
          </a:xfrm>
          <a:prstGeom prst="rect">
            <a:avLst/>
          </a:prstGeom>
          <a:noFill/>
        </p:spPr>
        <p:txBody>
          <a:bodyPr wrap="square" rtlCol="0">
            <a:spAutoFit/>
          </a:bodyPr>
          <a:lstStyle/>
          <a:p>
            <a:pPr>
              <a:lnSpc>
                <a:spcPct val="150000"/>
              </a:lnSpc>
            </a:pPr>
            <a:r>
              <a:rPr lang="en-US" sz="3600" dirty="0">
                <a:solidFill>
                  <a:schemeClr val="bg1"/>
                </a:solidFill>
                <a:latin typeface="Times New Roman" panose="02020603050405020304" pitchFamily="18" charset="0"/>
                <a:cs typeface="Times New Roman" panose="02020603050405020304" pitchFamily="18" charset="0"/>
              </a:rPr>
              <a:t>A Comparison Between </a:t>
            </a:r>
            <a:r>
              <a:rPr lang="en-SG" sz="3600" dirty="0">
                <a:solidFill>
                  <a:schemeClr val="bg1"/>
                </a:solidFill>
                <a:effectLst/>
                <a:latin typeface="Times New Roman" panose="02020603050405020304" pitchFamily="18" charset="0"/>
                <a:cs typeface="Times New Roman" panose="02020603050405020304" pitchFamily="18" charset="0"/>
              </a:rPr>
              <a:t>Dromedary</a:t>
            </a:r>
            <a:r>
              <a:rPr lang="en-SG" sz="3600" dirty="0">
                <a:effectLst/>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Camels and </a:t>
            </a:r>
            <a:r>
              <a:rPr lang="en-SG" sz="3600" dirty="0">
                <a:solidFill>
                  <a:schemeClr val="bg1"/>
                </a:solidFill>
                <a:effectLst/>
                <a:latin typeface="Times New Roman" panose="02020603050405020304" pitchFamily="18" charset="0"/>
                <a:cs typeface="Times New Roman" panose="02020603050405020304" pitchFamily="18" charset="0"/>
              </a:rPr>
              <a:t>Freshwater</a:t>
            </a:r>
            <a:r>
              <a:rPr lang="en-SG" sz="3600" dirty="0">
                <a:effectLst/>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Crocodiles</a:t>
            </a:r>
          </a:p>
        </p:txBody>
      </p:sp>
      <p:sp>
        <p:nvSpPr>
          <p:cNvPr id="12" name="Rectangle 11">
            <a:extLst>
              <a:ext uri="{FF2B5EF4-FFF2-40B4-BE49-F238E27FC236}">
                <a16:creationId xmlns:a16="http://schemas.microsoft.com/office/drawing/2014/main" id="{41EC98F5-4F8B-30F3-2966-EFCBD5B17A1D}"/>
              </a:ext>
            </a:extLst>
          </p:cNvPr>
          <p:cNvSpPr/>
          <p:nvPr/>
        </p:nvSpPr>
        <p:spPr>
          <a:xfrm>
            <a:off x="866272" y="4861697"/>
            <a:ext cx="19651077" cy="4229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22F88-D4C3-1CF7-D744-56AFA3FD3482}"/>
              </a:ext>
            </a:extLst>
          </p:cNvPr>
          <p:cNvSpPr/>
          <p:nvPr/>
        </p:nvSpPr>
        <p:spPr>
          <a:xfrm>
            <a:off x="1318135" y="3775162"/>
            <a:ext cx="18611623" cy="359978"/>
          </a:xfrm>
          <a:prstGeom prst="rect">
            <a:avLst/>
          </a:prstGeom>
          <a:solidFill>
            <a:srgbClr val="82B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92AE17D-D2B7-6071-7A5B-102C52E6280A}"/>
              </a:ext>
            </a:extLst>
          </p:cNvPr>
          <p:cNvSpPr txBox="1"/>
          <p:nvPr/>
        </p:nvSpPr>
        <p:spPr>
          <a:xfrm>
            <a:off x="10975656" y="7467600"/>
            <a:ext cx="8370438" cy="7670006"/>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9A6C0799-C562-7579-78FD-9F79AFD562D0}"/>
              </a:ext>
            </a:extLst>
          </p:cNvPr>
          <p:cNvSpPr txBox="1"/>
          <p:nvPr/>
        </p:nvSpPr>
        <p:spPr>
          <a:xfrm>
            <a:off x="1836075" y="5639860"/>
            <a:ext cx="2449063" cy="523220"/>
          </a:xfrm>
          <a:prstGeom prst="rect">
            <a:avLst/>
          </a:prstGeom>
          <a:noFill/>
        </p:spPr>
        <p:txBody>
          <a:bodyPr wrap="square" rtlCol="0">
            <a:spAutoFit/>
          </a:bodyPr>
          <a:lstStyle/>
          <a:p>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Biodiversity</a:t>
            </a:r>
            <a:endParaRPr lang="en-SG" sz="32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9DE8474-6300-0ABA-08B7-E858D54D6850}"/>
              </a:ext>
            </a:extLst>
          </p:cNvPr>
          <p:cNvSpPr txBox="1"/>
          <p:nvPr/>
        </p:nvSpPr>
        <p:spPr>
          <a:xfrm>
            <a:off x="1146146" y="5362665"/>
            <a:ext cx="882650" cy="923330"/>
          </a:xfrm>
          <a:prstGeom prst="rect">
            <a:avLst/>
          </a:prstGeom>
          <a:noFill/>
        </p:spPr>
        <p:txBody>
          <a:bodyPr wrap="square" rtlCol="0">
            <a:spAutoFit/>
          </a:bodyPr>
          <a:lstStyle/>
          <a:p>
            <a:r>
              <a:rPr lang="en-US" sz="5400" b="1" dirty="0">
                <a:solidFill>
                  <a:srgbClr val="82B4DE"/>
                </a:solidFill>
                <a:latin typeface="Impact" panose="020B0806030902050204" pitchFamily="34" charset="0"/>
              </a:rPr>
              <a:t>1</a:t>
            </a:r>
          </a:p>
        </p:txBody>
      </p:sp>
      <p:sp>
        <p:nvSpPr>
          <p:cNvPr id="18" name="TextBox 17">
            <a:extLst>
              <a:ext uri="{FF2B5EF4-FFF2-40B4-BE49-F238E27FC236}">
                <a16:creationId xmlns:a16="http://schemas.microsoft.com/office/drawing/2014/main" id="{F51B6A9E-B9A5-DB13-502A-196E14D04110}"/>
              </a:ext>
            </a:extLst>
          </p:cNvPr>
          <p:cNvSpPr txBox="1"/>
          <p:nvPr/>
        </p:nvSpPr>
        <p:spPr>
          <a:xfrm>
            <a:off x="1146146" y="6309184"/>
            <a:ext cx="6642000" cy="3785652"/>
          </a:xfrm>
          <a:prstGeom prst="rect">
            <a:avLst/>
          </a:prstGeom>
          <a:noFill/>
        </p:spPr>
        <p:txBody>
          <a:bodyPr wrap="square" rtlCol="0">
            <a:spAutoFit/>
          </a:bodyPr>
          <a:lstStyle/>
          <a:p>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Biodiversity in regions </a:t>
            </a:r>
            <a:r>
              <a:rPr lang="en-SG" sz="1600" dirty="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SG" sz="1600" dirty="0">
                <a:latin typeface="Times New Roman" panose="02020603050405020304" pitchFamily="18" charset="0"/>
                <a:ea typeface="Times New Roman" panose="02020603050405020304" pitchFamily="18" charset="0"/>
                <a:cs typeface="Times New Roman" panose="02020603050405020304" pitchFamily="18" charset="0"/>
              </a:rPr>
              <a:t>d</a:t>
            </a:r>
            <a:r>
              <a:rPr lang="en-SG" sz="1600" dirty="0">
                <a:effectLst/>
                <a:latin typeface="Times New Roman" panose="02020603050405020304" pitchFamily="18" charset="0"/>
                <a:cs typeface="Times New Roman" panose="02020603050405020304" pitchFamily="18" charset="0"/>
              </a:rPr>
              <a:t>romedary </a:t>
            </a:r>
            <a:r>
              <a:rPr lang="en-SG" sz="1600" dirty="0">
                <a:effectLst/>
                <a:latin typeface="Times New Roman" panose="02020603050405020304" pitchFamily="18" charset="0"/>
                <a:ea typeface="Times New Roman" panose="02020603050405020304" pitchFamily="18" charset="0"/>
                <a:cs typeface="Times New Roman" panose="02020603050405020304" pitchFamily="18" charset="0"/>
              </a:rPr>
              <a:t>camels </a:t>
            </a:r>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inhabit includes a wide array of plant, animal, and microbial species specific to the unique ecological conditions of these habitats. This encompasses various desert flora and fauna</a:t>
            </a:r>
            <a:r>
              <a:rPr lang="en-SG" sz="1600" baseline="30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Such as acacia trees, succulent plants like cacti, and drought-resistant shrubs; dromedary and Bactrian camels, desert foxes, sand gazelles, and various bird species like desert sparrows and larks. While for biodiversity in region where crocodile inhabited also include a wide range of plant , animal and microbial species which featured </a:t>
            </a:r>
            <a:r>
              <a:rPr lang="en-SG"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intricate ecosystem with various species of animals, flora and fauna adapted to the unique conditions of these habitats. E.g. </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Fish. Freshwater Crocodiles are apex predators in aquatic environments, preying on fish species such as tilapia, catfish, and various freshwater species. Amphibians: such as frogs and toads. Other Reptiles: Freshwater Crocodiles may interact with other reptile species, including turtles, snakes, and other crocodile species if their ranges overlap.</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DAF6F93-5D0F-869D-457A-8C725DA0F12F}"/>
              </a:ext>
            </a:extLst>
          </p:cNvPr>
          <p:cNvSpPr txBox="1"/>
          <p:nvPr/>
        </p:nvSpPr>
        <p:spPr>
          <a:xfrm>
            <a:off x="8821056" y="16978093"/>
            <a:ext cx="882650" cy="923330"/>
          </a:xfrm>
          <a:prstGeom prst="rect">
            <a:avLst/>
          </a:prstGeom>
          <a:noFill/>
        </p:spPr>
        <p:txBody>
          <a:bodyPr wrap="square" rtlCol="0">
            <a:spAutoFit/>
          </a:bodyPr>
          <a:lstStyle/>
          <a:p>
            <a:r>
              <a:rPr lang="en-US" sz="5400" b="1" dirty="0">
                <a:solidFill>
                  <a:srgbClr val="82B4DE"/>
                </a:solidFill>
                <a:latin typeface="Impact" panose="020B0806030902050204" pitchFamily="34" charset="0"/>
              </a:rPr>
              <a:t>4</a:t>
            </a:r>
          </a:p>
        </p:txBody>
      </p:sp>
      <p:sp>
        <p:nvSpPr>
          <p:cNvPr id="20" name="TextBox 19">
            <a:extLst>
              <a:ext uri="{FF2B5EF4-FFF2-40B4-BE49-F238E27FC236}">
                <a16:creationId xmlns:a16="http://schemas.microsoft.com/office/drawing/2014/main" id="{F2384083-BFB3-62F6-0C29-9C04124019BF}"/>
              </a:ext>
            </a:extLst>
          </p:cNvPr>
          <p:cNvSpPr txBox="1"/>
          <p:nvPr/>
        </p:nvSpPr>
        <p:spPr>
          <a:xfrm>
            <a:off x="8898468" y="5439732"/>
            <a:ext cx="882650" cy="923330"/>
          </a:xfrm>
          <a:prstGeom prst="rect">
            <a:avLst/>
          </a:prstGeom>
          <a:noFill/>
        </p:spPr>
        <p:txBody>
          <a:bodyPr wrap="square" rtlCol="0">
            <a:spAutoFit/>
          </a:bodyPr>
          <a:lstStyle/>
          <a:p>
            <a:r>
              <a:rPr lang="en-US" sz="5400" b="1" dirty="0">
                <a:solidFill>
                  <a:srgbClr val="82B4DE"/>
                </a:solidFill>
                <a:latin typeface="Impact" panose="020B0806030902050204" pitchFamily="34" charset="0"/>
              </a:rPr>
              <a:t>3</a:t>
            </a:r>
          </a:p>
        </p:txBody>
      </p:sp>
      <p:sp>
        <p:nvSpPr>
          <p:cNvPr id="21" name="TextBox 20">
            <a:extLst>
              <a:ext uri="{FF2B5EF4-FFF2-40B4-BE49-F238E27FC236}">
                <a16:creationId xmlns:a16="http://schemas.microsoft.com/office/drawing/2014/main" id="{21A9BF1A-B793-0A01-A63D-8161070B1E68}"/>
              </a:ext>
            </a:extLst>
          </p:cNvPr>
          <p:cNvSpPr txBox="1"/>
          <p:nvPr/>
        </p:nvSpPr>
        <p:spPr>
          <a:xfrm>
            <a:off x="1254860" y="14976888"/>
            <a:ext cx="882650" cy="923330"/>
          </a:xfrm>
          <a:prstGeom prst="rect">
            <a:avLst/>
          </a:prstGeom>
          <a:noFill/>
        </p:spPr>
        <p:txBody>
          <a:bodyPr wrap="square" rtlCol="0">
            <a:spAutoFit/>
          </a:bodyPr>
          <a:lstStyle/>
          <a:p>
            <a:r>
              <a:rPr lang="en-US" sz="5400" b="1" dirty="0">
                <a:solidFill>
                  <a:srgbClr val="82B4DE"/>
                </a:solidFill>
                <a:latin typeface="Impact" panose="020B0806030902050204" pitchFamily="34" charset="0"/>
              </a:rPr>
              <a:t>2</a:t>
            </a:r>
          </a:p>
        </p:txBody>
      </p:sp>
      <p:sp>
        <p:nvSpPr>
          <p:cNvPr id="25" name="TextBox 24">
            <a:extLst>
              <a:ext uri="{FF2B5EF4-FFF2-40B4-BE49-F238E27FC236}">
                <a16:creationId xmlns:a16="http://schemas.microsoft.com/office/drawing/2014/main" id="{72B86DCD-231B-A630-8BAB-0D4E079DDBB7}"/>
              </a:ext>
            </a:extLst>
          </p:cNvPr>
          <p:cNvSpPr txBox="1"/>
          <p:nvPr/>
        </p:nvSpPr>
        <p:spPr>
          <a:xfrm>
            <a:off x="1318135" y="17051048"/>
            <a:ext cx="2399711" cy="954107"/>
          </a:xfrm>
          <a:prstGeom prst="rect">
            <a:avLst/>
          </a:prstGeom>
          <a:noFill/>
        </p:spPr>
        <p:txBody>
          <a:bodyPr wrap="square" rtlCol="0">
            <a:spAutoFit/>
          </a:bodyPr>
          <a:lstStyle/>
          <a:p>
            <a:pPr>
              <a:spcBef>
                <a:spcPts val="2000"/>
              </a:spcBef>
              <a:spcAft>
                <a:spcPts val="2000"/>
              </a:spcAft>
            </a:pP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Ecosystem Functioning </a:t>
            </a:r>
          </a:p>
        </p:txBody>
      </p:sp>
      <p:sp>
        <p:nvSpPr>
          <p:cNvPr id="27" name="Rectangle 26">
            <a:extLst>
              <a:ext uri="{FF2B5EF4-FFF2-40B4-BE49-F238E27FC236}">
                <a16:creationId xmlns:a16="http://schemas.microsoft.com/office/drawing/2014/main" id="{42BFF69A-A7A2-8D1B-55D7-DF88A7E212F4}"/>
              </a:ext>
            </a:extLst>
          </p:cNvPr>
          <p:cNvSpPr/>
          <p:nvPr/>
        </p:nvSpPr>
        <p:spPr>
          <a:xfrm>
            <a:off x="8528673" y="5337655"/>
            <a:ext cx="12001417" cy="11032107"/>
          </a:xfrm>
          <a:prstGeom prst="rect">
            <a:avLst/>
          </a:prstGeom>
          <a:noFill/>
          <a:ln>
            <a:solidFill>
              <a:srgbClr val="0C7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E06B3BE-4B7E-BE71-748A-57E91D410B06}"/>
              </a:ext>
            </a:extLst>
          </p:cNvPr>
          <p:cNvSpPr/>
          <p:nvPr/>
        </p:nvSpPr>
        <p:spPr>
          <a:xfrm>
            <a:off x="866272" y="22138824"/>
            <a:ext cx="7194885" cy="5230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7ABEE56-3698-AD14-C276-40D15E7A24CB}"/>
              </a:ext>
            </a:extLst>
          </p:cNvPr>
          <p:cNvSpPr/>
          <p:nvPr/>
        </p:nvSpPr>
        <p:spPr>
          <a:xfrm>
            <a:off x="8591387" y="16845720"/>
            <a:ext cx="12001417" cy="10485122"/>
          </a:xfrm>
          <a:prstGeom prst="rect">
            <a:avLst/>
          </a:prstGeom>
          <a:noFill/>
          <a:ln>
            <a:solidFill>
              <a:srgbClr val="0C7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5F250D-F33D-C080-6E2F-28B4615895E0}"/>
              </a:ext>
            </a:extLst>
          </p:cNvPr>
          <p:cNvSpPr txBox="1"/>
          <p:nvPr/>
        </p:nvSpPr>
        <p:spPr>
          <a:xfrm>
            <a:off x="9721692" y="5658942"/>
            <a:ext cx="9990402" cy="523220"/>
          </a:xfrm>
          <a:prstGeom prst="rect">
            <a:avLst/>
          </a:prstGeom>
          <a:noFill/>
        </p:spPr>
        <p:txBody>
          <a:bodyPr wrap="square" rtlCol="0">
            <a:spAutoFit/>
          </a:bodyPr>
          <a:lstStyle/>
          <a:p>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How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Do C</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ultural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B</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ackgrounds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I</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nfluence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D</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ecision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M</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aking? </a:t>
            </a:r>
          </a:p>
        </p:txBody>
      </p:sp>
      <p:sp>
        <p:nvSpPr>
          <p:cNvPr id="31" name="TextBox 30">
            <a:extLst>
              <a:ext uri="{FF2B5EF4-FFF2-40B4-BE49-F238E27FC236}">
                <a16:creationId xmlns:a16="http://schemas.microsoft.com/office/drawing/2014/main" id="{9E5F1C4C-2498-74CD-5B25-0EE6F70C9D8D}"/>
              </a:ext>
            </a:extLst>
          </p:cNvPr>
          <p:cNvSpPr txBox="1"/>
          <p:nvPr/>
        </p:nvSpPr>
        <p:spPr>
          <a:xfrm>
            <a:off x="9067062" y="6389078"/>
            <a:ext cx="10862696" cy="1569660"/>
          </a:xfrm>
          <a:prstGeom prst="rect">
            <a:avLst/>
          </a:prstGeom>
          <a:noFill/>
        </p:spPr>
        <p:txBody>
          <a:bodyPr wrap="square" rtlCol="0">
            <a:spAutoFit/>
          </a:bodyPr>
          <a:lstStyle/>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dromedary camels and </a:t>
            </a:r>
            <a:r>
              <a:rPr lang="en-SG"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freshwater </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crocodiles represented certain meaning regarding to their own features</a:t>
            </a:r>
            <a:r>
              <a:rPr lang="en-SG"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 many cultures within the historic and current range of camels, these animals hold significant cultural and symbolic importance. For example, in several Middle Eastern and North African cultures, camels have been revered for their resilience, adaptability to desert environments, and their crucial role in transportation across vast arid landscapes. Camels are often depicted in art, literature, and folklore as symbols of endurance, patience, and strength. Additionally, in some nomadic and pastoralist societies, camels are considered invaluable companions, providing transportation, milk, and sometimes meat</a:t>
            </a:r>
            <a:r>
              <a:rPr lang="en-SG" sz="1600" baseline="30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A5C3451-C1FB-21DD-5EC6-60D9D81C0F99}"/>
              </a:ext>
            </a:extLst>
          </p:cNvPr>
          <p:cNvSpPr txBox="1"/>
          <p:nvPr/>
        </p:nvSpPr>
        <p:spPr>
          <a:xfrm>
            <a:off x="9534180" y="17178148"/>
            <a:ext cx="4077534" cy="523220"/>
          </a:xfrm>
          <a:prstGeom prst="rect">
            <a:avLst/>
          </a:prstGeom>
          <a:noFill/>
        </p:spPr>
        <p:txBody>
          <a:bodyPr wrap="square" rtlCol="0">
            <a:spAutoFit/>
          </a:bodyPr>
          <a:lstStyle/>
          <a:p>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Inherent Intrinsic </a:t>
            </a:r>
            <a:r>
              <a:rPr lang="en-SG" sz="2800" dirty="0">
                <a:solidFill>
                  <a:srgbClr val="0C79B7"/>
                </a:solidFill>
                <a:latin typeface="Times New Roman" panose="02020603050405020304" pitchFamily="18" charset="0"/>
                <a:ea typeface="Times New Roman" panose="02020603050405020304" pitchFamily="18" charset="0"/>
                <a:cs typeface="Times New Roman" panose="02020603050405020304" pitchFamily="18" charset="0"/>
              </a:rPr>
              <a:t>V</a:t>
            </a: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alue </a:t>
            </a:r>
          </a:p>
        </p:txBody>
      </p:sp>
      <p:sp>
        <p:nvSpPr>
          <p:cNvPr id="33" name="TextBox 32">
            <a:extLst>
              <a:ext uri="{FF2B5EF4-FFF2-40B4-BE49-F238E27FC236}">
                <a16:creationId xmlns:a16="http://schemas.microsoft.com/office/drawing/2014/main" id="{2CB352D8-76EB-4394-6649-6ADD4C6517FB}"/>
              </a:ext>
            </a:extLst>
          </p:cNvPr>
          <p:cNvSpPr txBox="1"/>
          <p:nvPr/>
        </p:nvSpPr>
        <p:spPr>
          <a:xfrm>
            <a:off x="1278988" y="18446228"/>
            <a:ext cx="6532715" cy="3046988"/>
          </a:xfrm>
          <a:prstGeom prst="rect">
            <a:avLst/>
          </a:prstGeom>
          <a:noFill/>
        </p:spPr>
        <p:txBody>
          <a:bodyPr wrap="square" rtlCol="0">
            <a:spAutoFit/>
          </a:bodyPr>
          <a:lstStyle/>
          <a:p>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 desert ecosystems where dromedary camels are prevalent, their feeding activities involve consuming desert vegetation like thorny shrubs, dry grasses, and desert plants</a:t>
            </a:r>
            <a:r>
              <a:rPr lang="en-SG" sz="1600" baseline="30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As they digest this vegetation, they contribute to nutrient cycling through their excretion, which enriches the soil with organic matter. Their presence also influences the growth of certain plants by dispersing seeds through their droppings. </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SG"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Similarly, crocodile also play an important role in maintaining the balance of ecosystem which they inhabited in. </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freshwater Crocodiles help regulate the populations of their prey species through predation. By controlling the numbers of fish, birds, and other animals they consume, crocodiles prevent the overpopulation of certain species, which in turn helps maintain the overall biodiversity of the ecosystem</a:t>
            </a:r>
            <a:r>
              <a:rPr lang="en-SG"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A2AB310-2863-E0F7-B7D0-56411E7E1F48}"/>
              </a:ext>
            </a:extLst>
          </p:cNvPr>
          <p:cNvSpPr txBox="1"/>
          <p:nvPr/>
        </p:nvSpPr>
        <p:spPr>
          <a:xfrm>
            <a:off x="8973898" y="17965865"/>
            <a:ext cx="4816352" cy="2800767"/>
          </a:xfrm>
          <a:prstGeom prst="rect">
            <a:avLst/>
          </a:prstGeom>
          <a:noFill/>
        </p:spPr>
        <p:txBody>
          <a:bodyPr wrap="square" rtlCol="0">
            <a:spAutoFit/>
          </a:bodyPr>
          <a:lstStyle/>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inherent intrinsic value between each species and ecosystem lies in their interconnectedness and mutual dependence within the natural environment. Either dromedary camels and freshwater crocodiles, as integral components of their ecosystems, contribute to the functioning and stability of these habitats through various ecological roles and interactions. Likewise, ecosystems provide essential resources and services that sustain their livelihoods and well-being. Dromedary camels play vital roles in shaping vegetation distribution, nutrient cycling, and soil fertility through</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6" name="Picture 35" descr="A screenshot of a computer screen&#10;&#10;Description automatically generated">
            <a:extLst>
              <a:ext uri="{FF2B5EF4-FFF2-40B4-BE49-F238E27FC236}">
                <a16:creationId xmlns:a16="http://schemas.microsoft.com/office/drawing/2014/main" id="{223791AF-D5CA-1664-0341-83E3D46010DF}"/>
              </a:ext>
            </a:extLst>
          </p:cNvPr>
          <p:cNvPicPr>
            <a:picLocks noChangeAspect="1"/>
          </p:cNvPicPr>
          <p:nvPr/>
        </p:nvPicPr>
        <p:blipFill rotWithShape="1">
          <a:blip r:embed="rId3"/>
          <a:srcRect l="1360" t="2265" r="1718" b="7538"/>
          <a:stretch/>
        </p:blipFill>
        <p:spPr>
          <a:xfrm>
            <a:off x="9158295" y="8377216"/>
            <a:ext cx="7961692" cy="4874455"/>
          </a:xfrm>
          <a:prstGeom prst="rect">
            <a:avLst/>
          </a:prstGeom>
          <a:ln w="28575">
            <a:solidFill>
              <a:srgbClr val="82B4DE"/>
            </a:solidFill>
          </a:ln>
        </p:spPr>
      </p:pic>
      <p:pic>
        <p:nvPicPr>
          <p:cNvPr id="38" name="Picture 37" descr="A diagram of a life cycle&#10;&#10;Description automatically generated">
            <a:extLst>
              <a:ext uri="{FF2B5EF4-FFF2-40B4-BE49-F238E27FC236}">
                <a16:creationId xmlns:a16="http://schemas.microsoft.com/office/drawing/2014/main" id="{62B4B05F-B222-858E-6080-812A5549FD0B}"/>
              </a:ext>
            </a:extLst>
          </p:cNvPr>
          <p:cNvPicPr>
            <a:picLocks noChangeAspect="1"/>
          </p:cNvPicPr>
          <p:nvPr/>
        </p:nvPicPr>
        <p:blipFill>
          <a:blip r:embed="rId4"/>
          <a:stretch>
            <a:fillRect/>
          </a:stretch>
        </p:blipFill>
        <p:spPr>
          <a:xfrm>
            <a:off x="4167764" y="15080294"/>
            <a:ext cx="3581604" cy="2913395"/>
          </a:xfrm>
          <a:prstGeom prst="rect">
            <a:avLst/>
          </a:prstGeom>
          <a:ln w="28575">
            <a:solidFill>
              <a:srgbClr val="82B4DE"/>
            </a:solidFill>
          </a:ln>
        </p:spPr>
      </p:pic>
      <p:pic>
        <p:nvPicPr>
          <p:cNvPr id="40" name="Picture 39" descr="A diagram of a camellia&#10;&#10;Description automatically generated">
            <a:extLst>
              <a:ext uri="{FF2B5EF4-FFF2-40B4-BE49-F238E27FC236}">
                <a16:creationId xmlns:a16="http://schemas.microsoft.com/office/drawing/2014/main" id="{5E6A34BB-FBC4-E24D-5E10-6D6F02DBB0CC}"/>
              </a:ext>
            </a:extLst>
          </p:cNvPr>
          <p:cNvPicPr>
            <a:picLocks noChangeAspect="1"/>
          </p:cNvPicPr>
          <p:nvPr/>
        </p:nvPicPr>
        <p:blipFill>
          <a:blip r:embed="rId5"/>
          <a:stretch>
            <a:fillRect/>
          </a:stretch>
        </p:blipFill>
        <p:spPr>
          <a:xfrm>
            <a:off x="1373462" y="10221855"/>
            <a:ext cx="5983956" cy="3320030"/>
          </a:xfrm>
          <a:prstGeom prst="rect">
            <a:avLst/>
          </a:prstGeom>
          <a:ln w="28575">
            <a:noFill/>
          </a:ln>
        </p:spPr>
      </p:pic>
      <p:pic>
        <p:nvPicPr>
          <p:cNvPr id="42" name="Picture 41" descr="A table with numbers and a number of people&#10;&#10;Description automatically generated">
            <a:extLst>
              <a:ext uri="{FF2B5EF4-FFF2-40B4-BE49-F238E27FC236}">
                <a16:creationId xmlns:a16="http://schemas.microsoft.com/office/drawing/2014/main" id="{3D220981-ECAD-46D0-1467-966A275C9025}"/>
              </a:ext>
            </a:extLst>
          </p:cNvPr>
          <p:cNvPicPr>
            <a:picLocks noChangeAspect="1"/>
          </p:cNvPicPr>
          <p:nvPr/>
        </p:nvPicPr>
        <p:blipFill rotWithShape="1">
          <a:blip r:embed="rId6"/>
          <a:srcRect l="2172" t="5757"/>
          <a:stretch/>
        </p:blipFill>
        <p:spPr>
          <a:xfrm>
            <a:off x="14155312" y="17378654"/>
            <a:ext cx="5893894" cy="4612833"/>
          </a:xfrm>
          <a:prstGeom prst="rect">
            <a:avLst/>
          </a:prstGeom>
          <a:ln w="28575">
            <a:solidFill>
              <a:srgbClr val="82B4DE"/>
            </a:solidFill>
          </a:ln>
        </p:spPr>
      </p:pic>
      <p:sp>
        <p:nvSpPr>
          <p:cNvPr id="43" name="TextBox 42">
            <a:extLst>
              <a:ext uri="{FF2B5EF4-FFF2-40B4-BE49-F238E27FC236}">
                <a16:creationId xmlns:a16="http://schemas.microsoft.com/office/drawing/2014/main" id="{A6F09938-A44D-D38F-DD3C-13C4BC5255BF}"/>
              </a:ext>
            </a:extLst>
          </p:cNvPr>
          <p:cNvSpPr txBox="1"/>
          <p:nvPr/>
        </p:nvSpPr>
        <p:spPr>
          <a:xfrm>
            <a:off x="1331196" y="27711430"/>
            <a:ext cx="5186516" cy="461665"/>
          </a:xfrm>
          <a:prstGeom prst="rect">
            <a:avLst/>
          </a:prstGeom>
          <a:noFill/>
        </p:spPr>
        <p:txBody>
          <a:bodyPr wrap="square" rtlCol="0">
            <a:spAutoFit/>
          </a:bodyPr>
          <a:lstStyle/>
          <a:p>
            <a:pPr>
              <a:spcBef>
                <a:spcPts val="2000"/>
              </a:spcBef>
              <a:spcAft>
                <a:spcPts val="2000"/>
              </a:spcAft>
            </a:pPr>
            <a:r>
              <a:rPr lang="en-SG" sz="24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p>
        </p:txBody>
      </p:sp>
      <p:sp>
        <p:nvSpPr>
          <p:cNvPr id="44" name="TextBox 43">
            <a:extLst>
              <a:ext uri="{FF2B5EF4-FFF2-40B4-BE49-F238E27FC236}">
                <a16:creationId xmlns:a16="http://schemas.microsoft.com/office/drawing/2014/main" id="{43E3A405-B8EF-C39B-789D-1CB1B5BF2BDB}"/>
              </a:ext>
            </a:extLst>
          </p:cNvPr>
          <p:cNvSpPr txBox="1"/>
          <p:nvPr/>
        </p:nvSpPr>
        <p:spPr>
          <a:xfrm>
            <a:off x="9158295" y="13869201"/>
            <a:ext cx="10867599" cy="2062103"/>
          </a:xfrm>
          <a:prstGeom prst="rect">
            <a:avLst/>
          </a:prstGeom>
          <a:noFill/>
        </p:spPr>
        <p:txBody>
          <a:bodyPr wrap="square" rtlCol="0">
            <a:spAutoFit/>
          </a:bodyPr>
          <a:lstStyle/>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cultures historically and presently inhabiting regions where freshwater crocodiles are found, these reptiles hold symbolic and spiritual significance. They may be revered as sacred animals or associated with deities and myths. In such cultures, there may be taboos against harming or killing crocodiles, leading to conservation efforts driven by cultural values</a:t>
            </a:r>
            <a:r>
              <a:rPr lang="en-SG"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Conversely, in cultures where crocodiles have been traditionally hunted for food, skins, or other purposes, there may be less inclination towards conservation. In these contexts, crocodiles may be viewed primarily as a valuable resource rather than as a species in need of protection. Additionally, in areas where crocodiles pose risks to human safety or livelihoods through attacks on humans or livestock, they may be perceived as pests or threats. This can lead to negative attitudes towards crocodiles and efforts to control or eradicate them, potentially undermining conservation initiatives.</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2DFA45AB-72CE-AF55-3990-63BC4AC07F2D}"/>
              </a:ext>
            </a:extLst>
          </p:cNvPr>
          <p:cNvSpPr txBox="1"/>
          <p:nvPr/>
        </p:nvSpPr>
        <p:spPr>
          <a:xfrm>
            <a:off x="17622368" y="11743565"/>
            <a:ext cx="2307390" cy="1600438"/>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Figure 3: Geographical area s covered by major studies on viral camel infections</a:t>
            </a:r>
          </a:p>
          <a:p>
            <a:r>
              <a:rPr lang="en-US" sz="1400" i="1" dirty="0">
                <a:latin typeface="Times New Roman" panose="02020603050405020304" pitchFamily="18" charset="0"/>
                <a:cs typeface="Times New Roman" panose="02020603050405020304" pitchFamily="18" charset="0"/>
              </a:rPr>
              <a:t>Details of all studies are provided in the list of reference at the end of this paper. </a:t>
            </a:r>
          </a:p>
        </p:txBody>
      </p:sp>
      <p:sp>
        <p:nvSpPr>
          <p:cNvPr id="46" name="Rectangle 45">
            <a:extLst>
              <a:ext uri="{FF2B5EF4-FFF2-40B4-BE49-F238E27FC236}">
                <a16:creationId xmlns:a16="http://schemas.microsoft.com/office/drawing/2014/main" id="{D7426DC6-9892-7103-F80B-31D3EF07E9D8}"/>
              </a:ext>
            </a:extLst>
          </p:cNvPr>
          <p:cNvSpPr/>
          <p:nvPr/>
        </p:nvSpPr>
        <p:spPr>
          <a:xfrm>
            <a:off x="887834" y="14631794"/>
            <a:ext cx="7178929" cy="7206385"/>
          </a:xfrm>
          <a:prstGeom prst="rect">
            <a:avLst/>
          </a:prstGeom>
          <a:noFill/>
          <a:ln>
            <a:solidFill>
              <a:srgbClr val="0C7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6563DA1-E5BC-FE57-4104-BC161EB69EDD}"/>
              </a:ext>
            </a:extLst>
          </p:cNvPr>
          <p:cNvSpPr txBox="1"/>
          <p:nvPr/>
        </p:nvSpPr>
        <p:spPr>
          <a:xfrm>
            <a:off x="9047355" y="22852330"/>
            <a:ext cx="11103865" cy="3785652"/>
          </a:xfrm>
          <a:prstGeom prst="rect">
            <a:avLst/>
          </a:prstGeom>
          <a:noFill/>
        </p:spPr>
        <p:txBody>
          <a:bodyPr wrap="square" rtlCol="0">
            <a:spAutoFit/>
          </a:bodyPr>
          <a:lstStyle/>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inherent intrinsic value between each species and ecosystem lies in their interconnectedness and mutual dependence within the natural environment. Either dromedary camels and freshwater crocodiles, as integral components of their ecosystems, contribute to the functioning and stability of these habitats through various ecological roles and interactions. Likewise, ecosystems provide essential resources and services that sustain their livelihoods and well-being.</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Dromedary camels play vital roles in shaping vegetation distribution, nutrient cycling, and soil fertility through their feeding, browsing, and grazing activities. By consuming plant material and dispersing seeds through their droppings, camels influence the structure and composition of plant communities, thereby impacting the overall biodiversity and functioning of ecosystems</a:t>
            </a:r>
            <a:r>
              <a:rPr lang="en-SG"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inherent intrinsic value of freshwater crocodiles lies in their existence as a unique and irreplaceable species within the web of life on Earth. Like all living organisms, crocodiles have evolved over millions of years, adapting to their environments and playing specific roles in ecosystems. Their intrinsic value stems from their intrinsic worth as living beings, deserving of moral consideration and respect simply by virtue of their existence.</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Freshwater crocodiles, like other apex predators, contribute to the stability and functioning of ecosystems through their interactions with prey species and other organisms. They are part of complex food webs and ecological processes that maintain the balance of natural systems. Additionally, crocodiles possess biological and </a:t>
            </a:r>
            <a:r>
              <a:rPr lang="en-SG"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behavioral</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adaptations that make them fascinating subjects for scientific study and contribute to our understanding of evolutionary processes</a:t>
            </a:r>
            <a:r>
              <a:rPr lang="en-SG"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B528F93F-C072-B475-53A8-AC9BC50694D6}"/>
              </a:ext>
            </a:extLst>
          </p:cNvPr>
          <p:cNvSpPr txBox="1"/>
          <p:nvPr/>
        </p:nvSpPr>
        <p:spPr>
          <a:xfrm>
            <a:off x="9047355" y="20915245"/>
            <a:ext cx="4942907" cy="1323439"/>
          </a:xfrm>
          <a:prstGeom prst="rect">
            <a:avLst/>
          </a:prstGeom>
          <a:noFill/>
        </p:spPr>
        <p:txBody>
          <a:bodyPr wrap="square" rtlCol="0">
            <a:spAutoFit/>
          </a:bodyPr>
          <a:lstStyle/>
          <a:p>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their feeding, browsing, and grazing activities. By consuming plant material and dispersing seeds through their droppings, camels influence the structure and composition of plant communities, thereby impacting the overall biodiversity and functioning of ecosystems.</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64FF832E-6ACE-1CBC-348C-298D5EDDE297}"/>
              </a:ext>
            </a:extLst>
          </p:cNvPr>
          <p:cNvSpPr/>
          <p:nvPr/>
        </p:nvSpPr>
        <p:spPr>
          <a:xfrm>
            <a:off x="866272" y="5321277"/>
            <a:ext cx="7185643" cy="9009872"/>
          </a:xfrm>
          <a:prstGeom prst="rect">
            <a:avLst/>
          </a:prstGeom>
          <a:noFill/>
          <a:ln>
            <a:solidFill>
              <a:srgbClr val="0C7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1A5AEB4-2855-0ACD-9DDE-96E6A1722CDD}"/>
              </a:ext>
            </a:extLst>
          </p:cNvPr>
          <p:cNvSpPr txBox="1"/>
          <p:nvPr/>
        </p:nvSpPr>
        <p:spPr>
          <a:xfrm>
            <a:off x="15309791" y="22218087"/>
            <a:ext cx="4361869" cy="523220"/>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Table 1: World trade(1000s of skins) in dromedary crocodilian and caiman skins, 2006 – 2013 </a:t>
            </a:r>
          </a:p>
        </p:txBody>
      </p:sp>
      <p:sp>
        <p:nvSpPr>
          <p:cNvPr id="51" name="TextBox 50">
            <a:extLst>
              <a:ext uri="{FF2B5EF4-FFF2-40B4-BE49-F238E27FC236}">
                <a16:creationId xmlns:a16="http://schemas.microsoft.com/office/drawing/2014/main" id="{E1EC3F8C-7060-839E-FE62-89811E706CA0}"/>
              </a:ext>
            </a:extLst>
          </p:cNvPr>
          <p:cNvSpPr txBox="1"/>
          <p:nvPr/>
        </p:nvSpPr>
        <p:spPr>
          <a:xfrm>
            <a:off x="3060606" y="13686210"/>
            <a:ext cx="3983327"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Figure 1: Classification of camels</a:t>
            </a:r>
          </a:p>
        </p:txBody>
      </p:sp>
      <p:sp>
        <p:nvSpPr>
          <p:cNvPr id="52" name="TextBox 51">
            <a:extLst>
              <a:ext uri="{FF2B5EF4-FFF2-40B4-BE49-F238E27FC236}">
                <a16:creationId xmlns:a16="http://schemas.microsoft.com/office/drawing/2014/main" id="{7B992575-6D46-2312-988E-720C0B158749}"/>
              </a:ext>
            </a:extLst>
          </p:cNvPr>
          <p:cNvSpPr txBox="1"/>
          <p:nvPr/>
        </p:nvSpPr>
        <p:spPr>
          <a:xfrm>
            <a:off x="4520540" y="18020126"/>
            <a:ext cx="3983327"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Figure 2: Role of crocodiles played </a:t>
            </a:r>
          </a:p>
        </p:txBody>
      </p:sp>
      <p:sp>
        <p:nvSpPr>
          <p:cNvPr id="53" name="TextBox 52">
            <a:extLst>
              <a:ext uri="{FF2B5EF4-FFF2-40B4-BE49-F238E27FC236}">
                <a16:creationId xmlns:a16="http://schemas.microsoft.com/office/drawing/2014/main" id="{A82E94EB-72AB-B9CF-3AD0-B7D00FB2A714}"/>
              </a:ext>
            </a:extLst>
          </p:cNvPr>
          <p:cNvSpPr txBox="1"/>
          <p:nvPr/>
        </p:nvSpPr>
        <p:spPr>
          <a:xfrm>
            <a:off x="1331196" y="28093686"/>
            <a:ext cx="17592071" cy="1569660"/>
          </a:xfrm>
          <a:prstGeom prst="rect">
            <a:avLst/>
          </a:prstGeom>
          <a:noFill/>
        </p:spPr>
        <p:txBody>
          <a:bodyPr wrap="square" rtlCol="0">
            <a:spAutoFit/>
          </a:bodyPr>
          <a:lstStyle/>
          <a:p>
            <a:pPr algn="l"/>
            <a:r>
              <a:rPr lang="en-SG" sz="1200" b="0" i="1" u="none" strike="noStrike" dirty="0">
                <a:solidFill>
                  <a:schemeClr val="bg1"/>
                </a:solidFill>
                <a:effectLst/>
                <a:latin typeface="Times New Roman" panose="02020603050405020304" pitchFamily="18" charset="0"/>
                <a:cs typeface="Times New Roman" panose="02020603050405020304" pitchFamily="18" charset="0"/>
              </a:rPr>
              <a:t>[1] . Miguel, E., El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Idrissi</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 Chevalier, V., Caron, A., Faye, B., Peiris, M., &amp; Roger, F. (2016). Ecological and epidemiological roles of camels: lessons from existing and emerging viral infections.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Empres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-animal health 360, (46).</a:t>
            </a:r>
            <a:endParaRPr lang="en-SG" sz="1200" i="1" dirty="0">
              <a:solidFill>
                <a:schemeClr val="bg1"/>
              </a:solidFill>
              <a:latin typeface="Times New Roman" panose="02020603050405020304" pitchFamily="18" charset="0"/>
              <a:cs typeface="Times New Roman" panose="02020603050405020304" pitchFamily="18" charset="0"/>
            </a:endParaRPr>
          </a:p>
          <a:p>
            <a:r>
              <a:rPr lang="en-SG" sz="1200" i="1" dirty="0">
                <a:solidFill>
                  <a:schemeClr val="bg1"/>
                </a:solidFill>
                <a:effectLst/>
                <a:latin typeface="Times New Roman" panose="02020603050405020304" pitchFamily="18" charset="0"/>
                <a:cs typeface="Times New Roman" panose="02020603050405020304" pitchFamily="18" charset="0"/>
              </a:rPr>
              <a:t>[2]. Faye, B., &amp; Bonnet, P. (Year). Camel Sciences and Economy in the World: Current Situation and Perspectives. UMR SELMET, Campus International de </a:t>
            </a:r>
            <a:r>
              <a:rPr lang="en-SG" sz="1200" i="1" dirty="0" err="1">
                <a:solidFill>
                  <a:schemeClr val="bg1"/>
                </a:solidFill>
                <a:effectLst/>
                <a:latin typeface="Times New Roman" panose="02020603050405020304" pitchFamily="18" charset="0"/>
                <a:cs typeface="Times New Roman" panose="02020603050405020304" pitchFamily="18" charset="0"/>
              </a:rPr>
              <a:t>Baillarguet</a:t>
            </a:r>
            <a:r>
              <a:rPr lang="en-SG" sz="1200" i="1" dirty="0">
                <a:solidFill>
                  <a:schemeClr val="bg1"/>
                </a:solidFill>
                <a:effectLst/>
                <a:latin typeface="Times New Roman" panose="02020603050405020304" pitchFamily="18" charset="0"/>
                <a:cs typeface="Times New Roman" panose="02020603050405020304" pitchFamily="18" charset="0"/>
              </a:rPr>
              <a:t>, TA C/Dir B, CIRAD-ES, 34398 Montpellier, France.</a:t>
            </a:r>
            <a:endParaRPr lang="en-SG" sz="1200" i="1" dirty="0">
              <a:solidFill>
                <a:schemeClr val="bg1"/>
              </a:solidFill>
              <a:latin typeface="Times New Roman" panose="02020603050405020304" pitchFamily="18" charset="0"/>
              <a:cs typeface="Times New Roman" panose="02020603050405020304" pitchFamily="18" charset="0"/>
            </a:endParaRPr>
          </a:p>
          <a:p>
            <a:r>
              <a:rPr lang="en-SG" sz="1200" i="1" dirty="0">
                <a:solidFill>
                  <a:schemeClr val="bg1"/>
                </a:solidFill>
                <a:effectLst/>
                <a:latin typeface="Times New Roman" panose="02020603050405020304" pitchFamily="18" charset="0"/>
                <a:cs typeface="Times New Roman" panose="02020603050405020304" pitchFamily="18" charset="0"/>
              </a:rPr>
              <a:t>[3]. </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Wheeler, J.C. (Year). South American Camelids - Past, Present and Future. Instituto de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Investigación</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y Desarrollo de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Camélidos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Sudamericanos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 CONOPA Los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Cerezos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106, Lima 3, Perú. </a:t>
            </a:r>
            <a:endParaRPr lang="en-SG" sz="1200" i="1" dirty="0">
              <a:solidFill>
                <a:schemeClr val="bg1"/>
              </a:solidFill>
              <a:latin typeface="Times New Roman" panose="02020603050405020304" pitchFamily="18" charset="0"/>
              <a:cs typeface="Times New Roman" panose="02020603050405020304" pitchFamily="18" charset="0"/>
            </a:endParaRPr>
          </a:p>
          <a:p>
            <a:r>
              <a:rPr lang="en-SG" sz="1200" i="1" dirty="0">
                <a:solidFill>
                  <a:schemeClr val="bg1"/>
                </a:solidFill>
                <a:effectLst/>
                <a:latin typeface="Times New Roman" panose="02020603050405020304" pitchFamily="18" charset="0"/>
                <a:cs typeface="Times New Roman" panose="02020603050405020304" pitchFamily="18" charset="0"/>
              </a:rPr>
              <a:t>[4].</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Hines, K. N., &amp;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Kroblin</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 (2010). Australian Freshwater Crocodile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Crocodylus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johnstoni) Attacks on Humans. Herpetological Review, 44, 430-435. © 2010 by Society for the Study of Amphibians and Reptiles.</a:t>
            </a:r>
            <a:endParaRPr lang="en-SG" sz="1200" i="1" dirty="0">
              <a:solidFill>
                <a:schemeClr val="bg1"/>
              </a:solidFill>
              <a:latin typeface="Times New Roman" panose="02020603050405020304" pitchFamily="18" charset="0"/>
              <a:cs typeface="Times New Roman" panose="02020603050405020304" pitchFamily="18" charset="0"/>
            </a:endParaRPr>
          </a:p>
          <a:p>
            <a:r>
              <a:rPr lang="en-SG" sz="1200" i="1" dirty="0">
                <a:solidFill>
                  <a:schemeClr val="bg1"/>
                </a:solidFill>
                <a:effectLst/>
                <a:latin typeface="Times New Roman" panose="02020603050405020304" pitchFamily="18" charset="0"/>
                <a:cs typeface="Times New Roman" panose="02020603050405020304" pitchFamily="18" charset="0"/>
              </a:rPr>
              <a:t>[5].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Bouyer</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F.,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Seck</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M. T.,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Dicko</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 H.,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Sall</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B., Lo, M.,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Vreysen</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M. J., Chia, 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Bouyer</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J., &amp; Wane, A. (2014). Ex-ante benefit–cost analysis of the elimination of a Glossina palpalis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gambiensis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population in the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Niayes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of Senegal.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PLoS</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Neglected Tropical Diseases, 8(10), e3112.</a:t>
            </a:r>
            <a:endParaRPr lang="en-SG" sz="1200" i="1" dirty="0">
              <a:solidFill>
                <a:schemeClr val="bg1"/>
              </a:solidFill>
              <a:latin typeface="Times New Roman" panose="02020603050405020304" pitchFamily="18" charset="0"/>
              <a:cs typeface="Times New Roman" panose="02020603050405020304" pitchFamily="18" charset="0"/>
            </a:endParaRPr>
          </a:p>
          <a:p>
            <a:r>
              <a:rPr lang="en-SG" sz="1200" i="1" dirty="0">
                <a:solidFill>
                  <a:schemeClr val="bg1"/>
                </a:solidFill>
                <a:effectLst/>
                <a:latin typeface="Times New Roman" panose="02020603050405020304" pitchFamily="18" charset="0"/>
                <a:cs typeface="Times New Roman" panose="02020603050405020304" pitchFamily="18" charset="0"/>
              </a:rPr>
              <a:t>[6]. </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Cecchi, G.,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Paone</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M., Franco, J. R.,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Fèvre</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E.,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Diarra</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 Ruiz, J., Mattioli, R., &amp;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Simarro</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P. P. (2009). Towards the atlas of human African Trypanosomiasis.</a:t>
            </a:r>
          </a:p>
          <a:p>
            <a:r>
              <a:rPr lang="en-SG" sz="1200" i="1" dirty="0">
                <a:solidFill>
                  <a:schemeClr val="bg1"/>
                </a:solidFill>
                <a:latin typeface="Times New Roman" panose="02020603050405020304" pitchFamily="18" charset="0"/>
                <a:cs typeface="Times New Roman" panose="02020603050405020304" pitchFamily="18" charset="0"/>
              </a:rPr>
              <a:t>[7].</a:t>
            </a:r>
            <a:r>
              <a:rPr lang="en-SG" sz="1200" i="1" dirty="0">
                <a:solidFill>
                  <a:schemeClr val="bg1"/>
                </a:solidFill>
                <a:effectLst/>
                <a:latin typeface="Times New Roman" panose="02020603050405020304" pitchFamily="18" charset="0"/>
                <a:cs typeface="Times New Roman" panose="02020603050405020304" pitchFamily="18" charset="0"/>
              </a:rPr>
              <a:t> Cecchi, G., </a:t>
            </a:r>
            <a:r>
              <a:rPr lang="en-SG" sz="1200" i="1" dirty="0" err="1">
                <a:solidFill>
                  <a:schemeClr val="bg1"/>
                </a:solidFill>
                <a:effectLst/>
                <a:latin typeface="Times New Roman" panose="02020603050405020304" pitchFamily="18" charset="0"/>
                <a:cs typeface="Times New Roman" panose="02020603050405020304" pitchFamily="18" charset="0"/>
              </a:rPr>
              <a:t>Paone</a:t>
            </a:r>
            <a:r>
              <a:rPr lang="en-SG" sz="1200" i="1" dirty="0">
                <a:solidFill>
                  <a:schemeClr val="bg1"/>
                </a:solidFill>
                <a:effectLst/>
                <a:latin typeface="Times New Roman" panose="02020603050405020304" pitchFamily="18" charset="0"/>
                <a:cs typeface="Times New Roman" panose="02020603050405020304" pitchFamily="18" charset="0"/>
              </a:rPr>
              <a:t>, M., </a:t>
            </a:r>
            <a:r>
              <a:rPr lang="en-SG" sz="1200" i="1" dirty="0" err="1">
                <a:solidFill>
                  <a:schemeClr val="bg1"/>
                </a:solidFill>
                <a:effectLst/>
                <a:latin typeface="Times New Roman" panose="02020603050405020304" pitchFamily="18" charset="0"/>
                <a:cs typeface="Times New Roman" panose="02020603050405020304" pitchFamily="18" charset="0"/>
              </a:rPr>
              <a:t>Argilés</a:t>
            </a:r>
            <a:r>
              <a:rPr lang="en-SG" sz="1200" i="1" dirty="0">
                <a:solidFill>
                  <a:schemeClr val="bg1"/>
                </a:solidFill>
                <a:effectLst/>
                <a:latin typeface="Times New Roman" panose="02020603050405020304" pitchFamily="18" charset="0"/>
                <a:cs typeface="Times New Roman" panose="02020603050405020304" pitchFamily="18" charset="0"/>
              </a:rPr>
              <a:t> Herrero, R., </a:t>
            </a:r>
            <a:r>
              <a:rPr lang="en-SG" sz="1200" i="1" dirty="0" err="1">
                <a:solidFill>
                  <a:schemeClr val="bg1"/>
                </a:solidFill>
                <a:effectLst/>
                <a:latin typeface="Times New Roman" panose="02020603050405020304" pitchFamily="18" charset="0"/>
                <a:cs typeface="Times New Roman" panose="02020603050405020304" pitchFamily="18" charset="0"/>
              </a:rPr>
              <a:t>Vreysen</a:t>
            </a:r>
            <a:r>
              <a:rPr lang="en-SG" sz="1200" i="1" dirty="0">
                <a:solidFill>
                  <a:schemeClr val="bg1"/>
                </a:solidFill>
                <a:effectLst/>
                <a:latin typeface="Times New Roman" panose="02020603050405020304" pitchFamily="18" charset="0"/>
                <a:cs typeface="Times New Roman" panose="02020603050405020304" pitchFamily="18" charset="0"/>
              </a:rPr>
              <a:t>, M. J., &amp; Mattioli, R. C. (2015). Developing a continental atlas of the distribution and </a:t>
            </a:r>
            <a:r>
              <a:rPr lang="en-SG" sz="1200" i="1" dirty="0" err="1">
                <a:solidFill>
                  <a:schemeClr val="bg1"/>
                </a:solidFill>
                <a:effectLst/>
                <a:latin typeface="Times New Roman" panose="02020603050405020304" pitchFamily="18" charset="0"/>
                <a:cs typeface="Times New Roman" panose="02020603050405020304" pitchFamily="18" charset="0"/>
              </a:rPr>
              <a:t>trypanosomal</a:t>
            </a:r>
            <a:r>
              <a:rPr lang="en-SG" sz="1200" i="1" dirty="0">
                <a:solidFill>
                  <a:schemeClr val="bg1"/>
                </a:solidFill>
                <a:effectLst/>
                <a:latin typeface="Times New Roman" panose="02020603050405020304" pitchFamily="18" charset="0"/>
                <a:cs typeface="Times New Roman" panose="02020603050405020304" pitchFamily="18" charset="0"/>
              </a:rPr>
              <a:t> infection of tsetse flies (Glossina species). Parasites &amp; Vectors, 8, 284.</a:t>
            </a:r>
          </a:p>
          <a:p>
            <a:r>
              <a:rPr lang="en-SG" sz="1200" b="0" i="1" u="none" strike="noStrike" dirty="0">
                <a:solidFill>
                  <a:schemeClr val="bg1"/>
                </a:solidFill>
                <a:effectLst/>
                <a:latin typeface="Times New Roman" panose="02020603050405020304" pitchFamily="18" charset="0"/>
                <a:cs typeface="Times New Roman" panose="02020603050405020304" pitchFamily="18" charset="0"/>
              </a:rPr>
              <a:t>[8].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Fillali</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R. Z., &amp; Shaw, R. (Year). Water Balance in the Camel (Camelus dromedarius). Dept. of Physiology,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Institut</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Agronomique</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et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Veterinaire</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Hassan II, Rabat, Morocco; Dept. of Physiology, College of Veterinary Medicine, Cornell University, </a:t>
            </a:r>
            <a:r>
              <a:rPr lang="en-SG" sz="1200" b="0" i="1" u="none" strike="noStrike" dirty="0" err="1">
                <a:solidFill>
                  <a:schemeClr val="bg1"/>
                </a:solidFill>
                <a:effectLst/>
                <a:latin typeface="Times New Roman" panose="02020603050405020304" pitchFamily="18" charset="0"/>
                <a:cs typeface="Times New Roman" panose="02020603050405020304" pitchFamily="18" charset="0"/>
              </a:rPr>
              <a:t>Lhaca</a:t>
            </a:r>
            <a:r>
              <a:rPr lang="en-SG" sz="1200" b="0" i="1" u="none" strike="noStrike" dirty="0">
                <a:solidFill>
                  <a:schemeClr val="bg1"/>
                </a:solidFill>
                <a:effectLst/>
                <a:latin typeface="Times New Roman" panose="02020603050405020304" pitchFamily="18" charset="0"/>
                <a:cs typeface="Times New Roman" panose="02020603050405020304" pitchFamily="18" charset="0"/>
              </a:rPr>
              <a:t> VY, USA.</a:t>
            </a:r>
            <a:endParaRPr lang="en-SG" sz="1200" i="1" dirty="0">
              <a:solidFill>
                <a:schemeClr val="bg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80A925A-4F35-55CF-14F6-659A717EB6BC}"/>
              </a:ext>
            </a:extLst>
          </p:cNvPr>
          <p:cNvSpPr txBox="1"/>
          <p:nvPr/>
        </p:nvSpPr>
        <p:spPr>
          <a:xfrm>
            <a:off x="1254860" y="22322365"/>
            <a:ext cx="6472966" cy="523220"/>
          </a:xfrm>
          <a:prstGeom prst="rect">
            <a:avLst/>
          </a:prstGeom>
          <a:noFill/>
        </p:spPr>
        <p:txBody>
          <a:bodyPr wrap="square" rtlCol="0">
            <a:spAutoFit/>
          </a:bodyPr>
          <a:lstStyle/>
          <a:p>
            <a:pPr>
              <a:spcBef>
                <a:spcPts val="2000"/>
              </a:spcBef>
              <a:spcAft>
                <a:spcPts val="2000"/>
              </a:spcAft>
            </a:pPr>
            <a:r>
              <a:rPr lang="en-SG" sz="2800" dirty="0">
                <a:solidFill>
                  <a:srgbClr val="0C79B7"/>
                </a:solidFill>
                <a:effectLst/>
                <a:latin typeface="Times New Roman" panose="02020603050405020304" pitchFamily="18" charset="0"/>
                <a:ea typeface="Times New Roman" panose="02020603050405020304" pitchFamily="18" charset="0"/>
                <a:cs typeface="Times New Roman" panose="02020603050405020304" pitchFamily="18" charset="0"/>
              </a:rPr>
              <a:t>The Prioritizing Conservation Efforts…</a:t>
            </a:r>
          </a:p>
        </p:txBody>
      </p:sp>
      <p:sp>
        <p:nvSpPr>
          <p:cNvPr id="3" name="TextBox 2">
            <a:extLst>
              <a:ext uri="{FF2B5EF4-FFF2-40B4-BE49-F238E27FC236}">
                <a16:creationId xmlns:a16="http://schemas.microsoft.com/office/drawing/2014/main" id="{C72006A7-FE14-D3CE-0844-B3C0632E9165}"/>
              </a:ext>
            </a:extLst>
          </p:cNvPr>
          <p:cNvSpPr txBox="1"/>
          <p:nvPr/>
        </p:nvSpPr>
        <p:spPr>
          <a:xfrm>
            <a:off x="1185820" y="22900327"/>
            <a:ext cx="6565318" cy="4278094"/>
          </a:xfrm>
          <a:prstGeom prst="rect">
            <a:avLst/>
          </a:prstGeom>
          <a:noFill/>
        </p:spPr>
        <p:txBody>
          <a:bodyPr wrap="square" rtlCol="0">
            <a:spAutoFit/>
          </a:bodyPr>
          <a:lstStyle/>
          <a:p>
            <a:pPr marL="285750" indent="-285750">
              <a:buFont typeface="Arial" panose="020B0604020202020204" pitchFamily="34" charset="0"/>
              <a:buChar char="•"/>
            </a:pPr>
            <a:r>
              <a:rPr lang="en-SG"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 dromedary camels over freshwater crocodiles depends on various factors, including ecological importance, conservation status, and human-animal interactions: </a:t>
            </a:r>
          </a:p>
          <a:p>
            <a:pPr marL="285750" indent="-285750">
              <a:buFont typeface="Arial" panose="020B0604020202020204" pitchFamily="34" charset="0"/>
              <a:buChar char="•"/>
            </a:pP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Dromedary camels hold significant cultural and economic importance in many regions where they are found. Prioritizing their conservation can support local economies and preserve cultural heritage.</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Dromedary camels may face threats such as habitat loss, overgrazing, and competition with introduced species. If their populations are declining or they are at risk of extinction, prioritizing conservation efforts can help prevent further declines and maintain ecosystem stability.</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Dromedary camels are keystone species in arid and semi-arid ecosystems, playing crucial roles in seed dispersal, nutrient cycling, and vegetation management. Their presence can have significant impacts on ecosystem structure and function</a:t>
            </a:r>
          </a:p>
          <a:p>
            <a:pPr marL="285750" indent="-285750">
              <a:buFont typeface="Arial" panose="020B0604020202020204" pitchFamily="34" charset="0"/>
              <a:buChar char="•"/>
            </a:pPr>
            <a:r>
              <a:rPr lang="en-SG"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freshwater crocodiles also play important ecological roles and may face conservation challenges, the prioritization of conservation efforts should be based on a careful assessment of the specific context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7FD51E-A9DA-477B-081D-59D70B4039CA}"/>
              </a:ext>
            </a:extLst>
          </p:cNvPr>
          <p:cNvSpPr txBox="1"/>
          <p:nvPr/>
        </p:nvSpPr>
        <p:spPr>
          <a:xfrm>
            <a:off x="1587471" y="3765781"/>
            <a:ext cx="4484336"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SID  540026999</a:t>
            </a:r>
          </a:p>
        </p:txBody>
      </p:sp>
    </p:spTree>
    <p:extLst>
      <p:ext uri="{BB962C8B-B14F-4D97-AF65-F5344CB8AC3E}">
        <p14:creationId xmlns:p14="http://schemas.microsoft.com/office/powerpoint/2010/main" val="1809011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128</TotalTime>
  <Words>1682</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Impact</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2</cp:revision>
  <dcterms:created xsi:type="dcterms:W3CDTF">2024-05-07T11:51:44Z</dcterms:created>
  <dcterms:modified xsi:type="dcterms:W3CDTF">2024-05-08T03:41:06Z</dcterms:modified>
  <cp:category/>
</cp:coreProperties>
</file>