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B09597-319B-8AF3-7BA2-8ED5A2E73CC3}" name="CHEN Yiman" initials="" userId="S::yiman.chen.2022@mitb.smu.edu.sg::6173559f-2d0a-408e-aa08-9246000d4d7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748A6"/>
    <a:srgbClr val="E6EC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0"/>
  </p:normalViewPr>
  <p:slideViewPr>
    <p:cSldViewPr snapToGrid="0">
      <p:cViewPr>
        <p:scale>
          <a:sx n="43" d="100"/>
          <a:sy n="43" d="100"/>
        </p:scale>
        <p:origin x="21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38B270-E325-D94E-9D90-8204090ABB4A}"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89251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38B270-E325-D94E-9D90-8204090ABB4A}"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4281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38B270-E325-D94E-9D90-8204090ABB4A}"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131520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38B270-E325-D94E-9D90-8204090ABB4A}"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25955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38B270-E325-D94E-9D90-8204090ABB4A}" type="datetimeFigureOut">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2806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E38B270-E325-D94E-9D90-8204090ABB4A}"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15540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38B270-E325-D94E-9D90-8204090ABB4A}" type="datetimeFigureOut">
              <a:rPr lang="en-US" smtClean="0"/>
              <a:t>4/10/24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274172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38B270-E325-D94E-9D90-8204090ABB4A}" type="datetimeFigureOut">
              <a:rPr lang="en-US" smtClean="0"/>
              <a:t>4/10/24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89333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8B270-E325-D94E-9D90-8204090ABB4A}" type="datetimeFigureOut">
              <a:rPr lang="en-US" smtClean="0"/>
              <a:t>4/10/24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356049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EE38B270-E325-D94E-9D90-8204090ABB4A}"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222968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EE38B270-E325-D94E-9D90-8204090ABB4A}" type="datetimeFigureOut">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8CE9C-CB29-0F46-8066-1CE67DEF5837}" type="slidenum">
              <a:rPr lang="en-US" smtClean="0"/>
              <a:t>‹#›</a:t>
            </a:fld>
            <a:endParaRPr lang="en-US"/>
          </a:p>
        </p:txBody>
      </p:sp>
    </p:spTree>
    <p:extLst>
      <p:ext uri="{BB962C8B-B14F-4D97-AF65-F5344CB8AC3E}">
        <p14:creationId xmlns:p14="http://schemas.microsoft.com/office/powerpoint/2010/main" val="287334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EE38B270-E325-D94E-9D90-8204090ABB4A}" type="datetimeFigureOut">
              <a:rPr lang="en-US" smtClean="0"/>
              <a:t>4/10/24</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DC8CE9C-CB29-0F46-8066-1CE67DEF5837}" type="slidenum">
              <a:rPr lang="en-US" smtClean="0"/>
              <a:t>‹#›</a:t>
            </a:fld>
            <a:endParaRPr lang="en-US"/>
          </a:p>
        </p:txBody>
      </p:sp>
    </p:spTree>
    <p:extLst>
      <p:ext uri="{BB962C8B-B14F-4D97-AF65-F5344CB8AC3E}">
        <p14:creationId xmlns:p14="http://schemas.microsoft.com/office/powerpoint/2010/main" val="466909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266DF85-7372-7E2C-E20D-CC7C6E1B5BF2}"/>
              </a:ext>
            </a:extLst>
          </p:cNvPr>
          <p:cNvSpPr/>
          <p:nvPr/>
        </p:nvSpPr>
        <p:spPr>
          <a:xfrm>
            <a:off x="9269091" y="24781495"/>
            <a:ext cx="631008" cy="223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DC6255E-ED39-4F1E-8756-C01F9AA1C447}"/>
              </a:ext>
            </a:extLst>
          </p:cNvPr>
          <p:cNvSpPr/>
          <p:nvPr/>
        </p:nvSpPr>
        <p:spPr>
          <a:xfrm>
            <a:off x="9269091" y="24781496"/>
            <a:ext cx="596781" cy="198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01B517-F498-2875-D987-64E72973B73E}"/>
              </a:ext>
            </a:extLst>
          </p:cNvPr>
          <p:cNvSpPr/>
          <p:nvPr/>
        </p:nvSpPr>
        <p:spPr>
          <a:xfrm>
            <a:off x="457201" y="609600"/>
            <a:ext cx="20421600" cy="3556000"/>
          </a:xfrm>
          <a:prstGeom prst="rect">
            <a:avLst/>
          </a:prstGeom>
          <a:solidFill>
            <a:srgbClr val="E6EC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26CD8AF-BEC6-735F-B9CA-2C77D361D37C}"/>
              </a:ext>
            </a:extLst>
          </p:cNvPr>
          <p:cNvSpPr/>
          <p:nvPr/>
        </p:nvSpPr>
        <p:spPr>
          <a:xfrm>
            <a:off x="502919" y="4802779"/>
            <a:ext cx="6469087" cy="2253325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E60FB9-FAD2-0DFC-C61E-104590F1E8C3}"/>
              </a:ext>
            </a:extLst>
          </p:cNvPr>
          <p:cNvSpPr txBox="1"/>
          <p:nvPr/>
        </p:nvSpPr>
        <p:spPr>
          <a:xfrm>
            <a:off x="758124" y="1253084"/>
            <a:ext cx="19608801" cy="1754326"/>
          </a:xfrm>
          <a:prstGeom prst="rect">
            <a:avLst/>
          </a:prstGeom>
          <a:noFill/>
        </p:spPr>
        <p:txBody>
          <a:bodyPr wrap="square" rtlCol="0">
            <a:spAutoFit/>
          </a:bodyPr>
          <a:lstStyle/>
          <a:p>
            <a:r>
              <a:rPr lang="en-US"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Literature Review of </a:t>
            </a:r>
            <a:r>
              <a:rPr lang="en-US" sz="5400" b="1"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R</a:t>
            </a:r>
            <a:r>
              <a:rPr lang="en-US"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elationship </a:t>
            </a:r>
            <a:r>
              <a:rPr lang="en-US" sz="5400" b="1"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B</a:t>
            </a:r>
            <a:r>
              <a:rPr lang="en-US"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etween Servant</a:t>
            </a:r>
          </a:p>
          <a:p>
            <a:r>
              <a:rPr lang="en-US"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Leadership and Organizational </a:t>
            </a:r>
            <a:r>
              <a:rPr lang="en-US" sz="5400" b="1"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O</a:t>
            </a:r>
            <a:r>
              <a:rPr lang="en-US"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utcomes of CSR</a:t>
            </a:r>
            <a:endParaRPr lang="en-SG" sz="5400" b="1"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E51D531-0A29-4C58-5110-E41AE173FC51}"/>
              </a:ext>
            </a:extLst>
          </p:cNvPr>
          <p:cNvSpPr txBox="1"/>
          <p:nvPr/>
        </p:nvSpPr>
        <p:spPr>
          <a:xfrm>
            <a:off x="760853" y="5355509"/>
            <a:ext cx="5073017" cy="707886"/>
          </a:xfrm>
          <a:prstGeom prst="rect">
            <a:avLst/>
          </a:prstGeom>
          <a:noFill/>
        </p:spPr>
        <p:txBody>
          <a:bodyPr wrap="square" rtlCol="0">
            <a:spAutoFit/>
          </a:bodyPr>
          <a:lstStyle/>
          <a:p>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Introduction</a:t>
            </a:r>
            <a:r>
              <a:rPr lang="en-US" sz="4000" b="1"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4000" b="1" kern="100" dirty="0">
              <a:solidFill>
                <a:srgbClr val="3748A6"/>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CEB86C67-1DC1-23C2-EE34-A2ADCFE19D6B}"/>
              </a:ext>
            </a:extLst>
          </p:cNvPr>
          <p:cNvSpPr/>
          <p:nvPr/>
        </p:nvSpPr>
        <p:spPr>
          <a:xfrm>
            <a:off x="7358137" y="4800602"/>
            <a:ext cx="6538841" cy="2253325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9BB1A1-9485-FE77-04B0-1B61ADB4189D}"/>
              </a:ext>
            </a:extLst>
          </p:cNvPr>
          <p:cNvSpPr/>
          <p:nvPr/>
        </p:nvSpPr>
        <p:spPr>
          <a:xfrm>
            <a:off x="14283109" y="4800601"/>
            <a:ext cx="6466318" cy="2253325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1E1C557-9363-0F06-0B01-20CAA49FC3EE}"/>
              </a:ext>
            </a:extLst>
          </p:cNvPr>
          <p:cNvSpPr txBox="1"/>
          <p:nvPr/>
        </p:nvSpPr>
        <p:spPr>
          <a:xfrm>
            <a:off x="697942" y="6140792"/>
            <a:ext cx="2931935" cy="3416320"/>
          </a:xfrm>
          <a:prstGeom prst="rect">
            <a:avLst/>
          </a:prstGeom>
          <a:noFill/>
        </p:spPr>
        <p:txBody>
          <a:bodyPr wrap="square" rtlCol="0">
            <a:spAutoFit/>
          </a:bodyPr>
          <a:lstStyle/>
          <a:p>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There is scant literature about influence of leadership style on </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organisational</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outcomes </a:t>
            </a:r>
          </a:p>
          <a:p>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of CSR. This literature review is narrowed to</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495ECCA-689F-ACCA-1903-65E33EC3CA02}"/>
              </a:ext>
            </a:extLst>
          </p:cNvPr>
          <p:cNvSpPr txBox="1"/>
          <p:nvPr/>
        </p:nvSpPr>
        <p:spPr>
          <a:xfrm>
            <a:off x="274038" y="14988994"/>
            <a:ext cx="5073017" cy="1451359"/>
          </a:xfrm>
          <a:prstGeom prst="rect">
            <a:avLst/>
          </a:prstGeom>
          <a:noFill/>
        </p:spPr>
        <p:txBody>
          <a:bodyPr wrap="square" rtlCol="0">
            <a:spAutoFit/>
          </a:bodyPr>
          <a:lstStyle/>
          <a:p>
            <a:pPr lvl="1">
              <a:lnSpc>
                <a:spcPct val="115000"/>
              </a:lnSpc>
              <a:spcAft>
                <a:spcPts val="800"/>
              </a:spcAft>
              <a:buSzPts val="1000"/>
              <a:tabLst>
                <a:tab pos="914400" algn="l"/>
              </a:tabLst>
            </a:pP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Summary of Literature </a:t>
            </a:r>
            <a:r>
              <a:rPr lang="en-US" sz="4000" kern="0"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R</a:t>
            </a: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eview: </a:t>
            </a:r>
            <a:endParaRPr lang="en-SG" sz="4000" kern="100" dirty="0">
              <a:solidFill>
                <a:srgbClr val="3748A6"/>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A71CC504-E027-11BE-0E4E-60AD8516A6D1}"/>
              </a:ext>
            </a:extLst>
          </p:cNvPr>
          <p:cNvSpPr txBox="1"/>
          <p:nvPr/>
        </p:nvSpPr>
        <p:spPr>
          <a:xfrm>
            <a:off x="274038" y="16675287"/>
            <a:ext cx="6469088" cy="3847207"/>
          </a:xfrm>
          <a:prstGeom prst="rect">
            <a:avLst/>
          </a:prstGeom>
          <a:noFill/>
        </p:spPr>
        <p:txBody>
          <a:bodyPr wrap="square" rtlCol="0">
            <a:spAutoFit/>
          </a:bodyPr>
          <a:lstStyle/>
          <a:p>
            <a:pPr marL="457200"/>
            <a:r>
              <a:rPr lang="en-US" sz="2800" b="1" kern="100" dirty="0">
                <a:latin typeface="Times New Roman" panose="02020603050405020304" pitchFamily="18" charset="0"/>
                <a:ea typeface="DengXian" panose="02010600030101010101" pitchFamily="2" charset="-122"/>
                <a:cs typeface="Times New Roman" panose="02020603050405020304" pitchFamily="18" charset="0"/>
              </a:rPr>
              <a:t>R</a:t>
            </a: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elationship </a:t>
            </a:r>
          </a:p>
          <a:p>
            <a:pPr marL="457200"/>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Kincaid (2012): </a:t>
            </a:r>
          </a:p>
          <a:p>
            <a:pPr marL="457200"/>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How principles of servant leadership (e.g. listening, empathy, healing) enhance positive outcomes of CSR efforts. </a:t>
            </a:r>
          </a:p>
          <a:p>
            <a:pPr marL="457200"/>
            <a:r>
              <a:rPr lang="en-US" sz="2400" i="1" kern="100" dirty="0" err="1">
                <a:effectLst/>
                <a:latin typeface="Times New Roman" panose="02020603050405020304" pitchFamily="18" charset="0"/>
                <a:ea typeface="DengXian" panose="02010600030101010101" pitchFamily="2" charset="-122"/>
                <a:cs typeface="Times New Roman" panose="02020603050405020304" pitchFamily="18" charset="0"/>
              </a:rPr>
              <a:t>Coetzer</a:t>
            </a: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 et al. (2017): </a:t>
            </a:r>
          </a:p>
          <a:p>
            <a:pPr marL="457200"/>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Servant leadership is associated with two </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organisational</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outcomes, namely, improved customer service and enhanced procedural justice. </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68FFB3EB-51FA-02F5-69D7-70E0A8134F96}"/>
              </a:ext>
            </a:extLst>
          </p:cNvPr>
          <p:cNvSpPr txBox="1"/>
          <p:nvPr/>
        </p:nvSpPr>
        <p:spPr>
          <a:xfrm>
            <a:off x="7072228" y="13837034"/>
            <a:ext cx="5073017" cy="758669"/>
          </a:xfrm>
          <a:prstGeom prst="rect">
            <a:avLst/>
          </a:prstGeom>
          <a:noFill/>
        </p:spPr>
        <p:txBody>
          <a:bodyPr wrap="square" rtlCol="0">
            <a:spAutoFit/>
          </a:bodyPr>
          <a:lstStyle/>
          <a:p>
            <a:pPr lvl="1">
              <a:lnSpc>
                <a:spcPct val="115000"/>
              </a:lnSpc>
              <a:spcAft>
                <a:spcPts val="800"/>
              </a:spcAft>
              <a:buSzPts val="1000"/>
              <a:tabLst>
                <a:tab pos="914400" algn="l"/>
              </a:tabLst>
            </a:pP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Research Question:</a:t>
            </a:r>
            <a:endParaRPr lang="en-SG" sz="4000" kern="100" dirty="0">
              <a:solidFill>
                <a:srgbClr val="3748A6"/>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5C686838-8B72-776D-493F-D34D231E34FB}"/>
              </a:ext>
            </a:extLst>
          </p:cNvPr>
          <p:cNvSpPr txBox="1"/>
          <p:nvPr/>
        </p:nvSpPr>
        <p:spPr>
          <a:xfrm>
            <a:off x="7535127" y="14603195"/>
            <a:ext cx="6265745" cy="1340367"/>
          </a:xfrm>
          <a:prstGeom prst="rect">
            <a:avLst/>
          </a:prstGeom>
          <a:noFill/>
        </p:spPr>
        <p:txBody>
          <a:bodyPr wrap="square" rtlCol="0">
            <a:spAutoFit/>
          </a:bodyPr>
          <a:lstStyle/>
          <a:p>
            <a:pPr lvl="0">
              <a:lnSpc>
                <a:spcPct val="115000"/>
              </a:lnSpc>
            </a:pP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How does </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servant leaders influence psychological safety in organizations to promote active employee participation in CS</a:t>
            </a:r>
            <a:r>
              <a:rPr lang="en-US" sz="2400" kern="100" dirty="0">
                <a:latin typeface="Times New Roman" panose="02020603050405020304" pitchFamily="18" charset="0"/>
                <a:ea typeface="DengXian" panose="02010600030101010101" pitchFamily="2" charset="-122"/>
                <a:cs typeface="Times New Roman" panose="02020603050405020304" pitchFamily="18" charset="0"/>
              </a:rPr>
              <a:t>R?</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1C46C94B-4A93-4FEF-D900-3367B5810198}"/>
              </a:ext>
            </a:extLst>
          </p:cNvPr>
          <p:cNvSpPr txBox="1"/>
          <p:nvPr/>
        </p:nvSpPr>
        <p:spPr>
          <a:xfrm>
            <a:off x="7080694" y="16237137"/>
            <a:ext cx="5073017" cy="758669"/>
          </a:xfrm>
          <a:prstGeom prst="rect">
            <a:avLst/>
          </a:prstGeom>
          <a:noFill/>
        </p:spPr>
        <p:txBody>
          <a:bodyPr wrap="square" rtlCol="0">
            <a:spAutoFit/>
          </a:bodyPr>
          <a:lstStyle/>
          <a:p>
            <a:pPr lvl="1">
              <a:lnSpc>
                <a:spcPct val="115000"/>
              </a:lnSpc>
              <a:spcAft>
                <a:spcPts val="800"/>
              </a:spcAft>
              <a:buSzPts val="1000"/>
              <a:tabLst>
                <a:tab pos="914400" algn="l"/>
              </a:tabLst>
            </a:pP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Research Design: </a:t>
            </a:r>
            <a:endParaRPr lang="en-SG" sz="4000" kern="100" dirty="0">
              <a:solidFill>
                <a:srgbClr val="3748A6"/>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9" name="TextBox 18">
            <a:extLst>
              <a:ext uri="{FF2B5EF4-FFF2-40B4-BE49-F238E27FC236}">
                <a16:creationId xmlns:a16="http://schemas.microsoft.com/office/drawing/2014/main" id="{3E00C3AC-7099-0E6D-609D-C352FC0BED2D}"/>
              </a:ext>
            </a:extLst>
          </p:cNvPr>
          <p:cNvSpPr txBox="1"/>
          <p:nvPr/>
        </p:nvSpPr>
        <p:spPr>
          <a:xfrm>
            <a:off x="14446021" y="5111951"/>
            <a:ext cx="6082883" cy="707886"/>
          </a:xfrm>
          <a:prstGeom prst="rect">
            <a:avLst/>
          </a:prstGeom>
          <a:noFill/>
        </p:spPr>
        <p:txBody>
          <a:bodyPr wrap="square" rtlCol="0">
            <a:spAutoFit/>
          </a:bodyPr>
          <a:lstStyle/>
          <a:p>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Data </a:t>
            </a:r>
            <a:r>
              <a:rPr lang="en-US" sz="4000" kern="0"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C</a:t>
            </a: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ollection</a:t>
            </a:r>
            <a:endParaRPr lang="en-US" sz="4000" dirty="0">
              <a:solidFill>
                <a:srgbClr val="3748A6"/>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E971A06-4B4E-0F28-59C3-4F9799DD6A7E}"/>
              </a:ext>
            </a:extLst>
          </p:cNvPr>
          <p:cNvSpPr txBox="1"/>
          <p:nvPr/>
        </p:nvSpPr>
        <p:spPr>
          <a:xfrm>
            <a:off x="14446019" y="5856828"/>
            <a:ext cx="4923437" cy="461665"/>
          </a:xfrm>
          <a:prstGeom prst="rect">
            <a:avLst/>
          </a:prstGeom>
          <a:noFill/>
        </p:spPr>
        <p:txBody>
          <a:bodyPr wrap="square" rtlCol="0">
            <a:spAutoFit/>
          </a:bodyPr>
          <a:lstStyle/>
          <a:p>
            <a:r>
              <a:rPr lang="en-SG" sz="2400" b="1" dirty="0">
                <a:effectLst/>
                <a:latin typeface="Times New Roman" panose="02020603050405020304" pitchFamily="18" charset="0"/>
                <a:ea typeface="Times New Roman" panose="02020603050405020304" pitchFamily="18" charset="0"/>
                <a:cs typeface="Times New Roman" panose="02020603050405020304" pitchFamily="18" charset="0"/>
              </a:rPr>
              <a:t>Participants and Procedure </a:t>
            </a:r>
            <a:endParaRPr lang="en-US" sz="24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1502CAF9-D305-FA22-7E41-4CAB38F45EF7}"/>
              </a:ext>
            </a:extLst>
          </p:cNvPr>
          <p:cNvSpPr/>
          <p:nvPr/>
        </p:nvSpPr>
        <p:spPr>
          <a:xfrm>
            <a:off x="513703" y="27716486"/>
            <a:ext cx="20235724" cy="2064209"/>
          </a:xfrm>
          <a:prstGeom prst="rect">
            <a:avLst/>
          </a:prstGeom>
          <a:solidFill>
            <a:srgbClr val="E6ECF8"/>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12E97CD-8D96-B007-EAF7-8DAC8C22213E}"/>
              </a:ext>
            </a:extLst>
          </p:cNvPr>
          <p:cNvSpPr txBox="1"/>
          <p:nvPr/>
        </p:nvSpPr>
        <p:spPr>
          <a:xfrm>
            <a:off x="675112" y="28567144"/>
            <a:ext cx="2339061" cy="584775"/>
          </a:xfrm>
          <a:prstGeom prst="rect">
            <a:avLst/>
          </a:prstGeom>
          <a:noFill/>
        </p:spPr>
        <p:txBody>
          <a:bodyPr wrap="square" rtlCol="0">
            <a:spAutoFit/>
          </a:bodyPr>
          <a:lstStyle/>
          <a:p>
            <a:r>
              <a:rPr lang="en-US" sz="3200" i="1" dirty="0">
                <a:solidFill>
                  <a:srgbClr val="3748A6"/>
                </a:solidFill>
                <a:latin typeface="Times New Roman" panose="02020603050405020304" pitchFamily="18" charset="0"/>
                <a:cs typeface="Times New Roman" panose="02020603050405020304" pitchFamily="18" charset="0"/>
              </a:rPr>
              <a:t>Reference</a:t>
            </a:r>
          </a:p>
        </p:txBody>
      </p:sp>
      <p:sp>
        <p:nvSpPr>
          <p:cNvPr id="26" name="TextBox 25">
            <a:extLst>
              <a:ext uri="{FF2B5EF4-FFF2-40B4-BE49-F238E27FC236}">
                <a16:creationId xmlns:a16="http://schemas.microsoft.com/office/drawing/2014/main" id="{EC15CB54-E528-85C9-9360-16A016278E7D}"/>
              </a:ext>
            </a:extLst>
          </p:cNvPr>
          <p:cNvSpPr txBox="1"/>
          <p:nvPr/>
        </p:nvSpPr>
        <p:spPr>
          <a:xfrm>
            <a:off x="681249" y="20928254"/>
            <a:ext cx="6033246" cy="2000548"/>
          </a:xfrm>
          <a:prstGeom prst="rect">
            <a:avLst/>
          </a:prstGeom>
          <a:noFill/>
        </p:spPr>
        <p:txBody>
          <a:bodyPr wrap="square" rtlCol="0">
            <a:spAutoFit/>
          </a:bodyPr>
          <a:lstStyle/>
          <a:p>
            <a:pPr marL="342900" lvl="0" indent="-342900">
              <a:tabLst>
                <a:tab pos="457200" algn="l"/>
              </a:tabLst>
            </a:pP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b="1" kern="100" dirty="0">
                <a:latin typeface="Times New Roman" panose="02020603050405020304" pitchFamily="18" charset="0"/>
                <a:ea typeface="DengXian" panose="02010600030101010101" pitchFamily="2" charset="-122"/>
                <a:cs typeface="Times New Roman" panose="02020603050405020304" pitchFamily="18" charset="0"/>
              </a:rPr>
              <a:t>A</a:t>
            </a: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b="1" kern="100" dirty="0">
                <a:latin typeface="Times New Roman" panose="02020603050405020304" pitchFamily="18" charset="0"/>
                <a:ea typeface="DengXian" panose="02010600030101010101" pitchFamily="2" charset="-122"/>
                <a:cs typeface="Times New Roman" panose="02020603050405020304" pitchFamily="18" charset="0"/>
              </a:rPr>
              <a:t>P</a:t>
            </a: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romising </a:t>
            </a:r>
            <a:r>
              <a:rPr lang="en-US" sz="2800" b="1" kern="100" dirty="0">
                <a:latin typeface="Times New Roman" panose="02020603050405020304" pitchFamily="18" charset="0"/>
                <a:ea typeface="DengXian" panose="02010600030101010101" pitchFamily="2" charset="-122"/>
                <a:cs typeface="Times New Roman" panose="02020603050405020304" pitchFamily="18" charset="0"/>
              </a:rPr>
              <a:t>W</a:t>
            </a: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ay</a:t>
            </a:r>
          </a:p>
          <a:p>
            <a:pPr marL="342900" lvl="0" indent="-342900">
              <a:tabLst>
                <a:tab pos="457200" algn="l"/>
              </a:tabLst>
            </a:pP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Van de Bunt and </a:t>
            </a:r>
            <a:r>
              <a:rPr lang="en-US" sz="2400" i="1" kern="100" dirty="0" err="1">
                <a:effectLst/>
                <a:latin typeface="Times New Roman" panose="02020603050405020304" pitchFamily="18" charset="0"/>
                <a:ea typeface="DengXian" panose="02010600030101010101" pitchFamily="2" charset="-122"/>
                <a:cs typeface="Times New Roman" panose="02020603050405020304" pitchFamily="18" charset="0"/>
              </a:rPr>
              <a:t>Salomons’s</a:t>
            </a: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 (2018):</a:t>
            </a:r>
          </a:p>
          <a:p>
            <a:pPr lvl="0">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H</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ow servant leadership traits can influence and inspire CSR practices to be implemented in the context of pharmaceutical industry.</a:t>
            </a:r>
          </a:p>
        </p:txBody>
      </p:sp>
      <p:sp>
        <p:nvSpPr>
          <p:cNvPr id="27" name="TextBox 26">
            <a:extLst>
              <a:ext uri="{FF2B5EF4-FFF2-40B4-BE49-F238E27FC236}">
                <a16:creationId xmlns:a16="http://schemas.microsoft.com/office/drawing/2014/main" id="{DDF97B02-D8F9-4B47-E251-1500D0A2B7D7}"/>
              </a:ext>
            </a:extLst>
          </p:cNvPr>
          <p:cNvSpPr txBox="1"/>
          <p:nvPr/>
        </p:nvSpPr>
        <p:spPr>
          <a:xfrm>
            <a:off x="402697" y="23533283"/>
            <a:ext cx="6033246" cy="3539430"/>
          </a:xfrm>
          <a:prstGeom prst="rect">
            <a:avLst/>
          </a:prstGeom>
          <a:noFill/>
        </p:spPr>
        <p:txBody>
          <a:bodyPr wrap="square" rtlCol="0">
            <a:spAutoFit/>
          </a:bodyPr>
          <a:lstStyle/>
          <a:p>
            <a:pPr marL="342900" lvl="0" indent="-342900">
              <a:tabLst>
                <a:tab pos="457200" algn="l"/>
              </a:tabLst>
            </a:pPr>
            <a:r>
              <a:rPr lang="en-US" sz="2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b="1" kern="100" dirty="0">
                <a:latin typeface="Times New Roman" panose="02020603050405020304" pitchFamily="18" charset="0"/>
                <a:ea typeface="DengXian" panose="02010600030101010101" pitchFamily="2" charset="-122"/>
                <a:cs typeface="Times New Roman" panose="02020603050405020304" pitchFamily="18" charset="0"/>
              </a:rPr>
              <a:t>E</a:t>
            </a: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ncouraging Pro‐environmental Behaviors</a:t>
            </a:r>
          </a:p>
          <a:p>
            <a:pPr marL="342900" lvl="0" indent="-342900">
              <a:tabLst>
                <a:tab pos="457200" algn="l"/>
              </a:tabLst>
            </a:pP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i="1" kern="100" dirty="0" err="1">
                <a:effectLst/>
                <a:latin typeface="Times New Roman" panose="02020603050405020304" pitchFamily="18" charset="0"/>
                <a:ea typeface="DengXian" panose="02010600030101010101" pitchFamily="2" charset="-122"/>
                <a:cs typeface="Times New Roman" panose="02020603050405020304" pitchFamily="18" charset="0"/>
              </a:rPr>
              <a:t>Afsar</a:t>
            </a: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 et al. (2018) : </a:t>
            </a:r>
          </a:p>
          <a:p>
            <a:pPr marL="342900" lvl="0" indent="-342900">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B</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ased on a quantitative analysis of data collected from a survey among sample of 298 employees in different industries. </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Thus</a:t>
            </a:r>
            <a:r>
              <a:rPr lang="en-US" sz="2400" kern="100" dirty="0" err="1">
                <a:latin typeface="Times New Roman" panose="02020603050405020304" pitchFamily="18" charset="0"/>
                <a:ea typeface="DengXian" panose="02010600030101010101" pitchFamily="2" charset="-122"/>
                <a:cs typeface="Times New Roman" panose="02020603050405020304" pitchFamily="18" charset="0"/>
              </a:rPr>
              <a:t>,</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the</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sample is much more representative, and the findings can be </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generalised</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to different industries. </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8" name="TextBox 27">
            <a:extLst>
              <a:ext uri="{FF2B5EF4-FFF2-40B4-BE49-F238E27FC236}">
                <a16:creationId xmlns:a16="http://schemas.microsoft.com/office/drawing/2014/main" id="{6DC7B5E0-8EAA-2474-D5D9-DFD563B4D8D4}"/>
              </a:ext>
            </a:extLst>
          </p:cNvPr>
          <p:cNvSpPr txBox="1"/>
          <p:nvPr/>
        </p:nvSpPr>
        <p:spPr>
          <a:xfrm>
            <a:off x="7148428" y="5295076"/>
            <a:ext cx="6538840" cy="8285345"/>
          </a:xfrm>
          <a:prstGeom prst="rect">
            <a:avLst/>
          </a:prstGeom>
          <a:noFill/>
        </p:spPr>
        <p:txBody>
          <a:bodyPr wrap="square" rtlCol="0">
            <a:spAutoFit/>
          </a:bodyPr>
          <a:lstStyle/>
          <a:p>
            <a:pPr marL="342900" lvl="0" indent="-342900">
              <a:lnSpc>
                <a:spcPct val="115000"/>
              </a:lnSpc>
              <a:tabLst>
                <a:tab pos="457200" algn="l"/>
              </a:tabLst>
            </a:pPr>
            <a:r>
              <a:rPr lang="en-US" sz="2800" b="1" kern="100" dirty="0">
                <a:effectLst/>
                <a:latin typeface="Times New Roman" panose="02020603050405020304" pitchFamily="18" charset="0"/>
                <a:ea typeface="DengXian" panose="02010600030101010101" pitchFamily="2" charset="-122"/>
                <a:cs typeface="Times New Roman" panose="02020603050405020304" pitchFamily="18" charset="0"/>
              </a:rPr>
              <a:t> 	Mechanisms </a:t>
            </a:r>
          </a:p>
          <a:p>
            <a:pPr marL="342900" lvl="0" indent="-342900">
              <a:lnSpc>
                <a:spcPct val="115000"/>
              </a:lnSpc>
              <a:tabLst>
                <a:tab pos="457200" algn="l"/>
              </a:tabLst>
            </a:pPr>
            <a:r>
              <a:rPr lang="en-US" sz="28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Sense of Community</a:t>
            </a:r>
            <a:endPar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Reed et al. (2011) :</a:t>
            </a:r>
          </a:p>
          <a:p>
            <a:pPr marL="342900" indent="-342900">
              <a:tabLst>
                <a:tab pos="457200" algn="l"/>
              </a:tabLst>
            </a:pPr>
            <a:r>
              <a:rPr lang="en-US" sz="2400" i="1"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ervant leadership focuses on teamwork, serving others, and building a sense of community,</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which generates an ethical organizational culture.</a:t>
            </a:r>
            <a:endPar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tabLst>
                <a:tab pos="457200" algn="l"/>
              </a:tabLst>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tabLst>
                <a:tab pos="457200" algn="l"/>
              </a:tabLs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E</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thical Culture </a:t>
            </a:r>
          </a:p>
          <a:p>
            <a:pPr marL="342900" indent="-342900">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Moreover, Choi et al.’s (2015): </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H</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ow ethical culture influences outcomes of CSR by revealing ethical culture enhances followers’ positive attitudes toward CSR. </a:t>
            </a:r>
          </a:p>
          <a:p>
            <a:pPr marL="342900" lvl="0" indent="-342900">
              <a:tabLst>
                <a:tab pos="457200" algn="l"/>
              </a:tabLst>
            </a:pPr>
            <a:endParaRPr lang="en-US" sz="2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tabLst>
                <a:tab pos="457200" algn="l"/>
              </a:tabLst>
            </a:pPr>
            <a:r>
              <a:rPr lang="en-US" sz="2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SG" altLang="zh-CN" sz="2400" b="1" kern="100" dirty="0">
                <a:latin typeface="Times New Roman" panose="02020603050405020304" pitchFamily="18" charset="0"/>
                <a:ea typeface="DengXian" panose="02010600030101010101" pitchFamily="2" charset="-122"/>
                <a:cs typeface="Times New Roman" panose="02020603050405020304" pitchFamily="18" charset="0"/>
              </a:rPr>
              <a:t>P</a:t>
            </a:r>
            <a:r>
              <a:rPr lang="en-SG" sz="2400" b="1" dirty="0">
                <a:effectLst/>
                <a:latin typeface="Times New Roman" panose="02020603050405020304" pitchFamily="18" charset="0"/>
                <a:cs typeface="Times New Roman" panose="02020603050405020304" pitchFamily="18" charset="0"/>
              </a:rPr>
              <a:t>sychological </a:t>
            </a:r>
            <a:r>
              <a:rPr lang="en-SG" sz="2400" b="1" dirty="0">
                <a:latin typeface="Times New Roman" panose="02020603050405020304" pitchFamily="18" charset="0"/>
                <a:cs typeface="Times New Roman" panose="02020603050405020304" pitchFamily="18" charset="0"/>
              </a:rPr>
              <a:t>S</a:t>
            </a:r>
            <a:r>
              <a:rPr lang="en-SG" sz="2400" b="1" dirty="0">
                <a:effectLst/>
                <a:latin typeface="Times New Roman" panose="02020603050405020304" pitchFamily="18" charset="0"/>
                <a:cs typeface="Times New Roman" panose="02020603050405020304" pitchFamily="18" charset="0"/>
              </a:rPr>
              <a:t>afety</a:t>
            </a:r>
            <a:endPar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tabLst>
                <a:tab pos="457200" algn="l"/>
              </a:tabLst>
            </a:pPr>
            <a:r>
              <a:rPr lang="en-SG" sz="2400" dirty="0">
                <a:effectLst/>
                <a:latin typeface="Times New Roman" panose="02020603050405020304" pitchFamily="18" charset="0"/>
                <a:cs typeface="Times New Roman" panose="02020603050405020304" pitchFamily="18" charset="0"/>
              </a:rPr>
              <a:t>	</a:t>
            </a:r>
            <a:r>
              <a:rPr lang="en-US" sz="2400" i="1" kern="100" dirty="0" err="1">
                <a:latin typeface="Times New Roman" panose="02020603050405020304" pitchFamily="18" charset="0"/>
                <a:ea typeface="DengXian" panose="02010600030101010101" pitchFamily="2" charset="-122"/>
                <a:cs typeface="Times New Roman" panose="02020603050405020304" pitchFamily="18" charset="0"/>
              </a:rPr>
              <a:t>T</a:t>
            </a:r>
            <a:r>
              <a:rPr lang="en-US" altLang="zh-CN" sz="2400" i="1" kern="100" dirty="0" err="1">
                <a:effectLst/>
                <a:latin typeface="Times New Roman" panose="02020603050405020304" pitchFamily="18" charset="0"/>
                <a:ea typeface="DengXian" panose="02010600030101010101" pitchFamily="2" charset="-122"/>
                <a:cs typeface="Times New Roman" panose="02020603050405020304" pitchFamily="18" charset="0"/>
              </a:rPr>
              <a:t>aewoo</a:t>
            </a:r>
            <a:r>
              <a:rPr lang="en-US" altLang="zh-CN" sz="2400" i="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i="1" kern="100" dirty="0" err="1">
                <a:latin typeface="Times New Roman" panose="02020603050405020304" pitchFamily="18" charset="0"/>
                <a:ea typeface="DengXian" panose="02010600030101010101" pitchFamily="2" charset="-122"/>
                <a:cs typeface="Times New Roman" panose="02020603050405020304" pitchFamily="18" charset="0"/>
              </a:rPr>
              <a:t>R</a:t>
            </a:r>
            <a:r>
              <a:rPr lang="en-US" altLang="zh-CN" sz="2400" i="1" kern="100" dirty="0" err="1">
                <a:effectLst/>
                <a:latin typeface="Times New Roman" panose="02020603050405020304" pitchFamily="18" charset="0"/>
                <a:ea typeface="DengXian" panose="02010600030101010101" pitchFamily="2" charset="-122"/>
                <a:cs typeface="Times New Roman" panose="02020603050405020304" pitchFamily="18" charset="0"/>
              </a:rPr>
              <a:t>oh</a:t>
            </a:r>
            <a:r>
              <a:rPr lang="en-US" altLang="zh-CN" sz="2400" i="1" kern="100" dirty="0">
                <a:effectLst/>
                <a:latin typeface="Times New Roman" panose="02020603050405020304" pitchFamily="18" charset="0"/>
                <a:ea typeface="DengXian" panose="02010600030101010101" pitchFamily="2" charset="-122"/>
                <a:cs typeface="Times New Roman" panose="02020603050405020304" pitchFamily="18" charset="0"/>
              </a:rPr>
              <a:t> (2023) :</a:t>
            </a:r>
          </a:p>
          <a:p>
            <a:pPr marL="342900" indent="-342900">
              <a:tabLst>
                <a:tab pos="457200" algn="l"/>
              </a:tabLst>
            </a:pPr>
            <a:r>
              <a:rPr lang="en-US" sz="2400" i="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SG" sz="2400" dirty="0">
                <a:effectLst/>
                <a:latin typeface="Times New Roman" panose="02020603050405020304" pitchFamily="18" charset="0"/>
                <a:cs typeface="Times New Roman" panose="02020603050405020304" pitchFamily="18" charset="0"/>
              </a:rPr>
              <a:t>Drawing on the context – attitude – </a:t>
            </a:r>
            <a:r>
              <a:rPr lang="en-SG" sz="2400" dirty="0" err="1">
                <a:effectLst/>
                <a:latin typeface="Times New Roman" panose="02020603050405020304" pitchFamily="18" charset="0"/>
                <a:cs typeface="Times New Roman" panose="02020603050405020304" pitchFamily="18" charset="0"/>
              </a:rPr>
              <a:t>behavior</a:t>
            </a:r>
            <a:r>
              <a:rPr lang="en-SG" sz="2400" dirty="0">
                <a:effectLst/>
                <a:latin typeface="Times New Roman" panose="02020603050405020304" pitchFamily="18" charset="0"/>
                <a:cs typeface="Times New Roman" panose="02020603050405020304" pitchFamily="18" charset="0"/>
              </a:rPr>
              <a:t> framework, underscores the mediating role of psychological safety in the intricate dynamics of the effects of CRS, especially servant leadership on employee </a:t>
            </a:r>
            <a:r>
              <a:rPr lang="en-SG" sz="2400" dirty="0" err="1">
                <a:effectLst/>
                <a:latin typeface="Times New Roman" panose="02020603050405020304" pitchFamily="18" charset="0"/>
                <a:cs typeface="Times New Roman" panose="02020603050405020304" pitchFamily="18" charset="0"/>
              </a:rPr>
              <a:t>behavior</a:t>
            </a:r>
            <a:r>
              <a:rPr lang="en-SG" sz="2400" dirty="0">
                <a:effectLst/>
                <a:latin typeface="Times New Roman" panose="02020603050405020304" pitchFamily="18" charset="0"/>
                <a:cs typeface="Times New Roman" panose="02020603050405020304" pitchFamily="18" charset="0"/>
              </a:rPr>
              <a:t>.</a:t>
            </a:r>
            <a:r>
              <a:rPr lang="en-US" sz="2400" i="1"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9" name="TextBox 28">
            <a:extLst>
              <a:ext uri="{FF2B5EF4-FFF2-40B4-BE49-F238E27FC236}">
                <a16:creationId xmlns:a16="http://schemas.microsoft.com/office/drawing/2014/main" id="{1ABBBCA2-8CB8-5BB2-8BE5-7ED459ADAA40}"/>
              </a:ext>
            </a:extLst>
          </p:cNvPr>
          <p:cNvSpPr txBox="1"/>
          <p:nvPr/>
        </p:nvSpPr>
        <p:spPr>
          <a:xfrm>
            <a:off x="14446018" y="16224491"/>
            <a:ext cx="4923437" cy="461665"/>
          </a:xfrm>
          <a:prstGeom prst="rect">
            <a:avLst/>
          </a:prstGeom>
          <a:noFill/>
        </p:spPr>
        <p:txBody>
          <a:bodyPr wrap="square" rtlCol="0">
            <a:spAutoFit/>
          </a:bodyPr>
          <a:lstStyle/>
          <a:p>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Multiple Regression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A</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nalysis</a:t>
            </a:r>
            <a:r>
              <a:rPr lang="en-SG" sz="2400" b="1" dirty="0">
                <a:effectLst/>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D32C7F3-98F7-B124-FF70-35C4CEEA12CA}"/>
              </a:ext>
            </a:extLst>
          </p:cNvPr>
          <p:cNvSpPr txBox="1"/>
          <p:nvPr/>
        </p:nvSpPr>
        <p:spPr>
          <a:xfrm>
            <a:off x="14446018" y="13142536"/>
            <a:ext cx="4923437" cy="461665"/>
          </a:xfrm>
          <a:prstGeom prst="rect">
            <a:avLst/>
          </a:prstGeom>
          <a:noFill/>
        </p:spPr>
        <p:txBody>
          <a:bodyPr wrap="square" rtlCol="0">
            <a:spAutoFit/>
          </a:bodyPr>
          <a:lstStyle/>
          <a:p>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Basic Descriptive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S</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tatistics </a:t>
            </a: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B5ACB0-D709-CE3A-1A28-CA9BF66C3A02}"/>
              </a:ext>
            </a:extLst>
          </p:cNvPr>
          <p:cNvSpPr txBox="1"/>
          <p:nvPr/>
        </p:nvSpPr>
        <p:spPr>
          <a:xfrm>
            <a:off x="14438414" y="12273928"/>
            <a:ext cx="6082883" cy="707886"/>
          </a:xfrm>
          <a:prstGeom prst="rect">
            <a:avLst/>
          </a:prstGeom>
          <a:noFill/>
        </p:spPr>
        <p:txBody>
          <a:bodyPr wrap="square" rtlCol="0">
            <a:spAutoFit/>
          </a:bodyPr>
          <a:lstStyle/>
          <a:p>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Analytical </a:t>
            </a:r>
            <a:r>
              <a:rPr lang="en-US" sz="4000" kern="0" dirty="0">
                <a:solidFill>
                  <a:srgbClr val="3748A6"/>
                </a:solidFill>
                <a:latin typeface="Times New Roman" panose="02020603050405020304" pitchFamily="18" charset="0"/>
                <a:ea typeface="SimSun" panose="02010600030101010101" pitchFamily="2" charset="-122"/>
                <a:cs typeface="Times New Roman" panose="02020603050405020304" pitchFamily="18" charset="0"/>
              </a:rPr>
              <a:t>M</a:t>
            </a:r>
            <a:r>
              <a:rPr lang="en-US" sz="4000" kern="0" dirty="0">
                <a:solidFill>
                  <a:srgbClr val="3748A6"/>
                </a:solidFill>
                <a:effectLst/>
                <a:latin typeface="Times New Roman" panose="02020603050405020304" pitchFamily="18" charset="0"/>
                <a:ea typeface="SimSun" panose="02010600030101010101" pitchFamily="2" charset="-122"/>
                <a:cs typeface="Times New Roman" panose="02020603050405020304" pitchFamily="18" charset="0"/>
              </a:rPr>
              <a:t>ethods </a:t>
            </a:r>
            <a:endParaRPr lang="en-US" sz="4000" dirty="0">
              <a:solidFill>
                <a:srgbClr val="3748A6"/>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1A3B6C-5145-4F28-7647-7482144E85D3}"/>
              </a:ext>
            </a:extLst>
          </p:cNvPr>
          <p:cNvSpPr txBox="1"/>
          <p:nvPr/>
        </p:nvSpPr>
        <p:spPr>
          <a:xfrm>
            <a:off x="13977294" y="13764923"/>
            <a:ext cx="6303408" cy="2308324"/>
          </a:xfrm>
          <a:prstGeom prst="rect">
            <a:avLst/>
          </a:prstGeom>
          <a:noFill/>
        </p:spPr>
        <p:txBody>
          <a:bodyPr wrap="square" rtlCol="0">
            <a:spAutoFit/>
          </a:bodyPr>
          <a:lstStyle/>
          <a:p>
            <a:pPr marL="800100" indent="-342900">
              <a:buFont typeface="Arial" panose="020B0604020202020204" pitchFamily="34" charset="0"/>
              <a:buChar char="•"/>
            </a:pP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Means, Standard </a:t>
            </a: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D</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eviations, and Intercorrelations of all study variables </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800100" indent="-342900">
              <a:buFont typeface="Arial" panose="020B0604020202020204" pitchFamily="34" charset="0"/>
              <a:buChar char="•"/>
            </a:pP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Cronbach’s alpha </a:t>
            </a: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 Assessing t</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he internal consistency of scales</a:t>
            </a:r>
          </a:p>
          <a:p>
            <a:pPr marL="800100" indent="-342900">
              <a:buFont typeface="Arial" panose="020B0604020202020204" pitchFamily="34" charset="0"/>
              <a:buChar char="•"/>
            </a:pP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A threshold value of 0.70 was considered acceptable. </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D09C453-4273-AE94-85B0-699B9E063A6A}"/>
              </a:ext>
            </a:extLst>
          </p:cNvPr>
          <p:cNvSpPr txBox="1"/>
          <p:nvPr/>
        </p:nvSpPr>
        <p:spPr>
          <a:xfrm>
            <a:off x="14378358" y="19169076"/>
            <a:ext cx="6202997" cy="1938992"/>
          </a:xfrm>
          <a:prstGeom prst="rect">
            <a:avLst/>
          </a:prstGeom>
          <a:noFill/>
        </p:spPr>
        <p:txBody>
          <a:bodyPr wrap="square" rtlCol="0">
            <a:spAutoFit/>
          </a:bodyPr>
          <a:lstStyle/>
          <a:p>
            <a:pPr marL="342900" indent="-342900">
              <a:buFont typeface="Arial" panose="020B0604020202020204" pitchFamily="34" charset="0"/>
              <a:buChar char="•"/>
            </a:pP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Direct effects between the Independent variable (servant leadership)</a:t>
            </a:r>
          </a:p>
          <a:p>
            <a:pPr marL="342900" indent="-342900">
              <a:buFont typeface="Arial" panose="020B0604020202020204" pitchFamily="34" charset="0"/>
              <a:buChar char="•"/>
            </a:pP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M</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ediator (psychological safety)</a:t>
            </a:r>
          </a:p>
          <a:p>
            <a:pPr marL="342900" indent="-342900">
              <a:buFont typeface="Arial" panose="020B0604020202020204" pitchFamily="34" charset="0"/>
              <a:buChar char="•"/>
            </a:pP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M</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oderator (corporate social responsibility)</a:t>
            </a:r>
          </a:p>
          <a:p>
            <a:pPr marL="342900" indent="-342900">
              <a:buFont typeface="Arial" panose="020B0604020202020204" pitchFamily="34" charset="0"/>
              <a:buChar char="•"/>
            </a:pP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D</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ependent variable (employee </a:t>
            </a:r>
            <a:r>
              <a:rPr lang="en-SG"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8DA53900-DDEB-60DB-278D-F226FD01614D}"/>
              </a:ext>
            </a:extLst>
          </p:cNvPr>
          <p:cNvSpPr txBox="1"/>
          <p:nvPr/>
        </p:nvSpPr>
        <p:spPr>
          <a:xfrm>
            <a:off x="14378358" y="22043358"/>
            <a:ext cx="6082885" cy="1569660"/>
          </a:xfrm>
          <a:prstGeom prst="rect">
            <a:avLst/>
          </a:prstGeom>
          <a:noFill/>
        </p:spPr>
        <p:txBody>
          <a:bodyPr wrap="square" rtlCol="0">
            <a:spAutoFit/>
          </a:bodyPr>
          <a:lstStyle/>
          <a:p>
            <a:pPr marL="342900" indent="-342900">
              <a:buFont typeface="Arial" panose="020B0604020202020204" pitchFamily="34" charset="0"/>
              <a:buChar char="•"/>
            </a:pP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T</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o ascertain if the indirect effect of servant leadership on employee behaviour via psychological safety is conditional upon levels of CSR. </a:t>
            </a:r>
          </a:p>
        </p:txBody>
      </p:sp>
      <p:sp>
        <p:nvSpPr>
          <p:cNvPr id="15" name="TextBox 14">
            <a:extLst>
              <a:ext uri="{FF2B5EF4-FFF2-40B4-BE49-F238E27FC236}">
                <a16:creationId xmlns:a16="http://schemas.microsoft.com/office/drawing/2014/main" id="{05D03D75-FAF3-BE7F-21B2-845B218F6702}"/>
              </a:ext>
            </a:extLst>
          </p:cNvPr>
          <p:cNvSpPr txBox="1"/>
          <p:nvPr/>
        </p:nvSpPr>
        <p:spPr>
          <a:xfrm>
            <a:off x="14446018" y="21477068"/>
            <a:ext cx="4923437" cy="461665"/>
          </a:xfrm>
          <a:prstGeom prst="rect">
            <a:avLst/>
          </a:prstGeom>
          <a:noFill/>
        </p:spPr>
        <p:txBody>
          <a:bodyPr wrap="square" rtlCol="0">
            <a:spAutoFit/>
          </a:bodyPr>
          <a:lstStyle/>
          <a:p>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he Moderated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M</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ediation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M</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odel</a:t>
            </a:r>
            <a:endParaRPr lang="en-US" sz="24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B611E8B-1E3A-C65D-39FE-261492BC6F92}"/>
              </a:ext>
            </a:extLst>
          </p:cNvPr>
          <p:cNvSpPr txBox="1"/>
          <p:nvPr/>
        </p:nvSpPr>
        <p:spPr>
          <a:xfrm>
            <a:off x="14528029" y="24137332"/>
            <a:ext cx="4923437" cy="830997"/>
          </a:xfrm>
          <a:prstGeom prst="rect">
            <a:avLst/>
          </a:prstGeom>
          <a:noFill/>
        </p:spPr>
        <p:txBody>
          <a:bodyPr wrap="square" rtlCol="0">
            <a:spAutoFit/>
          </a:bodyPr>
          <a:lstStyle/>
          <a:p>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B</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ootstrapping &amp;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C</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onfirmatory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F</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actor </a:t>
            </a:r>
            <a:r>
              <a:rPr lang="en-SG" sz="2400" b="1" kern="0" dirty="0">
                <a:latin typeface="Times New Roman" panose="02020603050405020304" pitchFamily="18" charset="0"/>
                <a:ea typeface="Times New Roman" panose="02020603050405020304" pitchFamily="18" charset="0"/>
                <a:cs typeface="Times New Roman" panose="02020603050405020304" pitchFamily="18" charset="0"/>
              </a:rPr>
              <a:t>A</a:t>
            </a:r>
            <a:r>
              <a:rPr lang="en-SG"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nalysis (CFA) </a:t>
            </a:r>
            <a:endParaRPr lang="en-SG" sz="2400" b="1"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2" name="TextBox 21">
            <a:extLst>
              <a:ext uri="{FF2B5EF4-FFF2-40B4-BE49-F238E27FC236}">
                <a16:creationId xmlns:a16="http://schemas.microsoft.com/office/drawing/2014/main" id="{84BD6F79-448A-F980-B09D-38B7E5599D2A}"/>
              </a:ext>
            </a:extLst>
          </p:cNvPr>
          <p:cNvSpPr txBox="1"/>
          <p:nvPr/>
        </p:nvSpPr>
        <p:spPr>
          <a:xfrm>
            <a:off x="14446018" y="25224222"/>
            <a:ext cx="6359910" cy="1302921"/>
          </a:xfrm>
          <a:prstGeom prst="rect">
            <a:avLst/>
          </a:prstGeom>
          <a:noFill/>
        </p:spPr>
        <p:txBody>
          <a:bodyPr wrap="square" rtlCol="0">
            <a:spAutoFit/>
          </a:bodyPr>
          <a:lstStyle/>
          <a:p>
            <a:pPr marL="342900" lvl="0" indent="-342900">
              <a:spcAft>
                <a:spcPts val="800"/>
              </a:spcAft>
              <a:buFont typeface="Symbol" pitchFamily="2" charset="2"/>
              <a:buChar char=""/>
            </a:pP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Provides bias-corrected confidence intervals</a:t>
            </a:r>
            <a:endParaRPr lang="en-SG"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00"/>
              </a:spcAft>
              <a:buFont typeface="Symbol" pitchFamily="2" charset="2"/>
              <a:buChar char=""/>
            </a:pPr>
            <a:r>
              <a:rPr lang="en-SG" sz="2400" kern="0" dirty="0">
                <a:latin typeface="Times New Roman" panose="02020603050405020304" pitchFamily="18" charset="0"/>
                <a:ea typeface="Times New Roman" panose="02020603050405020304" pitchFamily="18" charset="0"/>
                <a:cs typeface="Times New Roman" panose="02020603050405020304" pitchFamily="18" charset="0"/>
              </a:rPr>
              <a:t>V</a:t>
            </a:r>
            <a:r>
              <a:rPr lang="en-SG" sz="2400" kern="0" dirty="0">
                <a:effectLst/>
                <a:latin typeface="Times New Roman" panose="02020603050405020304" pitchFamily="18" charset="0"/>
                <a:ea typeface="Times New Roman" panose="02020603050405020304" pitchFamily="18" charset="0"/>
                <a:cs typeface="Times New Roman" panose="02020603050405020304" pitchFamily="18" charset="0"/>
              </a:rPr>
              <a:t>alidated the measurement model, entailed examining a moderated mediation model</a:t>
            </a:r>
            <a:endParaRPr lang="en-SG"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32" name="Picture 31" descr="A diagram of a company's safety&#10;&#10;Description automatically generated">
            <a:extLst>
              <a:ext uri="{FF2B5EF4-FFF2-40B4-BE49-F238E27FC236}">
                <a16:creationId xmlns:a16="http://schemas.microsoft.com/office/drawing/2014/main" id="{38F24BFE-D7BF-F4EA-7DFA-7AB84B009E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513"/>
          <a:stretch/>
        </p:blipFill>
        <p:spPr>
          <a:xfrm>
            <a:off x="7507739" y="17363619"/>
            <a:ext cx="6216138" cy="4113449"/>
          </a:xfrm>
          <a:prstGeom prst="rect">
            <a:avLst/>
          </a:prstGeom>
          <a:ln w="12700">
            <a:solidFill>
              <a:schemeClr val="tx1"/>
            </a:solidFill>
          </a:ln>
        </p:spPr>
      </p:pic>
      <p:sp>
        <p:nvSpPr>
          <p:cNvPr id="33" name="TextBox 32">
            <a:extLst>
              <a:ext uri="{FF2B5EF4-FFF2-40B4-BE49-F238E27FC236}">
                <a16:creationId xmlns:a16="http://schemas.microsoft.com/office/drawing/2014/main" id="{CCF735EF-DF60-366B-CB1E-9C64F0DF3726}"/>
              </a:ext>
            </a:extLst>
          </p:cNvPr>
          <p:cNvSpPr txBox="1"/>
          <p:nvPr/>
        </p:nvSpPr>
        <p:spPr>
          <a:xfrm>
            <a:off x="14446019" y="6256511"/>
            <a:ext cx="6082883" cy="2677656"/>
          </a:xfrm>
          <a:prstGeom prst="rect">
            <a:avLst/>
          </a:prstGeom>
          <a:noFill/>
        </p:spPr>
        <p:txBody>
          <a:bodyPr wrap="square" rtlCol="0">
            <a:spAutoFit/>
          </a:bodyPr>
          <a:lstStyle/>
          <a:p>
            <a:pPr marL="285750" indent="-28575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E</a:t>
            </a:r>
            <a:r>
              <a:rPr lang="en-SG" sz="2400" dirty="0">
                <a:effectLst/>
                <a:latin typeface="Times New Roman" panose="02020603050405020304" pitchFamily="18" charset="0"/>
                <a:cs typeface="Times New Roman" panose="02020603050405020304" pitchFamily="18" charset="0"/>
              </a:rPr>
              <a:t>ncompassed working professionals from certain age, country and industry. </a:t>
            </a:r>
          </a:p>
          <a:p>
            <a:pPr marL="285750" indent="-285750">
              <a:buFont typeface="Arial" panose="020B0604020202020204" pitchFamily="34" charset="0"/>
              <a:buChar char="•"/>
            </a:pPr>
            <a:r>
              <a:rPr lang="en-SG" sz="2400" dirty="0">
                <a:effectLst/>
                <a:latin typeface="Times New Roman" panose="02020603050405020304" pitchFamily="18" charset="0"/>
                <a:cs typeface="Times New Roman" panose="02020603050405020304" pitchFamily="18" charset="0"/>
              </a:rPr>
              <a:t>Recruitment: online research entity boasting a participant pool</a:t>
            </a:r>
          </a:p>
          <a:p>
            <a:pPr marL="285750" indent="-28575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S</a:t>
            </a:r>
            <a:r>
              <a:rPr lang="en-SG" sz="2400" dirty="0">
                <a:effectLst/>
                <a:latin typeface="Times New Roman" panose="02020603050405020304" pitchFamily="18" charset="0"/>
                <a:cs typeface="Times New Roman" panose="02020603050405020304" pitchFamily="18" charset="0"/>
              </a:rPr>
              <a:t>urveys:  participants in three separate batches &amp; collected individuals’ occupations </a:t>
            </a:r>
            <a:r>
              <a:rPr lang="en-SG" sz="2400" dirty="0">
                <a:latin typeface="Times New Roman" panose="02020603050405020304" pitchFamily="18" charset="0"/>
                <a:cs typeface="Times New Roman" panose="02020603050405020304" pitchFamily="18" charset="0"/>
              </a:rPr>
              <a:t>and </a:t>
            </a:r>
            <a:r>
              <a:rPr lang="en-SG" sz="2400" dirty="0">
                <a:effectLst/>
                <a:latin typeface="Times New Roman" panose="02020603050405020304" pitchFamily="18" charset="0"/>
                <a:cs typeface="Times New Roman" panose="02020603050405020304" pitchFamily="18" charset="0"/>
              </a:rPr>
              <a:t>contact details</a:t>
            </a:r>
          </a:p>
        </p:txBody>
      </p:sp>
      <p:sp>
        <p:nvSpPr>
          <p:cNvPr id="34" name="TextBox 33">
            <a:extLst>
              <a:ext uri="{FF2B5EF4-FFF2-40B4-BE49-F238E27FC236}">
                <a16:creationId xmlns:a16="http://schemas.microsoft.com/office/drawing/2014/main" id="{37C771EF-FCF6-4722-F15B-E9C32062616A}"/>
              </a:ext>
            </a:extLst>
          </p:cNvPr>
          <p:cNvSpPr txBox="1"/>
          <p:nvPr/>
        </p:nvSpPr>
        <p:spPr>
          <a:xfrm>
            <a:off x="8996804" y="21599481"/>
            <a:ext cx="5109883" cy="369332"/>
          </a:xfrm>
          <a:prstGeom prst="rect">
            <a:avLst/>
          </a:prstGeom>
          <a:noFill/>
        </p:spPr>
        <p:txBody>
          <a:bodyPr wrap="square" rtlCol="0">
            <a:spAutoFit/>
          </a:bodyPr>
          <a:lstStyle/>
          <a:p>
            <a:r>
              <a:rPr lang="en-SG" b="1" i="1" dirty="0">
                <a:effectLst/>
                <a:latin typeface="Times New Roman" panose="02020603050405020304" pitchFamily="18" charset="0"/>
                <a:cs typeface="Times New Roman" panose="02020603050405020304" pitchFamily="18" charset="0"/>
              </a:rPr>
              <a:t>Figure 1. </a:t>
            </a:r>
            <a:r>
              <a:rPr lang="en-SG" i="1" dirty="0">
                <a:effectLst/>
                <a:latin typeface="Times New Roman" panose="02020603050405020304" pitchFamily="18" charset="0"/>
                <a:cs typeface="Times New Roman" panose="02020603050405020304" pitchFamily="18" charset="0"/>
              </a:rPr>
              <a:t>Theoretical model. </a:t>
            </a:r>
            <a:endParaRPr lang="en-SG" i="1" dirty="0">
              <a:latin typeface="Times New Roman" panose="02020603050405020304" pitchFamily="18" charset="0"/>
              <a:cs typeface="Times New Roman" panose="02020603050405020304" pitchFamily="18" charset="0"/>
            </a:endParaRPr>
          </a:p>
        </p:txBody>
      </p:sp>
      <p:pic>
        <p:nvPicPr>
          <p:cNvPr id="36" name="Picture 35" descr="A diagram of a psychological safety&#10;&#10;Description automatically generated">
            <a:extLst>
              <a:ext uri="{FF2B5EF4-FFF2-40B4-BE49-F238E27FC236}">
                <a16:creationId xmlns:a16="http://schemas.microsoft.com/office/drawing/2014/main" id="{C201C2C2-17BB-4157-FF6C-C6F50D71010D}"/>
              </a:ext>
            </a:extLst>
          </p:cNvPr>
          <p:cNvPicPr>
            <a:picLocks noChangeAspect="1"/>
          </p:cNvPicPr>
          <p:nvPr/>
        </p:nvPicPr>
        <p:blipFill>
          <a:blip r:embed="rId3"/>
          <a:stretch>
            <a:fillRect/>
          </a:stretch>
        </p:blipFill>
        <p:spPr>
          <a:xfrm>
            <a:off x="7553770" y="22167045"/>
            <a:ext cx="6170107" cy="3758779"/>
          </a:xfrm>
          <a:prstGeom prst="rect">
            <a:avLst/>
          </a:prstGeom>
          <a:ln w="12700">
            <a:solidFill>
              <a:schemeClr val="tx1"/>
            </a:solidFill>
          </a:ln>
        </p:spPr>
      </p:pic>
      <p:sp>
        <p:nvSpPr>
          <p:cNvPr id="42" name="Rectangle 41">
            <a:extLst>
              <a:ext uri="{FF2B5EF4-FFF2-40B4-BE49-F238E27FC236}">
                <a16:creationId xmlns:a16="http://schemas.microsoft.com/office/drawing/2014/main" id="{966CA7FA-CFD6-9188-B478-42AFEFBF8910}"/>
              </a:ext>
            </a:extLst>
          </p:cNvPr>
          <p:cNvSpPr/>
          <p:nvPr/>
        </p:nvSpPr>
        <p:spPr>
          <a:xfrm>
            <a:off x="8290682" y="23729281"/>
            <a:ext cx="631008" cy="394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E80C161-C39F-D758-C74E-293EB8BB9A19}"/>
              </a:ext>
            </a:extLst>
          </p:cNvPr>
          <p:cNvSpPr txBox="1"/>
          <p:nvPr/>
        </p:nvSpPr>
        <p:spPr>
          <a:xfrm>
            <a:off x="8681084" y="23589856"/>
            <a:ext cx="56320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t>
            </a:r>
          </a:p>
        </p:txBody>
      </p:sp>
      <p:sp>
        <p:nvSpPr>
          <p:cNvPr id="45" name="TextBox 44">
            <a:extLst>
              <a:ext uri="{FF2B5EF4-FFF2-40B4-BE49-F238E27FC236}">
                <a16:creationId xmlns:a16="http://schemas.microsoft.com/office/drawing/2014/main" id="{AD9AD7B9-F92A-5836-6079-1CC635A17C27}"/>
              </a:ext>
            </a:extLst>
          </p:cNvPr>
          <p:cNvSpPr txBox="1"/>
          <p:nvPr/>
        </p:nvSpPr>
        <p:spPr>
          <a:xfrm>
            <a:off x="14528029" y="9379646"/>
            <a:ext cx="6082883" cy="2677656"/>
          </a:xfrm>
          <a:prstGeom prst="rect">
            <a:avLst/>
          </a:prstGeom>
          <a:noFill/>
        </p:spPr>
        <p:txBody>
          <a:bodyPr wrap="square" rtlCol="0">
            <a:spAutoFit/>
          </a:bodyPr>
          <a:lstStyle/>
          <a:p>
            <a:r>
              <a:rPr lang="en-US" sz="2400" b="1" kern="0" dirty="0">
                <a:latin typeface="Times New Roman" panose="02020603050405020304" pitchFamily="18" charset="0"/>
                <a:ea typeface="SimSun" panose="02010600030101010101" pitchFamily="2" charset="-122"/>
                <a:cs typeface="Times New Roman" panose="02020603050405020304" pitchFamily="18" charset="0"/>
              </a:rPr>
              <a:t>J</a:t>
            </a:r>
            <a:r>
              <a:rPr lang="en-US" sz="2400" b="1" kern="0" dirty="0">
                <a:effectLst/>
                <a:latin typeface="Times New Roman" panose="02020603050405020304" pitchFamily="18" charset="0"/>
                <a:ea typeface="SimSun" panose="02010600030101010101" pitchFamily="2" charset="-122"/>
                <a:cs typeface="Times New Roman" panose="02020603050405020304" pitchFamily="18" charset="0"/>
              </a:rPr>
              <a:t>ustification</a:t>
            </a:r>
            <a:endParaRPr lang="en-US" b="1" kern="0" dirty="0">
              <a:latin typeface="Constantia" panose="02030602050306030303"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SG" sz="2400" dirty="0">
                <a:latin typeface="Times New Roman" panose="02020603050405020304" pitchFamily="18" charset="0"/>
                <a:cs typeface="Times New Roman" panose="02020603050405020304" pitchFamily="18" charset="0"/>
              </a:rPr>
              <a:t>E</a:t>
            </a:r>
            <a:r>
              <a:rPr lang="en-SG" sz="2400" dirty="0">
                <a:effectLst/>
                <a:latin typeface="Times New Roman" panose="02020603050405020304" pitchFamily="18" charset="0"/>
                <a:cs typeface="Times New Roman" panose="02020603050405020304" pitchFamily="18" charset="0"/>
              </a:rPr>
              <a:t>fficacious for securing a heterogeneous participant sample </a:t>
            </a:r>
          </a:p>
          <a:p>
            <a:pPr marL="285750" indent="-285750">
              <a:buFont typeface="Arial" panose="020B0604020202020204" pitchFamily="34" charset="0"/>
              <a:buChar char="•"/>
            </a:pPr>
            <a:r>
              <a:rPr lang="en-SG" sz="2400" dirty="0">
                <a:effectLst/>
                <a:latin typeface="Times New Roman" panose="02020603050405020304" pitchFamily="18" charset="0"/>
                <a:cs typeface="Times New Roman" panose="02020603050405020304" pitchFamily="18" charset="0"/>
              </a:rPr>
              <a:t>A direct and immediate mode of communication: allowing for any real-time clarifications, reminders, and prompt assistance during our study. </a:t>
            </a:r>
            <a:endParaRPr lang="en-US" sz="240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18F506B-1715-8BD2-F930-7214411EB461}"/>
              </a:ext>
            </a:extLst>
          </p:cNvPr>
          <p:cNvSpPr txBox="1"/>
          <p:nvPr/>
        </p:nvSpPr>
        <p:spPr>
          <a:xfrm>
            <a:off x="7535127" y="26059614"/>
            <a:ext cx="6170107"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What’s the relationship and strength between </a:t>
            </a: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S</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ervant </a:t>
            </a: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L</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eaders &amp; Psychological </a:t>
            </a: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S</a:t>
            </a:r>
            <a:r>
              <a:rPr lang="en-US" sz="2400" b="1" kern="100" dirty="0">
                <a:effectLst/>
                <a:latin typeface="Times New Roman" panose="02020603050405020304" pitchFamily="18" charset="0"/>
                <a:ea typeface="DengXian" panose="02010600030101010101" pitchFamily="2" charset="-122"/>
                <a:cs typeface="Times New Roman" panose="02020603050405020304" pitchFamily="18" charset="0"/>
              </a:rPr>
              <a:t>afety &amp; CS</a:t>
            </a: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R? </a:t>
            </a:r>
            <a:endParaRPr lang="en-US" sz="2400" b="1" dirty="0">
              <a:latin typeface="Times New Roman" panose="02020603050405020304" pitchFamily="18" charset="0"/>
              <a:cs typeface="Times New Roman" panose="02020603050405020304" pitchFamily="18" charset="0"/>
            </a:endParaRPr>
          </a:p>
        </p:txBody>
      </p:sp>
      <p:sp>
        <p:nvSpPr>
          <p:cNvPr id="49" name="Down Arrow 48">
            <a:extLst>
              <a:ext uri="{FF2B5EF4-FFF2-40B4-BE49-F238E27FC236}">
                <a16:creationId xmlns:a16="http://schemas.microsoft.com/office/drawing/2014/main" id="{D40B2A4D-57FE-F1AF-A3AC-2A8B0791B553}"/>
              </a:ext>
            </a:extLst>
          </p:cNvPr>
          <p:cNvSpPr/>
          <p:nvPr/>
        </p:nvSpPr>
        <p:spPr>
          <a:xfrm rot="13687774">
            <a:off x="7768181" y="24211164"/>
            <a:ext cx="781675" cy="1140664"/>
          </a:xfrm>
          <a:prstGeom prst="downArrow">
            <a:avLst/>
          </a:prstGeom>
          <a:solidFill>
            <a:srgbClr val="E6EC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F8F1AC7B-8D24-A310-16B3-E7839DAAE626}"/>
              </a:ext>
            </a:extLst>
          </p:cNvPr>
          <p:cNvSpPr/>
          <p:nvPr/>
        </p:nvSpPr>
        <p:spPr>
          <a:xfrm rot="2904365">
            <a:off x="12365247" y="22344793"/>
            <a:ext cx="781675" cy="971876"/>
          </a:xfrm>
          <a:prstGeom prst="downArrow">
            <a:avLst/>
          </a:prstGeom>
          <a:solidFill>
            <a:srgbClr val="E6EC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D1D0E17-532A-168F-4EDB-EA5CF273FC44}"/>
              </a:ext>
            </a:extLst>
          </p:cNvPr>
          <p:cNvSpPr txBox="1"/>
          <p:nvPr/>
        </p:nvSpPr>
        <p:spPr>
          <a:xfrm>
            <a:off x="2684133" y="27909764"/>
            <a:ext cx="17552299" cy="1661993"/>
          </a:xfrm>
          <a:prstGeom prst="rect">
            <a:avLst/>
          </a:prstGeom>
          <a:noFill/>
        </p:spPr>
        <p:txBody>
          <a:bodyPr wrap="square" rtlCol="0">
            <a:spAutoFit/>
          </a:bodyPr>
          <a:lstStyle/>
          <a:p>
            <a:r>
              <a:rPr lang="en-US" sz="14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sz="1400" i="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Afsar</a:t>
            </a:r>
            <a:r>
              <a:rPr lang="en-US" sz="14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B., Cheema, S. and </a:t>
            </a:r>
            <a:r>
              <a:rPr lang="en-US" sz="1400" i="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Javed</a:t>
            </a:r>
            <a:r>
              <a:rPr lang="en-US" sz="14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F., 2018. Activating employee's pro‐environmental behaviors: The role of CSR, organizational identification, and environmentally specific servant leadership. Corporate Social Responsibility and Environmental Management, 25(5), pp.904-911.</a:t>
            </a:r>
          </a:p>
          <a:p>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[2] van de Bunt, S. and </a:t>
            </a:r>
            <a:r>
              <a:rPr lang="en-US" sz="1400" i="1" dirty="0" err="1">
                <a:effectLst/>
                <a:latin typeface="Times New Roman" panose="02020603050405020304" pitchFamily="18" charset="0"/>
                <a:ea typeface="DengXian" panose="02010600030101010101" pitchFamily="2" charset="-122"/>
                <a:cs typeface="Times New Roman" panose="02020603050405020304" pitchFamily="18" charset="0"/>
              </a:rPr>
              <a:t>Salomons</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 L., 2018. Servant leadership as a key for the successful implementation of corporate social responsibility in the pharmaceutical industry. The Palgrave Handbook of Workplace Spirituality and Fulfillment, 1, pp.397-422.</a:t>
            </a:r>
            <a:endParaRPr lang="en-SG" sz="1400" i="1"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[3]Kincaid, M., 2012. Building corporate social responsibility through servant-leadership. International Journal of Leadership Studies, 7(2), pp.151-171. </a:t>
            </a:r>
            <a:endParaRPr lang="en-SG" sz="1400" i="1"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[4]</a:t>
            </a:r>
            <a:r>
              <a:rPr lang="en-US" sz="1400" i="1" dirty="0" err="1">
                <a:effectLst/>
                <a:latin typeface="Times New Roman" panose="02020603050405020304" pitchFamily="18" charset="0"/>
                <a:ea typeface="DengXian" panose="02010600030101010101" pitchFamily="2" charset="-122"/>
                <a:cs typeface="Times New Roman" panose="02020603050405020304" pitchFamily="18" charset="0"/>
              </a:rPr>
              <a:t>Coetzer</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 M.F., </a:t>
            </a:r>
            <a:r>
              <a:rPr lang="en-US" sz="1400" i="1" dirty="0" err="1">
                <a:effectLst/>
                <a:latin typeface="Times New Roman" panose="02020603050405020304" pitchFamily="18" charset="0"/>
                <a:ea typeface="DengXian" panose="02010600030101010101" pitchFamily="2" charset="-122"/>
                <a:cs typeface="Times New Roman" panose="02020603050405020304" pitchFamily="18" charset="0"/>
              </a:rPr>
              <a:t>Bussin</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 M. and Geldenhuys, M., 2017. The functions of a servant leader. Administrative Sciences, 7(1), p.5.</a:t>
            </a:r>
            <a:endParaRPr lang="en-SG" sz="1400" i="1"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[5]</a:t>
            </a:r>
            <a:r>
              <a:rPr lang="en-SG" sz="1800" b="1" dirty="0">
                <a:effectLst/>
                <a:latin typeface="URWPalladioL"/>
              </a:rPr>
              <a:t> </a:t>
            </a:r>
            <a:r>
              <a:rPr lang="en-SG" sz="1400" i="1" dirty="0" err="1">
                <a:effectLst/>
                <a:latin typeface="Times New Roman" panose="02020603050405020304" pitchFamily="18" charset="0"/>
                <a:cs typeface="Times New Roman" panose="02020603050405020304" pitchFamily="18" charset="0"/>
              </a:rPr>
              <a:t>Taewoo</a:t>
            </a:r>
            <a:r>
              <a:rPr lang="en-SG" sz="1400" i="1" dirty="0">
                <a:effectLst/>
                <a:latin typeface="Times New Roman" panose="02020603050405020304" pitchFamily="18" charset="0"/>
                <a:cs typeface="Times New Roman" panose="02020603050405020304" pitchFamily="18" charset="0"/>
              </a:rPr>
              <a:t> </a:t>
            </a:r>
            <a:r>
              <a:rPr lang="en-SG" sz="1400" i="1" dirty="0" err="1">
                <a:effectLst/>
                <a:latin typeface="Times New Roman" panose="02020603050405020304" pitchFamily="18" charset="0"/>
                <a:cs typeface="Times New Roman" panose="02020603050405020304" pitchFamily="18" charset="0"/>
              </a:rPr>
              <a:t>Roh</a:t>
            </a:r>
            <a:r>
              <a:rPr lang="en-SG" sz="1400" i="1" dirty="0">
                <a:effectLst/>
                <a:latin typeface="Times New Roman" panose="02020603050405020304" pitchFamily="18" charset="0"/>
                <a:cs typeface="Times New Roman" panose="02020603050405020304" pitchFamily="18" charset="0"/>
              </a:rPr>
              <a:t> 1, Min-</a:t>
            </a:r>
            <a:r>
              <a:rPr lang="en-SG" sz="1400" i="1" dirty="0" err="1">
                <a:effectLst/>
                <a:latin typeface="Times New Roman" panose="02020603050405020304" pitchFamily="18" charset="0"/>
                <a:cs typeface="Times New Roman" panose="02020603050405020304" pitchFamily="18" charset="0"/>
              </a:rPr>
              <a:t>Jik</a:t>
            </a:r>
            <a:r>
              <a:rPr lang="en-SG" sz="1400" i="1" dirty="0">
                <a:effectLst/>
                <a:latin typeface="Times New Roman" panose="02020603050405020304" pitchFamily="18" charset="0"/>
                <a:cs typeface="Times New Roman" panose="02020603050405020304" pitchFamily="18" charset="0"/>
              </a:rPr>
              <a:t> Kim 2, and </a:t>
            </a:r>
            <a:r>
              <a:rPr lang="en-SG" sz="1400" i="1" dirty="0" err="1">
                <a:effectLst/>
                <a:latin typeface="Times New Roman" panose="02020603050405020304" pitchFamily="18" charset="0"/>
                <a:cs typeface="Times New Roman" panose="02020603050405020304" pitchFamily="18" charset="0"/>
              </a:rPr>
              <a:t>Yunsook</a:t>
            </a:r>
            <a:r>
              <a:rPr lang="en-SG" sz="1400" i="1" dirty="0">
                <a:effectLst/>
                <a:latin typeface="Times New Roman" panose="02020603050405020304" pitchFamily="18" charset="0"/>
                <a:cs typeface="Times New Roman" panose="02020603050405020304" pitchFamily="18" charset="0"/>
              </a:rPr>
              <a:t> Hong 3,</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 2023. </a:t>
            </a:r>
            <a:r>
              <a:rPr lang="en-SG" sz="1400" i="1" dirty="0">
                <a:effectLst/>
                <a:latin typeface="Times New Roman" panose="02020603050405020304" pitchFamily="18" charset="0"/>
                <a:cs typeface="Times New Roman" panose="02020603050405020304" pitchFamily="18" charset="0"/>
              </a:rPr>
              <a:t>The Mediating Role of Psychological Safety and the Moderating Effect of Corporate Social Responsibility </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101, pp.415-434</a:t>
            </a:r>
            <a:endParaRPr lang="en-SG" sz="1400" i="1" dirty="0">
              <a:latin typeface="Times New Roman" panose="02020603050405020304" pitchFamily="18" charset="0"/>
              <a:cs typeface="Times New Roman" panose="02020603050405020304" pitchFamily="18" charset="0"/>
            </a:endParaRPr>
          </a:p>
        </p:txBody>
      </p:sp>
      <p:pic>
        <p:nvPicPr>
          <p:cNvPr id="57" name="Picture 56" descr="A circular diagram of corporate social responsibility with Ice hockey rink in the background&#10;&#10;Description automatically generated">
            <a:extLst>
              <a:ext uri="{FF2B5EF4-FFF2-40B4-BE49-F238E27FC236}">
                <a16:creationId xmlns:a16="http://schemas.microsoft.com/office/drawing/2014/main" id="{C4EAAD4E-E50A-0D3C-DFB0-F4E050FDE88D}"/>
              </a:ext>
            </a:extLst>
          </p:cNvPr>
          <p:cNvPicPr>
            <a:picLocks noChangeAspect="1"/>
          </p:cNvPicPr>
          <p:nvPr/>
        </p:nvPicPr>
        <p:blipFill>
          <a:blip r:embed="rId4"/>
          <a:stretch>
            <a:fillRect/>
          </a:stretch>
        </p:blipFill>
        <p:spPr>
          <a:xfrm>
            <a:off x="3257603" y="5707660"/>
            <a:ext cx="3495943" cy="3515575"/>
          </a:xfrm>
          <a:prstGeom prst="ellipse">
            <a:avLst/>
          </a:prstGeom>
          <a:ln>
            <a:noFill/>
          </a:ln>
          <a:effectLst>
            <a:softEdge rad="112500"/>
          </a:effectLst>
        </p:spPr>
      </p:pic>
      <p:sp>
        <p:nvSpPr>
          <p:cNvPr id="62" name="TextBox 61">
            <a:extLst>
              <a:ext uri="{FF2B5EF4-FFF2-40B4-BE49-F238E27FC236}">
                <a16:creationId xmlns:a16="http://schemas.microsoft.com/office/drawing/2014/main" id="{76CA387C-5C98-59F8-5813-171D54E18D66}"/>
              </a:ext>
            </a:extLst>
          </p:cNvPr>
          <p:cNvSpPr txBox="1"/>
          <p:nvPr/>
        </p:nvSpPr>
        <p:spPr>
          <a:xfrm>
            <a:off x="711931" y="9458169"/>
            <a:ext cx="6279413" cy="4893647"/>
          </a:xfrm>
          <a:prstGeom prst="rect">
            <a:avLst/>
          </a:prstGeom>
          <a:noFill/>
        </p:spPr>
        <p:txBody>
          <a:bodyPr wrap="square" rtlCol="0">
            <a:spAutoFit/>
          </a:bodyPr>
          <a:lstStyle/>
          <a:p>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review academic literature pertaining to servant leadership given that servant leadership stands out among leadership styles by emphasizing ethical behavior, and stakeholder engagement in alignment with CSR principles. The review will first evaluate literature about definitions of CSR and servant leadership, and then it will focus on critically evaluating literature on relationship between servant leadership and </a:t>
            </a:r>
            <a:r>
              <a:rPr lang="en-US" sz="2400" kern="100" dirty="0" err="1">
                <a:effectLst/>
                <a:latin typeface="Times New Roman" panose="02020603050405020304" pitchFamily="18" charset="0"/>
                <a:ea typeface="DengXian" panose="02010600030101010101" pitchFamily="2" charset="-122"/>
                <a:cs typeface="Times New Roman" panose="02020603050405020304" pitchFamily="18" charset="0"/>
              </a:rPr>
              <a:t>organisational</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 outcomes of CSR.</a:t>
            </a: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After figuring out, we will explore the m</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echanisms and find the one interested us most. Ultimately, research questions based on former study will be proposed.</a:t>
            </a:r>
          </a:p>
        </p:txBody>
      </p:sp>
      <p:sp>
        <p:nvSpPr>
          <p:cNvPr id="63" name="TextBox 62">
            <a:extLst>
              <a:ext uri="{FF2B5EF4-FFF2-40B4-BE49-F238E27FC236}">
                <a16:creationId xmlns:a16="http://schemas.microsoft.com/office/drawing/2014/main" id="{ACF13EF1-444D-B1FE-BE1D-064EFF1575FD}"/>
              </a:ext>
            </a:extLst>
          </p:cNvPr>
          <p:cNvSpPr txBox="1"/>
          <p:nvPr/>
        </p:nvSpPr>
        <p:spPr>
          <a:xfrm>
            <a:off x="796762" y="3090965"/>
            <a:ext cx="8417624" cy="523220"/>
          </a:xfrm>
          <a:prstGeom prst="rect">
            <a:avLst/>
          </a:prstGeom>
          <a:noFill/>
        </p:spPr>
        <p:txBody>
          <a:bodyPr wrap="square" rtlCol="0">
            <a:spAutoFit/>
          </a:bodyPr>
          <a:lstStyle/>
          <a:p>
            <a:r>
              <a:rPr lang="en-US" sz="2800" b="1" i="1" dirty="0">
                <a:solidFill>
                  <a:srgbClr val="3748A6"/>
                </a:solidFill>
                <a:latin typeface="Times New Roman" panose="02020603050405020304" pitchFamily="18" charset="0"/>
                <a:cs typeface="Times New Roman" panose="02020603050405020304" pitchFamily="18" charset="0"/>
              </a:rPr>
              <a:t>Author: Jiang </a:t>
            </a:r>
            <a:r>
              <a:rPr lang="en-US" sz="2800" b="1" i="1" dirty="0" err="1">
                <a:solidFill>
                  <a:srgbClr val="3748A6"/>
                </a:solidFill>
                <a:latin typeface="Times New Roman" panose="02020603050405020304" pitchFamily="18" charset="0"/>
                <a:cs typeface="Times New Roman" panose="02020603050405020304" pitchFamily="18" charset="0"/>
              </a:rPr>
              <a:t>Xingzhi</a:t>
            </a:r>
            <a:endParaRPr lang="en-US" sz="2800" b="1" i="1" dirty="0">
              <a:solidFill>
                <a:srgbClr val="3748A6"/>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8FE2186-5E61-20CA-FF68-4398ED92FA4D}"/>
              </a:ext>
            </a:extLst>
          </p:cNvPr>
          <p:cNvSpPr txBox="1"/>
          <p:nvPr/>
        </p:nvSpPr>
        <p:spPr>
          <a:xfrm>
            <a:off x="7510685" y="16914094"/>
            <a:ext cx="4506143"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CWB : Counterproductive Work Behavior) </a:t>
            </a:r>
          </a:p>
        </p:txBody>
      </p:sp>
      <p:sp>
        <p:nvSpPr>
          <p:cNvPr id="37" name="Rectangle 36">
            <a:extLst>
              <a:ext uri="{FF2B5EF4-FFF2-40B4-BE49-F238E27FC236}">
                <a16:creationId xmlns:a16="http://schemas.microsoft.com/office/drawing/2014/main" id="{2FEFAA79-06EF-3D36-46AF-8820279F4057}"/>
              </a:ext>
            </a:extLst>
          </p:cNvPr>
          <p:cNvSpPr/>
          <p:nvPr/>
        </p:nvSpPr>
        <p:spPr>
          <a:xfrm>
            <a:off x="9269091" y="24494087"/>
            <a:ext cx="631008" cy="214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1C296C-6ED5-856F-C2DC-9CE5F0C307D7}"/>
              </a:ext>
            </a:extLst>
          </p:cNvPr>
          <p:cNvSpPr txBox="1"/>
          <p:nvPr/>
        </p:nvSpPr>
        <p:spPr>
          <a:xfrm>
            <a:off x="9622521" y="24209354"/>
            <a:ext cx="682591" cy="400110"/>
          </a:xfrm>
          <a:prstGeom prst="rect">
            <a:avLst/>
          </a:prstGeom>
          <a:solidFill>
            <a:schemeClr val="bg1"/>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a:t>
            </a:r>
          </a:p>
        </p:txBody>
      </p:sp>
      <p:sp>
        <p:nvSpPr>
          <p:cNvPr id="39" name="Rectangle 38">
            <a:extLst>
              <a:ext uri="{FF2B5EF4-FFF2-40B4-BE49-F238E27FC236}">
                <a16:creationId xmlns:a16="http://schemas.microsoft.com/office/drawing/2014/main" id="{9FB65D4F-0F76-0217-D5BC-A74E2E4ADF76}"/>
              </a:ext>
            </a:extLst>
          </p:cNvPr>
          <p:cNvSpPr/>
          <p:nvPr/>
        </p:nvSpPr>
        <p:spPr>
          <a:xfrm>
            <a:off x="12016828" y="23600975"/>
            <a:ext cx="728601" cy="27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B2948DD-C0C1-AAE8-6522-404CE629DD6F}"/>
              </a:ext>
            </a:extLst>
          </p:cNvPr>
          <p:cNvSpPr txBox="1"/>
          <p:nvPr/>
        </p:nvSpPr>
        <p:spPr>
          <a:xfrm>
            <a:off x="12113751" y="23464879"/>
            <a:ext cx="696370" cy="461665"/>
          </a:xfrm>
          <a:prstGeom prst="rect">
            <a:avLst/>
          </a:prstGeom>
          <a:solidFill>
            <a:schemeClr val="bg1"/>
          </a:solidFill>
        </p:spPr>
        <p:txBody>
          <a:bodyPr wrap="square" rtlCol="0">
            <a:spAutoFit/>
          </a:bodyPr>
          <a:lstStyle/>
          <a:p>
            <a:r>
              <a:rPr lang="en-US" sz="2400" b="1" dirty="0">
                <a:latin typeface="Times New Roman" panose="02020603050405020304" pitchFamily="18" charset="0"/>
                <a:cs typeface="Times New Roman" panose="02020603050405020304" pitchFamily="18" charset="0"/>
              </a:rPr>
              <a:t>?</a:t>
            </a:r>
          </a:p>
        </p:txBody>
      </p:sp>
      <p:pic>
        <p:nvPicPr>
          <p:cNvPr id="48" name="Picture 47" descr="A table with numbers and symbols&#10;&#10;Description automatically generated">
            <a:extLst>
              <a:ext uri="{FF2B5EF4-FFF2-40B4-BE49-F238E27FC236}">
                <a16:creationId xmlns:a16="http://schemas.microsoft.com/office/drawing/2014/main" id="{04F8C2A0-5982-BCAF-5A0A-54C0013C2FAE}"/>
              </a:ext>
            </a:extLst>
          </p:cNvPr>
          <p:cNvPicPr>
            <a:picLocks noChangeAspect="1"/>
          </p:cNvPicPr>
          <p:nvPr/>
        </p:nvPicPr>
        <p:blipFill rotWithShape="1">
          <a:blip r:embed="rId5"/>
          <a:srcRect t="4595" b="2689"/>
          <a:stretch/>
        </p:blipFill>
        <p:spPr>
          <a:xfrm>
            <a:off x="14378358" y="16837400"/>
            <a:ext cx="6303409" cy="2072034"/>
          </a:xfrm>
          <a:prstGeom prst="rect">
            <a:avLst/>
          </a:prstGeom>
          <a:ln w="28575">
            <a:solidFill>
              <a:schemeClr val="tx1"/>
            </a:solidFill>
          </a:ln>
        </p:spPr>
      </p:pic>
      <p:sp>
        <p:nvSpPr>
          <p:cNvPr id="52" name="Rectangle 51">
            <a:extLst>
              <a:ext uri="{FF2B5EF4-FFF2-40B4-BE49-F238E27FC236}">
                <a16:creationId xmlns:a16="http://schemas.microsoft.com/office/drawing/2014/main" id="{A7A6062C-AEE4-9A70-D0D6-F30C4E8BB8D2}"/>
              </a:ext>
            </a:extLst>
          </p:cNvPr>
          <p:cNvSpPr/>
          <p:nvPr/>
        </p:nvSpPr>
        <p:spPr>
          <a:xfrm>
            <a:off x="8290682" y="23438808"/>
            <a:ext cx="631008" cy="214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logo of a university of aberdeen&#10;&#10;Description automatically generated">
            <a:extLst>
              <a:ext uri="{FF2B5EF4-FFF2-40B4-BE49-F238E27FC236}">
                <a16:creationId xmlns:a16="http://schemas.microsoft.com/office/drawing/2014/main" id="{E600AE62-ADC6-CEC1-6E80-18715F5CD222}"/>
              </a:ext>
            </a:extLst>
          </p:cNvPr>
          <p:cNvPicPr>
            <a:picLocks noChangeAspect="1"/>
          </p:cNvPicPr>
          <p:nvPr/>
        </p:nvPicPr>
        <p:blipFill rotWithShape="1">
          <a:blip r:embed="rId6"/>
          <a:srcRect t="17061" b="18656"/>
          <a:stretch/>
        </p:blipFill>
        <p:spPr>
          <a:xfrm>
            <a:off x="16193335" y="1201265"/>
            <a:ext cx="4488432" cy="2327349"/>
          </a:xfrm>
          <a:prstGeom prst="rect">
            <a:avLst/>
          </a:prstGeom>
        </p:spPr>
      </p:pic>
    </p:spTree>
    <p:extLst>
      <p:ext uri="{BB962C8B-B14F-4D97-AF65-F5344CB8AC3E}">
        <p14:creationId xmlns:p14="http://schemas.microsoft.com/office/powerpoint/2010/main" val="1253837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245</TotalTime>
  <Words>836</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URWPalladioL</vt:lpstr>
      <vt:lpstr>Arial</vt:lpstr>
      <vt:lpstr>Calibri</vt:lpstr>
      <vt:lpstr>Calibri Light</vt:lpstr>
      <vt:lpstr>Constantia</vt:lpstr>
      <vt:lpstr>Symbol</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7</cp:revision>
  <dcterms:created xsi:type="dcterms:W3CDTF">2024-04-08T14:04:23Z</dcterms:created>
  <dcterms:modified xsi:type="dcterms:W3CDTF">2024-04-10T14:45:38Z</dcterms:modified>
  <cp:category/>
</cp:coreProperties>
</file>