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0045"/>
    <a:srgbClr val="7030A0"/>
    <a:srgbClr val="D8CEDC"/>
    <a:srgbClr val="520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5"/>
  </p:normalViewPr>
  <p:slideViewPr>
    <p:cSldViewPr snapToGrid="0">
      <p:cViewPr>
        <p:scale>
          <a:sx n="94" d="100"/>
          <a:sy n="94" d="100"/>
        </p:scale>
        <p:origin x="1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6A93620-9083-EA48-BD1D-5E458DAE4A8F}"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169819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A93620-9083-EA48-BD1D-5E458DAE4A8F}"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196634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A93620-9083-EA48-BD1D-5E458DAE4A8F}"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216723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A93620-9083-EA48-BD1D-5E458DAE4A8F}"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209125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6A93620-9083-EA48-BD1D-5E458DAE4A8F}"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78529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A93620-9083-EA48-BD1D-5E458DAE4A8F}" type="datetimeFigureOut">
              <a:rPr lang="en-US" smtClean="0"/>
              <a:t>4/27/24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342576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6A93620-9083-EA48-BD1D-5E458DAE4A8F}" type="datetimeFigureOut">
              <a:rPr lang="en-US" smtClean="0"/>
              <a:t>4/27/24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256230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6A93620-9083-EA48-BD1D-5E458DAE4A8F}" type="datetimeFigureOut">
              <a:rPr lang="en-US" smtClean="0"/>
              <a:t>4/27/24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38131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93620-9083-EA48-BD1D-5E458DAE4A8F}" type="datetimeFigureOut">
              <a:rPr lang="en-US" smtClean="0"/>
              <a:t>4/27/24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218893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46A93620-9083-EA48-BD1D-5E458DAE4A8F}" type="datetimeFigureOut">
              <a:rPr lang="en-US" smtClean="0"/>
              <a:t>4/27/24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172658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46A93620-9083-EA48-BD1D-5E458DAE4A8F}" type="datetimeFigureOut">
              <a:rPr lang="en-US" smtClean="0"/>
              <a:t>4/27/24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F45F-EF99-1440-88DB-673A8CDAFABC}" type="slidenum">
              <a:rPr lang="en-US" smtClean="0"/>
              <a:t>‹#›</a:t>
            </a:fld>
            <a:endParaRPr lang="en-US"/>
          </a:p>
        </p:txBody>
      </p:sp>
    </p:spTree>
    <p:extLst>
      <p:ext uri="{BB962C8B-B14F-4D97-AF65-F5344CB8AC3E}">
        <p14:creationId xmlns:p14="http://schemas.microsoft.com/office/powerpoint/2010/main" val="351255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46A93620-9083-EA48-BD1D-5E458DAE4A8F}" type="datetimeFigureOut">
              <a:rPr lang="en-US" smtClean="0"/>
              <a:t>4/27/24</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9DDDF45F-EF99-1440-88DB-673A8CDAFABC}" type="slidenum">
              <a:rPr lang="en-US" smtClean="0"/>
              <a:t>‹#›</a:t>
            </a:fld>
            <a:endParaRPr lang="en-US"/>
          </a:p>
        </p:txBody>
      </p:sp>
    </p:spTree>
    <p:extLst>
      <p:ext uri="{BB962C8B-B14F-4D97-AF65-F5344CB8AC3E}">
        <p14:creationId xmlns:p14="http://schemas.microsoft.com/office/powerpoint/2010/main" val="2231019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D20CB2D7-5698-1547-17A0-41A92BE2C988}"/>
              </a:ext>
            </a:extLst>
          </p:cNvPr>
          <p:cNvSpPr/>
          <p:nvPr/>
        </p:nvSpPr>
        <p:spPr>
          <a:xfrm>
            <a:off x="501386" y="27983877"/>
            <a:ext cx="20480827" cy="1814117"/>
          </a:xfrm>
          <a:prstGeom prst="rect">
            <a:avLst/>
          </a:prstGeom>
          <a:solidFill>
            <a:srgbClr val="4E004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FEED48B-6BC3-CC06-9F9F-9473399314C3}"/>
              </a:ext>
            </a:extLst>
          </p:cNvPr>
          <p:cNvSpPr/>
          <p:nvPr/>
        </p:nvSpPr>
        <p:spPr>
          <a:xfrm>
            <a:off x="596900" y="609888"/>
            <a:ext cx="20189824" cy="2914850"/>
          </a:xfrm>
          <a:prstGeom prst="rect">
            <a:avLst/>
          </a:prstGeom>
          <a:solidFill>
            <a:srgbClr val="5200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C27230B-38CD-17B9-EB97-E0577DD255C7}"/>
              </a:ext>
            </a:extLst>
          </p:cNvPr>
          <p:cNvSpPr/>
          <p:nvPr/>
        </p:nvSpPr>
        <p:spPr>
          <a:xfrm>
            <a:off x="660400" y="4002150"/>
            <a:ext cx="6370320" cy="12349475"/>
          </a:xfrm>
          <a:prstGeom prst="rect">
            <a:avLst/>
          </a:prstGeom>
          <a:solidFill>
            <a:srgbClr val="D8C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93A9739-704C-5F79-1B6F-21C64B7510C6}"/>
              </a:ext>
            </a:extLst>
          </p:cNvPr>
          <p:cNvSpPr txBox="1"/>
          <p:nvPr/>
        </p:nvSpPr>
        <p:spPr>
          <a:xfrm>
            <a:off x="1088505" y="1087299"/>
            <a:ext cx="18389601" cy="1446550"/>
          </a:xfrm>
          <a:prstGeom prst="rect">
            <a:avLst/>
          </a:prstGeom>
          <a:noFill/>
        </p:spPr>
        <p:txBody>
          <a:bodyPr wrap="square" rtlCol="0">
            <a:spAutoFit/>
          </a:bodyPr>
          <a:lstStyle/>
          <a:p>
            <a:r>
              <a:rPr lang="en-SG" sz="4400" dirty="0">
                <a:solidFill>
                  <a:schemeClr val="bg1"/>
                </a:solidFill>
                <a:effectLst/>
                <a:latin typeface="Times New Roman" panose="02020603050405020304" pitchFamily="18" charset="0"/>
                <a:cs typeface="Times New Roman" panose="02020603050405020304" pitchFamily="18" charset="0"/>
              </a:rPr>
              <a:t>Fluorescence Spectroscopy Measurement for </a:t>
            </a:r>
          </a:p>
          <a:p>
            <a:r>
              <a:rPr lang="en-SG" sz="4400" dirty="0">
                <a:solidFill>
                  <a:schemeClr val="bg1"/>
                </a:solidFill>
                <a:effectLst/>
                <a:latin typeface="Times New Roman" panose="02020603050405020304" pitchFamily="18" charset="0"/>
                <a:cs typeface="Times New Roman" panose="02020603050405020304" pitchFamily="18" charset="0"/>
              </a:rPr>
              <a:t>Quality Assessment of Food Systems </a:t>
            </a:r>
          </a:p>
        </p:txBody>
      </p:sp>
      <p:sp>
        <p:nvSpPr>
          <p:cNvPr id="7" name="TextBox 6">
            <a:extLst>
              <a:ext uri="{FF2B5EF4-FFF2-40B4-BE49-F238E27FC236}">
                <a16:creationId xmlns:a16="http://schemas.microsoft.com/office/drawing/2014/main" id="{8E6391A1-E5D1-B467-3829-EEB48BCBD8B6}"/>
              </a:ext>
            </a:extLst>
          </p:cNvPr>
          <p:cNvSpPr txBox="1"/>
          <p:nvPr/>
        </p:nvSpPr>
        <p:spPr>
          <a:xfrm>
            <a:off x="933735" y="4311734"/>
            <a:ext cx="4826000" cy="646331"/>
          </a:xfrm>
          <a:prstGeom prst="rect">
            <a:avLst/>
          </a:prstGeom>
          <a:noFill/>
        </p:spPr>
        <p:txBody>
          <a:bodyPr wrap="square" rtlCol="0">
            <a:spAutoFit/>
          </a:bodyPr>
          <a:lstStyle/>
          <a:p>
            <a:r>
              <a:rPr lang="en-SG" sz="3600" kern="100" dirty="0">
                <a:effectLst/>
                <a:latin typeface="Times New Roman" panose="02020603050405020304" pitchFamily="18" charset="0"/>
                <a:ea typeface="DengXian" panose="02010600030101010101" pitchFamily="2" charset="-122"/>
                <a:cs typeface="Times New Roman" panose="02020603050405020304" pitchFamily="18" charset="0"/>
              </a:rPr>
              <a:t>Abstract</a:t>
            </a:r>
          </a:p>
        </p:txBody>
      </p:sp>
      <p:sp>
        <p:nvSpPr>
          <p:cNvPr id="9" name="Rectangle 8">
            <a:extLst>
              <a:ext uri="{FF2B5EF4-FFF2-40B4-BE49-F238E27FC236}">
                <a16:creationId xmlns:a16="http://schemas.microsoft.com/office/drawing/2014/main" id="{800D9818-64CA-EA3F-3304-F68F85DBCB9E}"/>
              </a:ext>
            </a:extLst>
          </p:cNvPr>
          <p:cNvSpPr/>
          <p:nvPr/>
        </p:nvSpPr>
        <p:spPr>
          <a:xfrm>
            <a:off x="7542212" y="4002149"/>
            <a:ext cx="6370320" cy="2365833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F29C04-99A8-EF21-1E83-C659B2B07463}"/>
              </a:ext>
            </a:extLst>
          </p:cNvPr>
          <p:cNvSpPr/>
          <p:nvPr/>
        </p:nvSpPr>
        <p:spPr>
          <a:xfrm>
            <a:off x="14403704" y="4002149"/>
            <a:ext cx="6578509" cy="2365833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DC7DF51-BAE8-CEDC-C489-44ADD9F2B7B3}"/>
              </a:ext>
            </a:extLst>
          </p:cNvPr>
          <p:cNvSpPr txBox="1"/>
          <p:nvPr/>
        </p:nvSpPr>
        <p:spPr>
          <a:xfrm>
            <a:off x="7698423" y="4363945"/>
            <a:ext cx="4826000" cy="584775"/>
          </a:xfrm>
          <a:prstGeom prst="rect">
            <a:avLst/>
          </a:prstGeom>
          <a:noFill/>
        </p:spPr>
        <p:txBody>
          <a:bodyPr wrap="square" rtlCol="0">
            <a:spAutoFit/>
          </a:bodyPr>
          <a:lstStyle/>
          <a:p>
            <a:pPr lvl="0"/>
            <a:r>
              <a:rPr lang="en-SG" sz="3200" kern="100" dirty="0">
                <a:solidFill>
                  <a:schemeClr val="bg1"/>
                </a:solidFill>
                <a:effectLst/>
                <a:highlight>
                  <a:srgbClr val="4E0045"/>
                </a:highlight>
                <a:latin typeface="Times New Roman" panose="02020603050405020304" pitchFamily="18" charset="0"/>
                <a:ea typeface="DengXian" panose="02010600030101010101" pitchFamily="2" charset="-122"/>
                <a:cs typeface="Times New Roman" panose="02020603050405020304" pitchFamily="18" charset="0"/>
              </a:rPr>
              <a:t>Instrumentation</a:t>
            </a:r>
          </a:p>
        </p:txBody>
      </p:sp>
      <p:sp>
        <p:nvSpPr>
          <p:cNvPr id="13" name="TextBox 12">
            <a:extLst>
              <a:ext uri="{FF2B5EF4-FFF2-40B4-BE49-F238E27FC236}">
                <a16:creationId xmlns:a16="http://schemas.microsoft.com/office/drawing/2014/main" id="{2BA51C73-D2B4-B37E-FCFB-0D5ED6C84203}"/>
              </a:ext>
            </a:extLst>
          </p:cNvPr>
          <p:cNvSpPr txBox="1"/>
          <p:nvPr/>
        </p:nvSpPr>
        <p:spPr>
          <a:xfrm>
            <a:off x="501386" y="17189102"/>
            <a:ext cx="6108419" cy="584775"/>
          </a:xfrm>
          <a:prstGeom prst="rect">
            <a:avLst/>
          </a:prstGeom>
          <a:noFill/>
        </p:spPr>
        <p:txBody>
          <a:bodyPr wrap="square" rtlCol="0">
            <a:spAutoFit/>
          </a:bodyPr>
          <a:lstStyle/>
          <a:p>
            <a:pPr lvl="0"/>
            <a:r>
              <a:rPr lang="en-SG" sz="3200" kern="100" dirty="0">
                <a:solidFill>
                  <a:schemeClr val="bg1"/>
                </a:solidFill>
                <a:effectLst/>
                <a:highlight>
                  <a:srgbClr val="4E0045"/>
                </a:highlight>
                <a:latin typeface="Times New Roman" panose="02020603050405020304" pitchFamily="18" charset="0"/>
                <a:ea typeface="DengXian" panose="02010600030101010101" pitchFamily="2" charset="-122"/>
                <a:cs typeface="Times New Roman" panose="02020603050405020304" pitchFamily="18" charset="0"/>
              </a:rPr>
              <a:t>Fluorescence Spectroscopy</a:t>
            </a:r>
          </a:p>
        </p:txBody>
      </p:sp>
      <p:sp>
        <p:nvSpPr>
          <p:cNvPr id="14" name="TextBox 13">
            <a:extLst>
              <a:ext uri="{FF2B5EF4-FFF2-40B4-BE49-F238E27FC236}">
                <a16:creationId xmlns:a16="http://schemas.microsoft.com/office/drawing/2014/main" id="{7A5AE012-4CCA-D667-DC4B-3B687FAF7021}"/>
              </a:ext>
            </a:extLst>
          </p:cNvPr>
          <p:cNvSpPr txBox="1"/>
          <p:nvPr/>
        </p:nvSpPr>
        <p:spPr>
          <a:xfrm>
            <a:off x="933735" y="8728707"/>
            <a:ext cx="4826000" cy="646331"/>
          </a:xfrm>
          <a:prstGeom prst="rect">
            <a:avLst/>
          </a:prstGeom>
          <a:noFill/>
        </p:spPr>
        <p:txBody>
          <a:bodyPr wrap="square" rtlCol="0">
            <a:spAutoFit/>
          </a:bodyPr>
          <a:lstStyle/>
          <a:p>
            <a:r>
              <a:rPr lang="en-SG" sz="3600" kern="100" dirty="0">
                <a:effectLst/>
                <a:latin typeface="Times New Roman" panose="02020603050405020304" pitchFamily="18" charset="0"/>
                <a:ea typeface="DengXian" panose="02010600030101010101" pitchFamily="2" charset="-122"/>
                <a:cs typeface="Times New Roman" panose="02020603050405020304" pitchFamily="18" charset="0"/>
              </a:rPr>
              <a:t>Introduction</a:t>
            </a:r>
          </a:p>
        </p:txBody>
      </p:sp>
      <p:sp>
        <p:nvSpPr>
          <p:cNvPr id="16" name="TextBox 15">
            <a:extLst>
              <a:ext uri="{FF2B5EF4-FFF2-40B4-BE49-F238E27FC236}">
                <a16:creationId xmlns:a16="http://schemas.microsoft.com/office/drawing/2014/main" id="{E97EBB38-08E1-1C21-1FCD-69EB78C778E7}"/>
              </a:ext>
            </a:extLst>
          </p:cNvPr>
          <p:cNvSpPr txBox="1"/>
          <p:nvPr/>
        </p:nvSpPr>
        <p:spPr>
          <a:xfrm>
            <a:off x="14530427" y="7360158"/>
            <a:ext cx="5955956" cy="584775"/>
          </a:xfrm>
          <a:prstGeom prst="rect">
            <a:avLst/>
          </a:prstGeom>
          <a:noFill/>
        </p:spPr>
        <p:txBody>
          <a:bodyPr wrap="square" rtlCol="0">
            <a:spAutoFit/>
          </a:bodyPr>
          <a:lstStyle/>
          <a:p>
            <a:pPr lvl="0"/>
            <a:r>
              <a:rPr lang="en-SG" sz="3200" kern="100" dirty="0">
                <a:solidFill>
                  <a:schemeClr val="bg1"/>
                </a:solidFill>
                <a:effectLst/>
                <a:highlight>
                  <a:srgbClr val="4E0045"/>
                </a:highlight>
                <a:latin typeface="Times New Roman" panose="02020603050405020304" pitchFamily="18" charset="0"/>
                <a:ea typeface="DengXian" panose="02010600030101010101" pitchFamily="2" charset="-122"/>
                <a:cs typeface="Times New Roman" panose="02020603050405020304" pitchFamily="18" charset="0"/>
              </a:rPr>
              <a:t>Applications</a:t>
            </a:r>
          </a:p>
        </p:txBody>
      </p:sp>
      <p:sp>
        <p:nvSpPr>
          <p:cNvPr id="17" name="TextBox 16">
            <a:extLst>
              <a:ext uri="{FF2B5EF4-FFF2-40B4-BE49-F238E27FC236}">
                <a16:creationId xmlns:a16="http://schemas.microsoft.com/office/drawing/2014/main" id="{94CB642D-074B-1A22-53D8-F93A3B6229D9}"/>
              </a:ext>
            </a:extLst>
          </p:cNvPr>
          <p:cNvSpPr txBox="1"/>
          <p:nvPr/>
        </p:nvSpPr>
        <p:spPr>
          <a:xfrm>
            <a:off x="14652106" y="4252546"/>
            <a:ext cx="4826000" cy="584775"/>
          </a:xfrm>
          <a:prstGeom prst="rect">
            <a:avLst/>
          </a:prstGeom>
          <a:noFill/>
        </p:spPr>
        <p:txBody>
          <a:bodyPr wrap="square" rtlCol="0">
            <a:spAutoFit/>
          </a:bodyPr>
          <a:lstStyle/>
          <a:p>
            <a:pPr lvl="0"/>
            <a:r>
              <a:rPr lang="en-SG" sz="3200" kern="100" dirty="0">
                <a:solidFill>
                  <a:schemeClr val="bg1"/>
                </a:solidFill>
                <a:effectLst/>
                <a:highlight>
                  <a:srgbClr val="4E0045"/>
                </a:highlight>
                <a:latin typeface="Times New Roman" panose="02020603050405020304" pitchFamily="18" charset="0"/>
                <a:ea typeface="DengXian" panose="02010600030101010101" pitchFamily="2" charset="-122"/>
                <a:cs typeface="Times New Roman" panose="02020603050405020304" pitchFamily="18" charset="0"/>
              </a:rPr>
              <a:t>Data Analysis</a:t>
            </a:r>
          </a:p>
        </p:txBody>
      </p:sp>
      <p:sp>
        <p:nvSpPr>
          <p:cNvPr id="18" name="TextBox 17">
            <a:extLst>
              <a:ext uri="{FF2B5EF4-FFF2-40B4-BE49-F238E27FC236}">
                <a16:creationId xmlns:a16="http://schemas.microsoft.com/office/drawing/2014/main" id="{93A2847D-5ECD-FA2C-E2C1-177655CA46AC}"/>
              </a:ext>
            </a:extLst>
          </p:cNvPr>
          <p:cNvSpPr txBox="1"/>
          <p:nvPr/>
        </p:nvSpPr>
        <p:spPr>
          <a:xfrm>
            <a:off x="14560740" y="8026987"/>
            <a:ext cx="4826000" cy="523220"/>
          </a:xfrm>
          <a:prstGeom prst="rect">
            <a:avLst/>
          </a:prstGeom>
          <a:noFill/>
        </p:spPr>
        <p:txBody>
          <a:bodyPr wrap="square" rtlCol="0">
            <a:spAutoFit/>
          </a:bodyPr>
          <a:lstStyle/>
          <a:p>
            <a:pPr lvl="0"/>
            <a:r>
              <a:rPr lang="en-SG" sz="2800" dirty="0">
                <a:solidFill>
                  <a:schemeClr val="bg1"/>
                </a:solidFill>
                <a:effectLst/>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Dairy Products </a:t>
            </a:r>
          </a:p>
        </p:txBody>
      </p:sp>
      <p:sp>
        <p:nvSpPr>
          <p:cNvPr id="19" name="TextBox 18">
            <a:extLst>
              <a:ext uri="{FF2B5EF4-FFF2-40B4-BE49-F238E27FC236}">
                <a16:creationId xmlns:a16="http://schemas.microsoft.com/office/drawing/2014/main" id="{5136F95B-9B2A-A620-0489-72B1A52C1035}"/>
              </a:ext>
            </a:extLst>
          </p:cNvPr>
          <p:cNvSpPr txBox="1"/>
          <p:nvPr/>
        </p:nvSpPr>
        <p:spPr>
          <a:xfrm>
            <a:off x="14560740" y="16351625"/>
            <a:ext cx="4826000" cy="523220"/>
          </a:xfrm>
          <a:prstGeom prst="rect">
            <a:avLst/>
          </a:prstGeom>
          <a:noFill/>
        </p:spPr>
        <p:txBody>
          <a:bodyPr wrap="square" rtlCol="0">
            <a:spAutoFit/>
          </a:bodyPr>
          <a:lstStyle/>
          <a:p>
            <a:pPr lvl="0"/>
            <a:r>
              <a:rPr lang="en-SG" sz="2800" dirty="0">
                <a:solidFill>
                  <a:schemeClr val="bg1"/>
                </a:solidFill>
                <a:effectLst/>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Meat and Meat Products </a:t>
            </a:r>
          </a:p>
        </p:txBody>
      </p:sp>
      <p:sp>
        <p:nvSpPr>
          <p:cNvPr id="20" name="TextBox 19">
            <a:extLst>
              <a:ext uri="{FF2B5EF4-FFF2-40B4-BE49-F238E27FC236}">
                <a16:creationId xmlns:a16="http://schemas.microsoft.com/office/drawing/2014/main" id="{65DE493C-B216-D8CB-C02E-6E56922B4C56}"/>
              </a:ext>
            </a:extLst>
          </p:cNvPr>
          <p:cNvSpPr txBox="1"/>
          <p:nvPr/>
        </p:nvSpPr>
        <p:spPr>
          <a:xfrm>
            <a:off x="1167315" y="2669464"/>
            <a:ext cx="9858115" cy="523220"/>
          </a:xfrm>
          <a:prstGeom prst="rect">
            <a:avLst/>
          </a:prstGeom>
          <a:noFill/>
        </p:spPr>
        <p:txBody>
          <a:bodyPr wrap="square" rtlCol="0">
            <a:spAutoFit/>
          </a:bodyPr>
          <a:lstStyle/>
          <a:p>
            <a:pPr lvl="0"/>
            <a:r>
              <a:rPr lang="en-SG" sz="2800" dirty="0">
                <a:solidFill>
                  <a:schemeClr val="bg1"/>
                </a:solidFill>
                <a:effectLst/>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Group 17</a:t>
            </a:r>
            <a:r>
              <a:rPr lang="zh-CN" altLang="en-US" sz="2800" dirty="0">
                <a:solidFill>
                  <a:schemeClr val="bg1"/>
                </a:solidFill>
                <a:effectLst/>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dirty="0">
                <a:solidFill>
                  <a:schemeClr val="bg1"/>
                </a:solidFill>
                <a:effectLst/>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dirty="0">
                <a:solidFill>
                  <a:schemeClr val="bg1"/>
                </a:solidFill>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WANG Jing   LIU </a:t>
            </a:r>
            <a:r>
              <a:rPr lang="en-US" altLang="zh-CN" sz="2800" dirty="0" err="1">
                <a:solidFill>
                  <a:schemeClr val="bg1"/>
                </a:solidFill>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Ziqi</a:t>
            </a:r>
            <a:r>
              <a:rPr lang="en-US" altLang="zh-CN" sz="2800" dirty="0">
                <a:solidFill>
                  <a:schemeClr val="bg1"/>
                </a:solidFill>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    JIN Cancan    FENG </a:t>
            </a:r>
            <a:r>
              <a:rPr lang="en-US" altLang="zh-CN" sz="2800" dirty="0" err="1">
                <a:solidFill>
                  <a:schemeClr val="bg1"/>
                </a:solidFill>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Zixia</a:t>
            </a:r>
            <a:r>
              <a:rPr lang="en-US" altLang="zh-CN" sz="2800" dirty="0">
                <a:solidFill>
                  <a:schemeClr val="bg1"/>
                </a:solidFill>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SG" sz="2800" dirty="0">
              <a:solidFill>
                <a:schemeClr val="bg1"/>
              </a:solidFill>
              <a:effectLst/>
              <a:highlight>
                <a:srgbClr val="4E0045"/>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35BCE85-E505-8E2D-2742-8EAA50C6A358}"/>
              </a:ext>
            </a:extLst>
          </p:cNvPr>
          <p:cNvSpPr txBox="1"/>
          <p:nvPr/>
        </p:nvSpPr>
        <p:spPr>
          <a:xfrm>
            <a:off x="958549" y="5035556"/>
            <a:ext cx="5844609" cy="3416320"/>
          </a:xfrm>
          <a:prstGeom prst="rect">
            <a:avLst/>
          </a:prstGeom>
          <a:noFill/>
        </p:spPr>
        <p:txBody>
          <a:bodyPr wrap="square" rtlCol="0">
            <a:spAutoFit/>
          </a:bodyPr>
          <a:lstStyle/>
          <a:p>
            <a:r>
              <a:rPr lang="en-SG" sz="2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From the present review, it was shown that fluorescence spectroscopy is able to determine several properties without the use of chemical reagents. This is due to the use of chemometric tools (descriptive and predictive methods). Our study focuses on the use of fluorescence spectroscopy for the determination of the quality of </a:t>
            </a:r>
            <a:r>
              <a:rPr lang="en-SG" sz="24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diary</a:t>
            </a:r>
            <a:r>
              <a:rPr lang="en-SG" sz="2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SG" sz="24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meat</a:t>
            </a:r>
            <a:r>
              <a:rPr lang="en-SG" sz="2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products.</a:t>
            </a:r>
            <a:endParaRPr lang="en-SG"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B507FB6-D197-EFF1-D688-5B33246CC4A6}"/>
              </a:ext>
            </a:extLst>
          </p:cNvPr>
          <p:cNvSpPr txBox="1"/>
          <p:nvPr/>
        </p:nvSpPr>
        <p:spPr>
          <a:xfrm>
            <a:off x="836606" y="9916436"/>
            <a:ext cx="5969403" cy="5632311"/>
          </a:xfrm>
          <a:prstGeom prst="rect">
            <a:avLst/>
          </a:prstGeom>
          <a:noFill/>
        </p:spPr>
        <p:txBody>
          <a:bodyPr wrap="square" rtlCol="0">
            <a:spAutoFit/>
          </a:bodyPr>
          <a:lstStyle/>
          <a:p>
            <a:pPr marL="285750" indent="-285750">
              <a:buFont typeface="Arial" panose="020B0604020202020204" pitchFamily="34" charset="0"/>
              <a:buChar char="•"/>
            </a:pPr>
            <a:r>
              <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rPr>
              <a:t>Public interest in food quality and production has increased in recent decades</a:t>
            </a:r>
          </a:p>
          <a:p>
            <a:pPr marL="285750" indent="-285750">
              <a:buFont typeface="Arial" panose="020B0604020202020204" pitchFamily="34" charset="0"/>
              <a:buChar char="•"/>
            </a:pPr>
            <a:r>
              <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rPr>
              <a:t>The demand for high quality and safety in food production obviously calls for high standards for quality and process control.</a:t>
            </a:r>
          </a:p>
          <a:p>
            <a:pPr marL="285750" indent="-285750">
              <a:buFont typeface="Arial" panose="020B0604020202020204" pitchFamily="34" charset="0"/>
              <a:buChar char="•"/>
            </a:pPr>
            <a:r>
              <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rPr>
              <a:t>Fluorescence spectroscopy is an analytical technique whose theory and methodology have been extensively exploited for studies of molecular structure and function in the discipline of chemistry and biochemistry </a:t>
            </a:r>
          </a:p>
          <a:p>
            <a:endPar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rPr>
              <a:t>FFFS: Front-face </a:t>
            </a:r>
            <a:r>
              <a:rPr lang="en-SG" sz="2400" dirty="0">
                <a:solidFill>
                  <a:srgbClr val="111111"/>
                </a:solidFill>
                <a:latin typeface="Times New Roman" panose="02020603050405020304" pitchFamily="18" charset="0"/>
                <a:ea typeface="DengXian" panose="02010600030101010101" pitchFamily="2" charset="-122"/>
                <a:cs typeface="Times New Roman" panose="02020603050405020304" pitchFamily="18" charset="0"/>
              </a:rPr>
              <a:t>F</a:t>
            </a:r>
            <a:r>
              <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rPr>
              <a:t>luorescence </a:t>
            </a:r>
            <a:r>
              <a:rPr lang="en-SG" sz="2400" dirty="0">
                <a:solidFill>
                  <a:srgbClr val="111111"/>
                </a:solidFill>
                <a:latin typeface="Times New Roman" panose="02020603050405020304" pitchFamily="18" charset="0"/>
                <a:ea typeface="DengXian" panose="02010600030101010101" pitchFamily="2" charset="-122"/>
                <a:cs typeface="Times New Roman" panose="02020603050405020304" pitchFamily="18" charset="0"/>
              </a:rPr>
              <a:t>S</a:t>
            </a:r>
            <a:r>
              <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rPr>
              <a:t>pectroscopy </a:t>
            </a:r>
          </a:p>
          <a:p>
            <a:pPr marL="285750" indent="-285750">
              <a:buFont typeface="Arial" panose="020B0604020202020204" pitchFamily="34" charset="0"/>
              <a:buChar char="•"/>
            </a:pPr>
            <a:r>
              <a:rPr lang="en-SG" sz="2400" dirty="0">
                <a:solidFill>
                  <a:srgbClr val="111111"/>
                </a:solidFill>
                <a:latin typeface="Times New Roman" panose="02020603050405020304" pitchFamily="18" charset="0"/>
                <a:ea typeface="DengXian" panose="02010600030101010101" pitchFamily="2" charset="-122"/>
                <a:cs typeface="Times New Roman" panose="02020603050405020304" pitchFamily="18" charset="0"/>
              </a:rPr>
              <a:t>SFS: S</a:t>
            </a:r>
            <a:r>
              <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rPr>
              <a:t>ynchronous </a:t>
            </a:r>
            <a:r>
              <a:rPr lang="en-SG" sz="2400" dirty="0">
                <a:solidFill>
                  <a:srgbClr val="111111"/>
                </a:solidFill>
                <a:latin typeface="Times New Roman" panose="02020603050405020304" pitchFamily="18" charset="0"/>
                <a:ea typeface="DengXian" panose="02010600030101010101" pitchFamily="2" charset="-122"/>
                <a:cs typeface="Times New Roman" panose="02020603050405020304" pitchFamily="18" charset="0"/>
              </a:rPr>
              <a:t>F</a:t>
            </a:r>
            <a:r>
              <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rPr>
              <a:t>luorescence </a:t>
            </a:r>
            <a:r>
              <a:rPr lang="en-SG" sz="2400" dirty="0">
                <a:solidFill>
                  <a:srgbClr val="111111"/>
                </a:solidFill>
                <a:latin typeface="Times New Roman" panose="02020603050405020304" pitchFamily="18" charset="0"/>
                <a:ea typeface="DengXian" panose="02010600030101010101" pitchFamily="2" charset="-122"/>
                <a:cs typeface="Times New Roman" panose="02020603050405020304" pitchFamily="18" charset="0"/>
              </a:rPr>
              <a:t>S</a:t>
            </a:r>
            <a:r>
              <a:rPr lang="en-SG" sz="2400" dirty="0">
                <a:solidFill>
                  <a:srgbClr val="111111"/>
                </a:solidFill>
                <a:effectLst/>
                <a:latin typeface="Times New Roman" panose="02020603050405020304" pitchFamily="18" charset="0"/>
                <a:ea typeface="DengXian" panose="02010600030101010101" pitchFamily="2" charset="-122"/>
                <a:cs typeface="Times New Roman" panose="02020603050405020304" pitchFamily="18" charset="0"/>
              </a:rPr>
              <a:t>pectroscopy </a:t>
            </a:r>
          </a:p>
        </p:txBody>
      </p:sp>
      <p:pic>
        <p:nvPicPr>
          <p:cNvPr id="26" name="Picture 25" descr="A diagram of a circuit&#10;&#10;Description automatically generated">
            <a:extLst>
              <a:ext uri="{FF2B5EF4-FFF2-40B4-BE49-F238E27FC236}">
                <a16:creationId xmlns:a16="http://schemas.microsoft.com/office/drawing/2014/main" id="{ADC7741B-390A-FA74-D96B-893446FCF9AB}"/>
              </a:ext>
            </a:extLst>
          </p:cNvPr>
          <p:cNvPicPr>
            <a:picLocks noChangeAspect="1"/>
          </p:cNvPicPr>
          <p:nvPr/>
        </p:nvPicPr>
        <p:blipFill>
          <a:blip r:embed="rId2"/>
          <a:stretch>
            <a:fillRect/>
          </a:stretch>
        </p:blipFill>
        <p:spPr>
          <a:xfrm>
            <a:off x="641320" y="18012207"/>
            <a:ext cx="6330013" cy="3546898"/>
          </a:xfrm>
          <a:prstGeom prst="rect">
            <a:avLst/>
          </a:prstGeom>
          <a:ln w="57150">
            <a:solidFill>
              <a:srgbClr val="7030A0"/>
            </a:solidFill>
          </a:ln>
        </p:spPr>
      </p:pic>
      <p:pic>
        <p:nvPicPr>
          <p:cNvPr id="28" name="Picture 27" descr="A graph of a graph showing a line of a graph&#10;&#10;Description automatically generated with medium confidence">
            <a:extLst>
              <a:ext uri="{FF2B5EF4-FFF2-40B4-BE49-F238E27FC236}">
                <a16:creationId xmlns:a16="http://schemas.microsoft.com/office/drawing/2014/main" id="{C27C3466-6979-6FCB-F00E-98B65B76891A}"/>
              </a:ext>
            </a:extLst>
          </p:cNvPr>
          <p:cNvPicPr>
            <a:picLocks noChangeAspect="1"/>
          </p:cNvPicPr>
          <p:nvPr/>
        </p:nvPicPr>
        <p:blipFill>
          <a:blip r:embed="rId3"/>
          <a:stretch>
            <a:fillRect/>
          </a:stretch>
        </p:blipFill>
        <p:spPr>
          <a:xfrm>
            <a:off x="7733984" y="5211089"/>
            <a:ext cx="5994840" cy="3636286"/>
          </a:xfrm>
          <a:prstGeom prst="rect">
            <a:avLst/>
          </a:prstGeom>
          <a:ln w="57150">
            <a:solidFill>
              <a:srgbClr val="7030A0"/>
            </a:solidFill>
          </a:ln>
        </p:spPr>
      </p:pic>
      <p:pic>
        <p:nvPicPr>
          <p:cNvPr id="30" name="Picture 29" descr="A graph of a wave&#10;&#10;Description automatically generated">
            <a:extLst>
              <a:ext uri="{FF2B5EF4-FFF2-40B4-BE49-F238E27FC236}">
                <a16:creationId xmlns:a16="http://schemas.microsoft.com/office/drawing/2014/main" id="{8ACAB2FB-7E8B-4215-AFFB-3AE19CC5602A}"/>
              </a:ext>
            </a:extLst>
          </p:cNvPr>
          <p:cNvPicPr>
            <a:picLocks noChangeAspect="1"/>
          </p:cNvPicPr>
          <p:nvPr/>
        </p:nvPicPr>
        <p:blipFill>
          <a:blip r:embed="rId4"/>
          <a:stretch>
            <a:fillRect/>
          </a:stretch>
        </p:blipFill>
        <p:spPr>
          <a:xfrm>
            <a:off x="7733983" y="13127331"/>
            <a:ext cx="5986777" cy="2707516"/>
          </a:xfrm>
          <a:prstGeom prst="rect">
            <a:avLst/>
          </a:prstGeom>
          <a:ln w="57150">
            <a:solidFill>
              <a:srgbClr val="7030A0"/>
            </a:solidFill>
          </a:ln>
        </p:spPr>
      </p:pic>
      <p:pic>
        <p:nvPicPr>
          <p:cNvPr id="32" name="Picture 31" descr="A diagram of a process&#10;&#10;Description automatically generated">
            <a:extLst>
              <a:ext uri="{FF2B5EF4-FFF2-40B4-BE49-F238E27FC236}">
                <a16:creationId xmlns:a16="http://schemas.microsoft.com/office/drawing/2014/main" id="{AD38B990-6B25-763D-0E24-BF0AC12F330F}"/>
              </a:ext>
            </a:extLst>
          </p:cNvPr>
          <p:cNvPicPr>
            <a:picLocks noChangeAspect="1"/>
          </p:cNvPicPr>
          <p:nvPr/>
        </p:nvPicPr>
        <p:blipFill>
          <a:blip r:embed="rId5"/>
          <a:stretch>
            <a:fillRect/>
          </a:stretch>
        </p:blipFill>
        <p:spPr>
          <a:xfrm>
            <a:off x="7767423" y="18098212"/>
            <a:ext cx="5986777" cy="4601300"/>
          </a:xfrm>
          <a:prstGeom prst="rect">
            <a:avLst/>
          </a:prstGeom>
          <a:ln w="57150">
            <a:solidFill>
              <a:srgbClr val="7030A0"/>
            </a:solidFill>
          </a:ln>
        </p:spPr>
      </p:pic>
      <p:sp>
        <p:nvSpPr>
          <p:cNvPr id="33" name="TextBox 32">
            <a:extLst>
              <a:ext uri="{FF2B5EF4-FFF2-40B4-BE49-F238E27FC236}">
                <a16:creationId xmlns:a16="http://schemas.microsoft.com/office/drawing/2014/main" id="{029B5FEC-B5E4-5452-8394-D88C5FA71656}"/>
              </a:ext>
            </a:extLst>
          </p:cNvPr>
          <p:cNvSpPr txBox="1"/>
          <p:nvPr/>
        </p:nvSpPr>
        <p:spPr>
          <a:xfrm>
            <a:off x="466719" y="22715861"/>
            <a:ext cx="6504614" cy="1938992"/>
          </a:xfrm>
          <a:prstGeom prst="rect">
            <a:avLst/>
          </a:prstGeom>
          <a:noFill/>
        </p:spPr>
        <p:txBody>
          <a:bodyPr wrap="square" rtlCol="0">
            <a:spAutoFit/>
          </a:bodyPr>
          <a:lstStyle/>
          <a:p>
            <a:pPr marL="342900" indent="-342900">
              <a:buFont typeface="Arial" panose="020B0604020202020204" pitchFamily="34" charset="0"/>
              <a:buChar char="•"/>
            </a:pPr>
            <a:r>
              <a:rPr lang="en-SG" sz="2400" dirty="0">
                <a:solidFill>
                  <a:srgbClr val="111111"/>
                </a:solidFill>
                <a:effectLst/>
                <a:latin typeface="Times New Roman" panose="02020603050405020304" pitchFamily="18" charset="0"/>
                <a:cs typeface="Times New Roman" panose="02020603050405020304" pitchFamily="18" charset="0"/>
              </a:rPr>
              <a:t>S0 -&gt; S′1: light is absorbed by the molecule, which is transferred to an electronically excited state</a:t>
            </a:r>
            <a:endParaRPr lang="en-SG" sz="2400" dirty="0">
              <a:solidFill>
                <a:srgbClr val="11111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SG" sz="2400" dirty="0">
                <a:solidFill>
                  <a:srgbClr val="111111"/>
                </a:solidFill>
                <a:effectLst/>
                <a:latin typeface="Times New Roman" panose="02020603050405020304" pitchFamily="18" charset="0"/>
                <a:cs typeface="Times New Roman" panose="02020603050405020304" pitchFamily="18" charset="0"/>
              </a:rPr>
              <a:t>S′1 -&gt; S: A vibrational relaxation or internal conversion </a:t>
            </a:r>
            <a:endParaRPr lang="en-SG" sz="24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FCF12CA-CFF0-2838-1FF4-31A4F157C195}"/>
              </a:ext>
            </a:extLst>
          </p:cNvPr>
          <p:cNvSpPr txBox="1"/>
          <p:nvPr/>
        </p:nvSpPr>
        <p:spPr>
          <a:xfrm>
            <a:off x="1213550" y="21748454"/>
            <a:ext cx="6504614" cy="369332"/>
          </a:xfrm>
          <a:prstGeom prst="rect">
            <a:avLst/>
          </a:prstGeom>
          <a:noFill/>
        </p:spPr>
        <p:txBody>
          <a:bodyPr wrap="square" rtlCol="0">
            <a:spAutoFit/>
          </a:bodyPr>
          <a:lstStyle/>
          <a:p>
            <a:r>
              <a:rPr lang="en-US" dirty="0">
                <a:solidFill>
                  <a:srgbClr val="111111"/>
                </a:solidFill>
                <a:latin typeface="Times New Roman" panose="02020603050405020304" pitchFamily="18" charset="0"/>
                <a:cs typeface="Times New Roman" panose="02020603050405020304" pitchFamily="18" charset="0"/>
              </a:rPr>
              <a:t>Fig.1 </a:t>
            </a:r>
            <a:r>
              <a:rPr lang="en-SG" sz="1800" dirty="0">
                <a:solidFill>
                  <a:srgbClr val="111111"/>
                </a:solidFill>
                <a:effectLst/>
                <a:latin typeface="Times New Roman" panose="02020603050405020304" pitchFamily="18" charset="0"/>
                <a:cs typeface="Times New Roman" panose="02020603050405020304" pitchFamily="18" charset="0"/>
              </a:rPr>
              <a:t>the basic principle in fluorescence spectroscopy </a:t>
            </a:r>
          </a:p>
        </p:txBody>
      </p:sp>
      <p:sp>
        <p:nvSpPr>
          <p:cNvPr id="35" name="TextBox 34">
            <a:extLst>
              <a:ext uri="{FF2B5EF4-FFF2-40B4-BE49-F238E27FC236}">
                <a16:creationId xmlns:a16="http://schemas.microsoft.com/office/drawing/2014/main" id="{80760C6D-540D-B01F-D327-D4BF4A028683}"/>
              </a:ext>
            </a:extLst>
          </p:cNvPr>
          <p:cNvSpPr txBox="1"/>
          <p:nvPr/>
        </p:nvSpPr>
        <p:spPr>
          <a:xfrm>
            <a:off x="401412" y="24996141"/>
            <a:ext cx="6504614" cy="1569660"/>
          </a:xfrm>
          <a:prstGeom prst="rect">
            <a:avLst/>
          </a:prstGeom>
          <a:noFill/>
        </p:spPr>
        <p:txBody>
          <a:bodyPr wrap="square" rtlCol="0">
            <a:spAutoFit/>
          </a:bodyPr>
          <a:lstStyle/>
          <a:p>
            <a:pPr marL="342900" indent="-342900">
              <a:buFont typeface="Arial" panose="020B0604020202020204" pitchFamily="34" charset="0"/>
              <a:buChar char="•"/>
            </a:pPr>
            <a:r>
              <a:rPr lang="en-SG" sz="2400" dirty="0">
                <a:solidFill>
                  <a:srgbClr val="111111"/>
                </a:solidFill>
                <a:effectLst/>
                <a:latin typeface="Times New Roman" panose="02020603050405020304" pitchFamily="18" charset="0"/>
                <a:cs typeface="Times New Roman" panose="02020603050405020304" pitchFamily="18" charset="0"/>
              </a:rPr>
              <a:t>S′1 -&gt; S0: the electron returns to its more stable ground 	state S0, emitting light at a wavelength 	according to the difference in energy between 	the two electronic states. </a:t>
            </a:r>
            <a:endParaRPr lang="en-SG" sz="24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0B831714-684E-0EAC-F6E5-B669E31F9C03}"/>
              </a:ext>
            </a:extLst>
          </p:cNvPr>
          <p:cNvSpPr txBox="1"/>
          <p:nvPr/>
        </p:nvSpPr>
        <p:spPr>
          <a:xfrm>
            <a:off x="7754699" y="9291860"/>
            <a:ext cx="5974125" cy="3416320"/>
          </a:xfrm>
          <a:prstGeom prst="rect">
            <a:avLst/>
          </a:prstGeom>
          <a:noFill/>
        </p:spPr>
        <p:txBody>
          <a:bodyPr wrap="square" rtlCol="0">
            <a:spAutoFit/>
          </a:bodyPr>
          <a:lstStyle/>
          <a:p>
            <a:pPr marL="342900" indent="-342900">
              <a:buFont typeface="Arial" panose="020B0604020202020204" pitchFamily="34" charset="0"/>
              <a:buChar char="•"/>
            </a:pPr>
            <a:r>
              <a:rPr lang="en-SG" sz="2400" b="1" dirty="0">
                <a:solidFill>
                  <a:srgbClr val="111111"/>
                </a:solidFill>
                <a:effectLst/>
                <a:latin typeface="Times New Roman" panose="02020603050405020304" pitchFamily="18" charset="0"/>
                <a:cs typeface="Times New Roman" panose="02020603050405020304" pitchFamily="18" charset="0"/>
              </a:rPr>
              <a:t>The difference </a:t>
            </a:r>
            <a:r>
              <a:rPr lang="en-SG" sz="2400" dirty="0">
                <a:solidFill>
                  <a:srgbClr val="111111"/>
                </a:solidFill>
                <a:effectLst/>
                <a:latin typeface="Times New Roman" panose="02020603050405020304" pitchFamily="18" charset="0"/>
                <a:cs typeface="Times New Roman" panose="02020603050405020304" pitchFamily="18" charset="0"/>
              </a:rPr>
              <a:t>between the excitation and emission wavelengths: marking the difference between the excitation and emission spectrum of tryptophan fluorescence spectra scanned on milk submitted </a:t>
            </a:r>
          </a:p>
          <a:p>
            <a:pPr marL="342900" indent="-342900">
              <a:buFont typeface="Arial" panose="020B0604020202020204" pitchFamily="34" charset="0"/>
              <a:buChar char="•"/>
            </a:pPr>
            <a:r>
              <a:rPr lang="en-SG" sz="2400" b="1" dirty="0">
                <a:solidFill>
                  <a:srgbClr val="111111"/>
                </a:solidFill>
                <a:latin typeface="Times New Roman" panose="02020603050405020304" pitchFamily="18" charset="0"/>
                <a:cs typeface="Times New Roman" panose="02020603050405020304" pitchFamily="18" charset="0"/>
              </a:rPr>
              <a:t>The mirror image</a:t>
            </a:r>
            <a:r>
              <a:rPr lang="en-SG" sz="2400" dirty="0">
                <a:solidFill>
                  <a:srgbClr val="111111"/>
                </a:solidFill>
                <a:latin typeface="Times New Roman" panose="02020603050405020304" pitchFamily="18" charset="0"/>
                <a:cs typeface="Times New Roman" panose="02020603050405020304" pitchFamily="18" charset="0"/>
              </a:rPr>
              <a:t>: T</a:t>
            </a:r>
            <a:r>
              <a:rPr lang="en-SG" sz="2400" dirty="0">
                <a:solidFill>
                  <a:srgbClr val="111111"/>
                </a:solidFill>
                <a:effectLst/>
                <a:latin typeface="Times New Roman" panose="02020603050405020304" pitchFamily="18" charset="0"/>
                <a:cs typeface="Times New Roman" panose="02020603050405020304" pitchFamily="18" charset="0"/>
              </a:rPr>
              <a:t>he emission spectrum for a given fluorophore is a mirror image of the excitation spectrum</a:t>
            </a:r>
          </a:p>
        </p:txBody>
      </p:sp>
      <p:sp>
        <p:nvSpPr>
          <p:cNvPr id="37" name="TextBox 36">
            <a:extLst>
              <a:ext uri="{FF2B5EF4-FFF2-40B4-BE49-F238E27FC236}">
                <a16:creationId xmlns:a16="http://schemas.microsoft.com/office/drawing/2014/main" id="{D4F03780-1B3B-35A7-1913-E68D9EE6F977}"/>
              </a:ext>
            </a:extLst>
          </p:cNvPr>
          <p:cNvSpPr txBox="1"/>
          <p:nvPr/>
        </p:nvSpPr>
        <p:spPr>
          <a:xfrm>
            <a:off x="7718164" y="16551119"/>
            <a:ext cx="5986777" cy="1200329"/>
          </a:xfrm>
          <a:prstGeom prst="rect">
            <a:avLst/>
          </a:prstGeom>
          <a:noFill/>
        </p:spPr>
        <p:txBody>
          <a:bodyPr wrap="square" rtlCol="0">
            <a:spAutoFit/>
          </a:bodyPr>
          <a:lstStyle/>
          <a:p>
            <a:pPr marL="342900" indent="-342900">
              <a:buFont typeface="Arial" panose="020B0604020202020204" pitchFamily="34" charset="0"/>
              <a:buChar char="•"/>
            </a:pPr>
            <a:r>
              <a:rPr lang="en-SG" sz="2400" dirty="0">
                <a:solidFill>
                  <a:srgbClr val="111111"/>
                </a:solidFill>
                <a:effectLst/>
                <a:latin typeface="Times New Roman" panose="02020603050405020304" pitchFamily="18" charset="0"/>
                <a:cs typeface="Times New Roman" panose="02020603050405020304" pitchFamily="18" charset="0"/>
              </a:rPr>
              <a:t>The fluorescence of vitamin A, as seen in Fig. </a:t>
            </a:r>
            <a:r>
              <a:rPr lang="en-SG" sz="2400" dirty="0">
                <a:solidFill>
                  <a:srgbClr val="382893"/>
                </a:solidFill>
                <a:effectLst/>
                <a:latin typeface="Times New Roman" panose="02020603050405020304" pitchFamily="18" charset="0"/>
                <a:cs typeface="Times New Roman" panose="02020603050405020304" pitchFamily="18" charset="0"/>
              </a:rPr>
              <a:t>3</a:t>
            </a:r>
            <a:r>
              <a:rPr lang="en-SG" sz="2400" dirty="0">
                <a:solidFill>
                  <a:srgbClr val="111111"/>
                </a:solidFill>
                <a:effectLst/>
                <a:latin typeface="Times New Roman" panose="02020603050405020304" pitchFamily="18" charset="0"/>
                <a:cs typeface="Times New Roman" panose="02020603050405020304" pitchFamily="18" charset="0"/>
              </a:rPr>
              <a:t>, with </a:t>
            </a:r>
            <a:r>
              <a:rPr lang="en-SG" sz="2400" b="1" dirty="0">
                <a:solidFill>
                  <a:srgbClr val="111111"/>
                </a:solidFill>
                <a:effectLst/>
                <a:latin typeface="Times New Roman" panose="02020603050405020304" pitchFamily="18" charset="0"/>
                <a:cs typeface="Times New Roman" panose="02020603050405020304" pitchFamily="18" charset="0"/>
              </a:rPr>
              <a:t>3 absorption peaks </a:t>
            </a:r>
            <a:r>
              <a:rPr lang="en-SG" sz="2400" dirty="0">
                <a:solidFill>
                  <a:srgbClr val="111111"/>
                </a:solidFill>
                <a:effectLst/>
                <a:latin typeface="Times New Roman" panose="02020603050405020304" pitchFamily="18" charset="0"/>
                <a:cs typeface="Times New Roman" panose="02020603050405020304" pitchFamily="18" charset="0"/>
              </a:rPr>
              <a:t>and </a:t>
            </a:r>
            <a:r>
              <a:rPr lang="en-SG" sz="2400" b="1" dirty="0">
                <a:solidFill>
                  <a:srgbClr val="111111"/>
                </a:solidFill>
                <a:effectLst/>
                <a:latin typeface="Times New Roman" panose="02020603050405020304" pitchFamily="18" charset="0"/>
                <a:cs typeface="Times New Roman" panose="02020603050405020304" pitchFamily="18" charset="0"/>
              </a:rPr>
              <a:t>only </a:t>
            </a:r>
            <a:r>
              <a:rPr lang="en-SG" sz="2400" b="1" dirty="0">
                <a:solidFill>
                  <a:srgbClr val="111111"/>
                </a:solidFill>
                <a:latin typeface="Times New Roman" panose="02020603050405020304" pitchFamily="18" charset="0"/>
                <a:cs typeface="Times New Roman" panose="02020603050405020304" pitchFamily="18" charset="0"/>
              </a:rPr>
              <a:t>1</a:t>
            </a:r>
            <a:r>
              <a:rPr lang="en-SG" sz="2400" b="1" dirty="0">
                <a:solidFill>
                  <a:srgbClr val="111111"/>
                </a:solidFill>
                <a:effectLst/>
                <a:latin typeface="Times New Roman" panose="02020603050405020304" pitchFamily="18" charset="0"/>
                <a:cs typeface="Times New Roman" panose="02020603050405020304" pitchFamily="18" charset="0"/>
              </a:rPr>
              <a:t> emission peak. </a:t>
            </a:r>
            <a:endParaRPr lang="en-SG" sz="2400" b="1"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042533AE-A618-2041-4C13-7A0C1089CED0}"/>
              </a:ext>
            </a:extLst>
          </p:cNvPr>
          <p:cNvSpPr txBox="1"/>
          <p:nvPr/>
        </p:nvSpPr>
        <p:spPr>
          <a:xfrm>
            <a:off x="7803137" y="23385998"/>
            <a:ext cx="5777349" cy="3785652"/>
          </a:xfrm>
          <a:prstGeom prst="rect">
            <a:avLst/>
          </a:prstGeom>
          <a:noFill/>
        </p:spPr>
        <p:txBody>
          <a:bodyPr wrap="square" rtlCol="0">
            <a:spAutoFit/>
          </a:bodyPr>
          <a:lstStyle/>
          <a:p>
            <a:pPr marL="342900" indent="-342900">
              <a:buFont typeface="Arial" panose="020B0604020202020204" pitchFamily="34" charset="0"/>
              <a:buChar char="•"/>
            </a:pPr>
            <a:r>
              <a:rPr lang="en-SG" sz="2400" dirty="0">
                <a:solidFill>
                  <a:srgbClr val="111111"/>
                </a:solidFill>
                <a:latin typeface="Times New Roman" panose="02020603050405020304" pitchFamily="18" charset="0"/>
                <a:cs typeface="Times New Roman" panose="02020603050405020304" pitchFamily="18" charset="0"/>
              </a:rPr>
              <a:t>T</a:t>
            </a:r>
            <a:r>
              <a:rPr lang="en-SG" sz="2400" dirty="0">
                <a:solidFill>
                  <a:srgbClr val="111111"/>
                </a:solidFill>
                <a:effectLst/>
                <a:latin typeface="Times New Roman" panose="02020603050405020304" pitchFamily="18" charset="0"/>
                <a:cs typeface="Times New Roman" panose="02020603050405020304" pitchFamily="18" charset="0"/>
              </a:rPr>
              <a:t>he excitation light travels into the sample from one side</a:t>
            </a:r>
            <a:endParaRPr lang="en-SG" sz="2400" dirty="0">
              <a:solidFill>
                <a:srgbClr val="11111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SG" sz="2400" dirty="0">
                <a:solidFill>
                  <a:srgbClr val="111111"/>
                </a:solidFill>
                <a:effectLst/>
                <a:latin typeface="Times New Roman" panose="02020603050405020304" pitchFamily="18" charset="0"/>
                <a:cs typeface="Times New Roman" panose="02020603050405020304" pitchFamily="18" charset="0"/>
              </a:rPr>
              <a:t>The detector is positioned at right angles to the </a:t>
            </a:r>
            <a:r>
              <a:rPr lang="en-SG" sz="2400" dirty="0" err="1">
                <a:solidFill>
                  <a:srgbClr val="111111"/>
                </a:solidFill>
                <a:effectLst/>
                <a:latin typeface="Times New Roman" panose="02020603050405020304" pitchFamily="18" charset="0"/>
                <a:cs typeface="Times New Roman" panose="02020603050405020304" pitchFamily="18" charset="0"/>
              </a:rPr>
              <a:t>center</a:t>
            </a:r>
            <a:r>
              <a:rPr lang="en-SG" sz="2400" dirty="0">
                <a:solidFill>
                  <a:srgbClr val="111111"/>
                </a:solidFill>
                <a:effectLst/>
                <a:latin typeface="Times New Roman" panose="02020603050405020304" pitchFamily="18" charset="0"/>
                <a:cs typeface="Times New Roman" panose="02020603050405020304" pitchFamily="18" charset="0"/>
              </a:rPr>
              <a:t> of the sample. </a:t>
            </a:r>
          </a:p>
          <a:p>
            <a:pPr marL="342900" indent="-342900">
              <a:buFont typeface="Arial" panose="020B0604020202020204" pitchFamily="34" charset="0"/>
              <a:buChar char="•"/>
            </a:pPr>
            <a:r>
              <a:rPr lang="en-SG" sz="2400" dirty="0">
                <a:solidFill>
                  <a:srgbClr val="111111"/>
                </a:solidFill>
                <a:effectLst/>
                <a:latin typeface="Times New Roman" panose="02020603050405020304" pitchFamily="18" charset="0"/>
                <a:cs typeface="Times New Roman" panose="02020603050405020304" pitchFamily="18" charset="0"/>
              </a:rPr>
              <a:t>FFFS: measure more turbid or opaque samples, since the signal becomes more independent </a:t>
            </a:r>
          </a:p>
          <a:p>
            <a:pPr marL="342900" indent="-342900">
              <a:buFont typeface="Arial" panose="020B0604020202020204" pitchFamily="34" charset="0"/>
              <a:buChar char="•"/>
            </a:pPr>
            <a:r>
              <a:rPr lang="en-SG" sz="2400" dirty="0">
                <a:solidFill>
                  <a:srgbClr val="111111"/>
                </a:solidFill>
                <a:effectLst/>
                <a:latin typeface="Times New Roman" panose="02020603050405020304" pitchFamily="18" charset="0"/>
                <a:cs typeface="Times New Roman" panose="02020603050405020304" pitchFamily="18" charset="0"/>
              </a:rPr>
              <a:t>The sample is placed with its surface at an angle of 30°/60° to the light source and the detector. </a:t>
            </a:r>
            <a:endParaRPr lang="en-SG" sz="2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01A16770-50B5-2E8A-DB51-8409B6E9A6E9}"/>
              </a:ext>
            </a:extLst>
          </p:cNvPr>
          <p:cNvSpPr txBox="1"/>
          <p:nvPr/>
        </p:nvSpPr>
        <p:spPr>
          <a:xfrm>
            <a:off x="14652106" y="5011963"/>
            <a:ext cx="607111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111111"/>
                </a:solidFill>
                <a:latin typeface="Times New Roman" panose="02020603050405020304" pitchFamily="18" charset="0"/>
                <a:cs typeface="Times New Roman" panose="02020603050405020304" pitchFamily="18" charset="0"/>
              </a:rPr>
              <a:t>PCA: </a:t>
            </a:r>
            <a:r>
              <a:rPr lang="en-SG" sz="2000" dirty="0">
                <a:solidFill>
                  <a:srgbClr val="111111"/>
                </a:solidFill>
                <a:latin typeface="Times New Roman" panose="02020603050405020304" pitchFamily="18" charset="0"/>
                <a:cs typeface="Times New Roman" panose="02020603050405020304" pitchFamily="18" charset="0"/>
              </a:rPr>
              <a:t>P</a:t>
            </a:r>
            <a:r>
              <a:rPr lang="en-SG" sz="2000" dirty="0">
                <a:solidFill>
                  <a:srgbClr val="111111"/>
                </a:solidFill>
                <a:effectLst/>
                <a:latin typeface="Times New Roman" panose="02020603050405020304" pitchFamily="18" charset="0"/>
                <a:cs typeface="Times New Roman" panose="02020603050405020304" pitchFamily="18" charset="0"/>
              </a:rPr>
              <a:t>rincipal Component </a:t>
            </a:r>
            <a:r>
              <a:rPr lang="en-SG" sz="2000" dirty="0">
                <a:solidFill>
                  <a:srgbClr val="111111"/>
                </a:solidFill>
                <a:latin typeface="Times New Roman" panose="02020603050405020304" pitchFamily="18" charset="0"/>
                <a:cs typeface="Times New Roman" panose="02020603050405020304" pitchFamily="18" charset="0"/>
              </a:rPr>
              <a:t>A</a:t>
            </a:r>
            <a:r>
              <a:rPr lang="en-SG" sz="2000" dirty="0">
                <a:solidFill>
                  <a:srgbClr val="111111"/>
                </a:solidFill>
                <a:effectLst/>
                <a:latin typeface="Times New Roman" panose="02020603050405020304" pitchFamily="18" charset="0"/>
                <a:cs typeface="Times New Roman" panose="02020603050405020304" pitchFamily="18" charset="0"/>
              </a:rPr>
              <a:t>nalysis  </a:t>
            </a:r>
          </a:p>
          <a:p>
            <a:pPr marL="342900" indent="-342900">
              <a:buFont typeface="Arial" panose="020B0604020202020204" pitchFamily="34" charset="0"/>
              <a:buChar char="•"/>
            </a:pPr>
            <a:r>
              <a:rPr lang="en-SG" sz="2000" dirty="0">
                <a:solidFill>
                  <a:srgbClr val="111111"/>
                </a:solidFill>
                <a:latin typeface="Times New Roman" panose="02020603050405020304" pitchFamily="18" charset="0"/>
                <a:cs typeface="Times New Roman" panose="02020603050405020304" pitchFamily="18" charset="0"/>
              </a:rPr>
              <a:t>CCSWA: C</a:t>
            </a:r>
            <a:r>
              <a:rPr lang="en-SG" sz="2000" dirty="0">
                <a:solidFill>
                  <a:srgbClr val="111111"/>
                </a:solidFill>
                <a:effectLst/>
                <a:latin typeface="Times New Roman" panose="02020603050405020304" pitchFamily="18" charset="0"/>
                <a:cs typeface="Times New Roman" panose="02020603050405020304" pitchFamily="18" charset="0"/>
              </a:rPr>
              <a:t>ommon Component and Specific </a:t>
            </a:r>
            <a:r>
              <a:rPr lang="en-SG" sz="2000" dirty="0">
                <a:solidFill>
                  <a:srgbClr val="111111"/>
                </a:solidFill>
                <a:latin typeface="Times New Roman" panose="02020603050405020304" pitchFamily="18" charset="0"/>
                <a:cs typeface="Times New Roman" panose="02020603050405020304" pitchFamily="18" charset="0"/>
              </a:rPr>
              <a:t>W</a:t>
            </a:r>
            <a:r>
              <a:rPr lang="en-SG" sz="2000" dirty="0">
                <a:solidFill>
                  <a:srgbClr val="111111"/>
                </a:solidFill>
                <a:effectLst/>
                <a:latin typeface="Times New Roman" panose="02020603050405020304" pitchFamily="18" charset="0"/>
                <a:cs typeface="Times New Roman" panose="02020603050405020304" pitchFamily="18" charset="0"/>
              </a:rPr>
              <a:t>eights </a:t>
            </a:r>
            <a:r>
              <a:rPr lang="en-SG" sz="2000" dirty="0">
                <a:solidFill>
                  <a:srgbClr val="111111"/>
                </a:solidFill>
                <a:latin typeface="Times New Roman" panose="02020603050405020304" pitchFamily="18" charset="0"/>
                <a:cs typeface="Times New Roman" panose="02020603050405020304" pitchFamily="18" charset="0"/>
              </a:rPr>
              <a:t>A</a:t>
            </a:r>
            <a:r>
              <a:rPr lang="en-SG" sz="2000" dirty="0">
                <a:solidFill>
                  <a:srgbClr val="111111"/>
                </a:solidFill>
                <a:effectLst/>
                <a:latin typeface="Times New Roman" panose="02020603050405020304" pitchFamily="18" charset="0"/>
                <a:cs typeface="Times New Roman" panose="02020603050405020304" pitchFamily="18" charset="0"/>
              </a:rPr>
              <a:t>nalysis </a:t>
            </a:r>
          </a:p>
          <a:p>
            <a:pPr marL="342900" indent="-342900">
              <a:buFont typeface="Arial" panose="020B0604020202020204" pitchFamily="34" charset="0"/>
              <a:buChar char="•"/>
            </a:pPr>
            <a:r>
              <a:rPr lang="en-SG" sz="2000" dirty="0">
                <a:solidFill>
                  <a:srgbClr val="111111"/>
                </a:solidFill>
                <a:latin typeface="Times New Roman" panose="02020603050405020304" pitchFamily="18" charset="0"/>
                <a:cs typeface="Times New Roman" panose="02020603050405020304" pitchFamily="18" charset="0"/>
              </a:rPr>
              <a:t>PLS: P</a:t>
            </a:r>
            <a:r>
              <a:rPr lang="en-SG" sz="2000" dirty="0">
                <a:solidFill>
                  <a:srgbClr val="111111"/>
                </a:solidFill>
                <a:effectLst/>
                <a:latin typeface="Times New Roman" panose="02020603050405020304" pitchFamily="18" charset="0"/>
                <a:cs typeface="Times New Roman" panose="02020603050405020304" pitchFamily="18" charset="0"/>
              </a:rPr>
              <a:t>artial Least </a:t>
            </a:r>
            <a:r>
              <a:rPr lang="en-SG" sz="2000" dirty="0">
                <a:solidFill>
                  <a:srgbClr val="111111"/>
                </a:solidFill>
                <a:latin typeface="Times New Roman" panose="02020603050405020304" pitchFamily="18" charset="0"/>
                <a:cs typeface="Times New Roman" panose="02020603050405020304" pitchFamily="18" charset="0"/>
              </a:rPr>
              <a:t>S</a:t>
            </a:r>
            <a:r>
              <a:rPr lang="en-SG" sz="2000" dirty="0">
                <a:solidFill>
                  <a:srgbClr val="111111"/>
                </a:solidFill>
                <a:effectLst/>
                <a:latin typeface="Times New Roman" panose="02020603050405020304" pitchFamily="18" charset="0"/>
                <a:cs typeface="Times New Roman" panose="02020603050405020304" pitchFamily="18" charset="0"/>
              </a:rPr>
              <a:t>quares </a:t>
            </a:r>
            <a:r>
              <a:rPr lang="en-SG" sz="2000" dirty="0">
                <a:solidFill>
                  <a:srgbClr val="111111"/>
                </a:solidFill>
                <a:latin typeface="Times New Roman" panose="02020603050405020304" pitchFamily="18" charset="0"/>
                <a:cs typeface="Times New Roman" panose="02020603050405020304" pitchFamily="18" charset="0"/>
              </a:rPr>
              <a:t>R</a:t>
            </a:r>
            <a:r>
              <a:rPr lang="en-SG" sz="2000" dirty="0">
                <a:solidFill>
                  <a:srgbClr val="111111"/>
                </a:solidFill>
                <a:effectLst/>
                <a:latin typeface="Times New Roman" panose="02020603050405020304" pitchFamily="18" charset="0"/>
                <a:cs typeface="Times New Roman" panose="02020603050405020304" pitchFamily="18" charset="0"/>
              </a:rPr>
              <a:t>egression </a:t>
            </a:r>
          </a:p>
          <a:p>
            <a:pPr marL="342900" indent="-342900">
              <a:buFont typeface="Arial" panose="020B0604020202020204" pitchFamily="34" charset="0"/>
              <a:buChar char="•"/>
            </a:pPr>
            <a:r>
              <a:rPr lang="en-SG" sz="2000" dirty="0">
                <a:solidFill>
                  <a:srgbClr val="111111"/>
                </a:solidFill>
                <a:effectLst/>
                <a:latin typeface="Times New Roman" panose="02020603050405020304" pitchFamily="18" charset="0"/>
                <a:cs typeface="Times New Roman" panose="02020603050405020304" pitchFamily="18" charset="0"/>
              </a:rPr>
              <a:t>FDA: Factorial Discriminant </a:t>
            </a:r>
            <a:r>
              <a:rPr lang="en-SG" sz="2000" dirty="0">
                <a:solidFill>
                  <a:srgbClr val="111111"/>
                </a:solidFill>
                <a:latin typeface="Times New Roman" panose="02020603050405020304" pitchFamily="18" charset="0"/>
                <a:cs typeface="Times New Roman" panose="02020603050405020304" pitchFamily="18" charset="0"/>
              </a:rPr>
              <a:t>A</a:t>
            </a:r>
            <a:r>
              <a:rPr lang="en-SG" sz="2000" dirty="0">
                <a:solidFill>
                  <a:srgbClr val="111111"/>
                </a:solidFill>
                <a:effectLst/>
                <a:latin typeface="Times New Roman" panose="02020603050405020304" pitchFamily="18" charset="0"/>
                <a:cs typeface="Times New Roman" panose="02020603050405020304" pitchFamily="18" charset="0"/>
              </a:rPr>
              <a:t>nalysis </a:t>
            </a:r>
          </a:p>
          <a:p>
            <a:pPr marL="342900" indent="-342900">
              <a:buFont typeface="Arial" panose="020B0604020202020204" pitchFamily="34" charset="0"/>
              <a:buChar char="•"/>
            </a:pPr>
            <a:r>
              <a:rPr lang="en-SG" sz="2000" dirty="0">
                <a:solidFill>
                  <a:srgbClr val="111111"/>
                </a:solidFill>
                <a:latin typeface="Times New Roman" panose="02020603050405020304" pitchFamily="18" charset="0"/>
                <a:cs typeface="Times New Roman" panose="02020603050405020304" pitchFamily="18" charset="0"/>
              </a:rPr>
              <a:t>PARAFAC: P</a:t>
            </a:r>
            <a:r>
              <a:rPr lang="en-SG" sz="2000" dirty="0">
                <a:solidFill>
                  <a:srgbClr val="111111"/>
                </a:solidFill>
                <a:effectLst/>
                <a:latin typeface="Times New Roman" panose="02020603050405020304" pitchFamily="18" charset="0"/>
                <a:cs typeface="Times New Roman" panose="02020603050405020304" pitchFamily="18" charset="0"/>
              </a:rPr>
              <a:t>arallel Factor </a:t>
            </a:r>
            <a:r>
              <a:rPr lang="en-SG" sz="2000" dirty="0">
                <a:solidFill>
                  <a:srgbClr val="111111"/>
                </a:solidFill>
                <a:latin typeface="Times New Roman" panose="02020603050405020304" pitchFamily="18" charset="0"/>
                <a:cs typeface="Times New Roman" panose="02020603050405020304" pitchFamily="18" charset="0"/>
              </a:rPr>
              <a:t>A</a:t>
            </a:r>
            <a:r>
              <a:rPr lang="en-SG" sz="2000" dirty="0">
                <a:solidFill>
                  <a:srgbClr val="111111"/>
                </a:solidFill>
                <a:effectLst/>
                <a:latin typeface="Times New Roman" panose="02020603050405020304" pitchFamily="18" charset="0"/>
                <a:cs typeface="Times New Roman" panose="02020603050405020304" pitchFamily="18" charset="0"/>
              </a:rPr>
              <a:t>nalysis </a:t>
            </a:r>
            <a:endParaRPr lang="en-US" sz="2000" dirty="0">
              <a:latin typeface="Times New Roman" panose="02020603050405020304" pitchFamily="18" charset="0"/>
              <a:cs typeface="Times New Roman" panose="02020603050405020304" pitchFamily="18" charset="0"/>
            </a:endParaRPr>
          </a:p>
        </p:txBody>
      </p:sp>
      <p:pic>
        <p:nvPicPr>
          <p:cNvPr id="41" name="Picture 40" descr="A group of graphs showing different types of different types of food&#10;&#10;Description automatically generated with medium confidence">
            <a:extLst>
              <a:ext uri="{FF2B5EF4-FFF2-40B4-BE49-F238E27FC236}">
                <a16:creationId xmlns:a16="http://schemas.microsoft.com/office/drawing/2014/main" id="{079D80DC-BDD3-939C-A5CE-832EBFF53D49}"/>
              </a:ext>
            </a:extLst>
          </p:cNvPr>
          <p:cNvPicPr>
            <a:picLocks noChangeAspect="1"/>
          </p:cNvPicPr>
          <p:nvPr/>
        </p:nvPicPr>
        <p:blipFill rotWithShape="1">
          <a:blip r:embed="rId6"/>
          <a:srcRect b="3163"/>
          <a:stretch/>
        </p:blipFill>
        <p:spPr>
          <a:xfrm>
            <a:off x="14573651" y="17067235"/>
            <a:ext cx="6283867" cy="4717572"/>
          </a:xfrm>
          <a:prstGeom prst="rect">
            <a:avLst/>
          </a:prstGeom>
          <a:ln w="57150">
            <a:solidFill>
              <a:srgbClr val="7030A0"/>
            </a:solidFill>
          </a:ln>
        </p:spPr>
      </p:pic>
      <p:pic>
        <p:nvPicPr>
          <p:cNvPr id="43" name="Picture 42" descr="A graph of a wave&#10;&#10;Description automatically generated">
            <a:extLst>
              <a:ext uri="{FF2B5EF4-FFF2-40B4-BE49-F238E27FC236}">
                <a16:creationId xmlns:a16="http://schemas.microsoft.com/office/drawing/2014/main" id="{8DEA5E11-DA52-A9CF-F4C8-8460FCFB2AE9}"/>
              </a:ext>
            </a:extLst>
          </p:cNvPr>
          <p:cNvPicPr>
            <a:picLocks noChangeAspect="1"/>
          </p:cNvPicPr>
          <p:nvPr/>
        </p:nvPicPr>
        <p:blipFill>
          <a:blip r:embed="rId7"/>
          <a:stretch>
            <a:fillRect/>
          </a:stretch>
        </p:blipFill>
        <p:spPr>
          <a:xfrm>
            <a:off x="14624987" y="8671650"/>
            <a:ext cx="6092257" cy="3597061"/>
          </a:xfrm>
          <a:prstGeom prst="rect">
            <a:avLst/>
          </a:prstGeom>
          <a:ln w="57150">
            <a:solidFill>
              <a:srgbClr val="7030A0"/>
            </a:solidFill>
          </a:ln>
        </p:spPr>
      </p:pic>
      <p:sp>
        <p:nvSpPr>
          <p:cNvPr id="44" name="TextBox 43">
            <a:extLst>
              <a:ext uri="{FF2B5EF4-FFF2-40B4-BE49-F238E27FC236}">
                <a16:creationId xmlns:a16="http://schemas.microsoft.com/office/drawing/2014/main" id="{4B2B979B-A44C-5924-9AD6-6B057AE922D9}"/>
              </a:ext>
            </a:extLst>
          </p:cNvPr>
          <p:cNvSpPr txBox="1"/>
          <p:nvPr/>
        </p:nvSpPr>
        <p:spPr>
          <a:xfrm>
            <a:off x="14573651" y="14128053"/>
            <a:ext cx="5895117" cy="1938992"/>
          </a:xfrm>
          <a:prstGeom prst="rect">
            <a:avLst/>
          </a:prstGeom>
          <a:noFill/>
        </p:spPr>
        <p:txBody>
          <a:bodyPr wrap="square" rtlCol="0">
            <a:spAutoFit/>
          </a:bodyPr>
          <a:lstStyle/>
          <a:p>
            <a:pPr marL="342900" indent="-342900">
              <a:buFont typeface="Arial" panose="020B0604020202020204" pitchFamily="34" charset="0"/>
              <a:buChar char="•"/>
            </a:pPr>
            <a:r>
              <a:rPr lang="en-SG" sz="2400" dirty="0">
                <a:latin typeface="Times New Roman" panose="02020603050405020304" pitchFamily="18" charset="0"/>
                <a:cs typeface="Times New Roman" panose="02020603050405020304" pitchFamily="18" charset="0"/>
              </a:rPr>
              <a:t>A</a:t>
            </a:r>
            <a:r>
              <a:rPr lang="en-SG" sz="2400" dirty="0">
                <a:effectLst/>
                <a:latin typeface="Times New Roman" panose="02020603050405020304" pitchFamily="18" charset="0"/>
                <a:cs typeface="Times New Roman" panose="02020603050405020304" pitchFamily="18" charset="0"/>
              </a:rPr>
              <a:t> max at 322 nm and two shoulders at 305 and 295 nm</a:t>
            </a:r>
          </a:p>
          <a:p>
            <a:pPr marL="342900" indent="-342900">
              <a:buFont typeface="Arial" panose="020B0604020202020204" pitchFamily="34" charset="0"/>
              <a:buChar char="•"/>
            </a:pPr>
            <a:r>
              <a:rPr lang="en-SG" sz="2400" dirty="0">
                <a:latin typeface="Times New Roman" panose="02020603050405020304" pitchFamily="18" charset="0"/>
                <a:cs typeface="Times New Roman" panose="02020603050405020304" pitchFamily="18" charset="0"/>
              </a:rPr>
              <a:t>T</a:t>
            </a:r>
            <a:r>
              <a:rPr lang="en-SG" sz="2400" dirty="0">
                <a:effectLst/>
                <a:latin typeface="Times New Roman" panose="02020603050405020304" pitchFamily="18" charset="0"/>
                <a:cs typeface="Times New Roman" panose="02020603050405020304" pitchFamily="18" charset="0"/>
              </a:rPr>
              <a:t>he shape of the spectra changed with time. </a:t>
            </a:r>
          </a:p>
          <a:p>
            <a:pPr marL="342900" indent="-342900">
              <a:buFont typeface="Arial" panose="020B0604020202020204" pitchFamily="34" charset="0"/>
              <a:buChar char="•"/>
            </a:pPr>
            <a:r>
              <a:rPr lang="en-SG" sz="2400" dirty="0">
                <a:latin typeface="Times New Roman" panose="02020603050405020304" pitchFamily="18" charset="0"/>
                <a:cs typeface="Times New Roman" panose="02020603050405020304" pitchFamily="18" charset="0"/>
              </a:rPr>
              <a:t>T</a:t>
            </a:r>
            <a:r>
              <a:rPr lang="en-SG" sz="2400" dirty="0">
                <a:effectLst/>
                <a:latin typeface="Times New Roman" panose="02020603050405020304" pitchFamily="18" charset="0"/>
                <a:cs typeface="Times New Roman" panose="02020603050405020304" pitchFamily="18" charset="0"/>
              </a:rPr>
              <a:t>he changes of fat structure tally with the conclusions derived from infrared data. </a:t>
            </a:r>
            <a:endParaRPr lang="en-SG" sz="24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677D99FF-1FA7-0A0A-ECC7-C7B37DB5E373}"/>
              </a:ext>
            </a:extLst>
          </p:cNvPr>
          <p:cNvSpPr txBox="1"/>
          <p:nvPr/>
        </p:nvSpPr>
        <p:spPr>
          <a:xfrm>
            <a:off x="14624987" y="23505502"/>
            <a:ext cx="6037300" cy="3416320"/>
          </a:xfrm>
          <a:prstGeom prst="rect">
            <a:avLst/>
          </a:prstGeom>
          <a:noFill/>
        </p:spPr>
        <p:txBody>
          <a:bodyPr wrap="square" rtlCol="0">
            <a:spAutoFit/>
          </a:bodyPr>
          <a:lstStyle/>
          <a:p>
            <a:pPr marL="342900" indent="-342900">
              <a:buFont typeface="Arial" panose="020B0604020202020204" pitchFamily="34" charset="0"/>
              <a:buChar char="•"/>
            </a:pPr>
            <a:r>
              <a:rPr lang="en-SG" sz="2400" b="1" dirty="0">
                <a:solidFill>
                  <a:srgbClr val="211E1E"/>
                </a:solidFill>
                <a:effectLst/>
                <a:latin typeface="Times New Roman" panose="02020603050405020304" pitchFamily="18" charset="0"/>
                <a:cs typeface="Times New Roman" panose="02020603050405020304" pitchFamily="18" charset="0"/>
              </a:rPr>
              <a:t>A significant increase </a:t>
            </a:r>
            <a:r>
              <a:rPr lang="en-SG" sz="2400" dirty="0">
                <a:solidFill>
                  <a:srgbClr val="211E1E"/>
                </a:solidFill>
                <a:effectLst/>
                <a:latin typeface="Times New Roman" panose="02020603050405020304" pitchFamily="18" charset="0"/>
                <a:cs typeface="Times New Roman" panose="02020603050405020304" pitchFamily="18" charset="0"/>
              </a:rPr>
              <a:t>in fluorescence intensity for all </a:t>
            </a:r>
            <a:r>
              <a:rPr lang="en-SG" sz="2400" dirty="0">
                <a:solidFill>
                  <a:srgbClr val="211E1E"/>
                </a:solidFill>
                <a:latin typeface="Times New Roman" panose="02020603050405020304" pitchFamily="18" charset="0"/>
                <a:cs typeface="Times New Roman" panose="02020603050405020304" pitchFamily="18" charset="0"/>
              </a:rPr>
              <a:t>4</a:t>
            </a:r>
            <a:r>
              <a:rPr lang="en-SG" sz="2400" dirty="0">
                <a:solidFill>
                  <a:srgbClr val="211E1E"/>
                </a:solidFill>
                <a:effectLst/>
                <a:latin typeface="Times New Roman" panose="02020603050405020304" pitchFamily="18" charset="0"/>
                <a:cs typeface="Times New Roman" panose="02020603050405020304" pitchFamily="18" charset="0"/>
              </a:rPr>
              <a:t> storage conditions </a:t>
            </a:r>
            <a:endParaRPr lang="en-SG" sz="2400" dirty="0">
              <a:solidFill>
                <a:srgbClr val="211E1E"/>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SG" sz="2400" b="1" dirty="0">
                <a:solidFill>
                  <a:srgbClr val="211E1E"/>
                </a:solidFill>
                <a:effectLst/>
                <a:latin typeface="Times New Roman" panose="02020603050405020304" pitchFamily="18" charset="0"/>
                <a:cs typeface="Times New Roman" panose="02020603050405020304" pitchFamily="18" charset="0"/>
              </a:rPr>
              <a:t>The fluorescence intensities increased most</a:t>
            </a:r>
            <a:r>
              <a:rPr lang="en-SG" sz="2400" dirty="0">
                <a:solidFill>
                  <a:srgbClr val="211E1E"/>
                </a:solidFill>
                <a:effectLst/>
                <a:latin typeface="Times New Roman" panose="02020603050405020304" pitchFamily="18" charset="0"/>
                <a:cs typeface="Times New Roman" panose="02020603050405020304" pitchFamily="18" charset="0"/>
              </a:rPr>
              <a:t> for stored in air at −10 ◦C, followed by sin vacuum at −10 ◦C, in air at −20 ◦C, and in vacuum at −20 ◦ C. </a:t>
            </a:r>
          </a:p>
          <a:p>
            <a:pPr marL="342900" indent="-342900">
              <a:buFont typeface="Arial" panose="020B0604020202020204" pitchFamily="34" charset="0"/>
              <a:buChar char="•"/>
            </a:pPr>
            <a:r>
              <a:rPr lang="en-SG" sz="2400" dirty="0">
                <a:solidFill>
                  <a:srgbClr val="211E1E"/>
                </a:solidFill>
                <a:latin typeface="Times New Roman" panose="02020603050405020304" pitchFamily="18" charset="0"/>
                <a:cs typeface="Times New Roman" panose="02020603050405020304" pitchFamily="18" charset="0"/>
              </a:rPr>
              <a:t>M</a:t>
            </a:r>
            <a:r>
              <a:rPr lang="en-SG" sz="2400" dirty="0">
                <a:solidFill>
                  <a:srgbClr val="211E1E"/>
                </a:solidFill>
                <a:effectLst/>
                <a:latin typeface="Times New Roman" panose="02020603050405020304" pitchFamily="18" charset="0"/>
                <a:cs typeface="Times New Roman" panose="02020603050405020304" pitchFamily="18" charset="0"/>
              </a:rPr>
              <a:t>ore fluorescent compounds were formed in the turkey meat stored in vacuum at −10◦C compared to meat stored in air at −20 ◦C. </a:t>
            </a:r>
            <a:endParaRPr lang="en-SG"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E34FB1A-8782-A199-2582-F22776BBCFE8}"/>
              </a:ext>
            </a:extLst>
          </p:cNvPr>
          <p:cNvSpPr txBox="1"/>
          <p:nvPr/>
        </p:nvSpPr>
        <p:spPr>
          <a:xfrm>
            <a:off x="10395545" y="8897194"/>
            <a:ext cx="1874040" cy="369332"/>
          </a:xfrm>
          <a:prstGeom prst="rect">
            <a:avLst/>
          </a:prstGeom>
          <a:noFill/>
        </p:spPr>
        <p:txBody>
          <a:bodyPr wrap="square" rtlCol="0">
            <a:spAutoFit/>
          </a:bodyPr>
          <a:lstStyle/>
          <a:p>
            <a:r>
              <a:rPr lang="en-US" dirty="0">
                <a:solidFill>
                  <a:srgbClr val="111111"/>
                </a:solidFill>
                <a:latin typeface="Times New Roman" panose="02020603050405020304" pitchFamily="18" charset="0"/>
                <a:cs typeface="Times New Roman" panose="02020603050405020304" pitchFamily="18" charset="0"/>
              </a:rPr>
              <a:t>Fig.2</a:t>
            </a:r>
            <a:endParaRPr lang="en-SG" sz="1800" dirty="0">
              <a:solidFill>
                <a:srgbClr val="11111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96462E3-8D76-A7FB-30FF-FB7B1A076C5F}"/>
              </a:ext>
            </a:extLst>
          </p:cNvPr>
          <p:cNvSpPr txBox="1"/>
          <p:nvPr/>
        </p:nvSpPr>
        <p:spPr>
          <a:xfrm>
            <a:off x="10086725" y="16029433"/>
            <a:ext cx="938705" cy="369332"/>
          </a:xfrm>
          <a:prstGeom prst="rect">
            <a:avLst/>
          </a:prstGeom>
          <a:noFill/>
        </p:spPr>
        <p:txBody>
          <a:bodyPr wrap="square" rtlCol="0">
            <a:spAutoFit/>
          </a:bodyPr>
          <a:lstStyle/>
          <a:p>
            <a:r>
              <a:rPr lang="en-US" dirty="0">
                <a:solidFill>
                  <a:srgbClr val="111111"/>
                </a:solidFill>
                <a:latin typeface="Times New Roman" panose="02020603050405020304" pitchFamily="18" charset="0"/>
                <a:cs typeface="Times New Roman" panose="02020603050405020304" pitchFamily="18" charset="0"/>
              </a:rPr>
              <a:t>Fig.3</a:t>
            </a:r>
            <a:endParaRPr lang="en-SG" sz="1800" dirty="0">
              <a:solidFill>
                <a:srgbClr val="11111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C4D1CD3-BA33-67DF-1DAF-2300C0FA487D}"/>
              </a:ext>
            </a:extLst>
          </p:cNvPr>
          <p:cNvSpPr txBox="1"/>
          <p:nvPr/>
        </p:nvSpPr>
        <p:spPr>
          <a:xfrm>
            <a:off x="10086725" y="22845225"/>
            <a:ext cx="1475614" cy="369332"/>
          </a:xfrm>
          <a:prstGeom prst="rect">
            <a:avLst/>
          </a:prstGeom>
          <a:noFill/>
        </p:spPr>
        <p:txBody>
          <a:bodyPr wrap="square" rtlCol="0">
            <a:spAutoFit/>
          </a:bodyPr>
          <a:lstStyle/>
          <a:p>
            <a:r>
              <a:rPr lang="en-US" dirty="0">
                <a:solidFill>
                  <a:srgbClr val="111111"/>
                </a:solidFill>
                <a:latin typeface="Times New Roman" panose="02020603050405020304" pitchFamily="18" charset="0"/>
                <a:cs typeface="Times New Roman" panose="02020603050405020304" pitchFamily="18" charset="0"/>
              </a:rPr>
              <a:t>Fig.4</a:t>
            </a:r>
            <a:endParaRPr lang="en-SG" sz="1800" dirty="0">
              <a:solidFill>
                <a:srgbClr val="111111"/>
              </a:solidFill>
              <a:effectLst/>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0CE383F-8066-2516-A66C-03468F9709DF}"/>
              </a:ext>
            </a:extLst>
          </p:cNvPr>
          <p:cNvSpPr txBox="1"/>
          <p:nvPr/>
        </p:nvSpPr>
        <p:spPr>
          <a:xfrm>
            <a:off x="14768026" y="12573414"/>
            <a:ext cx="5895116" cy="1477328"/>
          </a:xfrm>
          <a:prstGeom prst="rect">
            <a:avLst/>
          </a:prstGeom>
          <a:noFill/>
        </p:spPr>
        <p:txBody>
          <a:bodyPr wrap="square" rtlCol="0">
            <a:spAutoFit/>
          </a:bodyPr>
          <a:lstStyle/>
          <a:p>
            <a:r>
              <a:rPr lang="en-SG" sz="1800" dirty="0">
                <a:effectLst/>
                <a:latin typeface="Times New Roman" panose="02020603050405020304" pitchFamily="18" charset="0"/>
                <a:cs typeface="Times New Roman" panose="02020603050405020304" pitchFamily="18" charset="0"/>
              </a:rPr>
              <a:t>Fig.5 FFFS of cheeses recorded at 4 times during ripening: </a:t>
            </a:r>
          </a:p>
          <a:p>
            <a:r>
              <a:rPr lang="en-SG" sz="1800" dirty="0">
                <a:effectLst/>
                <a:latin typeface="Times New Roman" panose="02020603050405020304" pitchFamily="18" charset="0"/>
                <a:cs typeface="Times New Roman" panose="02020603050405020304" pitchFamily="18" charset="0"/>
              </a:rPr>
              <a:t>1 day (*)</a:t>
            </a:r>
          </a:p>
          <a:p>
            <a:r>
              <a:rPr lang="en-SG" sz="1800" dirty="0">
                <a:effectLst/>
                <a:latin typeface="Times New Roman" panose="02020603050405020304" pitchFamily="18" charset="0"/>
                <a:cs typeface="Times New Roman" panose="02020603050405020304" pitchFamily="18" charset="0"/>
              </a:rPr>
              <a:t>21 days (} })</a:t>
            </a:r>
          </a:p>
          <a:p>
            <a:r>
              <a:rPr lang="en-SG" sz="1800" dirty="0">
                <a:effectLst/>
                <a:latin typeface="Times New Roman" panose="02020603050405020304" pitchFamily="18" charset="0"/>
                <a:cs typeface="Times New Roman" panose="02020603050405020304" pitchFamily="18" charset="0"/>
              </a:rPr>
              <a:t>51 days (- - -) </a:t>
            </a:r>
            <a:endParaRPr lang="en-SG" sz="1800" dirty="0">
              <a:latin typeface="Times New Roman" panose="02020603050405020304" pitchFamily="18" charset="0"/>
              <a:cs typeface="Times New Roman" panose="02020603050405020304" pitchFamily="18" charset="0"/>
            </a:endParaRPr>
          </a:p>
          <a:p>
            <a:r>
              <a:rPr lang="en-SG" sz="1800" dirty="0">
                <a:effectLst/>
                <a:latin typeface="Times New Roman" panose="02020603050405020304" pitchFamily="18" charset="0"/>
                <a:cs typeface="Times New Roman" panose="02020603050405020304" pitchFamily="18" charset="0"/>
              </a:rPr>
              <a:t>81 days (} - } -)</a:t>
            </a:r>
          </a:p>
        </p:txBody>
      </p:sp>
      <p:sp>
        <p:nvSpPr>
          <p:cNvPr id="27" name="TextBox 26">
            <a:extLst>
              <a:ext uri="{FF2B5EF4-FFF2-40B4-BE49-F238E27FC236}">
                <a16:creationId xmlns:a16="http://schemas.microsoft.com/office/drawing/2014/main" id="{E91ED709-E8F2-D374-13B7-0A383D30F884}"/>
              </a:ext>
            </a:extLst>
          </p:cNvPr>
          <p:cNvSpPr txBox="1"/>
          <p:nvPr/>
        </p:nvSpPr>
        <p:spPr>
          <a:xfrm>
            <a:off x="14679944" y="21977197"/>
            <a:ext cx="6037300" cy="1477328"/>
          </a:xfrm>
          <a:prstGeom prst="rect">
            <a:avLst/>
          </a:prstGeom>
          <a:noFill/>
        </p:spPr>
        <p:txBody>
          <a:bodyPr wrap="square" rtlCol="0">
            <a:spAutoFit/>
          </a:bodyPr>
          <a:lstStyle/>
          <a:p>
            <a:r>
              <a:rPr lang="en-SG" dirty="0">
                <a:solidFill>
                  <a:srgbClr val="211E1E"/>
                </a:solidFill>
                <a:effectLst/>
                <a:latin typeface="Times New Roman" panose="02020603050405020304" pitchFamily="18" charset="0"/>
                <a:cs typeface="Times New Roman" panose="02020603050405020304" pitchFamily="18" charset="0"/>
              </a:rPr>
              <a:t>Fig.6 Fluorescence emission spectra of </a:t>
            </a:r>
            <a:r>
              <a:rPr lang="en-SG" dirty="0">
                <a:solidFill>
                  <a:srgbClr val="211E1E"/>
                </a:solidFill>
                <a:latin typeface="Times New Roman" panose="02020603050405020304" pitchFamily="18" charset="0"/>
                <a:cs typeface="Times New Roman" panose="02020603050405020304" pitchFamily="18" charset="0"/>
              </a:rPr>
              <a:t> </a:t>
            </a:r>
            <a:r>
              <a:rPr lang="en-SG" dirty="0">
                <a:solidFill>
                  <a:srgbClr val="211E1E"/>
                </a:solidFill>
                <a:effectLst/>
                <a:latin typeface="Times New Roman" panose="02020603050405020304" pitchFamily="18" charset="0"/>
                <a:cs typeface="Times New Roman" panose="02020603050405020304" pitchFamily="18" charset="0"/>
              </a:rPr>
              <a:t>turkey meat stored </a:t>
            </a:r>
          </a:p>
          <a:p>
            <a:r>
              <a:rPr lang="en-SG" dirty="0">
                <a:solidFill>
                  <a:srgbClr val="211E1E"/>
                </a:solidFill>
                <a:effectLst/>
                <a:latin typeface="Times New Roman" panose="02020603050405020304" pitchFamily="18" charset="0"/>
                <a:cs typeface="Times New Roman" panose="02020603050405020304" pitchFamily="18" charset="0"/>
              </a:rPr>
              <a:t>in air at −10 ◦C (a)</a:t>
            </a:r>
          </a:p>
          <a:p>
            <a:r>
              <a:rPr lang="en-SG" dirty="0">
                <a:solidFill>
                  <a:srgbClr val="211E1E"/>
                </a:solidFill>
                <a:effectLst/>
                <a:latin typeface="Times New Roman" panose="02020603050405020304" pitchFamily="18" charset="0"/>
                <a:cs typeface="Times New Roman" panose="02020603050405020304" pitchFamily="18" charset="0"/>
              </a:rPr>
              <a:t>in vacuum at −10 ◦C (b)</a:t>
            </a:r>
          </a:p>
          <a:p>
            <a:r>
              <a:rPr lang="en-SG" dirty="0">
                <a:solidFill>
                  <a:srgbClr val="211E1E"/>
                </a:solidFill>
                <a:effectLst/>
                <a:latin typeface="Times New Roman" panose="02020603050405020304" pitchFamily="18" charset="0"/>
                <a:cs typeface="Times New Roman" panose="02020603050405020304" pitchFamily="18" charset="0"/>
              </a:rPr>
              <a:t>in air at −20 ◦C (c)</a:t>
            </a:r>
          </a:p>
          <a:p>
            <a:r>
              <a:rPr lang="en-SG" dirty="0">
                <a:solidFill>
                  <a:srgbClr val="211E1E"/>
                </a:solidFill>
                <a:effectLst/>
                <a:latin typeface="Times New Roman" panose="02020603050405020304" pitchFamily="18" charset="0"/>
                <a:cs typeface="Times New Roman" panose="02020603050405020304" pitchFamily="18" charset="0"/>
              </a:rPr>
              <a:t>in vacuum at −20 ◦C (d)</a:t>
            </a:r>
            <a:endParaRPr lang="en-US" dirty="0">
              <a:latin typeface="Times New Roman" panose="02020603050405020304" pitchFamily="18" charset="0"/>
              <a:cs typeface="Times New Roman" panose="02020603050405020304" pitchFamily="18" charset="0"/>
            </a:endParaRPr>
          </a:p>
        </p:txBody>
      </p:sp>
      <p:pic>
        <p:nvPicPr>
          <p:cNvPr id="31" name="Picture 30" descr="A close-up of a sign&#10;&#10;Description automatically generated">
            <a:extLst>
              <a:ext uri="{FF2B5EF4-FFF2-40B4-BE49-F238E27FC236}">
                <a16:creationId xmlns:a16="http://schemas.microsoft.com/office/drawing/2014/main" id="{DC2D7447-7EF2-013A-C75F-2D56B6673111}"/>
              </a:ext>
            </a:extLst>
          </p:cNvPr>
          <p:cNvPicPr>
            <a:picLocks noChangeAspect="1"/>
          </p:cNvPicPr>
          <p:nvPr/>
        </p:nvPicPr>
        <p:blipFill>
          <a:blip r:embed="rId8"/>
          <a:stretch>
            <a:fillRect/>
          </a:stretch>
        </p:blipFill>
        <p:spPr>
          <a:xfrm>
            <a:off x="14787504" y="1191694"/>
            <a:ext cx="5257800" cy="1714500"/>
          </a:xfrm>
          <a:prstGeom prst="rect">
            <a:avLst/>
          </a:prstGeom>
        </p:spPr>
      </p:pic>
      <p:sp>
        <p:nvSpPr>
          <p:cNvPr id="40" name="TextBox 39">
            <a:extLst>
              <a:ext uri="{FF2B5EF4-FFF2-40B4-BE49-F238E27FC236}">
                <a16:creationId xmlns:a16="http://schemas.microsoft.com/office/drawing/2014/main" id="{ECBA5271-BFB4-41BE-851F-CC0E259CAAE2}"/>
              </a:ext>
            </a:extLst>
          </p:cNvPr>
          <p:cNvSpPr txBox="1"/>
          <p:nvPr/>
        </p:nvSpPr>
        <p:spPr>
          <a:xfrm>
            <a:off x="686827" y="28167482"/>
            <a:ext cx="19799556" cy="1477328"/>
          </a:xfrm>
          <a:prstGeom prst="rect">
            <a:avLst/>
          </a:prstGeom>
          <a:noFill/>
        </p:spPr>
        <p:txBody>
          <a:bodyPr wrap="square" rtlCol="0">
            <a:spAutoFit/>
          </a:bodyPr>
          <a:lstStyle/>
          <a:p>
            <a:r>
              <a:rPr lang="en-SG" b="1" i="0" u="none" strike="noStrike" dirty="0">
                <a:solidFill>
                  <a:schemeClr val="bg1"/>
                </a:solidFill>
                <a:effectLst/>
                <a:latin typeface="Times New Roman" panose="02020603050405020304" pitchFamily="18" charset="0"/>
                <a:cs typeface="Times New Roman" panose="02020603050405020304" pitchFamily="18" charset="0"/>
              </a:rPr>
              <a:t>Fig</a:t>
            </a:r>
            <a:r>
              <a:rPr lang="en-SG" b="1" dirty="0">
                <a:solidFill>
                  <a:schemeClr val="bg1"/>
                </a:solidFill>
                <a:latin typeface="Times New Roman" panose="02020603050405020304" pitchFamily="18" charset="0"/>
                <a:cs typeface="Times New Roman" panose="02020603050405020304" pitchFamily="18" charset="0"/>
              </a:rPr>
              <a:t>.1</a:t>
            </a:r>
            <a:r>
              <a:rPr lang="en-SG" b="0" i="0" u="none" strike="noStrike" dirty="0">
                <a:solidFill>
                  <a:schemeClr val="bg1"/>
                </a:solidFill>
                <a:effectLst/>
                <a:latin typeface="Times New Roman" panose="02020603050405020304" pitchFamily="18" charset="0"/>
                <a:cs typeface="Times New Roman" panose="02020603050405020304" pitchFamily="18" charset="0"/>
              </a:rPr>
              <a:t> </a:t>
            </a:r>
            <a:r>
              <a:rPr lang="en-SG" b="1" i="0" u="none" strike="noStrike" dirty="0">
                <a:solidFill>
                  <a:schemeClr val="bg1"/>
                </a:solidFill>
                <a:effectLst/>
                <a:latin typeface="Times New Roman" panose="02020603050405020304" pitchFamily="18" charset="0"/>
                <a:cs typeface="Times New Roman" panose="02020603050405020304" pitchFamily="18" charset="0"/>
              </a:rPr>
              <a:t>Fig</a:t>
            </a:r>
            <a:r>
              <a:rPr lang="en-SG" b="1" dirty="0">
                <a:solidFill>
                  <a:schemeClr val="bg1"/>
                </a:solidFill>
                <a:latin typeface="Times New Roman" panose="02020603050405020304" pitchFamily="18" charset="0"/>
                <a:cs typeface="Times New Roman" panose="02020603050405020304" pitchFamily="18" charset="0"/>
              </a:rPr>
              <a:t>.2</a:t>
            </a:r>
            <a:r>
              <a:rPr lang="en-SG" b="0" i="0" u="none" strike="noStrike" dirty="0">
                <a:solidFill>
                  <a:schemeClr val="bg1"/>
                </a:solidFill>
                <a:effectLst/>
                <a:latin typeface="Times New Roman" panose="02020603050405020304" pitchFamily="18" charset="0"/>
                <a:cs typeface="Times New Roman" panose="02020603050405020304" pitchFamily="18" charset="0"/>
              </a:rPr>
              <a:t>. </a:t>
            </a:r>
            <a:r>
              <a:rPr lang="en-SG" b="1" i="0" u="none" strike="noStrike" dirty="0">
                <a:solidFill>
                  <a:schemeClr val="bg1"/>
                </a:solidFill>
                <a:effectLst/>
                <a:latin typeface="Times New Roman" panose="02020603050405020304" pitchFamily="18" charset="0"/>
                <a:cs typeface="Times New Roman" panose="02020603050405020304" pitchFamily="18" charset="0"/>
              </a:rPr>
              <a:t>Fig</a:t>
            </a:r>
            <a:r>
              <a:rPr lang="en-SG" b="1" dirty="0">
                <a:solidFill>
                  <a:schemeClr val="bg1"/>
                </a:solidFill>
                <a:latin typeface="Times New Roman" panose="02020603050405020304" pitchFamily="18" charset="0"/>
                <a:cs typeface="Times New Roman" panose="02020603050405020304" pitchFamily="18" charset="0"/>
              </a:rPr>
              <a:t>.3</a:t>
            </a:r>
            <a:r>
              <a:rPr lang="en-SG" b="0" i="0" u="none" strike="noStrike" dirty="0">
                <a:solidFill>
                  <a:schemeClr val="bg1"/>
                </a:solidFill>
                <a:effectLst/>
                <a:latin typeface="Times New Roman" panose="02020603050405020304" pitchFamily="18" charset="0"/>
                <a:cs typeface="Times New Roman" panose="02020603050405020304" pitchFamily="18" charset="0"/>
              </a:rPr>
              <a:t> </a:t>
            </a:r>
            <a:r>
              <a:rPr lang="en-SG" b="1" i="0" u="none" strike="noStrike" dirty="0">
                <a:solidFill>
                  <a:schemeClr val="bg1"/>
                </a:solidFill>
                <a:effectLst/>
                <a:latin typeface="Times New Roman" panose="02020603050405020304" pitchFamily="18" charset="0"/>
                <a:cs typeface="Times New Roman" panose="02020603050405020304" pitchFamily="18" charset="0"/>
              </a:rPr>
              <a:t>Fig</a:t>
            </a:r>
            <a:r>
              <a:rPr lang="en-SG" b="1" dirty="0">
                <a:solidFill>
                  <a:schemeClr val="bg1"/>
                </a:solidFill>
                <a:latin typeface="Times New Roman" panose="02020603050405020304" pitchFamily="18" charset="0"/>
                <a:cs typeface="Times New Roman" panose="02020603050405020304" pitchFamily="18" charset="0"/>
              </a:rPr>
              <a:t>.4</a:t>
            </a:r>
            <a:r>
              <a:rPr lang="en-SG" b="0" i="0" u="none" strike="noStrike" dirty="0">
                <a:solidFill>
                  <a:schemeClr val="bg1"/>
                </a:solidFill>
                <a:effectLst/>
                <a:latin typeface="Times New Roman" panose="02020603050405020304" pitchFamily="18" charset="0"/>
                <a:cs typeface="Times New Roman" panose="02020603050405020304" pitchFamily="18" charset="0"/>
              </a:rPr>
              <a:t> Karoui, R., &amp;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Blecker</a:t>
            </a:r>
            <a:r>
              <a:rPr lang="en-SG" b="0" i="0" u="none" strike="noStrike" dirty="0">
                <a:solidFill>
                  <a:schemeClr val="bg1"/>
                </a:solidFill>
                <a:effectLst/>
                <a:latin typeface="Times New Roman" panose="02020603050405020304" pitchFamily="18" charset="0"/>
                <a:cs typeface="Times New Roman" panose="02020603050405020304" pitchFamily="18" charset="0"/>
              </a:rPr>
              <a:t>, C. (2011). Fluorescence Spectroscopy Measurement for Quality Assessment of Food Systems—a Review. </a:t>
            </a:r>
            <a:r>
              <a:rPr lang="en-SG" b="0" i="1" u="none" strike="noStrike" dirty="0">
                <a:solidFill>
                  <a:schemeClr val="bg1"/>
                </a:solidFill>
                <a:effectLst/>
                <a:latin typeface="Times New Roman" panose="02020603050405020304" pitchFamily="18" charset="0"/>
                <a:cs typeface="Times New Roman" panose="02020603050405020304" pitchFamily="18" charset="0"/>
              </a:rPr>
              <a:t>Food Bioprocess </a:t>
            </a:r>
            <a:r>
              <a:rPr lang="en-SG" b="0" i="1" u="none" strike="noStrike" dirty="0" err="1">
                <a:solidFill>
                  <a:schemeClr val="bg1"/>
                </a:solidFill>
                <a:effectLst/>
                <a:latin typeface="Times New Roman" panose="02020603050405020304" pitchFamily="18" charset="0"/>
                <a:cs typeface="Times New Roman" panose="02020603050405020304" pitchFamily="18" charset="0"/>
              </a:rPr>
              <a:t>Technol</a:t>
            </a:r>
            <a:r>
              <a:rPr lang="en-SG" b="0" i="0" u="none" strike="noStrike" dirty="0">
                <a:solidFill>
                  <a:schemeClr val="bg1"/>
                </a:solidFill>
                <a:effectLst/>
                <a:latin typeface="Times New Roman" panose="02020603050405020304" pitchFamily="18" charset="0"/>
                <a:cs typeface="Times New Roman" panose="02020603050405020304" pitchFamily="18" charset="0"/>
              </a:rPr>
              <a:t>, </a:t>
            </a:r>
            <a:r>
              <a:rPr lang="en-SG" b="0" i="1" u="none" strike="noStrike" dirty="0">
                <a:solidFill>
                  <a:schemeClr val="bg1"/>
                </a:solidFill>
                <a:effectLst/>
                <a:latin typeface="Times New Roman" panose="02020603050405020304" pitchFamily="18" charset="0"/>
                <a:cs typeface="Times New Roman" panose="02020603050405020304" pitchFamily="18" charset="0"/>
              </a:rPr>
              <a:t>4</a:t>
            </a:r>
            <a:r>
              <a:rPr lang="en-SG" b="0" i="0" u="none" strike="noStrike" dirty="0">
                <a:solidFill>
                  <a:schemeClr val="bg1"/>
                </a:solidFill>
                <a:effectLst/>
                <a:latin typeface="Times New Roman" panose="02020603050405020304" pitchFamily="18" charset="0"/>
                <a:cs typeface="Times New Roman" panose="02020603050405020304" pitchFamily="18" charset="0"/>
              </a:rPr>
              <a:t>, 364–386. https://</a:t>
            </a:r>
            <a:r>
              <a:rPr lang="en-SG" b="0" i="0" u="none" strike="noStrike" dirty="0" err="1">
                <a:solidFill>
                  <a:schemeClr val="bg1"/>
                </a:solidFill>
                <a:effectLst/>
                <a:latin typeface="Times New Roman" panose="02020603050405020304" pitchFamily="18" charset="0"/>
                <a:cs typeface="Times New Roman" panose="02020603050405020304" pitchFamily="18" charset="0"/>
              </a:rPr>
              <a:t>doi.org</a:t>
            </a:r>
            <a:r>
              <a:rPr lang="en-SG" b="0" i="0" u="none" strike="noStrike" dirty="0">
                <a:solidFill>
                  <a:schemeClr val="bg1"/>
                </a:solidFill>
                <a:effectLst/>
                <a:latin typeface="Times New Roman" panose="02020603050405020304" pitchFamily="18" charset="0"/>
                <a:cs typeface="Times New Roman" panose="02020603050405020304" pitchFamily="18" charset="0"/>
              </a:rPr>
              <a:t>/10.1007/s11947-010-0370-0.</a:t>
            </a:r>
          </a:p>
          <a:p>
            <a:r>
              <a:rPr lang="en-SG" b="1" dirty="0">
                <a:solidFill>
                  <a:schemeClr val="bg1"/>
                </a:solidFill>
                <a:latin typeface="Times New Roman" panose="02020603050405020304" pitchFamily="18" charset="0"/>
                <a:cs typeface="Times New Roman" panose="02020603050405020304" pitchFamily="18" charset="0"/>
              </a:rPr>
              <a:t>Fig.5</a:t>
            </a:r>
            <a:r>
              <a:rPr lang="en-SG" dirty="0">
                <a:solidFill>
                  <a:schemeClr val="bg1"/>
                </a:solidFill>
                <a:latin typeface="Times New Roman" panose="02020603050405020304" pitchFamily="18" charset="0"/>
                <a:cs typeface="Times New Roman" panose="02020603050405020304" pitchFamily="18" charset="0"/>
              </a:rPr>
              <a:t> </a:t>
            </a:r>
            <a:r>
              <a:rPr lang="en-SG" b="0" i="0" u="none" strike="noStrike" dirty="0">
                <a:solidFill>
                  <a:schemeClr val="bg1"/>
                </a:solidFill>
                <a:effectLst/>
                <a:latin typeface="Times New Roman" panose="02020603050405020304" pitchFamily="18" charset="0"/>
                <a:cs typeface="Times New Roman" panose="02020603050405020304" pitchFamily="18" charset="0"/>
              </a:rPr>
              <a:t>Dufour, E.,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Mazerolles</a:t>
            </a:r>
            <a:r>
              <a:rPr lang="en-SG" b="0" i="0" u="none" strike="noStrike" dirty="0">
                <a:solidFill>
                  <a:schemeClr val="bg1"/>
                </a:solidFill>
                <a:effectLst/>
                <a:latin typeface="Times New Roman" panose="02020603050405020304" pitchFamily="18" charset="0"/>
                <a:cs typeface="Times New Roman" panose="02020603050405020304" pitchFamily="18" charset="0"/>
              </a:rPr>
              <a:t>, G.,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Devaux</a:t>
            </a:r>
            <a:r>
              <a:rPr lang="en-SG" b="0" i="0" u="none" strike="noStrike" dirty="0">
                <a:solidFill>
                  <a:schemeClr val="bg1"/>
                </a:solidFill>
                <a:effectLst/>
                <a:latin typeface="Times New Roman" panose="02020603050405020304" pitchFamily="18" charset="0"/>
                <a:cs typeface="Times New Roman" panose="02020603050405020304" pitchFamily="18" charset="0"/>
              </a:rPr>
              <a:t>, M.F.,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Duboz</a:t>
            </a:r>
            <a:r>
              <a:rPr lang="en-SG" b="0" i="0" u="none" strike="noStrike" dirty="0">
                <a:solidFill>
                  <a:schemeClr val="bg1"/>
                </a:solidFill>
                <a:effectLst/>
                <a:latin typeface="Times New Roman" panose="02020603050405020304" pitchFamily="18" charset="0"/>
                <a:cs typeface="Times New Roman" panose="02020603050405020304" pitchFamily="18" charset="0"/>
              </a:rPr>
              <a:t>, G.,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Duployer</a:t>
            </a:r>
            <a:r>
              <a:rPr lang="en-SG" b="0" i="0" u="none" strike="noStrike" dirty="0">
                <a:solidFill>
                  <a:schemeClr val="bg1"/>
                </a:solidFill>
                <a:effectLst/>
                <a:latin typeface="Times New Roman" panose="02020603050405020304" pitchFamily="18" charset="0"/>
                <a:cs typeface="Times New Roman" panose="02020603050405020304" pitchFamily="18" charset="0"/>
              </a:rPr>
              <a:t>, M.H., &amp;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Mouhous</a:t>
            </a:r>
            <a:r>
              <a:rPr lang="en-SG" b="0" i="0" u="none" strike="noStrike" dirty="0">
                <a:solidFill>
                  <a:schemeClr val="bg1"/>
                </a:solidFill>
                <a:effectLst/>
                <a:latin typeface="Times New Roman" panose="02020603050405020304" pitchFamily="18" charset="0"/>
                <a:cs typeface="Times New Roman" panose="02020603050405020304" pitchFamily="18" charset="0"/>
              </a:rPr>
              <a:t>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Riou</a:t>
            </a:r>
            <a:r>
              <a:rPr lang="en-SG" b="0" i="0" u="none" strike="noStrike" dirty="0">
                <a:solidFill>
                  <a:schemeClr val="bg1"/>
                </a:solidFill>
                <a:effectLst/>
                <a:latin typeface="Times New Roman" panose="02020603050405020304" pitchFamily="18" charset="0"/>
                <a:cs typeface="Times New Roman" panose="02020603050405020304" pitchFamily="18" charset="0"/>
              </a:rPr>
              <a:t>, N. (2000). Phase transition of triglycerides during semi-hard cheese ripening. </a:t>
            </a:r>
            <a:r>
              <a:rPr lang="en-SG" b="0" i="1" u="none" strike="noStrike" dirty="0">
                <a:solidFill>
                  <a:schemeClr val="bg1"/>
                </a:solidFill>
                <a:effectLst/>
                <a:latin typeface="Times New Roman" panose="02020603050405020304" pitchFamily="18" charset="0"/>
                <a:cs typeface="Times New Roman" panose="02020603050405020304" pitchFamily="18" charset="0"/>
              </a:rPr>
              <a:t>International Dairy Journal</a:t>
            </a:r>
            <a:r>
              <a:rPr lang="en-SG" b="0" i="0" u="none" strike="noStrike" dirty="0">
                <a:solidFill>
                  <a:schemeClr val="bg1"/>
                </a:solidFill>
                <a:effectLst/>
                <a:latin typeface="Times New Roman" panose="02020603050405020304" pitchFamily="18" charset="0"/>
                <a:cs typeface="Times New Roman" panose="02020603050405020304" pitchFamily="18" charset="0"/>
              </a:rPr>
              <a:t>, </a:t>
            </a:r>
            <a:r>
              <a:rPr lang="en-SG" b="0" i="1" u="none" strike="noStrike" dirty="0">
                <a:solidFill>
                  <a:schemeClr val="bg1"/>
                </a:solidFill>
                <a:effectLst/>
                <a:latin typeface="Times New Roman" panose="02020603050405020304" pitchFamily="18" charset="0"/>
                <a:cs typeface="Times New Roman" panose="02020603050405020304" pitchFamily="18" charset="0"/>
              </a:rPr>
              <a:t>10</a:t>
            </a:r>
            <a:r>
              <a:rPr lang="en-SG" b="0" i="0" u="none" strike="noStrike" dirty="0">
                <a:solidFill>
                  <a:schemeClr val="bg1"/>
                </a:solidFill>
                <a:effectLst/>
                <a:latin typeface="Times New Roman" panose="02020603050405020304" pitchFamily="18" charset="0"/>
                <a:cs typeface="Times New Roman" panose="02020603050405020304" pitchFamily="18" charset="0"/>
              </a:rPr>
              <a:t>, 81-93.</a:t>
            </a:r>
          </a:p>
          <a:p>
            <a:r>
              <a:rPr lang="en-SG" b="1" dirty="0">
                <a:solidFill>
                  <a:schemeClr val="bg1"/>
                </a:solidFill>
                <a:latin typeface="Times New Roman" panose="02020603050405020304" pitchFamily="18" charset="0"/>
                <a:cs typeface="Times New Roman" panose="02020603050405020304" pitchFamily="18" charset="0"/>
              </a:rPr>
              <a:t>Fig.6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Veberg</a:t>
            </a:r>
            <a:r>
              <a:rPr lang="en-SG" b="0" i="0" u="none" strike="noStrike" dirty="0">
                <a:solidFill>
                  <a:schemeClr val="bg1"/>
                </a:solidFill>
                <a:effectLst/>
                <a:latin typeface="Times New Roman" panose="02020603050405020304" pitchFamily="18" charset="0"/>
                <a:cs typeface="Times New Roman" panose="02020603050405020304" pitchFamily="18" charset="0"/>
              </a:rPr>
              <a:t>, A., Olsen, E., Vogt, G.,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Mielnik</a:t>
            </a:r>
            <a:r>
              <a:rPr lang="en-SG" b="0" i="0" u="none" strike="noStrike" dirty="0">
                <a:solidFill>
                  <a:schemeClr val="bg1"/>
                </a:solidFill>
                <a:effectLst/>
                <a:latin typeface="Times New Roman" panose="02020603050405020304" pitchFamily="18" charset="0"/>
                <a:cs typeface="Times New Roman" panose="02020603050405020304" pitchFamily="18" charset="0"/>
              </a:rPr>
              <a:t>, M., Nilsen, A. N., &amp; </a:t>
            </a:r>
            <a:r>
              <a:rPr lang="en-SG" b="0" i="0" u="none" strike="noStrike" dirty="0" err="1">
                <a:solidFill>
                  <a:schemeClr val="bg1"/>
                </a:solidFill>
                <a:effectLst/>
                <a:latin typeface="Times New Roman" panose="02020603050405020304" pitchFamily="18" charset="0"/>
                <a:cs typeface="Times New Roman" panose="02020603050405020304" pitchFamily="18" charset="0"/>
              </a:rPr>
              <a:t>Wold</a:t>
            </a:r>
            <a:r>
              <a:rPr lang="en-SG" b="0" i="0" u="none" strike="noStrike" dirty="0">
                <a:solidFill>
                  <a:schemeClr val="bg1"/>
                </a:solidFill>
                <a:effectLst/>
                <a:latin typeface="Times New Roman" panose="02020603050405020304" pitchFamily="18" charset="0"/>
                <a:cs typeface="Times New Roman" panose="02020603050405020304" pitchFamily="18" charset="0"/>
              </a:rPr>
              <a:t>, J. P. (2006). Front Face Fluorescence Spectroscopy—A Rapid Method to Detect Early Lipid Oxidation in Freeze Stored Minced Turkey Meat. </a:t>
            </a:r>
            <a:r>
              <a:rPr lang="en-SG" b="0" i="1" u="none" strike="noStrike" dirty="0">
                <a:solidFill>
                  <a:schemeClr val="bg1"/>
                </a:solidFill>
                <a:effectLst/>
                <a:latin typeface="Times New Roman" panose="02020603050405020304" pitchFamily="18" charset="0"/>
                <a:cs typeface="Times New Roman" panose="02020603050405020304" pitchFamily="18" charset="0"/>
              </a:rPr>
              <a:t>Journal of Food Science, 71</a:t>
            </a:r>
            <a:r>
              <a:rPr lang="en-SG" b="0" i="0" u="none" strike="noStrike" dirty="0">
                <a:solidFill>
                  <a:schemeClr val="bg1"/>
                </a:solidFill>
                <a:effectLst/>
                <a:latin typeface="Times New Roman" panose="02020603050405020304" pitchFamily="18" charset="0"/>
                <a:cs typeface="Times New Roman" panose="02020603050405020304" pitchFamily="18" charset="0"/>
              </a:rPr>
              <a:t>(3), C155-C162. https://</a:t>
            </a:r>
            <a:r>
              <a:rPr lang="en-SG" b="0" i="0" u="none" strike="noStrike" dirty="0" err="1">
                <a:solidFill>
                  <a:schemeClr val="bg1"/>
                </a:solidFill>
                <a:effectLst/>
                <a:latin typeface="Times New Roman" panose="02020603050405020304" pitchFamily="18" charset="0"/>
                <a:cs typeface="Times New Roman" panose="02020603050405020304" pitchFamily="18" charset="0"/>
              </a:rPr>
              <a:t>doi.org</a:t>
            </a:r>
            <a:r>
              <a:rPr lang="en-SG" b="0" i="0" u="none" strike="noStrike" dirty="0">
                <a:solidFill>
                  <a:schemeClr val="bg1"/>
                </a:solidFill>
                <a:effectLst/>
                <a:latin typeface="Times New Roman" panose="02020603050405020304" pitchFamily="18" charset="0"/>
                <a:cs typeface="Times New Roman" panose="02020603050405020304" pitchFamily="18" charset="0"/>
              </a:rPr>
              <a:t>/10.1111/j.1750-3841.2006.00019.x</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157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309</TotalTime>
  <Words>796</Words>
  <Application>Microsoft Macintosh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CHEN Yiman</dc:creator>
  <cp:keywords/>
  <dc:description/>
  <cp:lastModifiedBy>CHEN Yiman</cp:lastModifiedBy>
  <cp:revision>6</cp:revision>
  <dcterms:created xsi:type="dcterms:W3CDTF">2024-04-26T03:17:51Z</dcterms:created>
  <dcterms:modified xsi:type="dcterms:W3CDTF">2024-04-27T08:03:17Z</dcterms:modified>
  <cp:category/>
</cp:coreProperties>
</file>