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4"/>
  </p:sldMasterIdLst>
  <p:sldIdLst>
    <p:sldId id="256" r:id="rId5"/>
    <p:sldId id="257" r:id="rId6"/>
    <p:sldId id="259" r:id="rId7"/>
    <p:sldId id="264" r:id="rId8"/>
    <p:sldId id="260" r:id="rId9"/>
    <p:sldId id="258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BCAC1C-A3DC-42E5-B2C3-24CEB31F5370}" v="781" dt="2023-04-27T17:20:37.244"/>
    <p1510:client id="{55867795-9477-4C6A-945A-ABD6D38C501D}" v="1" dt="2023-04-28T02:37:38.065"/>
    <p1510:client id="{CFA81596-1B7D-4B98-958C-4886C530A3F7}" v="2702" vWet="2704" dt="2023-04-27T17:07:04.5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Yizhi" userId="d931f2ce-21ab-496a-b3b3-1d0fcb88ac21" providerId="ADAL" clId="{CFA81596-1B7D-4B98-958C-4886C530A3F7}"/>
    <pc:docChg chg="undo custSel modSld sldOrd">
      <pc:chgData name="WANG Yizhi" userId="d931f2ce-21ab-496a-b3b3-1d0fcb88ac21" providerId="ADAL" clId="{CFA81596-1B7D-4B98-958C-4886C530A3F7}" dt="2023-04-27T17:07:03.894" v="2716" actId="14100"/>
      <pc:docMkLst>
        <pc:docMk/>
      </pc:docMkLst>
      <pc:sldChg chg="modSp mod">
        <pc:chgData name="WANG Yizhi" userId="d931f2ce-21ab-496a-b3b3-1d0fcb88ac21" providerId="ADAL" clId="{CFA81596-1B7D-4B98-958C-4886C530A3F7}" dt="2023-04-27T16:28:14.700" v="108" actId="20577"/>
        <pc:sldMkLst>
          <pc:docMk/>
          <pc:sldMk cId="1730867559" sldId="256"/>
        </pc:sldMkLst>
        <pc:spChg chg="mod">
          <ac:chgData name="WANG Yizhi" userId="d931f2ce-21ab-496a-b3b3-1d0fcb88ac21" providerId="ADAL" clId="{CFA81596-1B7D-4B98-958C-4886C530A3F7}" dt="2023-04-27T16:28:14.700" v="108" actId="20577"/>
          <ac:spMkLst>
            <pc:docMk/>
            <pc:sldMk cId="1730867559" sldId="256"/>
            <ac:spMk id="2" creationId="{8FD13615-BBFF-FA0D-6A8E-3E0234EF9DD5}"/>
          </ac:spMkLst>
        </pc:spChg>
      </pc:sldChg>
      <pc:sldChg chg="addSp modSp mod">
        <pc:chgData name="WANG Yizhi" userId="d931f2ce-21ab-496a-b3b3-1d0fcb88ac21" providerId="ADAL" clId="{CFA81596-1B7D-4B98-958C-4886C530A3F7}" dt="2023-04-27T16:56:41.593" v="1651" actId="1076"/>
        <pc:sldMkLst>
          <pc:docMk/>
          <pc:sldMk cId="4080108050" sldId="257"/>
        </pc:sldMkLst>
        <pc:spChg chg="add mod">
          <ac:chgData name="WANG Yizhi" userId="d931f2ce-21ab-496a-b3b3-1d0fcb88ac21" providerId="ADAL" clId="{CFA81596-1B7D-4B98-958C-4886C530A3F7}" dt="2023-04-27T16:56:41.593" v="1651" actId="1076"/>
          <ac:spMkLst>
            <pc:docMk/>
            <pc:sldMk cId="4080108050" sldId="257"/>
            <ac:spMk id="2" creationId="{6DF0DB6B-73C3-5B39-BFF0-1A974395280C}"/>
          </ac:spMkLst>
        </pc:spChg>
      </pc:sldChg>
      <pc:sldChg chg="addSp modSp mod ord">
        <pc:chgData name="WANG Yizhi" userId="d931f2ce-21ab-496a-b3b3-1d0fcb88ac21" providerId="ADAL" clId="{CFA81596-1B7D-4B98-958C-4886C530A3F7}" dt="2023-04-27T16:49:37.908" v="1464" actId="20577"/>
        <pc:sldMkLst>
          <pc:docMk/>
          <pc:sldMk cId="168921915" sldId="259"/>
        </pc:sldMkLst>
        <pc:spChg chg="add mod">
          <ac:chgData name="WANG Yizhi" userId="d931f2ce-21ab-496a-b3b3-1d0fcb88ac21" providerId="ADAL" clId="{CFA81596-1B7D-4B98-958C-4886C530A3F7}" dt="2023-04-27T16:49:37.908" v="1464" actId="20577"/>
          <ac:spMkLst>
            <pc:docMk/>
            <pc:sldMk cId="168921915" sldId="259"/>
            <ac:spMk id="3" creationId="{F6CD1CDF-278B-1C9D-B90B-5B20974F0D76}"/>
          </ac:spMkLst>
        </pc:spChg>
      </pc:sldChg>
      <pc:sldChg chg="addSp modSp mod ord">
        <pc:chgData name="WANG Yizhi" userId="d931f2ce-21ab-496a-b3b3-1d0fcb88ac21" providerId="ADAL" clId="{CFA81596-1B7D-4B98-958C-4886C530A3F7}" dt="2023-04-27T17:07:03.894" v="2716" actId="14100"/>
        <pc:sldMkLst>
          <pc:docMk/>
          <pc:sldMk cId="1090294058" sldId="260"/>
        </pc:sldMkLst>
        <pc:spChg chg="mod">
          <ac:chgData name="WANG Yizhi" userId="d931f2ce-21ab-496a-b3b3-1d0fcb88ac21" providerId="ADAL" clId="{CFA81596-1B7D-4B98-958C-4886C530A3F7}" dt="2023-04-27T11:32:19.954" v="94" actId="20577"/>
          <ac:spMkLst>
            <pc:docMk/>
            <pc:sldMk cId="1090294058" sldId="260"/>
            <ac:spMk id="2" creationId="{77FFE142-392C-4FB8-CC97-392696D562FA}"/>
          </ac:spMkLst>
        </pc:spChg>
        <pc:spChg chg="add mod">
          <ac:chgData name="WANG Yizhi" userId="d931f2ce-21ab-496a-b3b3-1d0fcb88ac21" providerId="ADAL" clId="{CFA81596-1B7D-4B98-958C-4886C530A3F7}" dt="2023-04-27T17:07:03.894" v="2716" actId="14100"/>
          <ac:spMkLst>
            <pc:docMk/>
            <pc:sldMk cId="1090294058" sldId="260"/>
            <ac:spMk id="3" creationId="{FCEE3BD8-6384-93C5-FC4E-4E3E742C904F}"/>
          </ac:spMkLst>
        </pc:spChg>
      </pc:sldChg>
      <pc:sldChg chg="addSp modSp mod ord">
        <pc:chgData name="WANG Yizhi" userId="d931f2ce-21ab-496a-b3b3-1d0fcb88ac21" providerId="ADAL" clId="{CFA81596-1B7D-4B98-958C-4886C530A3F7}" dt="2023-04-27T16:58:09.117" v="1840" actId="1076"/>
        <pc:sldMkLst>
          <pc:docMk/>
          <pc:sldMk cId="3566926262" sldId="264"/>
        </pc:sldMkLst>
        <pc:spChg chg="mod">
          <ac:chgData name="WANG Yizhi" userId="d931f2ce-21ab-496a-b3b3-1d0fcb88ac21" providerId="ADAL" clId="{CFA81596-1B7D-4B98-958C-4886C530A3F7}" dt="2023-04-27T16:51:36.202" v="1494" actId="1076"/>
          <ac:spMkLst>
            <pc:docMk/>
            <pc:sldMk cId="3566926262" sldId="264"/>
            <ac:spMk id="2" creationId="{6642D119-44B8-9D5D-58E3-438064C328BB}"/>
          </ac:spMkLst>
        </pc:spChg>
        <pc:spChg chg="add mod">
          <ac:chgData name="WANG Yizhi" userId="d931f2ce-21ab-496a-b3b3-1d0fcb88ac21" providerId="ADAL" clId="{CFA81596-1B7D-4B98-958C-4886C530A3F7}" dt="2023-04-27T16:58:09.117" v="1840" actId="1076"/>
          <ac:spMkLst>
            <pc:docMk/>
            <pc:sldMk cId="3566926262" sldId="264"/>
            <ac:spMk id="4" creationId="{4B0C1C1F-229D-F2DA-53CB-44A6D2E05944}"/>
          </ac:spMkLst>
        </pc:spChg>
      </pc:sldChg>
    </pc:docChg>
  </pc:docChgLst>
  <pc:docChgLst>
    <pc:chgData name="LIU Yuyang" userId="S::yuyang.liu.2020@mitb.smu.edu.sg::d9ec9b7a-530b-4cb9-80ee-0297cd28da73" providerId="AD" clId="Web-{55867795-9477-4C6A-945A-ABD6D38C501D}"/>
    <pc:docChg chg="modSld">
      <pc:chgData name="LIU Yuyang" userId="S::yuyang.liu.2020@mitb.smu.edu.sg::d9ec9b7a-530b-4cb9-80ee-0297cd28da73" providerId="AD" clId="Web-{55867795-9477-4C6A-945A-ABD6D38C501D}" dt="2023-04-28T02:37:38.065" v="0" actId="1076"/>
      <pc:docMkLst>
        <pc:docMk/>
      </pc:docMkLst>
      <pc:sldChg chg="modSp">
        <pc:chgData name="LIU Yuyang" userId="S::yuyang.liu.2020@mitb.smu.edu.sg::d9ec9b7a-530b-4cb9-80ee-0297cd28da73" providerId="AD" clId="Web-{55867795-9477-4C6A-945A-ABD6D38C501D}" dt="2023-04-28T02:37:38.065" v="0" actId="1076"/>
        <pc:sldMkLst>
          <pc:docMk/>
          <pc:sldMk cId="2629797797" sldId="262"/>
        </pc:sldMkLst>
        <pc:graphicFrameChg chg="mod">
          <ac:chgData name="LIU Yuyang" userId="S::yuyang.liu.2020@mitb.smu.edu.sg::d9ec9b7a-530b-4cb9-80ee-0297cd28da73" providerId="AD" clId="Web-{55867795-9477-4C6A-945A-ABD6D38C501D}" dt="2023-04-28T02:37:38.065" v="0" actId="1076"/>
          <ac:graphicFrameMkLst>
            <pc:docMk/>
            <pc:sldMk cId="2629797797" sldId="262"/>
            <ac:graphicFrameMk id="3" creationId="{A356D459-A8DE-7DF4-59A2-52B4CB4DAC38}"/>
          </ac:graphicFrameMkLst>
        </pc:graphicFrameChg>
      </pc:sldChg>
    </pc:docChg>
  </pc:docChgLst>
  <pc:docChgLst>
    <pc:chgData name="yuyang.liu.2020@mitb.smu.edu.sg" userId="d9ec9b7a-530b-4cb9-80ee-0297cd28da73" providerId="ADAL" clId="{48BCAC1C-A3DC-42E5-B2C3-24CEB31F5370}"/>
    <pc:docChg chg="custSel modSld">
      <pc:chgData name="yuyang.liu.2020@mitb.smu.edu.sg" userId="d9ec9b7a-530b-4cb9-80ee-0297cd28da73" providerId="ADAL" clId="{48BCAC1C-A3DC-42E5-B2C3-24CEB31F5370}" dt="2023-04-27T17:20:37.244" v="705" actId="113"/>
      <pc:docMkLst>
        <pc:docMk/>
      </pc:docMkLst>
      <pc:sldChg chg="addSp modSp mod">
        <pc:chgData name="yuyang.liu.2020@mitb.smu.edu.sg" userId="d9ec9b7a-530b-4cb9-80ee-0297cd28da73" providerId="ADAL" clId="{48BCAC1C-A3DC-42E5-B2C3-24CEB31F5370}" dt="2023-04-27T17:20:37.244" v="705" actId="113"/>
        <pc:sldMkLst>
          <pc:docMk/>
          <pc:sldMk cId="2629797797" sldId="262"/>
        </pc:sldMkLst>
        <pc:graphicFrameChg chg="add mod modGraphic">
          <ac:chgData name="yuyang.liu.2020@mitb.smu.edu.sg" userId="d9ec9b7a-530b-4cb9-80ee-0297cd28da73" providerId="ADAL" clId="{48BCAC1C-A3DC-42E5-B2C3-24CEB31F5370}" dt="2023-04-27T17:20:37.244" v="705" actId="113"/>
          <ac:graphicFrameMkLst>
            <pc:docMk/>
            <pc:sldMk cId="2629797797" sldId="262"/>
            <ac:graphicFrameMk id="3" creationId="{A356D459-A8DE-7DF4-59A2-52B4CB4DAC3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4/27/2023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4/27/2023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4/27/2023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13615-BBFF-FA0D-6A8E-3E0234EF9D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800" b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IS603 IT Project and Vendor Management </a:t>
            </a:r>
            <a:br>
              <a:rPr lang="en-SG" sz="1800" b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EPR STORY</a:t>
            </a:r>
            <a:br>
              <a:rPr lang="en-SG" sz="1800" b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B0EC3-A21A-C904-F6C1-C01243EC14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>
                <a:effectLst/>
                <a:latin typeface="Helvetica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Chen </a:t>
            </a:r>
            <a:r>
              <a:rPr lang="en-US" sz="1800" err="1">
                <a:effectLst/>
                <a:latin typeface="Helvetica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Yiman</a:t>
            </a:r>
            <a:r>
              <a:rPr lang="en-SG">
                <a:effectLst/>
              </a:rPr>
              <a:t> </a:t>
            </a:r>
            <a:r>
              <a:rPr lang="en-US" sz="1800">
                <a:effectLst/>
                <a:latin typeface="Helvetica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Liu </a:t>
            </a:r>
            <a:r>
              <a:rPr lang="en-US" sz="1800" err="1">
                <a:effectLst/>
                <a:latin typeface="Helvetica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Yuyang</a:t>
            </a:r>
            <a:r>
              <a:rPr lang="en-SG">
                <a:effectLst/>
              </a:rPr>
              <a:t> </a:t>
            </a:r>
            <a:r>
              <a:rPr lang="en-US" sz="1800">
                <a:effectLst/>
                <a:latin typeface="Helvetica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Wang </a:t>
            </a:r>
            <a:r>
              <a:rPr lang="en-US" sz="1800" err="1">
                <a:effectLst/>
                <a:latin typeface="Helvetica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Yizhi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67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A519633-1923-D405-0324-2E983ABCC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F0DB6B-73C3-5B39-BFF0-1A974395280C}"/>
              </a:ext>
            </a:extLst>
          </p:cNvPr>
          <p:cNvSpPr txBox="1"/>
          <p:nvPr/>
        </p:nvSpPr>
        <p:spPr>
          <a:xfrm>
            <a:off x="2190178" y="2639167"/>
            <a:ext cx="81365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Identify the characteristics and challenges of the IT project at ABS Canada;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Discuss how to assess the candidates for project managers in this IT project context;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Recommend a project manager among three candidates and justify it. </a:t>
            </a:r>
          </a:p>
        </p:txBody>
      </p:sp>
    </p:spTree>
    <p:extLst>
      <p:ext uri="{BB962C8B-B14F-4D97-AF65-F5344CB8AC3E}">
        <p14:creationId xmlns:p14="http://schemas.microsoft.com/office/powerpoint/2010/main" val="4080108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E3D3-DB3D-6D30-A8B6-24D9B76EB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CD1CDF-278B-1C9D-B90B-5B20974F0D76}"/>
              </a:ext>
            </a:extLst>
          </p:cNvPr>
          <p:cNvSpPr txBox="1"/>
          <p:nvPr/>
        </p:nvSpPr>
        <p:spPr>
          <a:xfrm>
            <a:off x="1357912" y="2765102"/>
            <a:ext cx="94615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ABS, a Canadian general insurance company, offers insurance products for residents in Quebec.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Three years ago,  ABS acquired the insurance company General Maritime Protection, which served Eastern Canada.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Last year,  ABS acquired Western General Insurance to enter Western Canada market.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After acquisition, these three companies have been operating independently.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Recently, the management at ABS decides to merge three companies to form ABS Canada and makes an aggressive strategy for sales growth.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The VP of IT Management has developed a strategic plan to prepare for the development of ABS Canada.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The project named Integrated Management System and Process Project has been approved.</a:t>
            </a:r>
          </a:p>
        </p:txBody>
      </p:sp>
    </p:spTree>
    <p:extLst>
      <p:ext uri="{BB962C8B-B14F-4D97-AF65-F5344CB8AC3E}">
        <p14:creationId xmlns:p14="http://schemas.microsoft.com/office/powerpoint/2010/main" val="168921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2D119-44B8-9D5D-58E3-438064C32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55" y="241933"/>
            <a:ext cx="7729728" cy="1188720"/>
          </a:xfrm>
        </p:spPr>
        <p:txBody>
          <a:bodyPr/>
          <a:lstStyle/>
          <a:p>
            <a:r>
              <a:rPr lang="en-US" altLang="zh-CN"/>
              <a:t>Characteristics of the project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0C1C1F-229D-F2DA-53CB-44A6D2E05944}"/>
              </a:ext>
            </a:extLst>
          </p:cNvPr>
          <p:cNvSpPr txBox="1"/>
          <p:nvPr/>
        </p:nvSpPr>
        <p:spPr>
          <a:xfrm>
            <a:off x="1175623" y="1639147"/>
            <a:ext cx="8647103" cy="4883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07000"/>
              </a:lnSpc>
              <a:buFont typeface="Wingdings" panose="05000000000000000000" pitchFamily="2" charset="2"/>
              <a:buChar char="l"/>
            </a:pPr>
            <a:r>
              <a:rPr lang="en-US" altLang="zh-CN" sz="1600"/>
              <a:t>Unique purpose: to lay the foundation for future sales growth</a:t>
            </a:r>
            <a:endParaRPr lang="zh-CN" altLang="zh-CN" sz="1600"/>
          </a:p>
          <a:p>
            <a:pPr marL="285750" lvl="0" indent="-285750">
              <a:lnSpc>
                <a:spcPct val="107000"/>
              </a:lnSpc>
              <a:buFont typeface="Wingdings" panose="05000000000000000000" pitchFamily="2" charset="2"/>
              <a:buChar char="l"/>
            </a:pPr>
            <a:r>
              <a:rPr lang="en-US" altLang="zh-CN" sz="1600"/>
              <a:t>Project constraints: </a:t>
            </a:r>
            <a:endParaRPr lang="zh-CN" altLang="zh-CN" sz="1600"/>
          </a:p>
          <a:p>
            <a:pPr marL="742950" lvl="2" indent="-285750">
              <a:lnSpc>
                <a:spcPct val="107000"/>
              </a:lnSpc>
              <a:buFont typeface="Wingdings" panose="05000000000000000000" pitchFamily="2" charset="2"/>
              <a:buChar char="l"/>
            </a:pPr>
            <a:r>
              <a:rPr lang="en-US" altLang="zh-CN" sz="1600"/>
              <a:t>time: 24 months</a:t>
            </a:r>
          </a:p>
          <a:p>
            <a:pPr marL="742950" lvl="2" indent="-285750">
              <a:lnSpc>
                <a:spcPct val="107000"/>
              </a:lnSpc>
              <a:buFont typeface="Wingdings" panose="05000000000000000000" pitchFamily="2" charset="2"/>
              <a:buChar char="l"/>
            </a:pPr>
            <a:r>
              <a:rPr lang="en-US" altLang="zh-CN" sz="1600"/>
              <a:t>cost: $50 million</a:t>
            </a:r>
            <a:endParaRPr lang="zh-CN" altLang="zh-CN" sz="1600"/>
          </a:p>
          <a:p>
            <a:pPr marL="285750" lvl="0" indent="-285750">
              <a:lnSpc>
                <a:spcPct val="107000"/>
              </a:lnSpc>
              <a:buFont typeface="Wingdings" panose="05000000000000000000" pitchFamily="2" charset="2"/>
              <a:buChar char="l"/>
            </a:pPr>
            <a:r>
              <a:rPr lang="en-US" altLang="zh-CN" sz="1600"/>
              <a:t>Strategy: to acquire ABC software packages with vanilla implementation</a:t>
            </a:r>
            <a:endParaRPr lang="zh-CN" altLang="zh-CN" sz="1600"/>
          </a:p>
          <a:p>
            <a:pPr marL="285750" lvl="0" indent="-285750">
              <a:lnSpc>
                <a:spcPct val="107000"/>
              </a:lnSpc>
              <a:buFont typeface="Wingdings" panose="05000000000000000000" pitchFamily="2" charset="2"/>
              <a:buChar char="l"/>
            </a:pPr>
            <a:r>
              <a:rPr lang="en-US" altLang="zh-CN" sz="1600"/>
              <a:t>Phase delivery:</a:t>
            </a:r>
            <a:endParaRPr lang="zh-CN" altLang="zh-CN" sz="1600"/>
          </a:p>
          <a:p>
            <a:pPr marL="742950" lvl="2" indent="-285750">
              <a:lnSpc>
                <a:spcPct val="107000"/>
              </a:lnSpc>
              <a:buFont typeface="Wingdings" panose="05000000000000000000" pitchFamily="2" charset="2"/>
              <a:buChar char="l"/>
            </a:pPr>
            <a:r>
              <a:rPr lang="en-US" altLang="zh-CN" sz="1200"/>
              <a:t>Finance, accounting and auditing module (12 months)</a:t>
            </a:r>
            <a:endParaRPr lang="zh-CN" altLang="zh-CN" sz="1200"/>
          </a:p>
          <a:p>
            <a:pPr marL="742950" lvl="2" indent="-285750">
              <a:lnSpc>
                <a:spcPct val="107000"/>
              </a:lnSpc>
              <a:buFont typeface="Wingdings" panose="05000000000000000000" pitchFamily="2" charset="2"/>
              <a:buChar char="l"/>
            </a:pPr>
            <a:r>
              <a:rPr lang="en-US" altLang="zh-CN" sz="1200"/>
              <a:t>Human resource module (18 months)</a:t>
            </a:r>
            <a:endParaRPr lang="zh-CN" altLang="zh-CN" sz="1200"/>
          </a:p>
          <a:p>
            <a:pPr marL="742950" lvl="2" indent="-285750">
              <a:lnSpc>
                <a:spcPct val="107000"/>
              </a:lnSpc>
              <a:buFont typeface="Wingdings" panose="05000000000000000000" pitchFamily="2" charset="2"/>
              <a:buChar char="l"/>
            </a:pPr>
            <a:r>
              <a:rPr lang="en-US" altLang="zh-CN" sz="1200"/>
              <a:t>Sales and distribution module (24 months)</a:t>
            </a:r>
            <a:endParaRPr lang="zh-CN" altLang="zh-CN" sz="1200"/>
          </a:p>
          <a:p>
            <a:pPr marL="285750" lvl="0" indent="-285750">
              <a:lnSpc>
                <a:spcPct val="107000"/>
              </a:lnSpc>
              <a:buFont typeface="Wingdings" panose="05000000000000000000" pitchFamily="2" charset="2"/>
              <a:buChar char="l"/>
            </a:pPr>
            <a:r>
              <a:rPr lang="en-US" altLang="zh-CN" sz="1600"/>
              <a:t>Expected outcome: </a:t>
            </a:r>
            <a:endParaRPr lang="zh-CN" altLang="zh-CN" sz="1600"/>
          </a:p>
          <a:p>
            <a:pPr marL="742950" lvl="2" indent="-285750">
              <a:lnSpc>
                <a:spcPct val="107000"/>
              </a:lnSpc>
              <a:buFont typeface="Wingdings" panose="05000000000000000000" pitchFamily="2" charset="2"/>
              <a:buChar char="l"/>
            </a:pPr>
            <a:r>
              <a:rPr lang="en-US" altLang="zh-CN" sz="1600"/>
              <a:t>For the new information system:</a:t>
            </a:r>
            <a:endParaRPr lang="zh-CN" altLang="zh-CN" sz="1600"/>
          </a:p>
          <a:p>
            <a:pPr marL="1200150" lvl="4" indent="-285750">
              <a:lnSpc>
                <a:spcPct val="107000"/>
              </a:lnSpc>
              <a:buFont typeface="Wingdings" panose="05000000000000000000" pitchFamily="2" charset="2"/>
              <a:buChar char="l"/>
            </a:pPr>
            <a:r>
              <a:rPr lang="en-US" altLang="zh-CN" sz="1600"/>
              <a:t>The applications have identical functionalities for all ABS components, enable data exchange and can be maintained and managed simply.</a:t>
            </a:r>
            <a:endParaRPr lang="zh-CN" altLang="zh-CN" sz="1600"/>
          </a:p>
          <a:p>
            <a:pPr marL="1200150" lvl="4" indent="-285750">
              <a:lnSpc>
                <a:spcPct val="107000"/>
              </a:lnSpc>
              <a:buFont typeface="Wingdings" panose="05000000000000000000" pitchFamily="2" charset="2"/>
              <a:buChar char="l"/>
            </a:pPr>
            <a:r>
              <a:rPr lang="en-US" altLang="zh-CN" sz="1600"/>
              <a:t>The data are consistent and accessible in real time.</a:t>
            </a:r>
            <a:endParaRPr lang="zh-CN" altLang="zh-CN" sz="1600"/>
          </a:p>
          <a:p>
            <a:pPr marL="1200150" lvl="4" indent="-285750">
              <a:lnSpc>
                <a:spcPct val="107000"/>
              </a:lnSpc>
              <a:buFont typeface="Wingdings" panose="05000000000000000000" pitchFamily="2" charset="2"/>
              <a:buChar char="l"/>
            </a:pPr>
            <a:r>
              <a:rPr lang="en-US" altLang="zh-CN" sz="1600"/>
              <a:t>The interfaces are similar for all applications, which facilitates employee mobility.</a:t>
            </a:r>
            <a:endParaRPr lang="zh-CN" altLang="zh-CN" sz="1600"/>
          </a:p>
          <a:p>
            <a:pPr marL="742950" lvl="2" indent="-285750">
              <a:lnSpc>
                <a:spcPct val="107000"/>
              </a:lnSpc>
              <a:buFont typeface="Wingdings" panose="05000000000000000000" pitchFamily="2" charset="2"/>
              <a:buChar char="l"/>
            </a:pPr>
            <a:r>
              <a:rPr lang="en-US" altLang="zh-CN" sz="1600"/>
              <a:t>For the business processes:</a:t>
            </a:r>
            <a:endParaRPr lang="zh-CN" altLang="zh-CN" sz="1600"/>
          </a:p>
          <a:p>
            <a:pPr marL="1200150" lvl="2" indent="-285750">
              <a:lnSpc>
                <a:spcPct val="107000"/>
              </a:lnSpc>
              <a:buFont typeface="Wingdings" panose="05000000000000000000" pitchFamily="2" charset="2"/>
              <a:buChar char="l"/>
            </a:pPr>
            <a:r>
              <a:rPr lang="en-US" altLang="zh-CN" sz="1600"/>
              <a:t>Harmonization of accounting and financial /</a:t>
            </a:r>
            <a:r>
              <a:rPr lang="zh-CN" altLang="en-US" sz="1600"/>
              <a:t> </a:t>
            </a:r>
            <a:r>
              <a:rPr lang="en-US" altLang="zh-CN" sz="1600"/>
              <a:t>HR</a:t>
            </a:r>
            <a:r>
              <a:rPr lang="zh-CN" altLang="en-US" sz="1600"/>
              <a:t> </a:t>
            </a:r>
            <a:r>
              <a:rPr lang="en-US" altLang="zh-CN" sz="1600"/>
              <a:t>Management / sales and marketing processes</a:t>
            </a:r>
            <a:endParaRPr lang="zh-CN" altLang="zh-CN" sz="1600"/>
          </a:p>
          <a:p>
            <a:pPr marL="742950" lvl="2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l"/>
            </a:pPr>
            <a:r>
              <a:rPr lang="en-US" altLang="zh-CN" sz="1600"/>
              <a:t>to reduce 10% of operating costs</a:t>
            </a:r>
            <a:endParaRPr lang="zh-CN" altLang="zh-CN" sz="1600"/>
          </a:p>
        </p:txBody>
      </p:sp>
    </p:spTree>
    <p:extLst>
      <p:ext uri="{BB962C8B-B14F-4D97-AF65-F5344CB8AC3E}">
        <p14:creationId xmlns:p14="http://schemas.microsoft.com/office/powerpoint/2010/main" val="3566926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FE142-392C-4FB8-CC97-392696D56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 of the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E3BD8-6384-93C5-FC4E-4E3E742C904F}"/>
              </a:ext>
            </a:extLst>
          </p:cNvPr>
          <p:cNvSpPr txBox="1"/>
          <p:nvPr/>
        </p:nvSpPr>
        <p:spPr>
          <a:xfrm>
            <a:off x="1576928" y="2420149"/>
            <a:ext cx="929183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Technical Complexity: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/>
              <a:t>IT function shift to the flexible and rapid delivery of technological software solutions;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/>
              <a:t>Augment staff with necessary expertise.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Integrity Challenge: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/>
              <a:t>Review various disparate, even obsolete processes and find reasonable processes suitable for three components.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Communication Challenge: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/>
              <a:t>Have bi-lingual documents for communication and training;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/>
              <a:t>Establish clear communication channels and align work processes.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Resource Limited Challenge: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/>
              <a:t>Finish the project with the set budget and schedule.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Talent Limited Challenge: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/>
              <a:t>Find a proper project manager in time.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Other risks: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/>
              <a:t>Lead to redundancy for some employees, which may affect morale and productivity.</a:t>
            </a:r>
          </a:p>
        </p:txBody>
      </p:sp>
    </p:spTree>
    <p:extLst>
      <p:ext uri="{BB962C8B-B14F-4D97-AF65-F5344CB8AC3E}">
        <p14:creationId xmlns:p14="http://schemas.microsoft.com/office/powerpoint/2010/main" val="1090294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8016F-127A-47CE-053A-0FAA85B49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329474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6CB28-3B25-AA1C-A56A-0779C3BAE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3566595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9CC12-55E4-B2CD-7A82-7C56E58A7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356D459-A8DE-7DF4-59A2-52B4CB4DAC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455332"/>
              </p:ext>
            </p:extLst>
          </p:nvPr>
        </p:nvGraphicFramePr>
        <p:xfrm>
          <a:off x="1852516" y="93365"/>
          <a:ext cx="8130032" cy="6362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904">
                  <a:extLst>
                    <a:ext uri="{9D8B030D-6E8A-4147-A177-3AD203B41FA5}">
                      <a16:colId xmlns:a16="http://schemas.microsoft.com/office/drawing/2014/main" val="187825576"/>
                    </a:ext>
                  </a:extLst>
                </a:gridCol>
                <a:gridCol w="1517904">
                  <a:extLst>
                    <a:ext uri="{9D8B030D-6E8A-4147-A177-3AD203B41FA5}">
                      <a16:colId xmlns:a16="http://schemas.microsoft.com/office/drawing/2014/main" val="797376727"/>
                    </a:ext>
                  </a:extLst>
                </a:gridCol>
                <a:gridCol w="1353312">
                  <a:extLst>
                    <a:ext uri="{9D8B030D-6E8A-4147-A177-3AD203B41FA5}">
                      <a16:colId xmlns:a16="http://schemas.microsoft.com/office/drawing/2014/main" val="1299882996"/>
                    </a:ext>
                  </a:extLst>
                </a:gridCol>
                <a:gridCol w="2359152">
                  <a:extLst>
                    <a:ext uri="{9D8B030D-6E8A-4147-A177-3AD203B41FA5}">
                      <a16:colId xmlns:a16="http://schemas.microsoft.com/office/drawing/2014/main" val="3179351108"/>
                    </a:ext>
                  </a:extLst>
                </a:gridCol>
                <a:gridCol w="2524760">
                  <a:extLst>
                    <a:ext uri="{9D8B030D-6E8A-4147-A177-3AD203B41FA5}">
                      <a16:colId xmlns:a16="http://schemas.microsoft.com/office/drawing/2014/main" val="2122212164"/>
                    </a:ext>
                  </a:extLst>
                </a:gridCol>
              </a:tblGrid>
              <a:tr h="4141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Mr.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Mr.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Ms.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44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Technical Skills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Bsc</a:t>
                      </a:r>
                      <a:r>
                        <a:rPr lang="en-US"/>
                        <a:t>. Business Computing</a:t>
                      </a:r>
                    </a:p>
                    <a:p>
                      <a:r>
                        <a:rPr lang="en-US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Msc</a:t>
                      </a:r>
                      <a:r>
                        <a:rPr lang="en-US"/>
                        <a:t>. IT management</a:t>
                      </a:r>
                    </a:p>
                    <a:p>
                      <a:r>
                        <a:rPr lang="en-US" err="1"/>
                        <a:t>Bsc</a:t>
                      </a:r>
                      <a:r>
                        <a:rPr lang="en-US"/>
                        <a:t>. Computer Science</a:t>
                      </a:r>
                    </a:p>
                    <a:p>
                      <a:endParaRPr lang="en-US"/>
                    </a:p>
                    <a:p>
                      <a:r>
                        <a:rPr lang="en-US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Bsc</a:t>
                      </a:r>
                      <a:r>
                        <a:rPr lang="en-US"/>
                        <a:t>. Administrative Science in Accounting</a:t>
                      </a:r>
                    </a:p>
                    <a:p>
                      <a:endParaRPr lang="en-US"/>
                    </a:p>
                    <a:p>
                      <a:r>
                        <a:rPr lang="en-US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669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Character and Reputation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Client satisfaction</a:t>
                      </a:r>
                    </a:p>
                    <a:p>
                      <a:endParaRPr lang="en-US"/>
                    </a:p>
                    <a:p>
                      <a:endParaRPr lang="en-US"/>
                    </a:p>
                    <a:p>
                      <a:r>
                        <a:rPr lang="en-US"/>
                        <a:t>*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Structured and methodical</a:t>
                      </a:r>
                    </a:p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Appreciation from clients</a:t>
                      </a:r>
                    </a:p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Respect from Peers </a:t>
                      </a:r>
                    </a:p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Diverse Background with professional achievement</a:t>
                      </a:r>
                    </a:p>
                    <a:p>
                      <a:endParaRPr lang="en-US"/>
                    </a:p>
                    <a:p>
                      <a:r>
                        <a:rPr lang="en-US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863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Familiarity with ABC Software 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ABC certifications</a:t>
                      </a:r>
                    </a:p>
                    <a:p>
                      <a:r>
                        <a:rPr lang="en-US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Wide range of ABC certifications</a:t>
                      </a:r>
                    </a:p>
                    <a:p>
                      <a:endParaRPr lang="en-US"/>
                    </a:p>
                    <a:p>
                      <a:r>
                        <a:rPr lang="en-US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Limited ABC experience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148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Relevant Business Sector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Media </a:t>
                      </a:r>
                    </a:p>
                    <a:p>
                      <a:pPr rtl="0" fontAlgn="base"/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Aerospace </a:t>
                      </a:r>
                    </a:p>
                    <a:p>
                      <a:pPr rtl="0" fontAlgn="base"/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Government services </a:t>
                      </a:r>
                    </a:p>
                    <a:p>
                      <a:r>
                        <a:rPr lang="en-US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Financial Services </a:t>
                      </a:r>
                    </a:p>
                    <a:p>
                      <a:pPr rtl="0" fontAlgn="base"/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Government </a:t>
                      </a:r>
                    </a:p>
                    <a:p>
                      <a:pPr rtl="0" fontAlgn="base"/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Electricity and insurance  </a:t>
                      </a:r>
                    </a:p>
                    <a:p>
                      <a:r>
                        <a:rPr lang="en-US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Accounting</a:t>
                      </a:r>
                    </a:p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Procurement</a:t>
                      </a:r>
                    </a:p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telecommunications </a:t>
                      </a:r>
                    </a:p>
                    <a:p>
                      <a:endParaRPr lang="en-US" sz="18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034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8*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731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9797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DEEE2-8674-DA9C-CEC7-771FED1CE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3418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32f6263-bf2a-4adf-a977-7c356786e4cf" xsi:nil="true"/>
    <lcf76f155ced4ddcb4097134ff3c332f xmlns="6528f125-ddab-40f4-9102-b4a013eb5d2a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154169A90D684FAC186D60840F70F5" ma:contentTypeVersion="8" ma:contentTypeDescription="Create a new document." ma:contentTypeScope="" ma:versionID="41e3e015e930e0d24cc463471c35d221">
  <xsd:schema xmlns:xsd="http://www.w3.org/2001/XMLSchema" xmlns:xs="http://www.w3.org/2001/XMLSchema" xmlns:p="http://schemas.microsoft.com/office/2006/metadata/properties" xmlns:ns2="6528f125-ddab-40f4-9102-b4a013eb5d2a" xmlns:ns3="832f6263-bf2a-4adf-a977-7c356786e4cf" targetNamespace="http://schemas.microsoft.com/office/2006/metadata/properties" ma:root="true" ma:fieldsID="2854f26e852b362edb9449348405be82" ns2:_="" ns3:_="">
    <xsd:import namespace="6528f125-ddab-40f4-9102-b4a013eb5d2a"/>
    <xsd:import namespace="832f6263-bf2a-4adf-a977-7c356786e4cf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28f125-ddab-40f4-9102-b4a013eb5d2a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deec61d7-21c4-46ea-8069-5c692c33a4c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2f6263-bf2a-4adf-a977-7c356786e4cf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72b4b2f-7a3d-4af9-aedc-8fd306b9d67a}" ma:internalName="TaxCatchAll" ma:showField="CatchAllData" ma:web="832f6263-bf2a-4adf-a977-7c356786e4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D1E081-3769-468E-AE9B-565DFC6B5945}">
  <ds:schemaRefs>
    <ds:schemaRef ds:uri="6528f125-ddab-40f4-9102-b4a013eb5d2a"/>
    <ds:schemaRef ds:uri="832f6263-bf2a-4adf-a977-7c356786e4c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3B3A90C-278B-4D68-851E-725956AD18CF}">
  <ds:schemaRefs>
    <ds:schemaRef ds:uri="6528f125-ddab-40f4-9102-b4a013eb5d2a"/>
    <ds:schemaRef ds:uri="832f6263-bf2a-4adf-a977-7c356786e4c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844A116-822F-4388-A8EB-11A87489E1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Parcel</vt:lpstr>
      <vt:lpstr>IS603 IT Project and Vendor Management  AN EPR STORY </vt:lpstr>
      <vt:lpstr>INTRO</vt:lpstr>
      <vt:lpstr>BACKGROUND</vt:lpstr>
      <vt:lpstr>Characteristics of the project</vt:lpstr>
      <vt:lpstr>Challenges of the project</vt:lpstr>
      <vt:lpstr>INTRO</vt:lpstr>
      <vt:lpstr>PROBLEM IDENTIFICATION</vt:lpstr>
      <vt:lpstr>SOLUTION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IS603 IT Project and Vendor Management  AN EPR STORY </dc:title>
  <dc:creator>CHEN Yiman</dc:creator>
  <cp:revision>2</cp:revision>
  <dcterms:created xsi:type="dcterms:W3CDTF">2023-04-24T14:14:35Z</dcterms:created>
  <dcterms:modified xsi:type="dcterms:W3CDTF">2023-04-28T02:37:38Z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0x010100CE154169A90D684FAC186D60840F70F5</vt:lpwstr>
  </property>
  <property fmtid="{D5CDD505-2E9C-101B-9397-08002B2CF9AE}" pid="3" name="MediaServiceImageTags">
    <vt:lpwstr/>
  </property>
</Properties>
</file>