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7" d="100"/>
          <a:sy n="97" d="100"/>
        </p:scale>
        <p:origin x="1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11" Type="http://schemas.openxmlformats.org/officeDocument/2006/relationships/customXml" Target="../customXml/item3.xml"/><Relationship Id="rId5" Type="http://schemas.openxmlformats.org/officeDocument/2006/relationships/presProps" Target="presProps.xml"/><Relationship Id="rId10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10139-562B-CCC6-EEB0-C3306C99B8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FDE28A-FC5C-B34E-0309-EE5EE31BEC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937866-C03B-AB63-76C7-EEFB61F3D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59152-C88E-49BC-BBD1-91640D4DA841}" type="datetimeFigureOut">
              <a:rPr lang="en-SG" smtClean="0"/>
              <a:t>27/10/2022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DA9457-FA3E-A64E-23CA-8CAAE1FB4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DC51AA-6C30-0B2E-3C19-746DDBA88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46956-94F8-4F34-A938-1CCD91E619F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60566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D7D61-1E86-B580-6EA8-582C95DA7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9C1BBD-423D-99F2-BADF-2E1EEA3124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F2C6A2-FDB8-A89E-54D6-B4904815F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59152-C88E-49BC-BBD1-91640D4DA841}" type="datetimeFigureOut">
              <a:rPr lang="en-SG" smtClean="0"/>
              <a:t>27/10/2022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22DB65-D379-9C4A-6E9F-99EFE2263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BA1CB1-ACB3-0423-8FAD-692E1DD28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46956-94F8-4F34-A938-1CCD91E619F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94776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319E4F-7CF6-07CC-147C-8808667BE0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181C80-7E0E-45E1-DCD2-A24DE3F85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502BC5-9069-2F66-3F81-A481023F2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59152-C88E-49BC-BBD1-91640D4DA841}" type="datetimeFigureOut">
              <a:rPr lang="en-SG" smtClean="0"/>
              <a:t>27/10/2022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3E4C3-D68A-2D71-5D1C-81FE5ADC3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BAB6A8-498C-7F03-0DEC-4817D3C9F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46956-94F8-4F34-A938-1CCD91E619F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39209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FAA4E-A446-76CD-C84D-A6745D550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7FD29-7D21-285F-7406-99F2A43F0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488D17-5FA5-EB7C-7F3F-951475082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59152-C88E-49BC-BBD1-91640D4DA841}" type="datetimeFigureOut">
              <a:rPr lang="en-SG" smtClean="0"/>
              <a:t>27/10/2022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A336D-ED7F-33C4-3872-12F6C16BA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F367C-4B66-3F23-2B0F-01EFCB8D5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46956-94F8-4F34-A938-1CCD91E619F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62924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12922-6115-2A37-3989-14607E1C7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A77517-B254-28E0-AAEA-E0034AD5E9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A2ADE0-93DA-B5D7-3B58-86615D7E6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59152-C88E-49BC-BBD1-91640D4DA841}" type="datetimeFigureOut">
              <a:rPr lang="en-SG" smtClean="0"/>
              <a:t>27/10/2022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37CFE4-2C21-7E1D-F479-CAC2F247B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000209-B7F5-37B0-2645-14E7A3ACD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46956-94F8-4F34-A938-1CCD91E619F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71925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D8A98-AE8C-E387-A14A-5D4C23AB3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143FB-3405-4CB9-9670-3B990A9591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340512-D765-F0D8-E3E9-1DB6C6EB9A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AB3A91-EDE4-27AE-F023-F0FF4EBC5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59152-C88E-49BC-BBD1-91640D4DA841}" type="datetimeFigureOut">
              <a:rPr lang="en-SG" smtClean="0"/>
              <a:t>27/10/2022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78E191-D945-3F29-FF99-E882A5256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CE1B11-63D3-DF5B-1575-5EF4D6BB4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46956-94F8-4F34-A938-1CCD91E619F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46470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62E08-7C6B-6864-302E-E4AA2C7AC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CCC077-4806-A6F7-63C9-99593E1FBB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D02D20-31F3-8738-32F6-88A5273C64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0C0DB2-016B-75C4-03B5-6B5EF40B6E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AF4310-6480-94CA-A7C1-94BA069616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572277-034E-A167-3876-A672D8F3E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59152-C88E-49BC-BBD1-91640D4DA841}" type="datetimeFigureOut">
              <a:rPr lang="en-SG" smtClean="0"/>
              <a:t>27/10/2022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88DFDA-8F97-FD40-D957-8DC3BAE7D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DB9AA0-7C0C-655E-2B14-1FB8B8DBC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46956-94F8-4F34-A938-1CCD91E619F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17247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80807-17A5-2D4D-306B-68C1C1D2C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36894C-3F6F-69CA-78BB-6C7527466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59152-C88E-49BC-BBD1-91640D4DA841}" type="datetimeFigureOut">
              <a:rPr lang="en-SG" smtClean="0"/>
              <a:t>27/10/2022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55FCEE-A21F-8300-CD75-73075ABB8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BB4C99-EA04-0E3F-4C12-91A8A6595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46956-94F8-4F34-A938-1CCD91E619F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0335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F5133A-4833-C406-79EC-5E737DB07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59152-C88E-49BC-BBD1-91640D4DA841}" type="datetimeFigureOut">
              <a:rPr lang="en-SG" smtClean="0"/>
              <a:t>27/10/2022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03E138-A7C2-11ED-F7A2-95429D0C1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C0B2FE-B43F-2F83-7B64-174F30234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46956-94F8-4F34-A938-1CCD91E619F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07684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EAEC2-5690-EBEF-A5E2-11B2B66C4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144A7-468E-7451-02DB-1465E4D40F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381591-BA75-6F71-66C8-C313FBE03B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04923D-777D-0F2E-0761-A5C52B0FD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59152-C88E-49BC-BBD1-91640D4DA841}" type="datetimeFigureOut">
              <a:rPr lang="en-SG" smtClean="0"/>
              <a:t>27/10/2022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583AB3-41A7-CBD6-AFA5-6D69FD97D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07C7D8-388F-76AA-AA7B-D4A7660FF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46956-94F8-4F34-A938-1CCD91E619F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93226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66BCD-5D84-7B70-2FF4-1D36E08B5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14FCBC-0741-11EA-5275-AF64F4A2B7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6B738A-74CC-0D4B-EA71-586E1E623C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D7B9E3-3265-018A-4F9C-6DD3CE86F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59152-C88E-49BC-BBD1-91640D4DA841}" type="datetimeFigureOut">
              <a:rPr lang="en-SG" smtClean="0"/>
              <a:t>27/10/2022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8F224B-9568-B515-D1CC-726E151FF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AF8C1B-ADDA-BEE9-E333-38C976B0B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46956-94F8-4F34-A938-1CCD91E619F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56591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40EF6F-2998-B530-F410-764F58D17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C0040D-BA2D-306B-8BC2-4863F40CA9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EA1FF5-5961-5EEE-7840-2EDCD6ED8D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59152-C88E-49BC-BBD1-91640D4DA841}" type="datetimeFigureOut">
              <a:rPr lang="en-SG" smtClean="0"/>
              <a:t>27/10/2022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889EF1-4987-3C7E-D65B-1124AD0FCE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72C128-A1D9-DCDE-BEC4-4261384B86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F46956-94F8-4F34-A938-1CCD91E619F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17330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166CEC1-80B7-2050-CA37-B45C961C00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2071537"/>
              </p:ext>
            </p:extLst>
          </p:nvPr>
        </p:nvGraphicFramePr>
        <p:xfrm>
          <a:off x="1188064" y="1721674"/>
          <a:ext cx="8026400" cy="26714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3367375187"/>
                    </a:ext>
                  </a:extLst>
                </a:gridCol>
                <a:gridCol w="1968500">
                  <a:extLst>
                    <a:ext uri="{9D8B030D-6E8A-4147-A177-3AD203B41FA5}">
                      <a16:colId xmlns:a16="http://schemas.microsoft.com/office/drawing/2014/main" val="2160597408"/>
                    </a:ext>
                  </a:extLst>
                </a:gridCol>
                <a:gridCol w="1803400">
                  <a:extLst>
                    <a:ext uri="{9D8B030D-6E8A-4147-A177-3AD203B41FA5}">
                      <a16:colId xmlns:a16="http://schemas.microsoft.com/office/drawing/2014/main" val="4204925152"/>
                    </a:ext>
                  </a:extLst>
                </a:gridCol>
                <a:gridCol w="2197100">
                  <a:extLst>
                    <a:ext uri="{9D8B030D-6E8A-4147-A177-3AD203B41FA5}">
                      <a16:colId xmlns:a16="http://schemas.microsoft.com/office/drawing/2014/main" val="3383190757"/>
                    </a:ext>
                  </a:extLst>
                </a:gridCol>
              </a:tblGrid>
              <a:tr h="500380"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000" b="1" u="none" strike="noStrike" dirty="0">
                          <a:effectLst/>
                        </a:rPr>
                        <a:t>Key Food Items</a:t>
                      </a:r>
                      <a:endParaRPr lang="en-SG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</a:rPr>
                        <a:t>Original</a:t>
                      </a:r>
                      <a:br>
                        <a:rPr lang="en-US" sz="1000" b="1" u="none" strike="noStrike" dirty="0">
                          <a:effectLst/>
                        </a:rPr>
                      </a:br>
                      <a:r>
                        <a:rPr lang="en-US" sz="1000" b="1" u="none" strike="noStrike" dirty="0">
                          <a:effectLst/>
                        </a:rPr>
                        <a:t>Ratio of Respective Key Food Item (%)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</a:rPr>
                        <a:t>NEW Ratio of Respective Key Food Item (%)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000" b="1" u="none" strike="noStrike" dirty="0">
                          <a:effectLst/>
                        </a:rPr>
                        <a:t>Difference (Before – After)</a:t>
                      </a:r>
                      <a:endParaRPr lang="en-SG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865889"/>
                  </a:ext>
                </a:extLst>
              </a:tr>
              <a:tr h="167005"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000" u="none" strike="noStrike" dirty="0">
                          <a:effectLst/>
                        </a:rPr>
                        <a:t>Beef</a:t>
                      </a:r>
                      <a:endParaRPr lang="en-SG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000" u="none" strike="noStrike" dirty="0">
                          <a:effectLst/>
                        </a:rPr>
                        <a:t>0.82%</a:t>
                      </a:r>
                      <a:endParaRPr lang="en-SG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000" u="none" strike="noStrike" dirty="0">
                          <a:effectLst/>
                        </a:rPr>
                        <a:t>0.66%</a:t>
                      </a:r>
                      <a:endParaRPr lang="en-SG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000" u="none" strike="noStrike">
                          <a:effectLst/>
                        </a:rPr>
                        <a:t>0.16%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205702"/>
                  </a:ext>
                </a:extLst>
              </a:tr>
              <a:tr h="167005"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000" u="none" strike="noStrike" dirty="0">
                          <a:effectLst/>
                        </a:rPr>
                        <a:t>Mutton</a:t>
                      </a:r>
                      <a:endParaRPr lang="en-SG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000" u="none" strike="noStrike" dirty="0">
                          <a:effectLst/>
                        </a:rPr>
                        <a:t>0.55%</a:t>
                      </a:r>
                      <a:endParaRPr lang="en-SG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000" u="none" strike="noStrike" dirty="0">
                          <a:effectLst/>
                        </a:rPr>
                        <a:t>0.44%</a:t>
                      </a:r>
                      <a:endParaRPr lang="en-SG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000" u="none" strike="noStrike">
                          <a:effectLst/>
                        </a:rPr>
                        <a:t>0.11%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5164192"/>
                  </a:ext>
                </a:extLst>
              </a:tr>
              <a:tr h="167005"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000" u="none" strike="noStrike">
                          <a:effectLst/>
                        </a:rPr>
                        <a:t>Pork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000" u="none" strike="noStrike" dirty="0">
                          <a:effectLst/>
                        </a:rPr>
                        <a:t>6.03%</a:t>
                      </a:r>
                      <a:endParaRPr lang="en-SG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000" u="none" strike="noStrike" dirty="0">
                          <a:effectLst/>
                        </a:rPr>
                        <a:t>4.82%</a:t>
                      </a:r>
                      <a:endParaRPr lang="en-SG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000" u="none" strike="noStrike">
                          <a:effectLst/>
                        </a:rPr>
                        <a:t>1.21%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0033386"/>
                  </a:ext>
                </a:extLst>
              </a:tr>
              <a:tr h="167005"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000" u="none" strike="noStrike" dirty="0">
                          <a:effectLst/>
                        </a:rPr>
                        <a:t>Chicken</a:t>
                      </a:r>
                      <a:endParaRPr lang="en-SG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000" u="none" strike="noStrike" dirty="0">
                          <a:effectLst/>
                        </a:rPr>
                        <a:t>9.32%</a:t>
                      </a:r>
                      <a:endParaRPr lang="en-SG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000" u="none" strike="noStrike" dirty="0">
                          <a:effectLst/>
                        </a:rPr>
                        <a:t>7.45%</a:t>
                      </a:r>
                      <a:endParaRPr lang="en-SG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000" u="none" strike="noStrike">
                          <a:effectLst/>
                        </a:rPr>
                        <a:t>1.86%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932903"/>
                  </a:ext>
                </a:extLst>
              </a:tr>
              <a:tr h="167005"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000" u="none" strike="noStrike" dirty="0">
                          <a:effectLst/>
                        </a:rPr>
                        <a:t>Duck</a:t>
                      </a:r>
                      <a:endParaRPr lang="en-SG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000" u="none" strike="noStrike">
                          <a:effectLst/>
                        </a:rPr>
                        <a:t>0.55%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000" u="none" strike="noStrike" dirty="0">
                          <a:effectLst/>
                        </a:rPr>
                        <a:t>0.44%</a:t>
                      </a:r>
                      <a:endParaRPr lang="en-SG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000" u="none" strike="noStrike">
                          <a:effectLst/>
                        </a:rPr>
                        <a:t>0.11%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6606375"/>
                  </a:ext>
                </a:extLst>
              </a:tr>
              <a:tr h="167005"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000" u="none" strike="noStrike" dirty="0">
                          <a:effectLst/>
                        </a:rPr>
                        <a:t>Eggs</a:t>
                      </a:r>
                      <a:endParaRPr lang="en-SG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000" u="none" strike="noStrike" dirty="0">
                          <a:effectLst/>
                        </a:rPr>
                        <a:t>6.03%</a:t>
                      </a:r>
                      <a:endParaRPr lang="en-SG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000" u="none" strike="noStrike" dirty="0">
                          <a:effectLst/>
                        </a:rPr>
                        <a:t>6.59%</a:t>
                      </a:r>
                      <a:endParaRPr lang="en-SG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0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-0.56%</a:t>
                      </a:r>
                      <a:endParaRPr lang="en-SG" sz="10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435818"/>
                  </a:ext>
                </a:extLst>
              </a:tr>
              <a:tr h="167005"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000" u="none" strike="noStrike" dirty="0">
                          <a:effectLst/>
                        </a:rPr>
                        <a:t>Fish</a:t>
                      </a:r>
                      <a:endParaRPr lang="en-SG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000" u="none" strike="noStrike">
                          <a:effectLst/>
                        </a:rPr>
                        <a:t>4.11%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000" u="none" strike="noStrike" dirty="0">
                          <a:effectLst/>
                        </a:rPr>
                        <a:t>3.29%</a:t>
                      </a:r>
                      <a:endParaRPr lang="en-SG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000" u="none" strike="noStrike">
                          <a:effectLst/>
                        </a:rPr>
                        <a:t>0.82%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4464650"/>
                  </a:ext>
                </a:extLst>
              </a:tr>
              <a:tr h="167005"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000" u="none" strike="noStrike" dirty="0">
                          <a:effectLst/>
                        </a:rPr>
                        <a:t>Other Seafood</a:t>
                      </a:r>
                      <a:endParaRPr lang="en-SG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000" u="none" strike="noStrike">
                          <a:effectLst/>
                        </a:rPr>
                        <a:t>1.64%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000" u="none" strike="noStrike" dirty="0">
                          <a:effectLst/>
                        </a:rPr>
                        <a:t>1.32%</a:t>
                      </a:r>
                      <a:endParaRPr lang="en-SG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000" u="none" strike="noStrike">
                          <a:effectLst/>
                        </a:rPr>
                        <a:t>0.33%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9812787"/>
                  </a:ext>
                </a:extLst>
              </a:tr>
              <a:tr h="167005"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000" u="none" strike="noStrike" dirty="0">
                          <a:effectLst/>
                        </a:rPr>
                        <a:t>Fruits</a:t>
                      </a:r>
                      <a:endParaRPr lang="en-SG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000" u="none" strike="noStrike" dirty="0">
                          <a:effectLst/>
                        </a:rPr>
                        <a:t>19.73%</a:t>
                      </a:r>
                      <a:endParaRPr lang="en-SG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000" u="none" strike="noStrike" dirty="0">
                          <a:effectLst/>
                        </a:rPr>
                        <a:t>27.39%</a:t>
                      </a:r>
                      <a:endParaRPr lang="en-SG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0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-7.67%</a:t>
                      </a:r>
                      <a:endParaRPr lang="en-SG" sz="10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3250506"/>
                  </a:ext>
                </a:extLst>
              </a:tr>
              <a:tr h="167005"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000" u="none" strike="noStrike" dirty="0">
                          <a:effectLst/>
                        </a:rPr>
                        <a:t>Leafy vegetables</a:t>
                      </a:r>
                      <a:endParaRPr lang="en-SG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000" u="none" strike="noStrike">
                          <a:effectLst/>
                        </a:rPr>
                        <a:t>4.38%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000" u="none" strike="noStrike" dirty="0">
                          <a:effectLst/>
                        </a:rPr>
                        <a:t>3.51%</a:t>
                      </a:r>
                      <a:endParaRPr lang="en-SG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000" u="none" strike="noStrike" dirty="0">
                          <a:effectLst/>
                        </a:rPr>
                        <a:t>0.88%</a:t>
                      </a:r>
                      <a:endParaRPr lang="en-SG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8593408"/>
                  </a:ext>
                </a:extLst>
              </a:tr>
              <a:tr h="167005"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000" u="none" strike="noStrike" dirty="0">
                          <a:effectLst/>
                        </a:rPr>
                        <a:t>Other Vegetables</a:t>
                      </a:r>
                      <a:endParaRPr lang="en-SG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000" u="none" strike="noStrike" dirty="0">
                          <a:effectLst/>
                        </a:rPr>
                        <a:t>21.92%</a:t>
                      </a:r>
                      <a:endParaRPr lang="en-SG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000" u="none" strike="noStrike" dirty="0">
                          <a:effectLst/>
                        </a:rPr>
                        <a:t>19.10%</a:t>
                      </a:r>
                      <a:endParaRPr lang="en-SG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000" u="none" strike="noStrike" dirty="0">
                          <a:effectLst/>
                        </a:rPr>
                        <a:t>2.82%</a:t>
                      </a:r>
                      <a:endParaRPr lang="en-SG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698089"/>
                  </a:ext>
                </a:extLst>
              </a:tr>
              <a:tr h="167005"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000" u="none" strike="noStrike" dirty="0">
                          <a:effectLst/>
                        </a:rPr>
                        <a:t>Rice</a:t>
                      </a:r>
                      <a:endParaRPr lang="en-SG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000" u="none" strike="noStrike">
                          <a:effectLst/>
                        </a:rPr>
                        <a:t>12.33%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000" u="none" strike="noStrike" dirty="0">
                          <a:effectLst/>
                        </a:rPr>
                        <a:t>9.86%</a:t>
                      </a:r>
                      <a:endParaRPr lang="en-SG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000" u="none" strike="noStrike" dirty="0">
                          <a:effectLst/>
                        </a:rPr>
                        <a:t>2.47%</a:t>
                      </a:r>
                      <a:endParaRPr lang="en-SG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823996"/>
                  </a:ext>
                </a:extLst>
              </a:tr>
              <a:tr h="167005"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000" u="none" strike="noStrike" dirty="0">
                          <a:effectLst/>
                        </a:rPr>
                        <a:t>Wheat</a:t>
                      </a:r>
                      <a:endParaRPr lang="en-SG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000" u="none" strike="noStrike" dirty="0">
                          <a:effectLst/>
                        </a:rPr>
                        <a:t>12.60%</a:t>
                      </a:r>
                      <a:endParaRPr lang="en-SG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000" u="none" strike="noStrike" dirty="0">
                          <a:effectLst/>
                        </a:rPr>
                        <a:t>15.14%</a:t>
                      </a:r>
                      <a:endParaRPr lang="en-SG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0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-2.53%</a:t>
                      </a:r>
                      <a:endParaRPr lang="en-SG" sz="10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2151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F6A7B96F-7865-DEAE-CBE4-932205B75092}"/>
              </a:ext>
            </a:extLst>
          </p:cNvPr>
          <p:cNvSpPr txBox="1"/>
          <p:nvPr/>
        </p:nvSpPr>
        <p:spPr>
          <a:xfrm>
            <a:off x="3519948" y="1391265"/>
            <a:ext cx="1342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Before</a:t>
            </a:r>
            <a:endParaRPr lang="en-SG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AB1C1F-E0A2-D186-97A3-0A9F42A80862}"/>
              </a:ext>
            </a:extLst>
          </p:cNvPr>
          <p:cNvSpPr txBox="1"/>
          <p:nvPr/>
        </p:nvSpPr>
        <p:spPr>
          <a:xfrm>
            <a:off x="5424948" y="1391265"/>
            <a:ext cx="1342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After</a:t>
            </a:r>
            <a:endParaRPr lang="en-SG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032AC5-0F9D-BD40-C5EC-2FB4688808AA}"/>
              </a:ext>
            </a:extLst>
          </p:cNvPr>
          <p:cNvSpPr txBox="1"/>
          <p:nvPr/>
        </p:nvSpPr>
        <p:spPr>
          <a:xfrm>
            <a:off x="1052051" y="4601496"/>
            <a:ext cx="1082531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After computing the constraints of the following:</a:t>
            </a:r>
          </a:p>
          <a:p>
            <a:r>
              <a:rPr lang="en-US" sz="1400" dirty="0"/>
              <a:t>- 30% of local produce shall be consumed relative to the total weight of 365kg per capita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Optimal food diet of 50:25:25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An arbitrary threshold of 20% maximum </a:t>
            </a:r>
            <a:r>
              <a:rPr lang="en-US" sz="1400" b="1" dirty="0"/>
              <a:t>reduction</a:t>
            </a:r>
            <a:r>
              <a:rPr lang="en-US" sz="1400" dirty="0"/>
              <a:t> for each food item (for individual comfort), with allowance for increase in another food type</a:t>
            </a:r>
          </a:p>
          <a:p>
            <a:pPr marL="285750" indent="-285750">
              <a:buFontTx/>
              <a:buChar char="-"/>
            </a:pPr>
            <a:endParaRPr lang="en-US" sz="1400" dirty="0"/>
          </a:p>
          <a:p>
            <a:r>
              <a:rPr lang="en-US" sz="1400" dirty="0"/>
              <a:t>The percentages of each individual food item have changed as the above table shows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A reduction of most food items of 0.1 ~ 2.8%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 recommended increase of fruits by up to 7.67%, increase of eggs by 0.56% and increase of wheat by 2.53%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 decrease of overall GHG by 30.13% is achieved</a:t>
            </a:r>
            <a:endParaRPr lang="en-SG" sz="1400" dirty="0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D5CC66AA-40A4-3AF4-5DF0-0283FD5AE2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2471788"/>
              </p:ext>
            </p:extLst>
          </p:nvPr>
        </p:nvGraphicFramePr>
        <p:xfrm>
          <a:off x="1188064" y="624446"/>
          <a:ext cx="5829300" cy="500380"/>
        </p:xfrm>
        <a:graphic>
          <a:graphicData uri="http://schemas.openxmlformats.org/drawingml/2006/table">
            <a:tbl>
              <a:tblPr/>
              <a:tblGrid>
                <a:gridCol w="2057400">
                  <a:extLst>
                    <a:ext uri="{9D8B030D-6E8A-4147-A177-3AD203B41FA5}">
                      <a16:colId xmlns:a16="http://schemas.microsoft.com/office/drawing/2014/main" val="1693502338"/>
                    </a:ext>
                  </a:extLst>
                </a:gridCol>
                <a:gridCol w="1968500">
                  <a:extLst>
                    <a:ext uri="{9D8B030D-6E8A-4147-A177-3AD203B41FA5}">
                      <a16:colId xmlns:a16="http://schemas.microsoft.com/office/drawing/2014/main" val="3470867910"/>
                    </a:ext>
                  </a:extLst>
                </a:gridCol>
                <a:gridCol w="1803400">
                  <a:extLst>
                    <a:ext uri="{9D8B030D-6E8A-4147-A177-3AD203B41FA5}">
                      <a16:colId xmlns:a16="http://schemas.microsoft.com/office/drawing/2014/main" val="940922620"/>
                    </a:ext>
                  </a:extLst>
                </a:gridCol>
              </a:tblGrid>
              <a:tr h="167005">
                <a:tc>
                  <a:txBody>
                    <a:bodyPr/>
                    <a:lstStyle/>
                    <a:p>
                      <a:pPr algn="l" fontAlgn="t"/>
                      <a:r>
                        <a:rPr lang="en-SG" sz="1000" b="0" i="1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Before change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After change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967547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Annual GHG Emission per capita (kg CO 2 eq)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929.42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649.40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3707994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A996C569-159F-519C-B947-6379B367EC74}"/>
              </a:ext>
            </a:extLst>
          </p:cNvPr>
          <p:cNvSpPr txBox="1"/>
          <p:nvPr/>
        </p:nvSpPr>
        <p:spPr>
          <a:xfrm>
            <a:off x="7071442" y="827388"/>
            <a:ext cx="13273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B050"/>
                </a:solidFill>
              </a:rPr>
              <a:t>30.13% decrease!</a:t>
            </a:r>
            <a:endParaRPr lang="en-SG" sz="11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3727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E800D71-BA72-3863-D3B4-FFB8DD8F40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6327652"/>
              </p:ext>
            </p:extLst>
          </p:nvPr>
        </p:nvGraphicFramePr>
        <p:xfrm>
          <a:off x="2086281" y="1351937"/>
          <a:ext cx="7126544" cy="3313468"/>
        </p:xfrm>
        <a:graphic>
          <a:graphicData uri="http://schemas.openxmlformats.org/drawingml/2006/table">
            <a:tbl>
              <a:tblPr/>
              <a:tblGrid>
                <a:gridCol w="1973505">
                  <a:extLst>
                    <a:ext uri="{9D8B030D-6E8A-4147-A177-3AD203B41FA5}">
                      <a16:colId xmlns:a16="http://schemas.microsoft.com/office/drawing/2014/main" val="2106621869"/>
                    </a:ext>
                  </a:extLst>
                </a:gridCol>
                <a:gridCol w="1888230">
                  <a:extLst>
                    <a:ext uri="{9D8B030D-6E8A-4147-A177-3AD203B41FA5}">
                      <a16:colId xmlns:a16="http://schemas.microsoft.com/office/drawing/2014/main" val="535592764"/>
                    </a:ext>
                  </a:extLst>
                </a:gridCol>
                <a:gridCol w="1617907">
                  <a:extLst>
                    <a:ext uri="{9D8B030D-6E8A-4147-A177-3AD203B41FA5}">
                      <a16:colId xmlns:a16="http://schemas.microsoft.com/office/drawing/2014/main" val="2701146233"/>
                    </a:ext>
                  </a:extLst>
                </a:gridCol>
                <a:gridCol w="1646902">
                  <a:extLst>
                    <a:ext uri="{9D8B030D-6E8A-4147-A177-3AD203B41FA5}">
                      <a16:colId xmlns:a16="http://schemas.microsoft.com/office/drawing/2014/main" val="1731716120"/>
                    </a:ext>
                  </a:extLst>
                </a:gridCol>
              </a:tblGrid>
              <a:tr h="620635"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Key Food Items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Ratio of Respective Key Food Item (%) - </a:t>
                      </a:r>
                      <a:r>
                        <a:rPr lang="en-US" sz="10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THRESHOLD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Ratio of Respective Key Food Item (%) - </a:t>
                      </a:r>
                      <a:r>
                        <a:rPr lang="en-US" sz="1000" b="1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RESULTS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Difference (Results – Threshold)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2502492"/>
                  </a:ext>
                </a:extLst>
              </a:tr>
              <a:tr h="207141"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Beef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0.66%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0.66%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609155"/>
                  </a:ext>
                </a:extLst>
              </a:tr>
              <a:tr h="207141"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Mutton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0.44%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0.44%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9692554"/>
                  </a:ext>
                </a:extLst>
              </a:tr>
              <a:tr h="207141"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Pork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4.82%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4.82%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847962"/>
                  </a:ext>
                </a:extLst>
              </a:tr>
              <a:tr h="207141"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Chicken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7.45%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7.45%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6839773"/>
                  </a:ext>
                </a:extLst>
              </a:tr>
              <a:tr h="207141"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Duck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0.44%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0.44%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480188"/>
                  </a:ext>
                </a:extLst>
              </a:tr>
              <a:tr h="207141"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Eggs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4.82%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6.59%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000" b="1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1.77%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7103597"/>
                  </a:ext>
                </a:extLst>
              </a:tr>
              <a:tr h="207141"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Fish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3.29%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3.29%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4042712"/>
                  </a:ext>
                </a:extLst>
              </a:tr>
              <a:tr h="207141"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 Seafood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1.32%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1.32%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8561420"/>
                  </a:ext>
                </a:extLst>
              </a:tr>
              <a:tr h="207141"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Fruits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15.78%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27.39%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000" b="1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11.61%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224694"/>
                  </a:ext>
                </a:extLst>
              </a:tr>
              <a:tr h="207141"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Leafy vegetables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3.51%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3.51%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0034253"/>
                  </a:ext>
                </a:extLst>
              </a:tr>
              <a:tr h="207141"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 Vegetables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17.53%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19.10%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000" b="1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1.57%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0422979"/>
                  </a:ext>
                </a:extLst>
              </a:tr>
              <a:tr h="207141"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Rice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9.86%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9.86%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3910838"/>
                  </a:ext>
                </a:extLst>
              </a:tr>
              <a:tr h="207141"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Wheat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10.08%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15.14%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000" b="1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5.05%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767434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7D32DDD-F016-8F92-B77C-817933D9C5A9}"/>
              </a:ext>
            </a:extLst>
          </p:cNvPr>
          <p:cNvSpPr txBox="1"/>
          <p:nvPr/>
        </p:nvSpPr>
        <p:spPr>
          <a:xfrm>
            <a:off x="594852" y="747250"/>
            <a:ext cx="108498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How did the results compare against the set threshold (not more than 20% reduction for each food type?)</a:t>
            </a:r>
            <a:endParaRPr lang="en-SG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BA3185-33F5-1ACF-E34A-E1FC4A68C164}"/>
              </a:ext>
            </a:extLst>
          </p:cNvPr>
          <p:cNvSpPr txBox="1"/>
          <p:nvPr/>
        </p:nvSpPr>
        <p:spPr>
          <a:xfrm>
            <a:off x="742336" y="4980038"/>
            <a:ext cx="108498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As expected, the model chose to maintain the largest possible decrease in all meat and seafood items. However, we see a recommended increase in eggs, other vegetables, wheat and fruits.</a:t>
            </a:r>
            <a:endParaRPr lang="en-SG" sz="2000" dirty="0"/>
          </a:p>
        </p:txBody>
      </p:sp>
    </p:spTree>
    <p:extLst>
      <p:ext uri="{BB962C8B-B14F-4D97-AF65-F5344CB8AC3E}">
        <p14:creationId xmlns:p14="http://schemas.microsoft.com/office/powerpoint/2010/main" val="4187126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10817DB-4CCC-B807-7F9F-8B2FC65F29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5815195"/>
              </p:ext>
            </p:extLst>
          </p:nvPr>
        </p:nvGraphicFramePr>
        <p:xfrm>
          <a:off x="2025446" y="855406"/>
          <a:ext cx="7230192" cy="3418474"/>
        </p:xfrm>
        <a:graphic>
          <a:graphicData uri="http://schemas.openxmlformats.org/drawingml/2006/table">
            <a:tbl>
              <a:tblPr/>
              <a:tblGrid>
                <a:gridCol w="1558413">
                  <a:extLst>
                    <a:ext uri="{9D8B030D-6E8A-4147-A177-3AD203B41FA5}">
                      <a16:colId xmlns:a16="http://schemas.microsoft.com/office/drawing/2014/main" val="1865649431"/>
                    </a:ext>
                  </a:extLst>
                </a:gridCol>
                <a:gridCol w="3182894">
                  <a:extLst>
                    <a:ext uri="{9D8B030D-6E8A-4147-A177-3AD203B41FA5}">
                      <a16:colId xmlns:a16="http://schemas.microsoft.com/office/drawing/2014/main" val="4169314682"/>
                    </a:ext>
                  </a:extLst>
                </a:gridCol>
                <a:gridCol w="2488885">
                  <a:extLst>
                    <a:ext uri="{9D8B030D-6E8A-4147-A177-3AD203B41FA5}">
                      <a16:colId xmlns:a16="http://schemas.microsoft.com/office/drawing/2014/main" val="2487046459"/>
                    </a:ext>
                  </a:extLst>
                </a:gridCol>
              </a:tblGrid>
              <a:tr h="479815"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SG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Majority Sources of Each Food Type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078593"/>
                  </a:ext>
                </a:extLst>
              </a:tr>
              <a:tr h="240365"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Food Type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BEFORE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AFTER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8696796"/>
                  </a:ext>
                </a:extLst>
              </a:tr>
              <a:tr h="240365"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Chicken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55.4% frozen - Brazil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0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78% fresh - Malaysia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6935987"/>
                  </a:ext>
                </a:extLst>
              </a:tr>
              <a:tr h="240365"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Pork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29.6% frozen - Brazil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74% frozen - Brazil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3077384"/>
                  </a:ext>
                </a:extLst>
              </a:tr>
              <a:tr h="240365"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Beef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39.6% frozen - Brazil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0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75% frozen - New Zealand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2243468"/>
                  </a:ext>
                </a:extLst>
              </a:tr>
              <a:tr h="240365"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Eggs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81% Malaysia, 19% Singapore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0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108.3% - Singapore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0251748"/>
                  </a:ext>
                </a:extLst>
              </a:tr>
              <a:tr h="294644"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Fruits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21.8% Watermelon - Malaysia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130.9% Pineapple - Malaysia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2660335"/>
                  </a:ext>
                </a:extLst>
              </a:tr>
              <a:tr h="240365"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 Veg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97% import, 3% Singapore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0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86.2% - Singapore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8589680"/>
                  </a:ext>
                </a:extLst>
              </a:tr>
              <a:tr h="240365"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Wheat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63.8% - Australia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119.1% - Australia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816965"/>
                  </a:ext>
                </a:extLst>
              </a:tr>
              <a:tr h="240365"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Rice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43.5% - Thailand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0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78% - Vietnam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1154215"/>
                  </a:ext>
                </a:extLst>
              </a:tr>
              <a:tr h="240365"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Leafy Veg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87% Import, 13% Singapore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79%  Import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2443188"/>
                  </a:ext>
                </a:extLst>
              </a:tr>
              <a:tr h="240365"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Fish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95%  Import, 5% Singapore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0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79% - Singapore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8240390"/>
                  </a:ext>
                </a:extLst>
              </a:tr>
              <a:tr h="240365"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 Seafood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98% import, 2% Singapore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0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79% - Singapore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709081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41C94E8-7508-0F85-C251-97EACD3E37EA}"/>
              </a:ext>
            </a:extLst>
          </p:cNvPr>
          <p:cNvSpPr txBox="1"/>
          <p:nvPr/>
        </p:nvSpPr>
        <p:spPr>
          <a:xfrm>
            <a:off x="1224117" y="4520101"/>
            <a:ext cx="92226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The model has also calculated new import percentages for each food type and the majority percentages are compared in the table above.</a:t>
            </a:r>
          </a:p>
          <a:p>
            <a:r>
              <a:rPr lang="en-US" sz="1600" dirty="0"/>
              <a:t>Some food types have new recommended new import sources and is shown in the table above.</a:t>
            </a:r>
          </a:p>
          <a:p>
            <a:pPr marL="285750" indent="-285750">
              <a:buFontTx/>
              <a:buChar char="-"/>
            </a:pPr>
            <a:r>
              <a:rPr lang="en-US" sz="1600" dirty="0"/>
              <a:t>The food types of chicken, beef, eggs, other veg, rice, fish and other seafood should require new sources.</a:t>
            </a:r>
          </a:p>
          <a:p>
            <a:pPr marL="285750" indent="-285750">
              <a:buFontTx/>
              <a:buChar char="-"/>
            </a:pPr>
            <a:r>
              <a:rPr lang="en-US" sz="1600" dirty="0"/>
              <a:t>The best fruit to eat is pineapple with an increase to 130.9%</a:t>
            </a:r>
          </a:p>
          <a:p>
            <a:pPr marL="285750" indent="-285750">
              <a:buFontTx/>
              <a:buChar char="-"/>
            </a:pPr>
            <a:r>
              <a:rPr lang="en-US" sz="1600" dirty="0"/>
              <a:t>All other sources that should be maintained have increased percentages for the food type except for leafy vegetables, which showed a decrease to 79%</a:t>
            </a:r>
          </a:p>
          <a:p>
            <a:pPr marL="285750" indent="-285750">
              <a:buFontTx/>
              <a:buChar char="-"/>
            </a:pPr>
            <a:r>
              <a:rPr lang="en-US" sz="1600" dirty="0"/>
              <a:t>Eggs, fish and seafood are recommended to be mainly produced locally which may not be feasible</a:t>
            </a:r>
          </a:p>
          <a:p>
            <a:endParaRPr lang="en-SG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9147A7-D77A-41D2-B3F1-7F51BEE50A03}"/>
              </a:ext>
            </a:extLst>
          </p:cNvPr>
          <p:cNvSpPr txBox="1"/>
          <p:nvPr/>
        </p:nvSpPr>
        <p:spPr>
          <a:xfrm>
            <a:off x="6818672" y="4273880"/>
            <a:ext cx="34462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* All other sources have reduced to 1%</a:t>
            </a:r>
            <a:endParaRPr lang="en-SG" sz="1000" dirty="0"/>
          </a:p>
        </p:txBody>
      </p:sp>
    </p:spTree>
    <p:extLst>
      <p:ext uri="{BB962C8B-B14F-4D97-AF65-F5344CB8AC3E}">
        <p14:creationId xmlns:p14="http://schemas.microsoft.com/office/powerpoint/2010/main" val="1551986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F5E0B515972444A956F384051891B77" ma:contentTypeVersion="11" ma:contentTypeDescription="Create a new document." ma:contentTypeScope="" ma:versionID="0e226f9468eb9c7ff8d538ae5f9efe52">
  <xsd:schema xmlns:xsd="http://www.w3.org/2001/XMLSchema" xmlns:xs="http://www.w3.org/2001/XMLSchema" xmlns:p="http://schemas.microsoft.com/office/2006/metadata/properties" xmlns:ns2="1083238f-a5ee-4568-a42f-97b52089eb1c" xmlns:ns3="3457a6cd-c97f-4f82-aec5-566b3b247afa" targetNamespace="http://schemas.microsoft.com/office/2006/metadata/properties" ma:root="true" ma:fieldsID="98fd101ad58de752fe77e257927cce2d" ns2:_="" ns3:_="">
    <xsd:import namespace="1083238f-a5ee-4568-a42f-97b52089eb1c"/>
    <xsd:import namespace="3457a6cd-c97f-4f82-aec5-566b3b247af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083238f-a5ee-4568-a42f-97b52089eb1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deec61d7-21c4-46ea-8069-5c692c33a4c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18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57a6cd-c97f-4f82-aec5-566b3b247afa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22d57a86-bdac-4359-9325-73acd8641b82}" ma:internalName="TaxCatchAll" ma:showField="CatchAllData" ma:web="3457a6cd-c97f-4f82-aec5-566b3b247af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3457a6cd-c97f-4f82-aec5-566b3b247afa" xsi:nil="true"/>
    <lcf76f155ced4ddcb4097134ff3c332f xmlns="1083238f-a5ee-4568-a42f-97b52089eb1c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6FF95362-59F5-4822-85DF-CA0FC44D1C3C}"/>
</file>

<file path=customXml/itemProps2.xml><?xml version="1.0" encoding="utf-8"?>
<ds:datastoreItem xmlns:ds="http://schemas.openxmlformats.org/officeDocument/2006/customXml" ds:itemID="{8EAC7802-ABE9-425A-83D0-486A6479F591}"/>
</file>

<file path=customXml/itemProps3.xml><?xml version="1.0" encoding="utf-8"?>
<ds:datastoreItem xmlns:ds="http://schemas.openxmlformats.org/officeDocument/2006/customXml" ds:itemID="{F43B34FC-0350-4C5A-A698-A116AB0D07CE}"/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705</Words>
  <Application>Microsoft Office PowerPoint</Application>
  <PresentationFormat>Widescreen</PresentationFormat>
  <Paragraphs>177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Anne Lim</dc:creator>
  <cp:lastModifiedBy>Anne Lim</cp:lastModifiedBy>
  <cp:revision>1</cp:revision>
  <dcterms:created xsi:type="dcterms:W3CDTF">2022-10-26T16:40:16Z</dcterms:created>
  <dcterms:modified xsi:type="dcterms:W3CDTF">2022-10-26T18:06:11Z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0x0101002F5E0B515972444A956F384051891B77</vt:lpwstr>
  </property>
</Properties>
</file>