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8" r:id="rId3"/>
    <p:sldId id="323" r:id="rId4"/>
    <p:sldId id="324" r:id="rId5"/>
    <p:sldId id="325" r:id="rId6"/>
    <p:sldId id="327" r:id="rId7"/>
    <p:sldId id="328" r:id="rId8"/>
    <p:sldId id="356" r:id="rId9"/>
    <p:sldId id="357" r:id="rId10"/>
    <p:sldId id="331" r:id="rId11"/>
    <p:sldId id="329" r:id="rId12"/>
    <p:sldId id="361" r:id="rId13"/>
    <p:sldId id="362" r:id="rId14"/>
    <p:sldId id="359" r:id="rId15"/>
    <p:sldId id="360" r:id="rId16"/>
    <p:sldId id="256" r:id="rId17"/>
    <p:sldId id="366" r:id="rId18"/>
    <p:sldId id="358" r:id="rId19"/>
    <p:sldId id="365" r:id="rId20"/>
    <p:sldId id="330" r:id="rId21"/>
    <p:sldId id="3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3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B6B7-5589-43F1-802F-94B686A3B68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EFB8C-B410-4AFD-BD17-8D7CADBE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0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19AE-F7D8-0067-633B-226907136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F9D7F-AEE9-B0CA-0D05-3F1FB7DCA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2F55-21E1-69F2-051D-1ACEA69C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AD02-BD1C-4933-86D1-7D728113755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BA38-5B3E-01FF-7869-42135378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1A57-BE4A-1C99-2C53-E746A7E6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0D76-220F-43F7-BDF9-B41AAE3E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C480-737D-D552-AF26-0421CFA4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1EFB-B8A9-238C-BA18-80831F1B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DAA7-F821-B03D-B655-1ADC97C2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AD02-BD1C-4933-86D1-7D728113755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097E-5C2D-4E60-7005-12B5CCE3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7F8D-1093-E0F2-B08C-E4A4B2E2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0D76-220F-43F7-BDF9-B41AAE3E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725E-2CE3-E4B8-1221-DC306C0C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9975E-429C-20A0-36BC-F653A68AB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E54C0-3255-7E2A-3D1D-906BFB03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AD02-BD1C-4933-86D1-7D728113755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372F-A3B2-FC74-4187-A7294A79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6AC2F-2477-515A-2AFB-4B6102FF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0D76-220F-43F7-BDF9-B41AAE3E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58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B8D4-0AD1-5851-E9F4-C693CC5C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CECD-4597-024B-E55E-09D4F7D3A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20338-0B5C-E3F7-7842-9DBEC9AC6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EEB61-40B2-9931-DA61-3BDE576F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AD02-BD1C-4933-86D1-7D728113755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90543-7495-40EA-E8FF-D7F1D021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818DD-63AC-0DF8-FBA7-F1EA9508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0D76-220F-43F7-BDF9-B41AAE3E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3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1C56-CCA0-8303-7BC8-7602043C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7FE71-94AA-0B27-006B-2BD586CB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340FD-F0FE-894A-3C1A-E0E97F73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B5A3E-2D83-7EC6-AA0F-8D759F338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BCA9A-5228-95B6-FDA0-DE146D246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674DD-781A-4616-DF0B-B9FB22A6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AD02-BD1C-4933-86D1-7D728113755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74438-8BFD-980B-6125-E4347BBF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51F20-DE09-6C6E-BF50-A1FDC21F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0D76-220F-43F7-BDF9-B41AAE3E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6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3BD1-63B4-9B15-50DB-6CAAB7A9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FDCF3-E616-939B-9F80-A9449F9C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AD02-BD1C-4933-86D1-7D728113755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25FE0-83B8-562F-E51A-3F082AE7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AA48E-E6F9-AFCA-1047-A6A0ADDF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0D76-220F-43F7-BDF9-B41AAE3E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0ACBE-F1AB-4012-D87C-CD514847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AD02-BD1C-4933-86D1-7D728113755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9104D-B5DE-7DF2-4829-A74E177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30406-2E48-AE84-5CF5-2A002AF4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0D76-220F-43F7-BDF9-B41AAE3E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0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9328-D03C-FB62-D1AC-9788377B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3C7D-EF51-718A-F0A9-5EFA254D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E4A51-0A85-307D-F3C1-645D20560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F71D4-CAE0-2432-A07F-B030C081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AD02-BD1C-4933-86D1-7D728113755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40DED-3C68-E096-DB2E-6C18424C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CC479-4491-9DB8-2831-10F82F17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0D76-220F-43F7-BDF9-B41AAE3E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47BB-E305-1E9F-DD45-9CDB5DF0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FBF28-6134-51A3-6FDB-39C3DD5BC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3576-6746-E92E-3322-EC1CF65DB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63C55-E547-882A-5E5D-E98A916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AD02-BD1C-4933-86D1-7D728113755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F794D-58DC-15F1-000F-F7856CB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F645A-9B55-D9A3-4C1F-D28CA9EE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0D76-220F-43F7-BDF9-B41AAE3E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C80D-5AC3-93A7-50E5-FD70588B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6D977-336C-5126-C935-05E41338F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27FA-1065-8A37-1885-EAAD3BEE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AD02-BD1C-4933-86D1-7D728113755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01E90-19AD-F11B-BCA5-86EE8C69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0C4B-F83F-DAC6-4497-BE11FA0F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0D76-220F-43F7-BDF9-B41AAE3E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14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2E6BA-A92B-FD90-29D3-0D96BD99F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2EDF4-6D8F-DA48-8864-668D385E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C689-AB68-1163-0A3D-8D955A36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AD02-BD1C-4933-86D1-7D728113755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E50B-3C42-2673-0B87-3113507D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1E17-620D-E013-34A0-7EAC2E70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0D76-220F-43F7-BDF9-B41AAE3E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2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25859" y="6434384"/>
            <a:ext cx="2130675" cy="365125"/>
          </a:xfrm>
        </p:spPr>
        <p:txBody>
          <a:bodyPr/>
          <a:lstStyle>
            <a:lvl1pPr>
              <a:defRPr sz="2400" b="1">
                <a:latin typeface="Fira Sans Extra Condensed" panose="020B0503050000020004" pitchFamily="34" charset="0"/>
              </a:defRPr>
            </a:lvl1pPr>
          </a:lstStyle>
          <a:p>
            <a:fld id="{813EF32A-FADE-4F64-AF52-8AD62847B3ED}" type="slidenum">
              <a:rPr lang="en-US" smtClean="0"/>
              <a:pPr/>
              <a:t>‹#›</a:t>
            </a:fld>
            <a:r>
              <a:rPr lang="en-US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3747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EF32A-FADE-4F64-AF52-8AD62847B3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20BFA-2512-673D-F029-0F48BCE0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9B5D3-EEB7-DD27-615A-729164448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6345-85FB-4417-67EC-CBF53628B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DAD02-BD1C-4933-86D1-7D728113755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CA22-6852-9BDD-C63D-566C453B7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70CC-4B87-E770-A810-6DB3C22F5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0D76-220F-43F7-BDF9-B41AAE3E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0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C0B9-15CC-2CDB-26BA-8292B1AE6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512" y="2354869"/>
            <a:ext cx="10231935" cy="1116578"/>
          </a:xfrm>
        </p:spPr>
        <p:txBody>
          <a:bodyPr/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sr-Latn-RS" sz="5000" b="1" i="0" u="none" strike="noStrike" baseline="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BIG DATA SYSTEMS</a:t>
            </a:r>
            <a:endParaRPr lang="en-US" sz="5000" dirty="0">
              <a:latin typeface="Fira Sans Condensed SemiBold" panose="020B060305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B477C-A33E-26B8-2A2A-A0E0DECF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706" y="4373508"/>
            <a:ext cx="2990587" cy="1778318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sr-Cyrl-R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	</a:t>
            </a:r>
            <a:r>
              <a:rPr lang="sr-Latn-RS" sz="180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STUDENT</a:t>
            </a:r>
            <a:r>
              <a:rPr lang="sr-Cyrl-RS" sz="1800" b="0" i="0" u="none" strike="noStrike" baseline="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: 	</a:t>
            </a:r>
          </a:p>
          <a:p>
            <a:pPr algn="ctr"/>
            <a:r>
              <a:rPr lang="sr-Latn-RS" sz="1800" b="0" i="0" u="none" strike="noStrike" baseline="0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 Emilija ćojbašić 1645</a:t>
            </a:r>
            <a:r>
              <a:rPr lang="sr-Cyrl-R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E11A71-B7DD-9700-B2B3-602C174A8574}"/>
              </a:ext>
            </a:extLst>
          </p:cNvPr>
          <p:cNvCxnSpPr/>
          <p:nvPr/>
        </p:nvCxnSpPr>
        <p:spPr>
          <a:xfrm>
            <a:off x="1010512" y="3540411"/>
            <a:ext cx="102319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426A6B-B770-557D-EE28-C83D1D702875}"/>
              </a:ext>
            </a:extLst>
          </p:cNvPr>
          <p:cNvSpPr txBox="1"/>
          <p:nvPr/>
        </p:nvSpPr>
        <p:spPr>
          <a:xfrm>
            <a:off x="3341101" y="3711908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Project 1: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Big Mobility &amp; IoT Data Analytics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444049-AA00-F8C9-C0CD-6F4417018ADC}"/>
              </a:ext>
            </a:extLst>
          </p:cNvPr>
          <p:cNvCxnSpPr>
            <a:cxnSpLocks/>
          </p:cNvCxnSpPr>
          <p:nvPr/>
        </p:nvCxnSpPr>
        <p:spPr>
          <a:xfrm>
            <a:off x="1208076" y="4345069"/>
            <a:ext cx="99476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951C562C-2878-AF32-C9EB-51279FB43336}"/>
              </a:ext>
            </a:extLst>
          </p:cNvPr>
          <p:cNvSpPr txBox="1">
            <a:spLocks/>
          </p:cNvSpPr>
          <p:nvPr/>
        </p:nvSpPr>
        <p:spPr>
          <a:xfrm>
            <a:off x="533956" y="66745"/>
            <a:ext cx="11219755" cy="1116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sr-Cyrl-RS" sz="1800" b="0" i="0" u="none" strike="noStrike" kern="1200" cap="all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sr-Cyrl-RS" sz="1800" b="0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	</a:t>
            </a:r>
            <a:endParaRPr kumimoji="0" lang="en-US" sz="1800" b="0" i="0" u="none" strike="noStrike" kern="1200" cap="all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7200" b="1" i="0" u="none" strike="noStrike" kern="1200" cap="all" spc="2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Univerzitet</a:t>
            </a:r>
            <a:r>
              <a:rPr kumimoji="0" lang="en-US" sz="7200" b="1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 u </a:t>
            </a:r>
            <a:r>
              <a:rPr kumimoji="0" lang="en-US" sz="7200" b="1" i="0" u="none" strike="noStrike" kern="1200" cap="all" spc="2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ni</a:t>
            </a:r>
            <a:r>
              <a:rPr lang="sr-Latn-RS" sz="7200" b="1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šu</a:t>
            </a:r>
            <a:endParaRPr kumimoji="0" lang="sr-Cyrl-RS" sz="7200" b="0" i="0" u="none" strike="noStrike" kern="1200" cap="all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Condensed SemiBold" panose="020B06030500000200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3494BA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sr-Cyrl-RS" sz="7200" b="1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      </a:t>
            </a:r>
            <a:r>
              <a:rPr lang="sr-Latn-RS" sz="7200" b="1" dirty="0">
                <a:solidFill>
                  <a:srgbClr val="000000"/>
                </a:solidFill>
                <a:latin typeface="Fira Sans Condensed SemiBold" panose="020B0603050000020004" pitchFamily="34" charset="0"/>
              </a:rPr>
              <a:t>elektronski fakultet</a:t>
            </a:r>
            <a:r>
              <a:rPr kumimoji="0" lang="sr-Cyrl-RS" sz="2600" b="0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Condensed SemiBold" panose="020B0603050000020004" pitchFamily="34" charset="0"/>
                <a:ea typeface="+mn-ea"/>
                <a:cs typeface="+mn-cs"/>
              </a:rPr>
              <a:t>	</a:t>
            </a:r>
            <a:endParaRPr kumimoji="0" lang="en-US" sz="2600" b="0" i="0" u="none" strike="noStrike" kern="1200" cap="all" spc="20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Fira Sans Condensed SemiBold" panose="020B0603050000020004" pitchFamily="34" charset="0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BF6684-21F9-7E2B-2996-E7B52398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0" y="0"/>
            <a:ext cx="1280949" cy="1456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2ED27-C52B-F863-1D32-2F426713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225" y="219576"/>
            <a:ext cx="1276919" cy="1591694"/>
          </a:xfrm>
          <a:prstGeom prst="rect">
            <a:avLst/>
          </a:prstGeom>
        </p:spPr>
      </p:pic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50824CCD-0AE4-DFFB-3770-872D7185EC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sr-Latn-RS" dirty="0"/>
              <a:t>1</a:t>
            </a:r>
            <a:r>
              <a:rPr lang="en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654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9909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Task1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781909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44806" y="6426337"/>
            <a:ext cx="921252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10/20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A2E928-158A-B414-9AA1-899F14793533}"/>
              </a:ext>
            </a:extLst>
          </p:cNvPr>
          <p:cNvSpPr txBox="1"/>
          <p:nvPr/>
        </p:nvSpPr>
        <p:spPr>
          <a:xfrm>
            <a:off x="657164" y="888135"/>
            <a:ext cx="10877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b="1" i="1" dirty="0">
                <a:latin typeface="Fira Sans" panose="020B0503050000020004" pitchFamily="34" charset="0"/>
              </a:rPr>
              <a:t>Task1:</a:t>
            </a:r>
            <a:r>
              <a:rPr lang="en-US" sz="2000" dirty="0"/>
              <a:t> </a:t>
            </a:r>
            <a:r>
              <a:rPr lang="en-US" sz="2000" dirty="0" err="1">
                <a:latin typeface="Fira Sans" panose="020B0503050000020004" pitchFamily="34" charset="0"/>
              </a:rPr>
              <a:t>Odrediti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broj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vozila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njihove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karakteristike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prolazila</a:t>
            </a:r>
            <a:r>
              <a:rPr lang="en-US" sz="2000" dirty="0">
                <a:latin typeface="Fira Sans" panose="020B0503050000020004" pitchFamily="34" charset="0"/>
              </a:rPr>
              <a:t> u </a:t>
            </a:r>
            <a:r>
              <a:rPr lang="en-US" sz="2000" dirty="0" err="1">
                <a:latin typeface="Fira Sans" panose="020B0503050000020004" pitchFamily="34" charset="0"/>
              </a:rPr>
              <a:t>blizini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značajnih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mesta</a:t>
            </a:r>
            <a:r>
              <a:rPr lang="en-US" sz="2000" dirty="0">
                <a:latin typeface="Fira Sans" panose="020B0503050000020004" pitchFamily="34" charset="0"/>
              </a:rPr>
              <a:t> u </a:t>
            </a:r>
            <a:r>
              <a:rPr lang="en-US" sz="2000" dirty="0" err="1">
                <a:latin typeface="Fira Sans" panose="020B0503050000020004" pitchFamily="34" charset="0"/>
              </a:rPr>
              <a:t>gradu</a:t>
            </a:r>
            <a:r>
              <a:rPr lang="en-US" sz="2000" dirty="0">
                <a:latin typeface="Fira Sans" panose="020B0503050000020004" pitchFamily="34" charset="0"/>
              </a:rPr>
              <a:t> u </a:t>
            </a:r>
            <a:r>
              <a:rPr lang="en-US" sz="2000" dirty="0" err="1">
                <a:latin typeface="Fira Sans" panose="020B0503050000020004" pitchFamily="34" charset="0"/>
              </a:rPr>
              <a:t>određenom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vremenskom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periodu</a:t>
            </a:r>
            <a:r>
              <a:rPr lang="en-US" sz="2000" dirty="0">
                <a:latin typeface="Fira Sans" panose="020B0503050000020004" pitchFamily="34" charset="0"/>
              </a:rPr>
              <a:t>. Mesto (geo </a:t>
            </a:r>
            <a:r>
              <a:rPr lang="en-US" sz="2000" dirty="0" err="1">
                <a:latin typeface="Fira Sans" panose="020B0503050000020004" pitchFamily="34" charset="0"/>
              </a:rPr>
              <a:t>koordinate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mesta</a:t>
            </a:r>
            <a:r>
              <a:rPr lang="en-US" sz="2000" dirty="0">
                <a:latin typeface="Fira Sans" panose="020B0503050000020004" pitchFamily="34" charset="0"/>
              </a:rPr>
              <a:t>), </a:t>
            </a:r>
            <a:r>
              <a:rPr lang="en-US" sz="2000" dirty="0" err="1">
                <a:latin typeface="Fira Sans" panose="020B0503050000020004" pitchFamily="34" charset="0"/>
              </a:rPr>
              <a:t>veličina</a:t>
            </a:r>
            <a:r>
              <a:rPr lang="en-US" sz="2000" dirty="0">
                <a:latin typeface="Fira Sans" panose="020B0503050000020004" pitchFamily="34" charset="0"/>
              </a:rPr>
              <a:t> „</a:t>
            </a:r>
            <a:r>
              <a:rPr lang="en-US" sz="2000" dirty="0" err="1">
                <a:latin typeface="Fira Sans" panose="020B0503050000020004" pitchFamily="34" charset="0"/>
              </a:rPr>
              <a:t>blizina</a:t>
            </a:r>
            <a:r>
              <a:rPr lang="en-US" sz="2000" dirty="0">
                <a:latin typeface="Fira Sans" panose="020B0503050000020004" pitchFamily="34" charset="0"/>
              </a:rPr>
              <a:t>“, </a:t>
            </a:r>
            <a:r>
              <a:rPr lang="en-US" sz="2000" dirty="0" err="1">
                <a:latin typeface="Fira Sans" panose="020B0503050000020004" pitchFamily="34" charset="0"/>
              </a:rPr>
              <a:t>granice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vremenskog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perioda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eventualni</a:t>
            </a:r>
            <a:r>
              <a:rPr lang="en-US" sz="2000" dirty="0">
                <a:latin typeface="Fira Sans" panose="020B0503050000020004" pitchFamily="34" charset="0"/>
              </a:rPr>
              <a:t> filter (</a:t>
            </a:r>
            <a:r>
              <a:rPr lang="en-US" sz="2000" dirty="0" err="1">
                <a:latin typeface="Fira Sans" panose="020B0503050000020004" pitchFamily="34" charset="0"/>
              </a:rPr>
              <a:t>npr</a:t>
            </a:r>
            <a:r>
              <a:rPr lang="en-US" sz="2000" dirty="0">
                <a:latin typeface="Fira Sans" panose="020B0503050000020004" pitchFamily="34" charset="0"/>
              </a:rPr>
              <a:t>. tip </a:t>
            </a:r>
            <a:r>
              <a:rPr lang="en-US" sz="2000" dirty="0" err="1">
                <a:latin typeface="Fira Sans" panose="020B0503050000020004" pitchFamily="34" charset="0"/>
              </a:rPr>
              <a:t>vozila</a:t>
            </a:r>
            <a:r>
              <a:rPr lang="en-US" sz="2000" dirty="0">
                <a:latin typeface="Fira Sans" panose="020B0503050000020004" pitchFamily="34" charset="0"/>
              </a:rPr>
              <a:t>) se </a:t>
            </a:r>
            <a:r>
              <a:rPr lang="en-US" sz="2000" dirty="0" err="1">
                <a:latin typeface="Fira Sans" panose="020B0503050000020004" pitchFamily="34" charset="0"/>
              </a:rPr>
              <a:t>zadaju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kao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argumenti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aplikacije</a:t>
            </a:r>
            <a:r>
              <a:rPr lang="en-US" sz="2000" dirty="0">
                <a:latin typeface="Fira Sans" panose="020B0503050000020004" pitchFamily="34" charset="0"/>
              </a:rPr>
              <a:t>. </a:t>
            </a:r>
            <a:endParaRPr lang="sr-Latn-RS" sz="2200" dirty="0">
              <a:latin typeface="Fira Sans" panose="020B05030500000200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0D6345-BE78-1AC8-3068-C03A10F2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21" y="2490005"/>
            <a:ext cx="5823249" cy="3035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36DC76-0939-1A05-8C72-A4226313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76" y="3513089"/>
            <a:ext cx="5462603" cy="1393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280719B-9828-7C52-90DE-7E8CB65755D8}"/>
              </a:ext>
            </a:extLst>
          </p:cNvPr>
          <p:cNvSpPr/>
          <p:nvPr/>
        </p:nvSpPr>
        <p:spPr>
          <a:xfrm>
            <a:off x="8692588" y="4519528"/>
            <a:ext cx="2077656" cy="2213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4F07268-4F74-F65D-7CCB-2033BCEA4EA3}"/>
              </a:ext>
            </a:extLst>
          </p:cNvPr>
          <p:cNvSpPr/>
          <p:nvPr/>
        </p:nvSpPr>
        <p:spPr>
          <a:xfrm>
            <a:off x="6149270" y="4906840"/>
            <a:ext cx="1900922" cy="423302"/>
          </a:xfrm>
          <a:custGeom>
            <a:avLst/>
            <a:gdLst>
              <a:gd name="connsiteX0" fmla="*/ 1855093 w 1855093"/>
              <a:gd name="connsiteY0" fmla="*/ 0 h 405114"/>
              <a:gd name="connsiteX1" fmla="*/ 1831943 w 1855093"/>
              <a:gd name="connsiteY1" fmla="*/ 28937 h 405114"/>
              <a:gd name="connsiteX2" fmla="*/ 1797219 w 1855093"/>
              <a:gd name="connsiteY2" fmla="*/ 81023 h 405114"/>
              <a:gd name="connsiteX3" fmla="*/ 1750920 w 1855093"/>
              <a:gd name="connsiteY3" fmla="*/ 115747 h 405114"/>
              <a:gd name="connsiteX4" fmla="*/ 1727771 w 1855093"/>
              <a:gd name="connsiteY4" fmla="*/ 133109 h 405114"/>
              <a:gd name="connsiteX5" fmla="*/ 1693047 w 1855093"/>
              <a:gd name="connsiteY5" fmla="*/ 150471 h 405114"/>
              <a:gd name="connsiteX6" fmla="*/ 1675685 w 1855093"/>
              <a:gd name="connsiteY6" fmla="*/ 162045 h 405114"/>
              <a:gd name="connsiteX7" fmla="*/ 1629386 w 1855093"/>
              <a:gd name="connsiteY7" fmla="*/ 173620 h 405114"/>
              <a:gd name="connsiteX8" fmla="*/ 1490490 w 1855093"/>
              <a:gd name="connsiteY8" fmla="*/ 196769 h 405114"/>
              <a:gd name="connsiteX9" fmla="*/ 1230060 w 1855093"/>
              <a:gd name="connsiteY9" fmla="*/ 237281 h 405114"/>
              <a:gd name="connsiteX10" fmla="*/ 1039077 w 1855093"/>
              <a:gd name="connsiteY10" fmla="*/ 277792 h 405114"/>
              <a:gd name="connsiteX11" fmla="*/ 697624 w 1855093"/>
              <a:gd name="connsiteY11" fmla="*/ 306729 h 405114"/>
              <a:gd name="connsiteX12" fmla="*/ 471918 w 1855093"/>
              <a:gd name="connsiteY12" fmla="*/ 329878 h 405114"/>
              <a:gd name="connsiteX13" fmla="*/ 298298 w 1855093"/>
              <a:gd name="connsiteY13" fmla="*/ 335666 h 405114"/>
              <a:gd name="connsiteX14" fmla="*/ 217275 w 1855093"/>
              <a:gd name="connsiteY14" fmla="*/ 341453 h 405114"/>
              <a:gd name="connsiteX15" fmla="*/ 153614 w 1855093"/>
              <a:gd name="connsiteY15" fmla="*/ 353028 h 405114"/>
              <a:gd name="connsiteX16" fmla="*/ 66804 w 1855093"/>
              <a:gd name="connsiteY16" fmla="*/ 358815 h 405114"/>
              <a:gd name="connsiteX17" fmla="*/ 3143 w 1855093"/>
              <a:gd name="connsiteY17" fmla="*/ 364602 h 405114"/>
              <a:gd name="connsiteX18" fmla="*/ 49442 w 1855093"/>
              <a:gd name="connsiteY18" fmla="*/ 358815 h 405114"/>
              <a:gd name="connsiteX19" fmla="*/ 95741 w 1855093"/>
              <a:gd name="connsiteY19" fmla="*/ 329878 h 405114"/>
              <a:gd name="connsiteX20" fmla="*/ 113103 w 1855093"/>
              <a:gd name="connsiteY20" fmla="*/ 318304 h 405114"/>
              <a:gd name="connsiteX21" fmla="*/ 72591 w 1855093"/>
              <a:gd name="connsiteY21" fmla="*/ 324091 h 405114"/>
              <a:gd name="connsiteX22" fmla="*/ 20505 w 1855093"/>
              <a:gd name="connsiteY22" fmla="*/ 376177 h 405114"/>
              <a:gd name="connsiteX23" fmla="*/ 43655 w 1855093"/>
              <a:gd name="connsiteY23" fmla="*/ 381964 h 405114"/>
              <a:gd name="connsiteX24" fmla="*/ 113103 w 1855093"/>
              <a:gd name="connsiteY24" fmla="*/ 405114 h 40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55093" h="405114">
                <a:moveTo>
                  <a:pt x="1855093" y="0"/>
                </a:moveTo>
                <a:cubicBezTo>
                  <a:pt x="1847376" y="9646"/>
                  <a:pt x="1839123" y="18885"/>
                  <a:pt x="1831943" y="28937"/>
                </a:cubicBezTo>
                <a:cubicBezTo>
                  <a:pt x="1819815" y="45917"/>
                  <a:pt x="1813513" y="67988"/>
                  <a:pt x="1797219" y="81023"/>
                </a:cubicBezTo>
                <a:cubicBezTo>
                  <a:pt x="1735577" y="130337"/>
                  <a:pt x="1793920" y="85033"/>
                  <a:pt x="1750920" y="115747"/>
                </a:cubicBezTo>
                <a:cubicBezTo>
                  <a:pt x="1743071" y="121353"/>
                  <a:pt x="1736042" y="128146"/>
                  <a:pt x="1727771" y="133109"/>
                </a:cubicBezTo>
                <a:cubicBezTo>
                  <a:pt x="1716674" y="139767"/>
                  <a:pt x="1704359" y="144186"/>
                  <a:pt x="1693047" y="150471"/>
                </a:cubicBezTo>
                <a:cubicBezTo>
                  <a:pt x="1686967" y="153849"/>
                  <a:pt x="1682222" y="159668"/>
                  <a:pt x="1675685" y="162045"/>
                </a:cubicBezTo>
                <a:cubicBezTo>
                  <a:pt x="1660735" y="167481"/>
                  <a:pt x="1644871" y="169976"/>
                  <a:pt x="1629386" y="173620"/>
                </a:cubicBezTo>
                <a:cubicBezTo>
                  <a:pt x="1548713" y="192602"/>
                  <a:pt x="1595076" y="181081"/>
                  <a:pt x="1490490" y="196769"/>
                </a:cubicBezTo>
                <a:cubicBezTo>
                  <a:pt x="1403608" y="209801"/>
                  <a:pt x="1316002" y="219051"/>
                  <a:pt x="1230060" y="237281"/>
                </a:cubicBezTo>
                <a:cubicBezTo>
                  <a:pt x="1166399" y="250785"/>
                  <a:pt x="1103398" y="267897"/>
                  <a:pt x="1039077" y="277792"/>
                </a:cubicBezTo>
                <a:cubicBezTo>
                  <a:pt x="925967" y="295193"/>
                  <a:pt x="811237" y="294976"/>
                  <a:pt x="697624" y="306729"/>
                </a:cubicBezTo>
                <a:cubicBezTo>
                  <a:pt x="637656" y="312933"/>
                  <a:pt x="529634" y="326483"/>
                  <a:pt x="471918" y="329878"/>
                </a:cubicBezTo>
                <a:cubicBezTo>
                  <a:pt x="414112" y="333278"/>
                  <a:pt x="356171" y="333737"/>
                  <a:pt x="298298" y="335666"/>
                </a:cubicBezTo>
                <a:cubicBezTo>
                  <a:pt x="271290" y="337595"/>
                  <a:pt x="244159" y="338227"/>
                  <a:pt x="217275" y="341453"/>
                </a:cubicBezTo>
                <a:cubicBezTo>
                  <a:pt x="195860" y="344023"/>
                  <a:pt x="175040" y="350556"/>
                  <a:pt x="153614" y="353028"/>
                </a:cubicBezTo>
                <a:cubicBezTo>
                  <a:pt x="124804" y="356352"/>
                  <a:pt x="95719" y="356591"/>
                  <a:pt x="66804" y="358815"/>
                </a:cubicBezTo>
                <a:cubicBezTo>
                  <a:pt x="45559" y="360449"/>
                  <a:pt x="24451" y="364602"/>
                  <a:pt x="3143" y="364602"/>
                </a:cubicBezTo>
                <a:cubicBezTo>
                  <a:pt x="-12410" y="364602"/>
                  <a:pt x="34009" y="360744"/>
                  <a:pt x="49442" y="358815"/>
                </a:cubicBezTo>
                <a:cubicBezTo>
                  <a:pt x="89094" y="332380"/>
                  <a:pt x="39928" y="364760"/>
                  <a:pt x="95741" y="329878"/>
                </a:cubicBezTo>
                <a:cubicBezTo>
                  <a:pt x="101639" y="326192"/>
                  <a:pt x="119851" y="319991"/>
                  <a:pt x="113103" y="318304"/>
                </a:cubicBezTo>
                <a:cubicBezTo>
                  <a:pt x="99869" y="314996"/>
                  <a:pt x="86095" y="322162"/>
                  <a:pt x="72591" y="324091"/>
                </a:cubicBezTo>
                <a:cubicBezTo>
                  <a:pt x="55229" y="341453"/>
                  <a:pt x="-3316" y="370222"/>
                  <a:pt x="20505" y="376177"/>
                </a:cubicBezTo>
                <a:cubicBezTo>
                  <a:pt x="28222" y="378106"/>
                  <a:pt x="36063" y="379591"/>
                  <a:pt x="43655" y="381964"/>
                </a:cubicBezTo>
                <a:cubicBezTo>
                  <a:pt x="66946" y="389242"/>
                  <a:pt x="113103" y="405114"/>
                  <a:pt x="113103" y="40511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B97A1D-1018-A365-F603-A184EB4932A3}"/>
              </a:ext>
            </a:extLst>
          </p:cNvPr>
          <p:cNvSpPr/>
          <p:nvPr/>
        </p:nvSpPr>
        <p:spPr>
          <a:xfrm>
            <a:off x="609600" y="2875523"/>
            <a:ext cx="4136020" cy="2213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9276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Kod – Task1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7312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11/20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3573BA7-218E-6621-F28C-16ADD241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13" y="1954754"/>
            <a:ext cx="10318187" cy="4171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F1FD8C-3EEA-CE69-779E-B21110BC1529}"/>
              </a:ext>
            </a:extLst>
          </p:cNvPr>
          <p:cNvSpPr txBox="1"/>
          <p:nvPr/>
        </p:nvSpPr>
        <p:spPr>
          <a:xfrm>
            <a:off x="706057" y="828571"/>
            <a:ext cx="107307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F</a:t>
            </a:r>
            <a:r>
              <a:rPr lang="en-US" sz="2000" dirty="0" err="1">
                <a:latin typeface="Fira Sans" panose="020B0503050000020004" pitchFamily="34" charset="0"/>
              </a:rPr>
              <a:t>unkcija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sr-Latn-RS" sz="2000" dirty="0">
                <a:latin typeface="Fira Sans" panose="020B0503050000020004" pitchFamily="34" charset="0"/>
              </a:rPr>
              <a:t>koja </a:t>
            </a:r>
            <a:r>
              <a:rPr lang="en-US" sz="2000" dirty="0" err="1">
                <a:latin typeface="Fira Sans" panose="020B0503050000020004" pitchFamily="34" charset="0"/>
              </a:rPr>
              <a:t>koristi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i="1" dirty="0">
                <a:latin typeface="Fira Sans" panose="020B0503050000020004" pitchFamily="34" charset="0"/>
              </a:rPr>
              <a:t>Apache Spark </a:t>
            </a:r>
            <a:r>
              <a:rPr lang="en-US" sz="2000" dirty="0">
                <a:latin typeface="Fira Sans" panose="020B0503050000020004" pitchFamily="34" charset="0"/>
              </a:rPr>
              <a:t>za </a:t>
            </a:r>
            <a:r>
              <a:rPr lang="en-US" sz="2000" b="1" dirty="0" err="1">
                <a:latin typeface="Fira Sans" panose="020B0503050000020004" pitchFamily="34" charset="0"/>
              </a:rPr>
              <a:t>čitanje</a:t>
            </a:r>
            <a:r>
              <a:rPr lang="en-US" sz="2000" b="1" dirty="0">
                <a:latin typeface="Fira Sans" panose="020B0503050000020004" pitchFamily="34" charset="0"/>
              </a:rPr>
              <a:t> </a:t>
            </a:r>
            <a:r>
              <a:rPr lang="en-US" sz="2000" b="1" dirty="0" err="1">
                <a:latin typeface="Fira Sans" panose="020B0503050000020004" pitchFamily="34" charset="0"/>
              </a:rPr>
              <a:t>podataka</a:t>
            </a:r>
            <a:r>
              <a:rPr lang="en-US" sz="2000" b="1" dirty="0">
                <a:latin typeface="Fira Sans" panose="020B0503050000020004" pitchFamily="34" charset="0"/>
              </a:rPr>
              <a:t> </a:t>
            </a:r>
            <a:r>
              <a:rPr lang="en-US" sz="2000" dirty="0">
                <a:latin typeface="Fira Sans" panose="020B0503050000020004" pitchFamily="34" charset="0"/>
              </a:rPr>
              <a:t>o </a:t>
            </a:r>
            <a:r>
              <a:rPr lang="en-US" sz="2000" dirty="0" err="1">
                <a:latin typeface="Fira Sans" panose="020B0503050000020004" pitchFamily="34" charset="0"/>
              </a:rPr>
              <a:t>vozilima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b="1" dirty="0" err="1">
                <a:latin typeface="Fira Sans" panose="020B0503050000020004" pitchFamily="34" charset="0"/>
              </a:rPr>
              <a:t>filtrira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ih</a:t>
            </a:r>
            <a:r>
              <a:rPr lang="en-US" sz="2000" dirty="0">
                <a:latin typeface="Fira Sans" panose="020B0503050000020004" pitchFamily="34" charset="0"/>
              </a:rPr>
              <a:t> po </a:t>
            </a:r>
            <a:r>
              <a:rPr lang="en-US" sz="2000" dirty="0" err="1">
                <a:latin typeface="Fira Sans" panose="020B0503050000020004" pitchFamily="34" charset="0"/>
              </a:rPr>
              <a:t>vremenskom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periodu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opciono</a:t>
            </a:r>
            <a:r>
              <a:rPr lang="en-US" sz="2000" dirty="0">
                <a:latin typeface="Fira Sans" panose="020B0503050000020004" pitchFamily="34" charset="0"/>
              </a:rPr>
              <a:t> po </a:t>
            </a:r>
            <a:r>
              <a:rPr lang="en-US" sz="2000" dirty="0" err="1">
                <a:latin typeface="Fira Sans" panose="020B0503050000020004" pitchFamily="34" charset="0"/>
              </a:rPr>
              <a:t>tipu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vozila</a:t>
            </a:r>
            <a:r>
              <a:rPr lang="en-US" sz="2000" dirty="0">
                <a:latin typeface="Fira Sans" panose="020B0503050000020004" pitchFamily="34" charset="0"/>
              </a:rPr>
              <a:t>, a </a:t>
            </a:r>
            <a:r>
              <a:rPr lang="en-US" sz="2000" dirty="0" err="1">
                <a:latin typeface="Fira Sans" panose="020B0503050000020004" pitchFamily="34" charset="0"/>
              </a:rPr>
              <a:t>zatim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identifikuje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prikazuje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vozila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su</a:t>
            </a:r>
            <a:r>
              <a:rPr lang="en-US" sz="2000" dirty="0">
                <a:latin typeface="Fira Sans" panose="020B0503050000020004" pitchFamily="34" charset="0"/>
              </a:rPr>
              <a:t> u </a:t>
            </a:r>
            <a:r>
              <a:rPr lang="en-US" sz="2000" dirty="0" err="1">
                <a:latin typeface="Fira Sans" panose="020B0503050000020004" pitchFamily="34" charset="0"/>
              </a:rPr>
              <a:t>blizini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određenih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geografskih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koordinata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dirty="0" err="1">
                <a:latin typeface="Fira Sans" panose="020B0503050000020004" pitchFamily="34" charset="0"/>
              </a:rPr>
              <a:t>ispisujući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broj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takvih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vozila</a:t>
            </a:r>
            <a:r>
              <a:rPr lang="sr-Latn-RS" sz="2000" dirty="0">
                <a:latin typeface="Fira Sans" panose="020B0503050000020004" pitchFamily="34" charset="0"/>
              </a:rPr>
              <a:t>:</a:t>
            </a:r>
            <a:endParaRPr lang="en-US" sz="20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1661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Rezultat izvršenja – Task1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199" y="835448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12/20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7F14543-74D3-4368-2F11-7CFF405AF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9"/>
          <a:stretch/>
        </p:blipFill>
        <p:spPr>
          <a:xfrm>
            <a:off x="1762816" y="1494216"/>
            <a:ext cx="8666367" cy="386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68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5804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Task2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890278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13/20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A2E928-158A-B414-9AA1-899F14793533}"/>
              </a:ext>
            </a:extLst>
          </p:cNvPr>
          <p:cNvSpPr txBox="1"/>
          <p:nvPr/>
        </p:nvSpPr>
        <p:spPr>
          <a:xfrm>
            <a:off x="657164" y="1052400"/>
            <a:ext cx="10779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b="1" i="1" dirty="0">
                <a:latin typeface="Fira Sans" panose="020B0503050000020004" pitchFamily="34" charset="0"/>
              </a:rPr>
              <a:t>Task2:</a:t>
            </a:r>
            <a:r>
              <a:rPr lang="en-US" sz="2000" dirty="0"/>
              <a:t> </a:t>
            </a:r>
            <a:r>
              <a:rPr lang="en-US" sz="2000" dirty="0" err="1">
                <a:latin typeface="Fira Sans" panose="020B0503050000020004" pitchFamily="34" charset="0"/>
              </a:rPr>
              <a:t>Naći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minimalne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dirty="0" err="1">
                <a:latin typeface="Fira Sans" panose="020B0503050000020004" pitchFamily="34" charset="0"/>
              </a:rPr>
              <a:t>maksimalne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dirty="0" err="1">
                <a:latin typeface="Fira Sans" panose="020B0503050000020004" pitchFamily="34" charset="0"/>
              </a:rPr>
              <a:t>srednje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vrednosti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dirty="0" err="1">
                <a:latin typeface="Fira Sans" panose="020B0503050000020004" pitchFamily="34" charset="0"/>
              </a:rPr>
              <a:t>standardne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devijaciju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ostale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statističke</a:t>
            </a:r>
            <a:r>
              <a:rPr lang="sr-Latn-R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parametre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zagađenja</a:t>
            </a:r>
            <a:r>
              <a:rPr lang="en-US" sz="2000" dirty="0">
                <a:latin typeface="Fira Sans" panose="020B0503050000020004" pitchFamily="34" charset="0"/>
              </a:rPr>
              <a:t> (CO2, CO, HC, NOx, </a:t>
            </a:r>
            <a:r>
              <a:rPr lang="en-US" sz="2000" dirty="0" err="1">
                <a:latin typeface="Fira Sans" panose="020B0503050000020004" pitchFamily="34" charset="0"/>
              </a:rPr>
              <a:t>PMx</a:t>
            </a:r>
            <a:r>
              <a:rPr lang="en-US" sz="2000" dirty="0">
                <a:latin typeface="Fira Sans" panose="020B0503050000020004" pitchFamily="34" charset="0"/>
              </a:rPr>
              <a:t>, noise) </a:t>
            </a:r>
            <a:r>
              <a:rPr lang="en-US" sz="2000" b="1" i="1" dirty="0" err="1">
                <a:latin typeface="Fira Sans" panose="020B0503050000020004" pitchFamily="34" charset="0"/>
              </a:rPr>
              <a:t>ili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potrošnje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goriva</a:t>
            </a:r>
            <a:r>
              <a:rPr lang="en-US" sz="2000" dirty="0">
                <a:latin typeface="Fira Sans" panose="020B0503050000020004" pitchFamily="34" charset="0"/>
              </a:rPr>
              <a:t> (fuel, electricity)</a:t>
            </a:r>
            <a:r>
              <a:rPr lang="sr-Latn-RS" sz="2000" dirty="0">
                <a:latin typeface="Fira Sans" panose="020B0503050000020004" pitchFamily="34" charset="0"/>
              </a:rPr>
              <a:t> </a:t>
            </a:r>
            <a:r>
              <a:rPr lang="en-US" sz="2000" dirty="0">
                <a:latin typeface="Fira Sans" panose="020B0503050000020004" pitchFamily="34" charset="0"/>
              </a:rPr>
              <a:t>po </a:t>
            </a:r>
            <a:r>
              <a:rPr lang="en-US" sz="2000" dirty="0" err="1">
                <a:latin typeface="Fira Sans" panose="020B0503050000020004" pitchFamily="34" charset="0"/>
              </a:rPr>
              <a:t>ulicama</a:t>
            </a:r>
            <a:r>
              <a:rPr lang="en-US" sz="2000" dirty="0">
                <a:latin typeface="Fira Sans" panose="020B0503050000020004" pitchFamily="34" charset="0"/>
              </a:rPr>
              <a:t> (edge/lanes) u </a:t>
            </a:r>
            <a:r>
              <a:rPr lang="en-US" sz="2000" dirty="0" err="1">
                <a:latin typeface="Fira Sans" panose="020B0503050000020004" pitchFamily="34" charset="0"/>
              </a:rPr>
              <a:t>određenim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vremenskim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periodima</a:t>
            </a:r>
            <a:r>
              <a:rPr lang="en-US" sz="2000" dirty="0">
                <a:latin typeface="Fira Sans" panose="020B05030500000200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F0230-C5D5-876D-4CD0-965F433D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28" y="2487767"/>
            <a:ext cx="6172517" cy="1574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6B721A-07C0-2DCE-DF06-8C18C7E4C373}"/>
              </a:ext>
            </a:extLst>
          </p:cNvPr>
          <p:cNvSpPr/>
          <p:nvPr/>
        </p:nvSpPr>
        <p:spPr>
          <a:xfrm>
            <a:off x="5882456" y="3634451"/>
            <a:ext cx="1007587" cy="2340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FBAF29-3E21-8911-A168-4C69DF27D91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890043" y="3751469"/>
            <a:ext cx="1386161" cy="8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AF7FF1E-DB6E-A108-96DF-2EEE8223AC1D}"/>
              </a:ext>
            </a:extLst>
          </p:cNvPr>
          <p:cNvSpPr/>
          <p:nvPr/>
        </p:nvSpPr>
        <p:spPr>
          <a:xfrm>
            <a:off x="8276204" y="2853893"/>
            <a:ext cx="3014996" cy="18118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8A8F2-DF7C-7D41-8B7A-8949D4859970}"/>
              </a:ext>
            </a:extLst>
          </p:cNvPr>
          <p:cNvSpPr txBox="1"/>
          <p:nvPr/>
        </p:nvSpPr>
        <p:spPr>
          <a:xfrm>
            <a:off x="8276204" y="2935860"/>
            <a:ext cx="30005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sr-Latn-RS" sz="2000" dirty="0">
                <a:latin typeface="Fira Sans" panose="020B0503050000020004" pitchFamily="34" charset="0"/>
              </a:rPr>
              <a:t>U zavisnosti od navedenog argumenta, štampaće se statističke vrednosti za </a:t>
            </a:r>
            <a:r>
              <a:rPr lang="sr-Latn-RS" sz="2000" i="1" dirty="0">
                <a:latin typeface="Fira Sans" panose="020B0503050000020004" pitchFamily="34" charset="0"/>
              </a:rPr>
              <a:t>zagađenje </a:t>
            </a:r>
            <a:r>
              <a:rPr lang="sr-Latn-RS" sz="2000" dirty="0">
                <a:latin typeface="Fira Sans" panose="020B0503050000020004" pitchFamily="34" charset="0"/>
              </a:rPr>
              <a:t>ili </a:t>
            </a:r>
            <a:r>
              <a:rPr lang="sr-Latn-RS" sz="2000" i="1" dirty="0">
                <a:latin typeface="Fira Sans" panose="020B0503050000020004" pitchFamily="34" charset="0"/>
              </a:rPr>
              <a:t>potrošnju goriva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AE4FF3-CA59-801E-F6B5-0CD9787D0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82"/>
          <a:stretch/>
        </p:blipFill>
        <p:spPr>
          <a:xfrm>
            <a:off x="982928" y="4328260"/>
            <a:ext cx="6100321" cy="16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9AFE62A-C10D-3B73-0789-3CD5E0AB20B9}"/>
              </a:ext>
            </a:extLst>
          </p:cNvPr>
          <p:cNvSpPr/>
          <p:nvPr/>
        </p:nvSpPr>
        <p:spPr>
          <a:xfrm>
            <a:off x="6371863" y="5573210"/>
            <a:ext cx="665087" cy="2222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7ED52A-959E-EC7F-0D5B-0B14AFC92F58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7036950" y="3759803"/>
            <a:ext cx="1239254" cy="19245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8384" y="194104"/>
            <a:ext cx="4837972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Kod – Task2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>
            <a:cxnSpLocks/>
          </p:cNvCxnSpPr>
          <p:nvPr/>
        </p:nvCxnSpPr>
        <p:spPr>
          <a:xfrm>
            <a:off x="6878384" y="840132"/>
            <a:ext cx="5032113" cy="930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14/20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A2E928-158A-B414-9AA1-899F14793533}"/>
              </a:ext>
            </a:extLst>
          </p:cNvPr>
          <p:cNvSpPr txBox="1"/>
          <p:nvPr/>
        </p:nvSpPr>
        <p:spPr>
          <a:xfrm>
            <a:off x="6878384" y="967052"/>
            <a:ext cx="49544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Ova funkcija koristi </a:t>
            </a:r>
            <a:r>
              <a:rPr lang="sr-Latn-RS" sz="2000" i="1" dirty="0">
                <a:latin typeface="Fira Sans" panose="020B0503050000020004" pitchFamily="34" charset="0"/>
              </a:rPr>
              <a:t>Apache Spark </a:t>
            </a:r>
            <a:r>
              <a:rPr lang="sr-Latn-RS" sz="2000" dirty="0">
                <a:latin typeface="Fira Sans" panose="020B0503050000020004" pitchFamily="34" charset="0"/>
              </a:rPr>
              <a:t>za čitanje podataka o vozilima, filtriranje prema vremenskom periodu, a zatim </a:t>
            </a:r>
            <a:r>
              <a:rPr lang="sr-Latn-RS" sz="2000" b="1" dirty="0">
                <a:latin typeface="Fira Sans" panose="020B0503050000020004" pitchFamily="34" charset="0"/>
              </a:rPr>
              <a:t>izračunavanje i prikaz statističkih parametara </a:t>
            </a:r>
            <a:r>
              <a:rPr lang="sr-Latn-RS" sz="2000" dirty="0">
                <a:latin typeface="Fira Sans" panose="020B0503050000020004" pitchFamily="34" charset="0"/>
              </a:rPr>
              <a:t>(</a:t>
            </a:r>
            <a:r>
              <a:rPr lang="sr-Latn-RS" sz="2000" i="1" dirty="0">
                <a:latin typeface="Fira Sans" panose="020B0503050000020004" pitchFamily="34" charset="0"/>
              </a:rPr>
              <a:t>min, max, avg, mean, variance, stddev</a:t>
            </a:r>
            <a:r>
              <a:rPr lang="sr-Latn-RS" sz="2000" dirty="0">
                <a:latin typeface="Fira Sans" panose="020B0503050000020004" pitchFamily="34" charset="0"/>
              </a:rPr>
              <a:t>) za zagađenje (</a:t>
            </a:r>
            <a:r>
              <a:rPr lang="sr-Latn-RS" sz="2000" i="1" dirty="0">
                <a:latin typeface="Fira Sans" panose="020B0503050000020004" pitchFamily="34" charset="0"/>
              </a:rPr>
              <a:t>CO2, CO, HC, NOx, PMx, noise</a:t>
            </a:r>
            <a:r>
              <a:rPr lang="sr-Latn-RS" sz="2000" dirty="0">
                <a:latin typeface="Fira Sans" panose="020B0503050000020004" pitchFamily="34" charset="0"/>
              </a:rPr>
              <a:t>) ili potrošnju goriva (</a:t>
            </a:r>
            <a:r>
              <a:rPr lang="sr-Latn-RS" sz="2000" i="1" dirty="0">
                <a:latin typeface="Fira Sans" panose="020B0503050000020004" pitchFamily="34" charset="0"/>
              </a:rPr>
              <a:t>fuel, electricity</a:t>
            </a:r>
            <a:r>
              <a:rPr lang="sr-Latn-RS" sz="2000" dirty="0">
                <a:latin typeface="Fira Sans" panose="020B0503050000020004" pitchFamily="34" charset="0"/>
              </a:rPr>
              <a:t>) </a:t>
            </a:r>
            <a:r>
              <a:rPr lang="sr-Latn-RS" sz="2000" b="1" dirty="0">
                <a:latin typeface="Fira Sans" panose="020B0503050000020004" pitchFamily="34" charset="0"/>
              </a:rPr>
              <a:t>po ulicama </a:t>
            </a:r>
            <a:r>
              <a:rPr lang="sr-Latn-RS" sz="2000" dirty="0">
                <a:latin typeface="Fira Sans" panose="020B0503050000020004" pitchFamily="34" charset="0"/>
              </a:rPr>
              <a:t>(</a:t>
            </a:r>
            <a:r>
              <a:rPr lang="sr-Latn-RS" sz="2000" i="1" dirty="0">
                <a:latin typeface="Fira Sans" panose="020B0503050000020004" pitchFamily="34" charset="0"/>
              </a:rPr>
              <a:t>lanes</a:t>
            </a:r>
            <a:r>
              <a:rPr lang="sr-Latn-RS" sz="2000" dirty="0">
                <a:latin typeface="Fira Sans" panose="020B0503050000020004" pitchFamily="34" charset="0"/>
              </a:rPr>
              <a:t>) </a:t>
            </a:r>
            <a:r>
              <a:rPr lang="sr-Latn-RS" sz="2000" b="1" dirty="0">
                <a:latin typeface="Fira Sans" panose="020B0503050000020004" pitchFamily="34" charset="0"/>
              </a:rPr>
              <a:t>u određenom vremenskom periodu</a:t>
            </a:r>
            <a:r>
              <a:rPr lang="sr-Latn-RS" sz="2000" dirty="0">
                <a:latin typeface="Fira Sans" panose="020B0503050000020004" pitchFamily="34" charset="0"/>
              </a:rPr>
              <a:t>, u skladu s tipom parametra koji se određuje argumentom ’parameter_type’.</a:t>
            </a:r>
            <a:endParaRPr lang="en-US" sz="2000" dirty="0">
              <a:latin typeface="Fira Sans" panose="020B0503050000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B3684-CEF1-6E09-85EB-2FE5FF8CD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6"/>
          <a:stretch/>
        </p:blipFill>
        <p:spPr>
          <a:xfrm>
            <a:off x="-5817" y="0"/>
            <a:ext cx="6657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3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4DE221-13AA-5FD7-EBAC-D893AFFB5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"/>
          <a:stretch/>
        </p:blipFill>
        <p:spPr>
          <a:xfrm>
            <a:off x="860030" y="862817"/>
            <a:ext cx="5019034" cy="5766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F37C2-5A47-6407-D9ED-DE4D894D3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8"/>
          <a:stretch/>
        </p:blipFill>
        <p:spPr>
          <a:xfrm>
            <a:off x="5982199" y="862818"/>
            <a:ext cx="5302609" cy="5766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Google Shape;1946;p42">
            <a:extLst>
              <a:ext uri="{FF2B5EF4-FFF2-40B4-BE49-F238E27FC236}">
                <a16:creationId xmlns:a16="http://schemas.microsoft.com/office/drawing/2014/main" id="{260FC45C-FF54-9F7F-CF0A-2EAC5CA3A0AE}"/>
              </a:ext>
            </a:extLst>
          </p:cNvPr>
          <p:cNvCxnSpPr/>
          <p:nvPr/>
        </p:nvCxnSpPr>
        <p:spPr>
          <a:xfrm>
            <a:off x="708768" y="725444"/>
            <a:ext cx="1068160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3D5DD55-DDC3-5FB4-9086-C5379C33F395}"/>
              </a:ext>
            </a:extLst>
          </p:cNvPr>
          <p:cNvSpPr txBox="1">
            <a:spLocks/>
          </p:cNvSpPr>
          <p:nvPr/>
        </p:nvSpPr>
        <p:spPr>
          <a:xfrm>
            <a:off x="609600" y="125983"/>
            <a:ext cx="10972800" cy="59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b="1" dirty="0">
                <a:latin typeface="Fira Sans Extra Condensed" panose="020B0503050000020004" pitchFamily="34" charset="0"/>
              </a:rPr>
              <a:t>Rezultat izvršenja - Task2 (pollution)</a:t>
            </a:r>
            <a:endParaRPr lang="en-US" sz="4000" b="1" dirty="0">
              <a:latin typeface="Fira Sans Extra Condensed" panose="020B0503050000020004" pitchFamily="34" charset="0"/>
            </a:endParaRPr>
          </a:p>
        </p:txBody>
      </p:sp>
      <p:sp>
        <p:nvSpPr>
          <p:cNvPr id="2" name="Google Shape;28;p7">
            <a:extLst>
              <a:ext uri="{FF2B5EF4-FFF2-40B4-BE49-F238E27FC236}">
                <a16:creationId xmlns:a16="http://schemas.microsoft.com/office/drawing/2014/main" id="{194874CA-6590-41AB-62D4-DC74B338C5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>
                <a:solidFill>
                  <a:schemeClr val="accent1"/>
                </a:solidFill>
              </a:rPr>
              <a:t>15/20</a:t>
            </a:r>
          </a:p>
        </p:txBody>
      </p:sp>
    </p:spTree>
    <p:extLst>
      <p:ext uri="{BB962C8B-B14F-4D97-AF65-F5344CB8AC3E}">
        <p14:creationId xmlns:p14="http://schemas.microsoft.com/office/powerpoint/2010/main" val="49176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880F696-B0FB-0426-5899-329F4B6B90DF}"/>
              </a:ext>
            </a:extLst>
          </p:cNvPr>
          <p:cNvSpPr txBox="1"/>
          <p:nvPr/>
        </p:nvSpPr>
        <p:spPr>
          <a:xfrm>
            <a:off x="802764" y="1215201"/>
            <a:ext cx="1077963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b="1" i="1" dirty="0">
                <a:latin typeface="Fira Sans" panose="020B0503050000020004" pitchFamily="34" charset="0"/>
              </a:rPr>
              <a:t>Spark </a:t>
            </a:r>
            <a:r>
              <a:rPr lang="sr-Latn-RS" sz="2000" dirty="0">
                <a:latin typeface="Fira Sans" panose="020B0503050000020004" pitchFamily="34" charset="0"/>
              </a:rPr>
              <a:t>sesija se može inicijalizovati, tako da se aplikacija izvršava:</a:t>
            </a:r>
          </a:p>
          <a:p>
            <a:pPr lvl="1" algn="just">
              <a:spcAft>
                <a:spcPts val="1200"/>
              </a:spcAft>
            </a:pPr>
            <a:r>
              <a:rPr lang="sr-Latn-RS" sz="2000" dirty="0">
                <a:latin typeface="Fira Sans" panose="020B0503050000020004" pitchFamily="34" charset="0"/>
              </a:rPr>
              <a:t>1) Lokalno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Fira Sans" panose="020B0503050000020004" pitchFamily="34" charset="0"/>
            </a:endParaRP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sr-Latn-RS" sz="2000" dirty="0">
              <a:latin typeface="Fira Sans" panose="020B0503050000020004" pitchFamily="34" charset="0"/>
            </a:endParaRPr>
          </a:p>
          <a:p>
            <a:pPr lvl="1" algn="just">
              <a:spcAft>
                <a:spcPts val="1200"/>
              </a:spcAft>
            </a:pPr>
            <a:endParaRPr lang="sr-Latn-RS" sz="2000" dirty="0">
              <a:latin typeface="Fira Sans" panose="020B0503050000020004" pitchFamily="34" charset="0"/>
            </a:endParaRPr>
          </a:p>
          <a:p>
            <a:pPr lvl="1" algn="just">
              <a:spcAft>
                <a:spcPts val="1200"/>
              </a:spcAft>
            </a:pPr>
            <a:endParaRPr lang="sr-Latn-RS" sz="1000" dirty="0">
              <a:latin typeface="Fira Sans" panose="020B0503050000020004" pitchFamily="34" charset="0"/>
            </a:endParaRPr>
          </a:p>
          <a:p>
            <a:pPr lvl="1" algn="just">
              <a:spcAft>
                <a:spcPts val="1200"/>
              </a:spcAft>
            </a:pPr>
            <a:r>
              <a:rPr lang="sr-Latn-RS" sz="2000" dirty="0">
                <a:latin typeface="Fira Sans" panose="020B0503050000020004" pitchFamily="34" charset="0"/>
              </a:rPr>
              <a:t>2) Na klasteru</a:t>
            </a:r>
            <a:endParaRPr lang="en-US" sz="2000" dirty="0">
              <a:latin typeface="Fira Sans" panose="020B0503050000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Izvršenje aplikacije – na klasteru ili lokalno 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16/20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D34D504-7E39-A05C-4E11-8F378AEA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72" y="2360420"/>
            <a:ext cx="8059314" cy="1050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890A13-C8BC-5961-13FA-5F273C181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05"/>
          <a:stretch/>
        </p:blipFill>
        <p:spPr>
          <a:xfrm>
            <a:off x="1289601" y="4463735"/>
            <a:ext cx="8981655" cy="1191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BC78CE-CF5C-B06B-FFE7-5BEC9EAB924A}"/>
              </a:ext>
            </a:extLst>
          </p:cNvPr>
          <p:cNvSpPr/>
          <p:nvPr/>
        </p:nvSpPr>
        <p:spPr>
          <a:xfrm>
            <a:off x="6800127" y="3017805"/>
            <a:ext cx="1637817" cy="2213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E0C45A-5CC7-A320-E939-586269D142F2}"/>
              </a:ext>
            </a:extLst>
          </p:cNvPr>
          <p:cNvSpPr/>
          <p:nvPr/>
        </p:nvSpPr>
        <p:spPr>
          <a:xfrm>
            <a:off x="6043914" y="5089144"/>
            <a:ext cx="2909104" cy="2397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D172BD-F000-F2CA-DCF6-7620902B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49" y="1222417"/>
            <a:ext cx="11285901" cy="46471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Izvršenje aplikacije na klasteru 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17/20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FEB7070-44F1-9345-209A-09CB50D6D6D3}"/>
              </a:ext>
            </a:extLst>
          </p:cNvPr>
          <p:cNvSpPr/>
          <p:nvPr/>
        </p:nvSpPr>
        <p:spPr>
          <a:xfrm>
            <a:off x="453049" y="4958981"/>
            <a:ext cx="1870070" cy="2213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B0741-8DCE-D568-8EBC-42036BD282F4}"/>
              </a:ext>
            </a:extLst>
          </p:cNvPr>
          <p:cNvSpPr/>
          <p:nvPr/>
        </p:nvSpPr>
        <p:spPr>
          <a:xfrm>
            <a:off x="453050" y="5470278"/>
            <a:ext cx="11220018" cy="2649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33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Izvršenje aplikacije na klasteru – Spark Jobs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835370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18/20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A4CFD4E-F97C-76DD-995E-79EBF69D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032"/>
          <a:stretch/>
        </p:blipFill>
        <p:spPr>
          <a:xfrm>
            <a:off x="555585" y="968190"/>
            <a:ext cx="11080830" cy="53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Rezultat - završene aplikacije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1200" y="6426337"/>
            <a:ext cx="874857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19/20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52DA04E-ED46-8910-2F20-F8AEF5908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"/>
          <a:stretch/>
        </p:blipFill>
        <p:spPr>
          <a:xfrm>
            <a:off x="1272106" y="1222417"/>
            <a:ext cx="9647788" cy="46555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EB7070-44F1-9345-209A-09CB50D6D6D3}"/>
              </a:ext>
            </a:extLst>
          </p:cNvPr>
          <p:cNvSpPr/>
          <p:nvPr/>
        </p:nvSpPr>
        <p:spPr>
          <a:xfrm>
            <a:off x="1360439" y="4950573"/>
            <a:ext cx="1761334" cy="2213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B0741-8DCE-D568-8EBC-42036BD282F4}"/>
              </a:ext>
            </a:extLst>
          </p:cNvPr>
          <p:cNvSpPr/>
          <p:nvPr/>
        </p:nvSpPr>
        <p:spPr>
          <a:xfrm>
            <a:off x="1360439" y="5414267"/>
            <a:ext cx="9420162" cy="2213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Korišćene tehnologije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2/</a:t>
            </a:r>
            <a:r>
              <a:rPr lang="sr-Latn-RS" dirty="0"/>
              <a:t>20</a:t>
            </a:r>
            <a:endParaRPr lang="en" dirty="0"/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20D84EC-3CAF-91EA-5432-30142EE9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108" y="4103407"/>
            <a:ext cx="5597065" cy="1679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C03C1-A5BC-8FE1-6A4B-2B9D4609D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83931"/>
            <a:ext cx="3630421" cy="1886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5F3D4-E04D-7C61-DADF-7A04AEE1F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021" y="1293613"/>
            <a:ext cx="3824984" cy="21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9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54-F755-A3F1-FF3C-97F127BC7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78218"/>
            <a:ext cx="10058400" cy="1101563"/>
          </a:xfrm>
        </p:spPr>
        <p:txBody>
          <a:bodyPr>
            <a:normAutofit/>
          </a:bodyPr>
          <a:lstStyle/>
          <a:p>
            <a:pPr algn="ctr"/>
            <a:r>
              <a:rPr lang="sr-Latn-RS" sz="6600" dirty="0">
                <a:latin typeface="Fira Sans" panose="020B0503050000020004" pitchFamily="34" charset="0"/>
              </a:rPr>
              <a:t>Hvala na pažnji!</a:t>
            </a:r>
            <a:endParaRPr lang="en-US" sz="6600" dirty="0">
              <a:latin typeface="Fira Sans" panose="020B05030500000200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95A295-2571-97CC-F712-5EA446BFCB6A}"/>
              </a:ext>
            </a:extLst>
          </p:cNvPr>
          <p:cNvCxnSpPr/>
          <p:nvPr/>
        </p:nvCxnSpPr>
        <p:spPr>
          <a:xfrm>
            <a:off x="1066800" y="4340506"/>
            <a:ext cx="1014906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;p7">
            <a:extLst>
              <a:ext uri="{FF2B5EF4-FFF2-40B4-BE49-F238E27FC236}">
                <a16:creationId xmlns:a16="http://schemas.microsoft.com/office/drawing/2014/main" id="{4C43A950-FC89-8A1E-8161-47C2560E9A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15868" y="6426337"/>
            <a:ext cx="9501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20/20</a:t>
            </a:r>
          </a:p>
        </p:txBody>
      </p:sp>
    </p:spTree>
    <p:extLst>
      <p:ext uri="{BB962C8B-B14F-4D97-AF65-F5344CB8AC3E}">
        <p14:creationId xmlns:p14="http://schemas.microsoft.com/office/powerpoint/2010/main" val="32612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039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Kontejneri – Docker Desktop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884642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3/20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854BF5D-9683-4769-4E5C-61841D41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66" y="1006091"/>
            <a:ext cx="9006068" cy="5277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803CE8-15F5-D317-E912-8E419006AC2F}"/>
              </a:ext>
            </a:extLst>
          </p:cNvPr>
          <p:cNvSpPr/>
          <p:nvPr/>
        </p:nvSpPr>
        <p:spPr>
          <a:xfrm>
            <a:off x="2761558" y="4722471"/>
            <a:ext cx="7620934" cy="11785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AF9D9-3EFF-3D8E-7A85-D10DE9054A33}"/>
              </a:ext>
            </a:extLst>
          </p:cNvPr>
          <p:cNvSpPr/>
          <p:nvPr/>
        </p:nvSpPr>
        <p:spPr>
          <a:xfrm>
            <a:off x="2761558" y="2870524"/>
            <a:ext cx="7620934" cy="17912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CFBB33-EE2A-A2A7-912A-C223F88F11F8}"/>
              </a:ext>
            </a:extLst>
          </p:cNvPr>
          <p:cNvSpPr/>
          <p:nvPr/>
        </p:nvSpPr>
        <p:spPr>
          <a:xfrm>
            <a:off x="2761558" y="2534855"/>
            <a:ext cx="7620934" cy="2759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Hadoop Namenode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4/20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41C974-6F0C-3C20-B2EB-A65D3C079102}"/>
              </a:ext>
            </a:extLst>
          </p:cNvPr>
          <p:cNvSpPr txBox="1"/>
          <p:nvPr/>
        </p:nvSpPr>
        <p:spPr>
          <a:xfrm>
            <a:off x="755200" y="1083560"/>
            <a:ext cx="106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Na namenode-u je napravljen „hddata“ folder, u koji su iskopirani neophodni podaci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11B102-F843-152E-92ED-F9EC2724B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50"/>
          <a:stretch/>
        </p:blipFill>
        <p:spPr>
          <a:xfrm>
            <a:off x="1287364" y="1536773"/>
            <a:ext cx="9528183" cy="45529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9AEBFE-1919-A6A1-27E8-D036A67E3DB0}"/>
              </a:ext>
            </a:extLst>
          </p:cNvPr>
          <p:cNvSpPr/>
          <p:nvPr/>
        </p:nvSpPr>
        <p:spPr>
          <a:xfrm>
            <a:off x="1376453" y="3340480"/>
            <a:ext cx="1191678" cy="29397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C0C8A5-3CE0-6EE7-C4AF-7C90136F1228}"/>
              </a:ext>
            </a:extLst>
          </p:cNvPr>
          <p:cNvSpPr/>
          <p:nvPr/>
        </p:nvSpPr>
        <p:spPr>
          <a:xfrm>
            <a:off x="1376452" y="4062877"/>
            <a:ext cx="8820843" cy="11783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DA4409-22C6-D920-5472-AEBE0390B0E8}"/>
              </a:ext>
            </a:extLst>
          </p:cNvPr>
          <p:cNvSpPr/>
          <p:nvPr/>
        </p:nvSpPr>
        <p:spPr>
          <a:xfrm>
            <a:off x="3240911" y="1584354"/>
            <a:ext cx="468776" cy="2560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Spark Master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5/20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9E2B9D3-BF1F-2A37-E881-036C4EA62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9"/>
          <a:stretch/>
        </p:blipFill>
        <p:spPr>
          <a:xfrm>
            <a:off x="910860" y="1816421"/>
            <a:ext cx="10079079" cy="3230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4ABF33-2B5C-0BB4-0920-AC8BADBCC351}"/>
              </a:ext>
            </a:extLst>
          </p:cNvPr>
          <p:cNvSpPr txBox="1"/>
          <p:nvPr/>
        </p:nvSpPr>
        <p:spPr>
          <a:xfrm>
            <a:off x="755200" y="1100922"/>
            <a:ext cx="106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Startovan je Spark Master, zajedno sa dva Spark Worker-a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DADD86-C4D7-734E-8E42-CA5CEB29F2D0}"/>
              </a:ext>
            </a:extLst>
          </p:cNvPr>
          <p:cNvSpPr/>
          <p:nvPr/>
        </p:nvSpPr>
        <p:spPr>
          <a:xfrm>
            <a:off x="910861" y="2818597"/>
            <a:ext cx="1191678" cy="2274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B8BD0-173C-394A-8316-B8F99C80D186}"/>
              </a:ext>
            </a:extLst>
          </p:cNvPr>
          <p:cNvSpPr/>
          <p:nvPr/>
        </p:nvSpPr>
        <p:spPr>
          <a:xfrm>
            <a:off x="910859" y="4048234"/>
            <a:ext cx="10142964" cy="9984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Izgled requirements.txt fajla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6/20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671C3E0-1D02-3CC5-B83B-8B896715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26" y="2879626"/>
            <a:ext cx="4334520" cy="1386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8E0B24-CDEC-82EE-3ED8-BA9C53530E87}"/>
              </a:ext>
            </a:extLst>
          </p:cNvPr>
          <p:cNvSpPr/>
          <p:nvPr/>
        </p:nvSpPr>
        <p:spPr>
          <a:xfrm>
            <a:off x="7619165" y="2988051"/>
            <a:ext cx="2906277" cy="17962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EC8AA-2F7E-61F5-D594-920BF445AC64}"/>
              </a:ext>
            </a:extLst>
          </p:cNvPr>
          <p:cNvSpPr/>
          <p:nvPr/>
        </p:nvSpPr>
        <p:spPr>
          <a:xfrm>
            <a:off x="1985216" y="3578361"/>
            <a:ext cx="2727671" cy="2274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4CDF3E-FC03-8B0D-3733-9992BF0D7D31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712887" y="3692092"/>
            <a:ext cx="2906278" cy="1940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EC32ED-4D42-1760-C96A-FFAB0C0328BA}"/>
              </a:ext>
            </a:extLst>
          </p:cNvPr>
          <p:cNvSpPr txBox="1"/>
          <p:nvPr/>
        </p:nvSpPr>
        <p:spPr>
          <a:xfrm>
            <a:off x="7820584" y="3224450"/>
            <a:ext cx="25034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sr-Latn-RS" sz="2000" dirty="0">
                <a:latin typeface="Fira Sans" panose="020B0503050000020004" pitchFamily="34" charset="0"/>
              </a:rPr>
              <a:t>U </a:t>
            </a:r>
            <a:r>
              <a:rPr lang="sr-Latn-RS" sz="2000" i="1" dirty="0">
                <a:latin typeface="Fira Sans" panose="020B0503050000020004" pitchFamily="34" charset="0"/>
              </a:rPr>
              <a:t>requirements.txt </a:t>
            </a:r>
            <a:r>
              <a:rPr lang="sr-Latn-RS" sz="2000" dirty="0">
                <a:latin typeface="Fira Sans" panose="020B0503050000020004" pitchFamily="34" charset="0"/>
              </a:rPr>
              <a:t>fajlu specificirana je neophodna verzija </a:t>
            </a:r>
            <a:r>
              <a:rPr lang="sr-Latn-RS" sz="2000" i="1" dirty="0">
                <a:latin typeface="Fira Sans" panose="020B0503050000020004" pitchFamily="34" charset="0"/>
              </a:rPr>
              <a:t>pyspark</a:t>
            </a:r>
            <a:r>
              <a:rPr lang="sr-Latn-RS" sz="2000" dirty="0">
                <a:latin typeface="Fira Sans" panose="020B0503050000020004" pitchFamily="34" charset="0"/>
              </a:rPr>
              <a:t>-a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BCA8EF-058C-A39B-F0D8-E470B99A63F9}"/>
              </a:ext>
            </a:extLst>
          </p:cNvPr>
          <p:cNvSpPr txBox="1"/>
          <p:nvPr/>
        </p:nvSpPr>
        <p:spPr>
          <a:xfrm>
            <a:off x="708769" y="1130841"/>
            <a:ext cx="10681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2000" i="1" dirty="0">
                <a:latin typeface="Fira Sans" panose="020B0503050000020004" pitchFamily="34" charset="0"/>
              </a:rPr>
              <a:t>’requirements.txt</a:t>
            </a:r>
            <a:r>
              <a:rPr lang="sr-Latn-RS" sz="2000" dirty="0">
                <a:latin typeface="Fira Sans" panose="020B0503050000020004" pitchFamily="34" charset="0"/>
              </a:rPr>
              <a:t>’ je t</a:t>
            </a:r>
            <a:r>
              <a:rPr lang="en-US" sz="2000" dirty="0" err="1">
                <a:latin typeface="Fira Sans" panose="020B0503050000020004" pitchFamily="34" charset="0"/>
              </a:rPr>
              <a:t>ekstualna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datoteka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sadrži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spisak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i="1" dirty="0">
                <a:latin typeface="Fira Sans" panose="020B0503050000020004" pitchFamily="34" charset="0"/>
              </a:rPr>
              <a:t>Python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paketa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njihovih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verzija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potrebne</a:t>
            </a:r>
            <a:r>
              <a:rPr lang="en-US" sz="2000" dirty="0">
                <a:latin typeface="Fira Sans" panose="020B0503050000020004" pitchFamily="34" charset="0"/>
              </a:rPr>
              <a:t> za </a:t>
            </a:r>
            <a:r>
              <a:rPr lang="en-US" sz="2000" dirty="0" err="1">
                <a:latin typeface="Fira Sans" panose="020B0503050000020004" pitchFamily="34" charset="0"/>
              </a:rPr>
              <a:t>izvršavanje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određenog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projekta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dirty="0" err="1">
                <a:latin typeface="Fira Sans" panose="020B0503050000020004" pitchFamily="34" charset="0"/>
              </a:rPr>
              <a:t>čime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omogućava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jednostavnu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instalaciju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tih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paketa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održavanje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konzistentnosti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zavisnosti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između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razvojnog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produkcionog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okruženja</a:t>
            </a:r>
            <a:r>
              <a:rPr lang="en-US" sz="2000" dirty="0">
                <a:latin typeface="Fira Sans" panose="020B05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0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Izgled Dockerfile-a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7/20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B0084E1-CA11-FB97-EC58-DB763911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68" y="2956002"/>
            <a:ext cx="6172517" cy="1574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0B8A28-ED64-AFD3-8F86-458307F522A4}"/>
              </a:ext>
            </a:extLst>
          </p:cNvPr>
          <p:cNvSpPr/>
          <p:nvPr/>
        </p:nvSpPr>
        <p:spPr>
          <a:xfrm>
            <a:off x="1009796" y="3749392"/>
            <a:ext cx="5789260" cy="2213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6A857-7D23-07F6-00A3-E7524C55AD9D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6799056" y="3707669"/>
            <a:ext cx="1347333" cy="1523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B5779-1E23-FD3E-A0F0-95B829CE4D66}"/>
              </a:ext>
            </a:extLst>
          </p:cNvPr>
          <p:cNvSpPr/>
          <p:nvPr/>
        </p:nvSpPr>
        <p:spPr>
          <a:xfrm>
            <a:off x="8146389" y="2801759"/>
            <a:ext cx="3014996" cy="18118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E9A98-E017-2C99-0A87-D2ED3C7CC201}"/>
              </a:ext>
            </a:extLst>
          </p:cNvPr>
          <p:cNvSpPr txBox="1"/>
          <p:nvPr/>
        </p:nvSpPr>
        <p:spPr>
          <a:xfrm>
            <a:off x="8194397" y="2884466"/>
            <a:ext cx="29189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sr-Latn-RS" sz="2000" dirty="0">
                <a:latin typeface="Fira Sans" panose="020B0503050000020004" pitchFamily="34" charset="0"/>
              </a:rPr>
              <a:t>Izvršenjem ove linije pokreće se instalacija biblioteke specificirane u </a:t>
            </a:r>
            <a:r>
              <a:rPr lang="sr-Latn-RS" sz="2000" i="1" dirty="0">
                <a:latin typeface="Fira Sans" panose="020B0503050000020004" pitchFamily="34" charset="0"/>
              </a:rPr>
              <a:t>requirements.txt </a:t>
            </a:r>
            <a:r>
              <a:rPr lang="sr-Latn-RS" sz="2000" dirty="0">
                <a:latin typeface="Fira Sans" panose="020B0503050000020004" pitchFamily="34" charset="0"/>
              </a:rPr>
              <a:t>fajlu (</a:t>
            </a:r>
            <a:r>
              <a:rPr lang="sr-Latn-RS" sz="2000" i="1" dirty="0">
                <a:latin typeface="Fira Sans" panose="020B0503050000020004" pitchFamily="34" charset="0"/>
              </a:rPr>
              <a:t>pyspark</a:t>
            </a:r>
            <a:r>
              <a:rPr lang="sr-Latn-RS" sz="2000" dirty="0">
                <a:latin typeface="Fira Sans" panose="020B0503050000020004" pitchFamily="34" charset="0"/>
              </a:rPr>
              <a:t> verzija 3.1.2)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E21C3-2A1D-AB28-12B2-5DE5A0C8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52" y="4855368"/>
            <a:ext cx="3188437" cy="1019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8771A2-476C-DDDC-0EF6-85B014A9CDBD}"/>
              </a:ext>
            </a:extLst>
          </p:cNvPr>
          <p:cNvSpPr/>
          <p:nvPr/>
        </p:nvSpPr>
        <p:spPr>
          <a:xfrm>
            <a:off x="8260931" y="5365246"/>
            <a:ext cx="1778325" cy="1801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F102B-907A-0AAD-45EA-7A658D3538BC}"/>
              </a:ext>
            </a:extLst>
          </p:cNvPr>
          <p:cNvSpPr txBox="1"/>
          <p:nvPr/>
        </p:nvSpPr>
        <p:spPr>
          <a:xfrm>
            <a:off x="755199" y="1085198"/>
            <a:ext cx="10681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’</a:t>
            </a:r>
            <a:r>
              <a:rPr lang="sr-Latn-RS" sz="2000" i="1" dirty="0">
                <a:latin typeface="Fira Sans" panose="020B0503050000020004" pitchFamily="34" charset="0"/>
              </a:rPr>
              <a:t>Dockerfile</a:t>
            </a:r>
            <a:r>
              <a:rPr lang="sr-Latn-RS" sz="2000" dirty="0">
                <a:latin typeface="Fira Sans" panose="020B0503050000020004" pitchFamily="34" charset="0"/>
              </a:rPr>
              <a:t>’ je t</a:t>
            </a:r>
            <a:r>
              <a:rPr lang="en-US" sz="2000" dirty="0" err="1">
                <a:latin typeface="Fira Sans" panose="020B0503050000020004" pitchFamily="34" charset="0"/>
              </a:rPr>
              <a:t>ekstualna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konfiguraciona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datoteka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sadrži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niz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uputstava</a:t>
            </a:r>
            <a:r>
              <a:rPr lang="en-US" sz="2000" dirty="0">
                <a:latin typeface="Fira Sans" panose="020B0503050000020004" pitchFamily="34" charset="0"/>
              </a:rPr>
              <a:t> za </a:t>
            </a:r>
            <a:r>
              <a:rPr lang="en-US" sz="2000" dirty="0" err="1">
                <a:latin typeface="Fira Sans" panose="020B0503050000020004" pitchFamily="34" charset="0"/>
              </a:rPr>
              <a:t>izgradnju</a:t>
            </a:r>
            <a:r>
              <a:rPr lang="en-US" sz="2000" dirty="0">
                <a:latin typeface="Fira Sans" panose="020B0503050000020004" pitchFamily="34" charset="0"/>
              </a:rPr>
              <a:t> Docker </a:t>
            </a:r>
            <a:r>
              <a:rPr lang="en-US" sz="2000" dirty="0" err="1">
                <a:latin typeface="Fira Sans" panose="020B0503050000020004" pitchFamily="34" charset="0"/>
              </a:rPr>
              <a:t>slike</a:t>
            </a:r>
            <a:r>
              <a:rPr lang="en-US" sz="2000" dirty="0">
                <a:latin typeface="Fira Sans" panose="020B0503050000020004" pitchFamily="34" charset="0"/>
              </a:rPr>
              <a:t>. Ova </a:t>
            </a:r>
            <a:r>
              <a:rPr lang="en-US" sz="2000" dirty="0" err="1">
                <a:latin typeface="Fira Sans" panose="020B0503050000020004" pitchFamily="34" charset="0"/>
              </a:rPr>
              <a:t>datoteka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definiše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korake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poput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instalacije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potrebnih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softverskih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komponenti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dirty="0" err="1">
                <a:latin typeface="Fira Sans" panose="020B0503050000020004" pitchFamily="34" charset="0"/>
              </a:rPr>
              <a:t>postavljanja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okoline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dirty="0" err="1">
                <a:latin typeface="Fira Sans" panose="020B0503050000020004" pitchFamily="34" charset="0"/>
              </a:rPr>
              <a:t>kopiranja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fajlova</a:t>
            </a:r>
            <a:r>
              <a:rPr lang="en-US" sz="2000" dirty="0">
                <a:latin typeface="Fira Sans" panose="020B0503050000020004" pitchFamily="34" charset="0"/>
              </a:rPr>
              <a:t> u </a:t>
            </a:r>
            <a:r>
              <a:rPr lang="en-US" sz="2000" dirty="0" err="1">
                <a:latin typeface="Fira Sans" panose="020B0503050000020004" pitchFamily="34" charset="0"/>
              </a:rPr>
              <a:t>sliku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druge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operacije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potrebne</a:t>
            </a:r>
            <a:r>
              <a:rPr lang="en-US" sz="2000" dirty="0">
                <a:latin typeface="Fira Sans" panose="020B0503050000020004" pitchFamily="34" charset="0"/>
              </a:rPr>
              <a:t> za </a:t>
            </a:r>
            <a:r>
              <a:rPr lang="en-US" sz="2000" dirty="0" err="1">
                <a:latin typeface="Fira Sans" panose="020B0503050000020004" pitchFamily="34" charset="0"/>
              </a:rPr>
              <a:t>konfigurisanje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pokretanje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aplikacije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unutar</a:t>
            </a:r>
            <a:r>
              <a:rPr lang="en-US" sz="2000" dirty="0">
                <a:latin typeface="Fira Sans" panose="020B0503050000020004" pitchFamily="34" charset="0"/>
              </a:rPr>
              <a:t> Docker </a:t>
            </a:r>
            <a:r>
              <a:rPr lang="en-US" sz="2000" dirty="0" err="1">
                <a:latin typeface="Fira Sans" panose="020B0503050000020004" pitchFamily="34" charset="0"/>
              </a:rPr>
              <a:t>kontejnera</a:t>
            </a:r>
            <a:r>
              <a:rPr lang="en-US" sz="2000" dirty="0">
                <a:latin typeface="Fira Sans" panose="020B05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1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Izgled Dockerfile-a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8/20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B0084E1-CA11-FB97-EC58-DB763911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96" y="3057153"/>
            <a:ext cx="6172517" cy="1574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0B8A28-ED64-AFD3-8F86-458307F522A4}"/>
              </a:ext>
            </a:extLst>
          </p:cNvPr>
          <p:cNvSpPr/>
          <p:nvPr/>
        </p:nvSpPr>
        <p:spPr>
          <a:xfrm>
            <a:off x="2613941" y="4024255"/>
            <a:ext cx="5789260" cy="2213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6A857-7D23-07F6-00A3-E7524C55AD9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8403201" y="3797285"/>
            <a:ext cx="667037" cy="33762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B5779-1E23-FD3E-A0F0-95B829CE4D66}"/>
              </a:ext>
            </a:extLst>
          </p:cNvPr>
          <p:cNvSpPr/>
          <p:nvPr/>
        </p:nvSpPr>
        <p:spPr>
          <a:xfrm>
            <a:off x="9070237" y="2891375"/>
            <a:ext cx="2737043" cy="18118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E9A98-E017-2C99-0A87-D2ED3C7CC201}"/>
              </a:ext>
            </a:extLst>
          </p:cNvPr>
          <p:cNvSpPr txBox="1"/>
          <p:nvPr/>
        </p:nvSpPr>
        <p:spPr>
          <a:xfrm>
            <a:off x="9070238" y="2981677"/>
            <a:ext cx="27370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sr-Latn-RS" sz="2000" dirty="0">
                <a:latin typeface="Fira Sans" panose="020B0503050000020004" pitchFamily="34" charset="0"/>
              </a:rPr>
              <a:t>U ovoj liniji definiše se lokacija </a:t>
            </a:r>
            <a:r>
              <a:rPr lang="sr-Latn-RS" sz="2000" i="1" dirty="0">
                <a:latin typeface="Fira Sans" panose="020B0503050000020004" pitchFamily="34" charset="0"/>
              </a:rPr>
              <a:t>Python </a:t>
            </a:r>
            <a:r>
              <a:rPr lang="sr-Latn-RS" sz="2000" dirty="0">
                <a:latin typeface="Fira Sans" panose="020B0503050000020004" pitchFamily="34" charset="0"/>
              </a:rPr>
              <a:t>skripte koja će se izvršiti unutar </a:t>
            </a:r>
            <a:r>
              <a:rPr lang="sr-Latn-RS" sz="2000" i="1" dirty="0">
                <a:latin typeface="Fira Sans" panose="020B0503050000020004" pitchFamily="34" charset="0"/>
              </a:rPr>
              <a:t>Spark</a:t>
            </a:r>
            <a:r>
              <a:rPr lang="sr-Latn-RS" sz="2000" dirty="0">
                <a:latin typeface="Fira Sans" panose="020B0503050000020004" pitchFamily="34" charset="0"/>
              </a:rPr>
              <a:t> konteksta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DC5FB8-EEF4-3171-D162-24F303055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0" y="2753678"/>
            <a:ext cx="1716028" cy="27374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D0DA30-FB5D-9756-BFEA-B8DE7D5AA849}"/>
              </a:ext>
            </a:extLst>
          </p:cNvPr>
          <p:cNvSpPr/>
          <p:nvPr/>
        </p:nvSpPr>
        <p:spPr>
          <a:xfrm>
            <a:off x="430991" y="3717671"/>
            <a:ext cx="1619129" cy="2322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2C307-448B-3B35-50D5-37304766E384}"/>
              </a:ext>
            </a:extLst>
          </p:cNvPr>
          <p:cNvSpPr txBox="1"/>
          <p:nvPr/>
        </p:nvSpPr>
        <p:spPr>
          <a:xfrm>
            <a:off x="755199" y="1085198"/>
            <a:ext cx="10681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’</a:t>
            </a:r>
            <a:r>
              <a:rPr lang="sr-Latn-RS" sz="2000" i="1" dirty="0">
                <a:latin typeface="Fira Sans" panose="020B0503050000020004" pitchFamily="34" charset="0"/>
              </a:rPr>
              <a:t>Dockerfile</a:t>
            </a:r>
            <a:r>
              <a:rPr lang="sr-Latn-RS" sz="2000" dirty="0">
                <a:latin typeface="Fira Sans" panose="020B0503050000020004" pitchFamily="34" charset="0"/>
              </a:rPr>
              <a:t>’ je t</a:t>
            </a:r>
            <a:r>
              <a:rPr lang="en-US" sz="2000" dirty="0" err="1">
                <a:latin typeface="Fira Sans" panose="020B0503050000020004" pitchFamily="34" charset="0"/>
              </a:rPr>
              <a:t>ekstualna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konfiguraciona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datoteka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sadrži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niz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uputstava</a:t>
            </a:r>
            <a:r>
              <a:rPr lang="en-US" sz="2000" dirty="0">
                <a:latin typeface="Fira Sans" panose="020B0503050000020004" pitchFamily="34" charset="0"/>
              </a:rPr>
              <a:t> za </a:t>
            </a:r>
            <a:r>
              <a:rPr lang="en-US" sz="2000" dirty="0" err="1">
                <a:latin typeface="Fira Sans" panose="020B0503050000020004" pitchFamily="34" charset="0"/>
              </a:rPr>
              <a:t>izgradnju</a:t>
            </a:r>
            <a:r>
              <a:rPr lang="en-US" sz="2000" dirty="0">
                <a:latin typeface="Fira Sans" panose="020B0503050000020004" pitchFamily="34" charset="0"/>
              </a:rPr>
              <a:t> Docker </a:t>
            </a:r>
            <a:r>
              <a:rPr lang="en-US" sz="2000" dirty="0" err="1">
                <a:latin typeface="Fira Sans" panose="020B0503050000020004" pitchFamily="34" charset="0"/>
              </a:rPr>
              <a:t>slike</a:t>
            </a:r>
            <a:r>
              <a:rPr lang="en-US" sz="2000" dirty="0">
                <a:latin typeface="Fira Sans" panose="020B0503050000020004" pitchFamily="34" charset="0"/>
              </a:rPr>
              <a:t>. Ova </a:t>
            </a:r>
            <a:r>
              <a:rPr lang="en-US" sz="2000" dirty="0" err="1">
                <a:latin typeface="Fira Sans" panose="020B0503050000020004" pitchFamily="34" charset="0"/>
              </a:rPr>
              <a:t>datoteka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definiše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korake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poput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instalacije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potrebnih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softverskih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komponenti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dirty="0" err="1">
                <a:latin typeface="Fira Sans" panose="020B0503050000020004" pitchFamily="34" charset="0"/>
              </a:rPr>
              <a:t>postavljanja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okoline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dirty="0" err="1">
                <a:latin typeface="Fira Sans" panose="020B0503050000020004" pitchFamily="34" charset="0"/>
              </a:rPr>
              <a:t>kopiranja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fajlova</a:t>
            </a:r>
            <a:r>
              <a:rPr lang="en-US" sz="2000" dirty="0">
                <a:latin typeface="Fira Sans" panose="020B0503050000020004" pitchFamily="34" charset="0"/>
              </a:rPr>
              <a:t> u </a:t>
            </a:r>
            <a:r>
              <a:rPr lang="en-US" sz="2000" dirty="0" err="1">
                <a:latin typeface="Fira Sans" panose="020B0503050000020004" pitchFamily="34" charset="0"/>
              </a:rPr>
              <a:t>sliku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druge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operacije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potrebne</a:t>
            </a:r>
            <a:r>
              <a:rPr lang="en-US" sz="2000" dirty="0">
                <a:latin typeface="Fira Sans" panose="020B0503050000020004" pitchFamily="34" charset="0"/>
              </a:rPr>
              <a:t> za </a:t>
            </a:r>
            <a:r>
              <a:rPr lang="en-US" sz="2000" dirty="0" err="1">
                <a:latin typeface="Fira Sans" panose="020B0503050000020004" pitchFamily="34" charset="0"/>
              </a:rPr>
              <a:t>konfigurisanje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pokretanje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aplikacije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unutar</a:t>
            </a:r>
            <a:r>
              <a:rPr lang="en-US" sz="2000" dirty="0">
                <a:latin typeface="Fira Sans" panose="020B0503050000020004" pitchFamily="34" charset="0"/>
              </a:rPr>
              <a:t> Docker </a:t>
            </a:r>
            <a:r>
              <a:rPr lang="en-US" sz="2000" dirty="0" err="1">
                <a:latin typeface="Fira Sans" panose="020B0503050000020004" pitchFamily="34" charset="0"/>
              </a:rPr>
              <a:t>kontejnera</a:t>
            </a:r>
            <a:r>
              <a:rPr lang="en-US" sz="2000" dirty="0">
                <a:latin typeface="Fira Sans" panose="020B05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52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3B3-3E1E-54DC-0396-74C7475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170"/>
            <a:ext cx="10972800" cy="642000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Izgled Dockerfile-a</a:t>
            </a:r>
            <a:endParaRPr lang="en-US" sz="4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cxnSp>
        <p:nvCxnSpPr>
          <p:cNvPr id="9" name="Google Shape;1946;p42">
            <a:extLst>
              <a:ext uri="{FF2B5EF4-FFF2-40B4-BE49-F238E27FC236}">
                <a16:creationId xmlns:a16="http://schemas.microsoft.com/office/drawing/2014/main" id="{BFE8F3F4-59F3-7AF5-319A-49DEFD2C0DC1}"/>
              </a:ext>
            </a:extLst>
          </p:cNvPr>
          <p:cNvCxnSpPr/>
          <p:nvPr/>
        </p:nvCxnSpPr>
        <p:spPr>
          <a:xfrm>
            <a:off x="755200" y="982876"/>
            <a:ext cx="10681600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19B3E39D-4757-479F-FF23-72CCD32374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90368" y="6426337"/>
            <a:ext cx="775689" cy="4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Fira Sans Extra Condensed" panose="020B05030500000200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9/20</a:t>
            </a:r>
          </a:p>
        </p:txBody>
      </p:sp>
      <p:cxnSp>
        <p:nvCxnSpPr>
          <p:cNvPr id="10" name="Google Shape;1946;p42">
            <a:extLst>
              <a:ext uri="{FF2B5EF4-FFF2-40B4-BE49-F238E27FC236}">
                <a16:creationId xmlns:a16="http://schemas.microsoft.com/office/drawing/2014/main" id="{6F29EED0-D409-57F1-FA30-5E33C5C63337}"/>
              </a:ext>
            </a:extLst>
          </p:cNvPr>
          <p:cNvCxnSpPr/>
          <p:nvPr/>
        </p:nvCxnSpPr>
        <p:spPr>
          <a:xfrm>
            <a:off x="609600" y="1733714"/>
            <a:ext cx="10681600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B0084E1-CA11-FB97-EC58-DB763911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84" y="3007097"/>
            <a:ext cx="6172517" cy="1574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0B8A28-ED64-AFD3-8F86-458307F522A4}"/>
              </a:ext>
            </a:extLst>
          </p:cNvPr>
          <p:cNvSpPr/>
          <p:nvPr/>
        </p:nvSpPr>
        <p:spPr>
          <a:xfrm>
            <a:off x="1093312" y="4166500"/>
            <a:ext cx="5789260" cy="2213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6A857-7D23-07F6-00A3-E7524C55AD9D}"/>
              </a:ext>
            </a:extLst>
          </p:cNvPr>
          <p:cNvCxnSpPr>
            <a:stCxn id="7" idx="3"/>
          </p:cNvCxnSpPr>
          <p:nvPr/>
        </p:nvCxnSpPr>
        <p:spPr>
          <a:xfrm flipV="1">
            <a:off x="6882572" y="3794537"/>
            <a:ext cx="1347333" cy="4826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B5779-1E23-FD3E-A0F0-95B829CE4D66}"/>
              </a:ext>
            </a:extLst>
          </p:cNvPr>
          <p:cNvSpPr/>
          <p:nvPr/>
        </p:nvSpPr>
        <p:spPr>
          <a:xfrm>
            <a:off x="8229905" y="2852854"/>
            <a:ext cx="3014996" cy="18118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E9A98-E017-2C99-0A87-D2ED3C7CC201}"/>
              </a:ext>
            </a:extLst>
          </p:cNvPr>
          <p:cNvSpPr txBox="1"/>
          <p:nvPr/>
        </p:nvSpPr>
        <p:spPr>
          <a:xfrm>
            <a:off x="8389987" y="2943156"/>
            <a:ext cx="269483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sr-Latn-RS" sz="2000" dirty="0">
                <a:latin typeface="Fira Sans" panose="020B0503050000020004" pitchFamily="34" charset="0"/>
              </a:rPr>
              <a:t>Ovom linijom definišu se argumenti koji će se koristiti prilikom pokretanja </a:t>
            </a:r>
            <a:r>
              <a:rPr lang="sr-Latn-RS" sz="2000" i="1" dirty="0">
                <a:latin typeface="Fira Sans" panose="020B0503050000020004" pitchFamily="34" charset="0"/>
              </a:rPr>
              <a:t>PySpark </a:t>
            </a:r>
            <a:r>
              <a:rPr lang="sr-Latn-RS" sz="2000" dirty="0">
                <a:latin typeface="Fira Sans" panose="020B0503050000020004" pitchFamily="34" charset="0"/>
              </a:rPr>
              <a:t>aplikacije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ED2137-A2F4-F470-78AE-50832626029A}"/>
              </a:ext>
            </a:extLst>
          </p:cNvPr>
          <p:cNvSpPr txBox="1"/>
          <p:nvPr/>
        </p:nvSpPr>
        <p:spPr>
          <a:xfrm>
            <a:off x="755199" y="1085198"/>
            <a:ext cx="10681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z="2000" dirty="0">
                <a:latin typeface="Fira Sans" panose="020B0503050000020004" pitchFamily="34" charset="0"/>
              </a:rPr>
              <a:t>’</a:t>
            </a:r>
            <a:r>
              <a:rPr lang="sr-Latn-RS" sz="2000" i="1" dirty="0">
                <a:latin typeface="Fira Sans" panose="020B0503050000020004" pitchFamily="34" charset="0"/>
              </a:rPr>
              <a:t>Dockerfile</a:t>
            </a:r>
            <a:r>
              <a:rPr lang="sr-Latn-RS" sz="2000" dirty="0">
                <a:latin typeface="Fira Sans" panose="020B0503050000020004" pitchFamily="34" charset="0"/>
              </a:rPr>
              <a:t>’ je t</a:t>
            </a:r>
            <a:r>
              <a:rPr lang="en-US" sz="2000" dirty="0" err="1">
                <a:latin typeface="Fira Sans" panose="020B0503050000020004" pitchFamily="34" charset="0"/>
              </a:rPr>
              <a:t>ekstualna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konfiguraciona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datoteka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sadrži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niz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uputstava</a:t>
            </a:r>
            <a:r>
              <a:rPr lang="en-US" sz="2000" dirty="0">
                <a:latin typeface="Fira Sans" panose="020B0503050000020004" pitchFamily="34" charset="0"/>
              </a:rPr>
              <a:t> za </a:t>
            </a:r>
            <a:r>
              <a:rPr lang="en-US" sz="2000" dirty="0" err="1">
                <a:latin typeface="Fira Sans" panose="020B0503050000020004" pitchFamily="34" charset="0"/>
              </a:rPr>
              <a:t>izgradnju</a:t>
            </a:r>
            <a:r>
              <a:rPr lang="en-US" sz="2000" dirty="0">
                <a:latin typeface="Fira Sans" panose="020B0503050000020004" pitchFamily="34" charset="0"/>
              </a:rPr>
              <a:t> Docker </a:t>
            </a:r>
            <a:r>
              <a:rPr lang="en-US" sz="2000" dirty="0" err="1">
                <a:latin typeface="Fira Sans" panose="020B0503050000020004" pitchFamily="34" charset="0"/>
              </a:rPr>
              <a:t>slike</a:t>
            </a:r>
            <a:r>
              <a:rPr lang="en-US" sz="2000" dirty="0">
                <a:latin typeface="Fira Sans" panose="020B0503050000020004" pitchFamily="34" charset="0"/>
              </a:rPr>
              <a:t>. Ova </a:t>
            </a:r>
            <a:r>
              <a:rPr lang="en-US" sz="2000" dirty="0" err="1">
                <a:latin typeface="Fira Sans" panose="020B0503050000020004" pitchFamily="34" charset="0"/>
              </a:rPr>
              <a:t>datoteka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definiše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korake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poput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instalacije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potrebnih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softverskih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komponenti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dirty="0" err="1">
                <a:latin typeface="Fira Sans" panose="020B0503050000020004" pitchFamily="34" charset="0"/>
              </a:rPr>
              <a:t>postavljanja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okoline</a:t>
            </a:r>
            <a:r>
              <a:rPr lang="en-US" sz="2000" dirty="0">
                <a:latin typeface="Fira Sans" panose="020B0503050000020004" pitchFamily="34" charset="0"/>
              </a:rPr>
              <a:t>, </a:t>
            </a:r>
            <a:r>
              <a:rPr lang="en-US" sz="2000" dirty="0" err="1">
                <a:latin typeface="Fira Sans" panose="020B0503050000020004" pitchFamily="34" charset="0"/>
              </a:rPr>
              <a:t>kopiranja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fajlova</a:t>
            </a:r>
            <a:r>
              <a:rPr lang="en-US" sz="2000" dirty="0">
                <a:latin typeface="Fira Sans" panose="020B0503050000020004" pitchFamily="34" charset="0"/>
              </a:rPr>
              <a:t> u </a:t>
            </a:r>
            <a:r>
              <a:rPr lang="en-US" sz="2000" dirty="0" err="1">
                <a:latin typeface="Fira Sans" panose="020B0503050000020004" pitchFamily="34" charset="0"/>
              </a:rPr>
              <a:t>sliku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druge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operacije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koje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su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potrebne</a:t>
            </a:r>
            <a:r>
              <a:rPr lang="en-US" sz="2000" dirty="0">
                <a:latin typeface="Fira Sans" panose="020B0503050000020004" pitchFamily="34" charset="0"/>
              </a:rPr>
              <a:t> za </a:t>
            </a:r>
            <a:r>
              <a:rPr lang="en-US" sz="2000" dirty="0" err="1">
                <a:latin typeface="Fira Sans" panose="020B0503050000020004" pitchFamily="34" charset="0"/>
              </a:rPr>
              <a:t>konfigurisanje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i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pokretanje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aplikacije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  <a:r>
              <a:rPr lang="en-US" sz="2000" dirty="0" err="1">
                <a:latin typeface="Fira Sans" panose="020B0503050000020004" pitchFamily="34" charset="0"/>
              </a:rPr>
              <a:t>unutar</a:t>
            </a:r>
            <a:r>
              <a:rPr lang="en-US" sz="2000" dirty="0">
                <a:latin typeface="Fira Sans" panose="020B0503050000020004" pitchFamily="34" charset="0"/>
              </a:rPr>
              <a:t> Docker </a:t>
            </a:r>
            <a:r>
              <a:rPr lang="en-US" sz="2000" dirty="0" err="1">
                <a:latin typeface="Fira Sans" panose="020B0503050000020004" pitchFamily="34" charset="0"/>
              </a:rPr>
              <a:t>kontejnera</a:t>
            </a:r>
            <a:r>
              <a:rPr lang="en-US" sz="2000" dirty="0">
                <a:latin typeface="Fira Sans" panose="020B05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803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9785</TotalTime>
  <Words>646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Fira Sans</vt:lpstr>
      <vt:lpstr>Fira Sans Condensed SemiBold</vt:lpstr>
      <vt:lpstr>Fira Sans Extra Condensed</vt:lpstr>
      <vt:lpstr>Retrospect</vt:lpstr>
      <vt:lpstr>Office Theme</vt:lpstr>
      <vt:lpstr>  BIG DATA SYSTEMS</vt:lpstr>
      <vt:lpstr>Korišćene tehnologije</vt:lpstr>
      <vt:lpstr>Kontejneri – Docker Desktop</vt:lpstr>
      <vt:lpstr>Hadoop Namenode</vt:lpstr>
      <vt:lpstr>Spark Master</vt:lpstr>
      <vt:lpstr>Izgled requirements.txt fajla</vt:lpstr>
      <vt:lpstr>Izgled Dockerfile-a</vt:lpstr>
      <vt:lpstr>Izgled Dockerfile-a</vt:lpstr>
      <vt:lpstr>Izgled Dockerfile-a</vt:lpstr>
      <vt:lpstr>Task1</vt:lpstr>
      <vt:lpstr>Kod – Task1</vt:lpstr>
      <vt:lpstr>Rezultat izvršenja – Task1</vt:lpstr>
      <vt:lpstr>Task2</vt:lpstr>
      <vt:lpstr>Kod – Task2</vt:lpstr>
      <vt:lpstr>PowerPoint Presentation</vt:lpstr>
      <vt:lpstr>Izvršenje aplikacije – na klasteru ili lokalno </vt:lpstr>
      <vt:lpstr>Izvršenje aplikacije na klasteru </vt:lpstr>
      <vt:lpstr>Izvršenje aplikacije na klasteru – Spark Jobs</vt:lpstr>
      <vt:lpstr>Rezultat - završene aplikacije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Zarko Cojbasic</dc:creator>
  <cp:lastModifiedBy>Zarko Cojbasic</cp:lastModifiedBy>
  <cp:revision>97</cp:revision>
  <dcterms:created xsi:type="dcterms:W3CDTF">2023-12-01T09:53:09Z</dcterms:created>
  <dcterms:modified xsi:type="dcterms:W3CDTF">2024-01-28T11:34:56Z</dcterms:modified>
</cp:coreProperties>
</file>