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323" r:id="rId3"/>
    <p:sldId id="324" r:id="rId4"/>
    <p:sldId id="370" r:id="rId5"/>
    <p:sldId id="371" r:id="rId6"/>
    <p:sldId id="390" r:id="rId7"/>
    <p:sldId id="376" r:id="rId8"/>
    <p:sldId id="379" r:id="rId9"/>
    <p:sldId id="378" r:id="rId10"/>
    <p:sldId id="377" r:id="rId11"/>
    <p:sldId id="381" r:id="rId12"/>
    <p:sldId id="382" r:id="rId13"/>
    <p:sldId id="383" r:id="rId14"/>
    <p:sldId id="384" r:id="rId15"/>
    <p:sldId id="385" r:id="rId16"/>
    <p:sldId id="388" r:id="rId17"/>
    <p:sldId id="386" r:id="rId18"/>
    <p:sldId id="387" r:id="rId19"/>
    <p:sldId id="369" r:id="rId20"/>
    <p:sldId id="368" r:id="rId21"/>
    <p:sldId id="327" r:id="rId22"/>
    <p:sldId id="380" r:id="rId23"/>
    <p:sldId id="373" r:id="rId24"/>
    <p:sldId id="374" r:id="rId25"/>
    <p:sldId id="389" r:id="rId26"/>
    <p:sldId id="3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B6B7-5589-43F1-802F-94B686A3B68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EFB8C-B410-4AFD-BD17-8D7CADBE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25859" y="6434384"/>
            <a:ext cx="2130675" cy="365125"/>
          </a:xfrm>
        </p:spPr>
        <p:txBody>
          <a:bodyPr/>
          <a:lstStyle>
            <a:lvl1pPr>
              <a:defRPr sz="2400" b="1">
                <a:latin typeface="Fira Sans Extra Condensed" panose="020B0503050000020004" pitchFamily="34" charset="0"/>
              </a:defRPr>
            </a:lvl1pPr>
          </a:lstStyle>
          <a:p>
            <a:fld id="{813EF32A-FADE-4F64-AF52-8AD62847B3ED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1374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0B9-15CC-2CDB-26BA-8292B1AE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12" y="2354869"/>
            <a:ext cx="10231935" cy="1116578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r-Latn-RS" sz="5000" b="1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BIG DATA SYSTEMS</a:t>
            </a:r>
            <a:endParaRPr lang="en-US" sz="5000" dirty="0">
              <a:latin typeface="Fira Sans Condensed SemiBold" panose="020B06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477C-A33E-26B8-2A2A-A0E0DECF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706" y="4373508"/>
            <a:ext cx="2990587" cy="177831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sr-Latn-RS" sz="180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STUDENT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: 	</a:t>
            </a:r>
          </a:p>
          <a:p>
            <a:pPr algn="ctr"/>
            <a:r>
              <a:rPr lang="sr-Latn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 Emilija ćojbašić 1645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11A71-B7DD-9700-B2B3-602C174A8574}"/>
              </a:ext>
            </a:extLst>
          </p:cNvPr>
          <p:cNvCxnSpPr/>
          <p:nvPr/>
        </p:nvCxnSpPr>
        <p:spPr>
          <a:xfrm>
            <a:off x="1010512" y="3540411"/>
            <a:ext cx="102319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426A6B-B770-557D-EE28-C83D1D702875}"/>
              </a:ext>
            </a:extLst>
          </p:cNvPr>
          <p:cNvSpPr txBox="1"/>
          <p:nvPr/>
        </p:nvSpPr>
        <p:spPr>
          <a:xfrm>
            <a:off x="3341101" y="3711908"/>
            <a:ext cx="583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Project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2</a:t>
            </a: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Big Mobility Data Stream Analytics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444049-AA00-F8C9-C0CD-6F4417018ADC}"/>
              </a:ext>
            </a:extLst>
          </p:cNvPr>
          <p:cNvCxnSpPr>
            <a:cxnSpLocks/>
          </p:cNvCxnSpPr>
          <p:nvPr/>
        </p:nvCxnSpPr>
        <p:spPr>
          <a:xfrm>
            <a:off x="1208076" y="4345069"/>
            <a:ext cx="9947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951C562C-2878-AF32-C9EB-51279FB43336}"/>
              </a:ext>
            </a:extLst>
          </p:cNvPr>
          <p:cNvSpPr txBox="1">
            <a:spLocks/>
          </p:cNvSpPr>
          <p:nvPr/>
        </p:nvSpPr>
        <p:spPr>
          <a:xfrm>
            <a:off x="533956" y="66745"/>
            <a:ext cx="11219755" cy="111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sr-Cyrl-R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18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	</a:t>
            </a:r>
            <a:endParaRPr kumimoji="0" lang="en-U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Univerzitet</a:t>
            </a:r>
            <a:r>
              <a:rPr kumimoji="0" lang="en-U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u </a:t>
            </a: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ni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šu</a:t>
            </a:r>
            <a:endParaRPr kumimoji="0" lang="sr-Cyrl-RS" sz="72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     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elektronski fakultet</a:t>
            </a:r>
            <a:r>
              <a:rPr kumimoji="0" lang="sr-Cyrl-RS" sz="26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	</a:t>
            </a:r>
            <a:endParaRPr kumimoji="0" lang="en-US" sz="26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F6684-21F9-7E2B-2996-E7B52398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0" y="0"/>
            <a:ext cx="1280949" cy="1456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2ED27-C52B-F863-1D32-2F426713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25" y="219576"/>
            <a:ext cx="1276919" cy="1591694"/>
          </a:xfrm>
          <a:prstGeom prst="rect">
            <a:avLst/>
          </a:prstGeom>
        </p:spPr>
      </p:pic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0824CCD-0AE4-DFFB-3770-872D7185EC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</a:t>
            </a:r>
            <a:r>
              <a:rPr lang="en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654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9AB4-E96B-19C8-1FF3-E74452FF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07AA3EEB-9318-5DB0-B0B6-89EE63BCCBA7}"/>
              </a:ext>
            </a:extLst>
          </p:cNvPr>
          <p:cNvCxnSpPr>
            <a:cxnSpLocks/>
          </p:cNvCxnSpPr>
          <p:nvPr/>
        </p:nvCxnSpPr>
        <p:spPr>
          <a:xfrm>
            <a:off x="609600" y="1733714"/>
            <a:ext cx="10577885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F116A19-802C-F92E-B0FE-4E5D54284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1" b="51128"/>
          <a:stretch/>
        </p:blipFill>
        <p:spPr>
          <a:xfrm>
            <a:off x="1365416" y="1101336"/>
            <a:ext cx="9461168" cy="2520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EDE11-AAE6-C6B2-439A-3088967B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batch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obrada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68A87359-B02E-A086-031B-F653F4156090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9FFE52E-4211-7DA6-AD66-A680500B30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7486" y="6426337"/>
            <a:ext cx="978572" cy="43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10</a:t>
            </a:r>
            <a:r>
              <a:rPr lang="en" dirty="0"/>
              <a:t>/26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D260F-5A41-171B-EA0C-D6CC39BDF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" b="51121"/>
          <a:stretch/>
        </p:blipFill>
        <p:spPr>
          <a:xfrm>
            <a:off x="3628450" y="3668853"/>
            <a:ext cx="4540184" cy="26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7D47A-1F27-D3D6-6494-D7A6033F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BF7E4E9E-0A9C-7DE5-4975-94C4E173167E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C5A87B-39A1-B037-53F1-C8045E8D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1D59F152-9D89-1F33-897F-2EA6E4020AD3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B97B794-F550-67FB-65D5-FA70CF570E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11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D0D62B5-EF85-42DD-43B9-89E8EDEB7813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37DD4C-299A-C243-38BE-D123A5F965F5}"/>
              </a:ext>
            </a:extLst>
          </p:cNvPr>
          <p:cNvSpPr txBox="1"/>
          <p:nvPr/>
        </p:nvSpPr>
        <p:spPr>
          <a:xfrm>
            <a:off x="755200" y="1065583"/>
            <a:ext cx="10681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Organizacija </a:t>
            </a:r>
            <a:r>
              <a:rPr lang="sr-Latn-RS" sz="2000" i="1" dirty="0">
                <a:latin typeface="Fira Sans" panose="020B0503050000020004" pitchFamily="34" charset="0"/>
              </a:rPr>
              <a:t>Apache Flink </a:t>
            </a:r>
            <a:r>
              <a:rPr lang="sr-Latn-RS" sz="2000" dirty="0">
                <a:latin typeface="Fira Sans" panose="020B0503050000020004" pitchFamily="34" charset="0"/>
              </a:rPr>
              <a:t>aplikacije: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POJO folder (Plain Old Java Objects):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Sadrži klase koje predstavljaju podatke sa kojima aplikacija radi - klase koje predstavljaju „šemu“ za čitanje sa Kafka topic-a (</a:t>
            </a:r>
            <a:r>
              <a:rPr lang="sr-Latn-RS" sz="2000" i="1" dirty="0">
                <a:latin typeface="Fira Sans" panose="020B0503050000020004" pitchFamily="34" charset="0"/>
              </a:rPr>
              <a:t>EmissionInfo</a:t>
            </a:r>
            <a:r>
              <a:rPr lang="sr-Latn-RS" sz="2000" dirty="0">
                <a:latin typeface="Fira Sans" panose="020B0503050000020004" pitchFamily="34" charset="0"/>
              </a:rPr>
              <a:t> i </a:t>
            </a:r>
            <a:r>
              <a:rPr lang="sr-Latn-RS" sz="2000" i="1" dirty="0">
                <a:latin typeface="Fira Sans" panose="020B0503050000020004" pitchFamily="34" charset="0"/>
              </a:rPr>
              <a:t>VehicleInfo</a:t>
            </a:r>
            <a:r>
              <a:rPr lang="sr-Latn-RS" sz="2000" dirty="0">
                <a:latin typeface="Fira Sans" panose="020B0503050000020004" pitchFamily="34" charset="0"/>
              </a:rPr>
              <a:t>), kao i „šeme“ za upis u Cassandru (</a:t>
            </a:r>
            <a:r>
              <a:rPr lang="sr-Latn-RS" sz="2000" i="1" dirty="0">
                <a:latin typeface="Fira Sans" panose="020B0503050000020004" pitchFamily="34" charset="0"/>
              </a:rPr>
              <a:t>TrafficData</a:t>
            </a:r>
            <a:r>
              <a:rPr lang="sr-Latn-RS" sz="2000" dirty="0">
                <a:latin typeface="Fira Sans" panose="020B0503050000020004" pitchFamily="34" charset="0"/>
              </a:rPr>
              <a:t> i </a:t>
            </a:r>
            <a:r>
              <a:rPr lang="sr-Latn-RS" sz="2000" i="1" dirty="0">
                <a:latin typeface="Fira Sans" panose="020B0503050000020004" pitchFamily="34" charset="0"/>
              </a:rPr>
              <a:t>PollutionData</a:t>
            </a:r>
            <a:r>
              <a:rPr lang="sr-Latn-RS" sz="2000" dirty="0">
                <a:latin typeface="Fira Sans" panose="020B0503050000020004" pitchFamily="34" charset="0"/>
              </a:rPr>
              <a:t>).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Deserializers: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Ovde se nalaze implementacije deserializatora koje se koriste za čitanje podataka iz JSON formata (kako ih Kafka producer šalje) i pretvaranje tih podataka u prethodno pomenute POJO Java objekte. Takodje se nalaze i serializatori koji služe za serijalizaciju podataka pre slanja na nove topic-e.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Analytics:</a:t>
            </a:r>
            <a:endParaRPr lang="sr-Latn-RS" sz="2000" i="1" dirty="0">
              <a:latin typeface="Fira Sans" panose="020B0503050000020004" pitchFamily="34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Ovde se nalaze klase koje implementiraju logiku analitičkih procesa. Na primer, klasa </a:t>
            </a:r>
            <a:r>
              <a:rPr lang="sr-Latn-RS" sz="2000" i="1" dirty="0">
                <a:latin typeface="Fira Sans" panose="020B0503050000020004" pitchFamily="34" charset="0"/>
              </a:rPr>
              <a:t>CountVehiclesOnLane</a:t>
            </a:r>
            <a:r>
              <a:rPr lang="sr-Latn-RS" sz="2000" dirty="0">
                <a:latin typeface="Fira Sans" panose="020B0503050000020004" pitchFamily="34" charset="0"/>
              </a:rPr>
              <a:t> vrši neophodnu agregaciju i računanje broja vozila, dok klasa </a:t>
            </a:r>
            <a:r>
              <a:rPr lang="sr-Latn-RS" sz="2000" i="1" dirty="0">
                <a:latin typeface="Fira Sans" panose="020B0503050000020004" pitchFamily="34" charset="0"/>
              </a:rPr>
              <a:t>LaneAggregator</a:t>
            </a:r>
            <a:r>
              <a:rPr lang="sr-Latn-RS" sz="2000" dirty="0">
                <a:latin typeface="Fira Sans" panose="020B0503050000020004" pitchFamily="34" charset="0"/>
              </a:rPr>
              <a:t> računa ukupno zagadjenje svih vozila u nekoj ulici.</a:t>
            </a:r>
          </a:p>
        </p:txBody>
      </p:sp>
    </p:spTree>
    <p:extLst>
      <p:ext uri="{BB962C8B-B14F-4D97-AF65-F5344CB8AC3E}">
        <p14:creationId xmlns:p14="http://schemas.microsoft.com/office/powerpoint/2010/main" val="10116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C8B98-55C9-B528-24E7-4BCE8E56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C1D76D66-A719-5738-5253-529FC1DA326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BAA543-B31B-F7E6-212D-5735F8F1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- POJO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D7036A79-56C7-A35D-09E1-B2891BEA32D0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F6739B05-D257-CC9A-23B3-55BE79EBCE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12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797CD9B0-11EF-BF5F-D22C-C6BE1EA6C61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FC59A2-1B35-D7B1-FE1B-452243B6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00" y="1479854"/>
            <a:ext cx="3608779" cy="4449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80ED6B-5298-EF00-8CDE-F86B7D0D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79" y="2198633"/>
            <a:ext cx="4089595" cy="28465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D07D02-B0AF-66DE-B08D-3FE45E4F2C20}"/>
              </a:ext>
            </a:extLst>
          </p:cNvPr>
          <p:cNvCxnSpPr>
            <a:stCxn id="5" idx="3"/>
          </p:cNvCxnSpPr>
          <p:nvPr/>
        </p:nvCxnSpPr>
        <p:spPr>
          <a:xfrm>
            <a:off x="5262879" y="3704607"/>
            <a:ext cx="14001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5EE0F-C45D-A4C6-090A-170904B0B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1302E085-7235-0A55-AAFF-6E1A2A381787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DE086-8E2E-D131-A2FC-83A20D49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- Deserializers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D1063532-24FB-D856-0AC5-F310F6C60EC6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AFE3C81-5FE8-EC61-F311-D42614FB18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6640" y="6426337"/>
            <a:ext cx="949417" cy="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13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5993B6DB-9283-7C21-B86A-2C8B7C7F10F1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F5A92A-0261-7311-81E7-CD1F3CA8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1" y="1517466"/>
            <a:ext cx="6705637" cy="42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7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F197-669C-EF89-C31F-9024F16E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A0BC75CE-1C30-FEF5-0EB4-F837F96D59E5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6ADF95-E939-5360-D93C-B6D2D29D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- Analytics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32AA8954-84C0-1D5C-8A76-7AC54D6D8E1C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D76889AE-F69D-29E5-D0BB-2A2D7A513E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8"/>
            <a:ext cx="874857" cy="36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14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398656A-0343-F99C-C77D-6E5506CA35F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A1AEBEC-BEDE-822B-2284-BFE36C38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0" y="1520906"/>
            <a:ext cx="10771760" cy="38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A72DD-5038-7FB9-25DB-E5870022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03C605E6-A88A-B61E-6B83-647EF5E27B3B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7D1009-63C0-9CBA-DD0F-F0E19D80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- Analytics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60E2A503-C61A-1ACF-C167-A9431540C57F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835895FB-8E81-CA26-7717-066D193EB9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15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42EA0FFC-F8E5-44A9-BFC7-439D73541969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EECD4-01B9-466A-AC4A-466BFE39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55" y="1334579"/>
            <a:ext cx="10289145" cy="45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494B-247A-E52D-7BB8-60159D09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49B13815-F0F3-BAB4-801F-0F26D917F634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BF0A1E-8A32-D21B-B8AF-0DE2D807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- Serializers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97E47554-E358-1713-93A4-E5393201546A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0398DF2C-54E6-A9F9-515E-57CBB9B3D9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6640" y="6426337"/>
            <a:ext cx="949417" cy="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16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3CB49629-2B1F-9109-A607-DC75F0625BBE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A65824-6868-5D53-6805-C6400EF2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99"/>
          <a:stretch/>
        </p:blipFill>
        <p:spPr>
          <a:xfrm>
            <a:off x="2469205" y="1733714"/>
            <a:ext cx="7253589" cy="34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5972-E880-036F-D1FE-A8417621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5779F67E-8EC2-D4ED-B260-CE49DCF5062A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E2BB90-9337-ADDB-BA9F-9881B9BA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App.java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A58A605-7312-8DC0-6E76-9D3A8304BBD8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6BB59890-E25A-51DE-4A99-965BEEC585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3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17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B84DE9E0-2E19-C6AB-DDEC-2D15A6268C6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264482-1598-6C54-B5DC-15E91CD3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34" y="2424374"/>
            <a:ext cx="8987332" cy="338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CBDE4-1146-C633-F1E4-A343A38BB500}"/>
              </a:ext>
            </a:extLst>
          </p:cNvPr>
          <p:cNvSpPr txBox="1"/>
          <p:nvPr/>
        </p:nvSpPr>
        <p:spPr>
          <a:xfrm>
            <a:off x="755200" y="1164841"/>
            <a:ext cx="106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i="1" dirty="0">
                <a:latin typeface="Fira Sans" panose="020B0503050000020004" pitchFamily="34" charset="0"/>
              </a:rPr>
              <a:t>App.java predstavlja ulaznu klasku Flink aplikacije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i="1" dirty="0">
                <a:latin typeface="Fira Sans" panose="020B0503050000020004" pitchFamily="34" charset="0"/>
              </a:rPr>
              <a:t>U njoj se vrši čitanje sa Kafka topic-a</a:t>
            </a:r>
            <a:r>
              <a:rPr lang="sr-Latn-RS" sz="2000" dirty="0">
                <a:latin typeface="Fira Sans" panose="020B0503050000020004" pitchFamily="34" charset="0"/>
              </a:rPr>
              <a:t>, kao i slanje na nove </a:t>
            </a:r>
            <a:r>
              <a:rPr lang="sr-Latn-RS" sz="2000" i="1" dirty="0">
                <a:latin typeface="Fira Sans" panose="020B0503050000020004" pitchFamily="34" charset="0"/>
              </a:rPr>
              <a:t>topic</a:t>
            </a:r>
            <a:r>
              <a:rPr lang="sr-Latn-RS" sz="2000" dirty="0">
                <a:latin typeface="Fira Sans" panose="020B0503050000020004" pitchFamily="34" charset="0"/>
              </a:rPr>
              <a:t>-e</a:t>
            </a:r>
            <a:endParaRPr lang="sr-Latn-RS" sz="2000" i="1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0E197-8002-5B35-2E3C-C6471D8B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6976C1DF-9EA5-D9CA-AEEC-AD2A21AC6092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62A5E4-83D5-D53F-08EF-F2D40653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App.java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076DA18F-298A-1889-D157-B1815AF7C21A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422CDB0-F2F8-69C4-AF0A-B2613F9C44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18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A84474ED-BE3D-48EA-548E-60D7FDBDADB4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4F4837-2C31-76B5-3A04-E8426EB41A17}"/>
              </a:ext>
            </a:extLst>
          </p:cNvPr>
          <p:cNvSpPr txBox="1"/>
          <p:nvPr/>
        </p:nvSpPr>
        <p:spPr>
          <a:xfrm>
            <a:off x="755200" y="1065583"/>
            <a:ext cx="106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i="1" dirty="0">
                <a:latin typeface="Fira Sans" panose="020B0503050000020004" pitchFamily="34" charset="0"/>
              </a:rPr>
              <a:t>App.java predstavlja ulaznu klasku Flink aplikacije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i="1" dirty="0">
                <a:latin typeface="Fira Sans" panose="020B0503050000020004" pitchFamily="34" charset="0"/>
              </a:rPr>
              <a:t>U njoj se vrši čitanje sa Kafka topic-a</a:t>
            </a:r>
            <a:r>
              <a:rPr lang="sr-Latn-RS" sz="2000" dirty="0">
                <a:latin typeface="Fira Sans" panose="020B0503050000020004" pitchFamily="34" charset="0"/>
              </a:rPr>
              <a:t>, kao i slanje na nove </a:t>
            </a:r>
            <a:r>
              <a:rPr lang="sr-Latn-RS" sz="2000" i="1" dirty="0">
                <a:latin typeface="Fira Sans" panose="020B0503050000020004" pitchFamily="34" charset="0"/>
              </a:rPr>
              <a:t>topic</a:t>
            </a:r>
            <a:r>
              <a:rPr lang="sr-Latn-RS" sz="2000" dirty="0">
                <a:latin typeface="Fira Sans" panose="020B0503050000020004" pitchFamily="34" charset="0"/>
              </a:rPr>
              <a:t>-e</a:t>
            </a:r>
            <a:endParaRPr lang="sr-Latn-RS" sz="2000" i="1" dirty="0"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1AF89-43E1-0CCB-9B72-5632878D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0" y="2010063"/>
            <a:ext cx="9212606" cy="41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C6D6-DAAC-5578-9BF5-58FEFE2E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1946;p42">
            <a:extLst>
              <a:ext uri="{FF2B5EF4-FFF2-40B4-BE49-F238E27FC236}">
                <a16:creationId xmlns:a16="http://schemas.microsoft.com/office/drawing/2014/main" id="{F7DDAE7E-12F4-E244-0A4B-A13CE16D3D95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F6171BE4-55BF-D258-B3CA-10C7DE84843F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7F0E0-C62E-35D3-9BAE-26CACBE6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0" y="1338351"/>
            <a:ext cx="2363920" cy="4310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B971E-46AC-6A53-73BB-E540C778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9749489D-BBB5-5A05-DB1A-AC78D4B61289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3753E72-8856-5E68-C9B9-58CA8AF3BF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19</a:t>
            </a:r>
            <a:r>
              <a:rPr lang="en" dirty="0"/>
              <a:t>/26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2CB9D-48A0-EDD5-A9CC-6D2F7BC8217F}"/>
              </a:ext>
            </a:extLst>
          </p:cNvPr>
          <p:cNvSpPr txBox="1"/>
          <p:nvPr/>
        </p:nvSpPr>
        <p:spPr>
          <a:xfrm>
            <a:off x="4051995" y="1338351"/>
            <a:ext cx="70722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Pokretanjem flink aplikacije komandom </a:t>
            </a:r>
            <a:r>
              <a:rPr lang="sr-Latn-RS" sz="2000" i="1" dirty="0">
                <a:latin typeface="Fira Sans" panose="020B0503050000020004" pitchFamily="34" charset="0"/>
              </a:rPr>
              <a:t>mvn package </a:t>
            </a:r>
            <a:r>
              <a:rPr lang="sr-Latn-RS" sz="2000" dirty="0">
                <a:latin typeface="Fira Sans" panose="020B0503050000020004" pitchFamily="34" charset="0"/>
              </a:rPr>
              <a:t> kreira se target folder</a:t>
            </a:r>
            <a:endParaRPr lang="sr-Latn-RS" sz="2000" b="1" dirty="0">
              <a:latin typeface="Fira Sans" panose="020B05030500000200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U </a:t>
            </a:r>
            <a:r>
              <a:rPr lang="sr-Latn-RS" sz="2000" i="1" dirty="0">
                <a:latin typeface="Fira Sans" panose="020B0503050000020004" pitchFamily="34" charset="0"/>
              </a:rPr>
              <a:t>target</a:t>
            </a:r>
            <a:r>
              <a:rPr lang="sr-Latn-RS" sz="2000" dirty="0">
                <a:latin typeface="Fira Sans" panose="020B0503050000020004" pitchFamily="34" charset="0"/>
              </a:rPr>
              <a:t> folderu Java Maven aplikacije nalazi se </a:t>
            </a:r>
            <a:r>
              <a:rPr lang="sr-Latn-RS" sz="2000" b="1" dirty="0">
                <a:latin typeface="Fira Sans" panose="020B0503050000020004" pitchFamily="34" charset="0"/>
              </a:rPr>
              <a:t>SNAPSHOT.jar fajl </a:t>
            </a:r>
            <a:r>
              <a:rPr lang="sr-Latn-RS" sz="2000" dirty="0">
                <a:latin typeface="Fira Sans" panose="020B0503050000020004" pitchFamily="34" charset="0"/>
              </a:rPr>
              <a:t>neophodan za pokretanje </a:t>
            </a:r>
            <a:r>
              <a:rPr lang="sr-Latn-RS" sz="2000" i="1" dirty="0">
                <a:latin typeface="Fira Sans" panose="020B0503050000020004" pitchFamily="34" charset="0"/>
              </a:rPr>
              <a:t>Flink streaming aplikacije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7F3F3-8E70-5839-16B6-00D03728D428}"/>
              </a:ext>
            </a:extLst>
          </p:cNvPr>
          <p:cNvSpPr/>
          <p:nvPr/>
        </p:nvSpPr>
        <p:spPr>
          <a:xfrm>
            <a:off x="1486386" y="5241252"/>
            <a:ext cx="2069614" cy="2783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Korišćene tehnologije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2/</a:t>
            </a:r>
            <a:r>
              <a:rPr lang="sr-Latn-RS" dirty="0"/>
              <a:t>26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2C03C1-A5BC-8FE1-6A4B-2B9D4609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56" y="1410164"/>
            <a:ext cx="3630421" cy="188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F3D4-E04D-7C61-DADF-7A04AEE1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81" y="3723568"/>
            <a:ext cx="3824984" cy="21515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3F5BDD-1682-55CD-83E4-E4A3548C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85" y="1245267"/>
            <a:ext cx="3850449" cy="18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Cassandra - Wikipedia">
            <a:extLst>
              <a:ext uri="{FF2B5EF4-FFF2-40B4-BE49-F238E27FC236}">
                <a16:creationId xmlns:a16="http://schemas.microsoft.com/office/drawing/2014/main" id="{98712FF8-C679-9D93-4840-A6F7CC9E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85" y="3723568"/>
            <a:ext cx="3493923" cy="23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B768A-E4C1-BA45-2054-F7C59E39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AFC4-D939-D278-7CDA-ED640209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161EA8DE-0ABD-E6B9-5838-D520BC63D07F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F3BC676D-66A3-ADE2-5871-6F2D050FB7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20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AA75D6B4-7065-E3F6-8167-B598DBD155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79DF4C-22BE-92CA-29B8-9F61C0A021AA}"/>
              </a:ext>
            </a:extLst>
          </p:cNvPr>
          <p:cNvSpPr txBox="1"/>
          <p:nvPr/>
        </p:nvSpPr>
        <p:spPr>
          <a:xfrm>
            <a:off x="755200" y="1220119"/>
            <a:ext cx="106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Kreirani </a:t>
            </a:r>
            <a:r>
              <a:rPr lang="sr-Latn-RS" sz="2000" b="1" dirty="0">
                <a:latin typeface="Fira Sans" panose="020B0503050000020004" pitchFamily="34" charset="0"/>
              </a:rPr>
              <a:t>SNAPSHOT.jar </a:t>
            </a:r>
            <a:r>
              <a:rPr lang="sr-Latn-RS" sz="2000" dirty="0">
                <a:latin typeface="Fira Sans" panose="020B0503050000020004" pitchFamily="34" charset="0"/>
              </a:rPr>
              <a:t>fajl postavlja se na Flink JobManager kontejner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Kao parametar </a:t>
            </a:r>
            <a:r>
              <a:rPr lang="en-US" sz="2000" i="1" dirty="0">
                <a:latin typeface="Fira Sans" panose="020B0503050000020004" pitchFamily="34" charset="0"/>
              </a:rPr>
              <a:t>“</a:t>
            </a:r>
            <a:r>
              <a:rPr lang="sr-Latn-RS" sz="2000" i="1" dirty="0">
                <a:latin typeface="Fira Sans" panose="020B0503050000020004" pitchFamily="34" charset="0"/>
              </a:rPr>
              <a:t>Entry Class“ </a:t>
            </a:r>
            <a:r>
              <a:rPr lang="sr-Latn-RS" sz="2000" dirty="0">
                <a:latin typeface="Fira Sans" panose="020B0503050000020004" pitchFamily="34" charset="0"/>
              </a:rPr>
              <a:t>navodi se </a:t>
            </a:r>
            <a:r>
              <a:rPr lang="sr-Latn-RS" sz="2000" i="1" dirty="0">
                <a:latin typeface="Fira Sans" panose="020B0503050000020004" pitchFamily="34" charset="0"/>
              </a:rPr>
              <a:t>App.java </a:t>
            </a:r>
            <a:r>
              <a:rPr lang="sr-Latn-RS" sz="2000" dirty="0">
                <a:latin typeface="Fira Sans" panose="020B0503050000020004" pitchFamily="34" charset="0"/>
              </a:rPr>
              <a:t>klasa u projektu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E4000A-6D5C-353D-1552-12039CC0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74" y="2484551"/>
            <a:ext cx="9333052" cy="2988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F4742E-9512-9870-19F4-86C8F94B9D30}"/>
              </a:ext>
            </a:extLst>
          </p:cNvPr>
          <p:cNvSpPr/>
          <p:nvPr/>
        </p:nvSpPr>
        <p:spPr>
          <a:xfrm>
            <a:off x="3391382" y="4126376"/>
            <a:ext cx="3252486" cy="1909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0CCB5-54FE-A185-7B4C-BAA043E9D422}"/>
              </a:ext>
            </a:extLst>
          </p:cNvPr>
          <p:cNvSpPr/>
          <p:nvPr/>
        </p:nvSpPr>
        <p:spPr>
          <a:xfrm>
            <a:off x="3350871" y="3842795"/>
            <a:ext cx="6805913" cy="2315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oogle Shape;1946;p42">
            <a:extLst>
              <a:ext uri="{FF2B5EF4-FFF2-40B4-BE49-F238E27FC236}">
                <a16:creationId xmlns:a16="http://schemas.microsoft.com/office/drawing/2014/main" id="{544977E4-15A7-AD34-DABD-9EF68D445536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5D06A4-A463-4C97-660C-257A0BAC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5583"/>
            <a:ext cx="10972801" cy="5261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Flink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JobManager kontejner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6480" y="6426337"/>
            <a:ext cx="959577" cy="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21</a:t>
            </a:r>
            <a:r>
              <a:rPr lang="en" dirty="0"/>
              <a:t>/26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ADD86-C4D7-734E-8E42-CA5CEB29F2D0}"/>
              </a:ext>
            </a:extLst>
          </p:cNvPr>
          <p:cNvSpPr/>
          <p:nvPr/>
        </p:nvSpPr>
        <p:spPr>
          <a:xfrm>
            <a:off x="2072640" y="1430626"/>
            <a:ext cx="9509761" cy="641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B8BD0-173C-394A-8316-B8F99C80D186}"/>
              </a:ext>
            </a:extLst>
          </p:cNvPr>
          <p:cNvSpPr/>
          <p:nvPr/>
        </p:nvSpPr>
        <p:spPr>
          <a:xfrm>
            <a:off x="2072640" y="5324278"/>
            <a:ext cx="9509759" cy="1002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39B28-0505-E0BF-B680-B43609DF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FED-252F-39DC-BB8B-66070042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Pomoćna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(Consumer)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52B15061-7BAF-A47A-8579-BC5F426E3847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0552FC4A-C335-CACA-0B31-9CF2AC1899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41444"/>
            <a:ext cx="874857" cy="39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22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769BD64B-1ECD-94BD-1FDB-E91E8C1CBDE9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F75AEA-843F-6E72-D847-D3F4DAB71044}"/>
              </a:ext>
            </a:extLst>
          </p:cNvPr>
          <p:cNvSpPr txBox="1"/>
          <p:nvPr/>
        </p:nvSpPr>
        <p:spPr>
          <a:xfrm>
            <a:off x="708769" y="1158240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slajdu je prikazano p</a:t>
            </a:r>
            <a:r>
              <a:rPr lang="en-US" sz="2000" dirty="0" err="1">
                <a:latin typeface="Fira Sans" panose="020B0503050000020004" pitchFamily="34" charset="0"/>
              </a:rPr>
              <a:t>ostavlja</a:t>
            </a:r>
            <a:r>
              <a:rPr lang="sr-Latn-RS" sz="2000" dirty="0">
                <a:latin typeface="Fira Sans" panose="020B0503050000020004" pitchFamily="34" charset="0"/>
              </a:rPr>
              <a:t>n</a:t>
            </a:r>
            <a:r>
              <a:rPr lang="en-US" sz="2000" dirty="0">
                <a:latin typeface="Fira Sans" panose="020B0503050000020004" pitchFamily="34" charset="0"/>
              </a:rPr>
              <a:t>j</a:t>
            </a:r>
            <a:r>
              <a:rPr lang="sr-Latn-RS" sz="2000" dirty="0">
                <a:latin typeface="Fira Sans" panose="020B0503050000020004" pitchFamily="34" charset="0"/>
              </a:rPr>
              <a:t>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konfiguracije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povezivanje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i="1" dirty="0">
                <a:latin typeface="Fira Sans" panose="020B0503050000020004" pitchFamily="34" charset="0"/>
              </a:rPr>
              <a:t>Cassandra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bazom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podataka</a:t>
            </a:r>
            <a:r>
              <a:rPr lang="sr-Latn-RS" sz="2000" dirty="0">
                <a:latin typeface="Fira Sans" panose="020B0503050000020004" pitchFamily="34" charset="0"/>
              </a:rPr>
              <a:t> i </a:t>
            </a:r>
            <a:r>
              <a:rPr lang="sr-Latn-RS" sz="2000" i="1" dirty="0">
                <a:latin typeface="Fira Sans" panose="020B0503050000020004" pitchFamily="34" charset="0"/>
              </a:rPr>
              <a:t>subscribe</a:t>
            </a:r>
            <a:r>
              <a:rPr lang="sr-Latn-RS" sz="2000" dirty="0">
                <a:latin typeface="Fira Sans" panose="020B0503050000020004" pitchFamily="34" charset="0"/>
              </a:rPr>
              <a:t> na </a:t>
            </a:r>
            <a:r>
              <a:rPr lang="sr-Latn-RS" sz="2000" i="1" dirty="0">
                <a:latin typeface="Fira Sans" panose="020B0503050000020004" pitchFamily="34" charset="0"/>
              </a:rPr>
              <a:t>Kafka topic</a:t>
            </a:r>
            <a:r>
              <a:rPr lang="sr-Latn-RS" sz="2000" dirty="0">
                <a:latin typeface="Fira Sans" panose="020B0503050000020004" pitchFamily="34" charset="0"/>
              </a:rPr>
              <a:t>-e preko kojih </a:t>
            </a:r>
            <a:r>
              <a:rPr lang="sr-Latn-RS" sz="2000" i="1" dirty="0">
                <a:latin typeface="Fira Sans" panose="020B0503050000020004" pitchFamily="34" charset="0"/>
              </a:rPr>
              <a:t>Spark/Flink aplikacija</a:t>
            </a:r>
            <a:r>
              <a:rPr lang="sr-Latn-RS" sz="2000" dirty="0">
                <a:latin typeface="Fira Sans" panose="020B0503050000020004" pitchFamily="34" charset="0"/>
              </a:rPr>
              <a:t> šalje podatke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1A248-F28B-2404-14CD-81F7CC88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2037950"/>
            <a:ext cx="5478324" cy="4156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3BD7A-782D-0B7F-4820-70608CC0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5" y="3533213"/>
            <a:ext cx="4051508" cy="1416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DD395D-4333-A54C-3585-985426F55146}"/>
              </a:ext>
            </a:extLst>
          </p:cNvPr>
          <p:cNvSpPr txBox="1"/>
          <p:nvPr/>
        </p:nvSpPr>
        <p:spPr>
          <a:xfrm>
            <a:off x="708769" y="2037950"/>
            <a:ext cx="4545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Kafka URL, kao i HOST i PORT za upostavljanje konekcije sa Cassandrom dati su u Dockerfile-u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48FD61-544A-C26A-4C7A-8D34FCA7350B}"/>
              </a:ext>
            </a:extLst>
          </p:cNvPr>
          <p:cNvCxnSpPr>
            <a:stCxn id="11" idx="3"/>
          </p:cNvCxnSpPr>
          <p:nvPr/>
        </p:nvCxnSpPr>
        <p:spPr>
          <a:xfrm flipV="1">
            <a:off x="5132283" y="4241274"/>
            <a:ext cx="597957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B290-17B8-AD82-9186-9D619973E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0EB-1FD2-CCC2-A9FB-2AC3BDEE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Pomoćna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(Consumer)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upis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u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Cassandru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F2983568-02DE-964A-DDBC-228AA51859D4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928A2CD7-8E08-CC6F-AA35-B165D147C2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5360" y="6426338"/>
            <a:ext cx="1030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23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05E816C7-C0EA-F1A0-D6BD-371C180E8472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2E2570-CAE3-A8AC-D456-C423B05D9FC6}"/>
              </a:ext>
            </a:extLst>
          </p:cNvPr>
          <p:cNvSpPr txBox="1"/>
          <p:nvPr/>
        </p:nvSpPr>
        <p:spPr>
          <a:xfrm>
            <a:off x="755201" y="1178524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Pročitani podaci sa </a:t>
            </a:r>
            <a:r>
              <a:rPr lang="sr-Latn-RS" sz="2000" i="1" dirty="0">
                <a:latin typeface="Fira Sans" panose="020B0503050000020004" pitchFamily="34" charset="0"/>
              </a:rPr>
              <a:t>stockholm-fcd2</a:t>
            </a:r>
            <a:r>
              <a:rPr lang="sr-Latn-RS" sz="2000" dirty="0">
                <a:latin typeface="Fira Sans" panose="020B0503050000020004" pitchFamily="34" charset="0"/>
              </a:rPr>
              <a:t> i </a:t>
            </a:r>
            <a:r>
              <a:rPr lang="sr-Latn-RS" sz="2000" i="1" dirty="0">
                <a:latin typeface="Fira Sans" panose="020B0503050000020004" pitchFamily="34" charset="0"/>
              </a:rPr>
              <a:t>stockholm-emission2</a:t>
            </a:r>
            <a:r>
              <a:rPr lang="sr-Latn-RS" sz="2000" dirty="0">
                <a:latin typeface="Fira Sans" panose="020B0503050000020004" pitchFamily="34" charset="0"/>
              </a:rPr>
              <a:t> topic-a </a:t>
            </a:r>
            <a:r>
              <a:rPr lang="en-US" sz="2000" dirty="0" err="1">
                <a:latin typeface="Fira Sans" panose="020B0503050000020004" pitchFamily="34" charset="0"/>
              </a:rPr>
              <a:t>upisuj</a:t>
            </a:r>
            <a:r>
              <a:rPr lang="sr-Latn-RS" sz="2000" dirty="0">
                <a:latin typeface="Fira Sans" panose="020B0503050000020004" pitchFamily="34" charset="0"/>
              </a:rPr>
              <a:t>u</a:t>
            </a:r>
            <a:r>
              <a:rPr lang="en-US" sz="2000" dirty="0">
                <a:latin typeface="Fira Sans" panose="020B0503050000020004" pitchFamily="34" charset="0"/>
              </a:rPr>
              <a:t> se u </a:t>
            </a:r>
            <a:r>
              <a:rPr lang="en-US" sz="2000" i="1" dirty="0">
                <a:latin typeface="Fira Sans" panose="020B0503050000020004" pitchFamily="34" charset="0"/>
              </a:rPr>
              <a:t>Cassandra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bazu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podataka</a:t>
            </a:r>
            <a:endParaRPr lang="sr-Latn-RS" sz="2000" dirty="0">
              <a:latin typeface="Fira Sans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EBB8-C44A-32AB-46AA-CFC8EF44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51" y="2146668"/>
            <a:ext cx="4081087" cy="3115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975C8A-A76C-D0F5-7931-0D98E0EA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10" y="2434859"/>
            <a:ext cx="3868337" cy="23689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D320F-4C35-759D-ED79-17CA0ACF4DB6}"/>
              </a:ext>
            </a:extLst>
          </p:cNvPr>
          <p:cNvCxnSpPr/>
          <p:nvPr/>
        </p:nvCxnSpPr>
        <p:spPr>
          <a:xfrm>
            <a:off x="5110247" y="3704607"/>
            <a:ext cx="15897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4FDFF-FCCE-3631-C9EC-33BA615F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1A50-4778-8559-CFB0-D61A1D93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Cassandra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šema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podataka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35B8919E-69E1-DA4C-0C3D-A7C99D0EC5E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CD25C315-99C6-515E-4AA8-BDBA0E80C6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24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0D5E5B2E-4BE3-2F45-070D-56E637BCC084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38012B-40D5-6EE1-F974-DB1AD443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34" y="2424283"/>
            <a:ext cx="5420922" cy="3850618"/>
          </a:xfrm>
          <a:prstGeom prst="rect">
            <a:avLst/>
          </a:prstGeom>
        </p:spPr>
      </p:pic>
      <p:cxnSp>
        <p:nvCxnSpPr>
          <p:cNvPr id="11" name="Google Shape;1946;p42">
            <a:extLst>
              <a:ext uri="{FF2B5EF4-FFF2-40B4-BE49-F238E27FC236}">
                <a16:creationId xmlns:a16="http://schemas.microsoft.com/office/drawing/2014/main" id="{8AF683D3-6547-C825-0AA0-AFF1D9D8815F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9314CE-3584-E630-7B8E-702C70EC99E0}"/>
              </a:ext>
            </a:extLst>
          </p:cNvPr>
          <p:cNvSpPr txBox="1"/>
          <p:nvPr/>
        </p:nvSpPr>
        <p:spPr>
          <a:xfrm>
            <a:off x="755196" y="1043146"/>
            <a:ext cx="106815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Fira Sans" panose="020B0503050000020004" pitchFamily="34" charset="0"/>
              </a:rPr>
              <a:t>Cassandra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šemom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podataka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kreiraju</a:t>
            </a:r>
            <a:r>
              <a:rPr lang="en-US" sz="2000" dirty="0">
                <a:latin typeface="Fira Sans" panose="020B0503050000020004" pitchFamily="34" charset="0"/>
              </a:rPr>
              <a:t> se </a:t>
            </a:r>
            <a:r>
              <a:rPr lang="en-US" sz="2000" dirty="0" err="1">
                <a:latin typeface="Fira Sans" panose="020B0503050000020004" pitchFamily="34" charset="0"/>
              </a:rPr>
              <a:t>dve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tabele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okviru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keyspace</a:t>
            </a:r>
            <a:r>
              <a:rPr lang="en-US" sz="2000" dirty="0">
                <a:latin typeface="Fira Sans" panose="020B0503050000020004" pitchFamily="34" charset="0"/>
              </a:rPr>
              <a:t>-a: 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Fira Sans" panose="020B0503050000020004" pitchFamily="34" charset="0"/>
              </a:rPr>
              <a:t>pollution </a:t>
            </a:r>
            <a:r>
              <a:rPr lang="en-US" sz="2000" dirty="0">
                <a:latin typeface="Fira Sans" panose="020B0503050000020004" pitchFamily="34" charset="0"/>
              </a:rPr>
              <a:t>- za </a:t>
            </a:r>
            <a:r>
              <a:rPr lang="en-US" sz="2000" dirty="0" err="1">
                <a:latin typeface="Fira Sans" panose="020B0503050000020004" pitchFamily="34" charset="0"/>
              </a:rPr>
              <a:t>čuvanje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podataka</a:t>
            </a:r>
            <a:r>
              <a:rPr lang="en-US" sz="2000" dirty="0">
                <a:latin typeface="Fira Sans" panose="020B0503050000020004" pitchFamily="34" charset="0"/>
              </a:rPr>
              <a:t> o </a:t>
            </a:r>
            <a:r>
              <a:rPr lang="en-US" sz="2000" dirty="0" err="1">
                <a:latin typeface="Fira Sans" panose="020B0503050000020004" pitchFamily="34" charset="0"/>
              </a:rPr>
              <a:t>emisiji</a:t>
            </a:r>
            <a:r>
              <a:rPr lang="en-US" sz="2000" dirty="0">
                <a:latin typeface="Fira Sans" panose="020B0503050000020004" pitchFamily="34" charset="0"/>
              </a:rPr>
              <a:t>/</a:t>
            </a:r>
            <a:r>
              <a:rPr lang="en-US" sz="2000" dirty="0" err="1">
                <a:latin typeface="Fira Sans" panose="020B0503050000020004" pitchFamily="34" charset="0"/>
              </a:rPr>
              <a:t>zagađenju</a:t>
            </a:r>
            <a:endParaRPr lang="en-US" sz="2000" dirty="0">
              <a:latin typeface="Fira Sans" panose="020B0503050000020004" pitchFamily="34" charset="0"/>
            </a:endParaRP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Fira Sans" panose="020B0503050000020004" pitchFamily="34" charset="0"/>
              </a:rPr>
              <a:t>traffic </a:t>
            </a:r>
            <a:r>
              <a:rPr lang="en-US" sz="2000" dirty="0">
                <a:latin typeface="Fira Sans" panose="020B0503050000020004" pitchFamily="34" charset="0"/>
              </a:rPr>
              <a:t>– za </a:t>
            </a:r>
            <a:r>
              <a:rPr lang="en-US" sz="2000" dirty="0" err="1">
                <a:latin typeface="Fira Sans" panose="020B0503050000020004" pitchFamily="34" charset="0"/>
              </a:rPr>
              <a:t>čuvanje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podataka</a:t>
            </a:r>
            <a:r>
              <a:rPr lang="en-US" sz="2000" dirty="0">
                <a:latin typeface="Fira Sans" panose="020B0503050000020004" pitchFamily="34" charset="0"/>
              </a:rPr>
              <a:t> o </a:t>
            </a:r>
            <a:r>
              <a:rPr lang="en-US" sz="2000" dirty="0" err="1">
                <a:latin typeface="Fira Sans" panose="020B0503050000020004" pitchFamily="34" charset="0"/>
              </a:rPr>
              <a:t>broju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en-US" sz="2000" dirty="0">
                <a:latin typeface="Fira Sans" panose="020B0503050000020004" pitchFamily="34" charset="0"/>
              </a:rPr>
              <a:t> po </a:t>
            </a:r>
            <a:r>
              <a:rPr lang="en-US" sz="2000" dirty="0" err="1">
                <a:latin typeface="Fira Sans" panose="020B0503050000020004" pitchFamily="34" charset="0"/>
              </a:rPr>
              <a:t>ulici</a:t>
            </a:r>
            <a:endParaRPr lang="sr-Latn-RS" sz="20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Cassandra – 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cqlsh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/>
              <a:t>25</a:t>
            </a:r>
            <a:r>
              <a:rPr lang="en"/>
              <a:t>/26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FD6E0FF-129E-752D-0406-2F4F8A47A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8" y="1749617"/>
            <a:ext cx="4915140" cy="20487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F432C-A2BE-2AFE-9BFC-17CFA418CD96}"/>
              </a:ext>
            </a:extLst>
          </p:cNvPr>
          <p:cNvSpPr/>
          <p:nvPr/>
        </p:nvSpPr>
        <p:spPr>
          <a:xfrm>
            <a:off x="3851958" y="2660761"/>
            <a:ext cx="568968" cy="1909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3961A-03FD-CD4F-8740-F2DEB87BBDF4}"/>
              </a:ext>
            </a:extLst>
          </p:cNvPr>
          <p:cNvSpPr/>
          <p:nvPr/>
        </p:nvSpPr>
        <p:spPr>
          <a:xfrm>
            <a:off x="3851957" y="3564901"/>
            <a:ext cx="1292537" cy="1909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279B15-DFBC-C885-196F-86EE0408E9D6}"/>
              </a:ext>
            </a:extLst>
          </p:cNvPr>
          <p:cNvCxnSpPr/>
          <p:nvPr/>
        </p:nvCxnSpPr>
        <p:spPr>
          <a:xfrm flipH="1">
            <a:off x="4136442" y="3798325"/>
            <a:ext cx="1087565" cy="9540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31AF9A-688E-45D7-8744-921B543007B7}"/>
              </a:ext>
            </a:extLst>
          </p:cNvPr>
          <p:cNvCxnSpPr>
            <a:cxnSpLocks/>
          </p:cNvCxnSpPr>
          <p:nvPr/>
        </p:nvCxnSpPr>
        <p:spPr>
          <a:xfrm>
            <a:off x="7386762" y="3798325"/>
            <a:ext cx="1380336" cy="9540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90E46E-B7F3-EFBF-62F8-ADD5968797EC}"/>
              </a:ext>
            </a:extLst>
          </p:cNvPr>
          <p:cNvSpPr txBox="1"/>
          <p:nvPr/>
        </p:nvSpPr>
        <p:spPr>
          <a:xfrm>
            <a:off x="708769" y="1177157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slajdu su prikazane kreirane tabele, kao i primeri upisanih podataka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B6BE4-9C1B-2AA8-A84D-DC862CAF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2" y="4752409"/>
            <a:ext cx="6749170" cy="885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E6442-61D1-4ADA-AE55-AB311095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52409"/>
            <a:ext cx="4085328" cy="8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54-F755-A3F1-FF3C-97F127BC7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8218"/>
            <a:ext cx="10058400" cy="1101563"/>
          </a:xfrm>
        </p:spPr>
        <p:txBody>
          <a:bodyPr>
            <a:normAutofit/>
          </a:bodyPr>
          <a:lstStyle/>
          <a:p>
            <a:pPr algn="ctr"/>
            <a:r>
              <a:rPr lang="sr-Latn-RS" sz="6600" dirty="0">
                <a:latin typeface="Fira Sans" panose="020B0503050000020004" pitchFamily="34" charset="0"/>
              </a:rPr>
              <a:t>Hvala na pažnji!</a:t>
            </a:r>
            <a:endParaRPr lang="en-US" sz="6600" dirty="0">
              <a:latin typeface="Fira Sans" panose="020B05030500000200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A295-2571-97CC-F712-5EA446BFCB6A}"/>
              </a:ext>
            </a:extLst>
          </p:cNvPr>
          <p:cNvCxnSpPr/>
          <p:nvPr/>
        </p:nvCxnSpPr>
        <p:spPr>
          <a:xfrm>
            <a:off x="1066800" y="4340506"/>
            <a:ext cx="101490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;p7">
            <a:extLst>
              <a:ext uri="{FF2B5EF4-FFF2-40B4-BE49-F238E27FC236}">
                <a16:creationId xmlns:a16="http://schemas.microsoft.com/office/drawing/2014/main" id="{4C43A950-FC89-8A1E-8161-47C2560E9A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5868" y="6426337"/>
            <a:ext cx="9501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26/26</a:t>
            </a:r>
          </a:p>
        </p:txBody>
      </p:sp>
    </p:spTree>
    <p:extLst>
      <p:ext uri="{BB962C8B-B14F-4D97-AF65-F5344CB8AC3E}">
        <p14:creationId xmlns:p14="http://schemas.microsoft.com/office/powerpoint/2010/main" val="32612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F0102-86A6-E2AC-E630-7BB23681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530"/>
            <a:ext cx="12192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Kontejneri – Docker Desktop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884642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3/26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803CE8-15F5-D317-E912-8E419006AC2F}"/>
              </a:ext>
            </a:extLst>
          </p:cNvPr>
          <p:cNvSpPr/>
          <p:nvPr/>
        </p:nvSpPr>
        <p:spPr>
          <a:xfrm>
            <a:off x="1097280" y="3169920"/>
            <a:ext cx="10911840" cy="30987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A67D-6A76-048F-CE24-4E8DE03C3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138-A5A5-A18F-A5E4-0465AD6E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Kafka Producer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skripta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7D72D8FC-13F0-3823-369C-8FD866157CE3}"/>
              </a:ext>
            </a:extLst>
          </p:cNvPr>
          <p:cNvCxnSpPr/>
          <p:nvPr/>
        </p:nvCxnSpPr>
        <p:spPr>
          <a:xfrm>
            <a:off x="755200" y="867430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D0A16A2B-76F8-5A44-0E6B-22FA2E9E3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4</a:t>
            </a:r>
            <a:r>
              <a:rPr lang="en" dirty="0"/>
              <a:t>/26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599AC-2A94-212A-ECCD-8EFD7E319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6" r="5380" b="2807"/>
          <a:stretch/>
        </p:blipFill>
        <p:spPr>
          <a:xfrm>
            <a:off x="1489904" y="3429000"/>
            <a:ext cx="2341317" cy="682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065E3C-713B-45E6-7B7C-859CF308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28" y="954556"/>
            <a:ext cx="6008140" cy="58317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8C4D01-0AFC-0BEE-37F1-87D1BA96700D}"/>
              </a:ext>
            </a:extLst>
          </p:cNvPr>
          <p:cNvCxnSpPr>
            <a:cxnSpLocks/>
          </p:cNvCxnSpPr>
          <p:nvPr/>
        </p:nvCxnSpPr>
        <p:spPr>
          <a:xfrm>
            <a:off x="1169043" y="1730415"/>
            <a:ext cx="42131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3DB5D-6C1E-30DC-F457-CE33DD826754}"/>
              </a:ext>
            </a:extLst>
          </p:cNvPr>
          <p:cNvSpPr txBox="1"/>
          <p:nvPr/>
        </p:nvSpPr>
        <p:spPr>
          <a:xfrm>
            <a:off x="609600" y="1089495"/>
            <a:ext cx="4599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Fira Sans" panose="020B0503050000020004" pitchFamily="34" charset="0"/>
              </a:rPr>
              <a:t>Producer </a:t>
            </a:r>
            <a:r>
              <a:rPr lang="en-US" sz="2000" dirty="0" err="1">
                <a:latin typeface="Fira Sans" panose="020B0503050000020004" pitchFamily="34" charset="0"/>
              </a:rPr>
              <a:t>skripta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čita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podatke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iz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odgovarajućih</a:t>
            </a:r>
            <a:r>
              <a:rPr lang="en-US" sz="2000" dirty="0">
                <a:latin typeface="Fira Sans" panose="020B0503050000020004" pitchFamily="34" charset="0"/>
              </a:rPr>
              <a:t> .</a:t>
            </a:r>
            <a:r>
              <a:rPr lang="en-US" sz="2000" i="1" dirty="0">
                <a:latin typeface="Fira Sans" panose="020B0503050000020004" pitchFamily="34" charset="0"/>
              </a:rPr>
              <a:t>csv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fajlova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nakon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čega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šalje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odgovarajući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b="1" dirty="0">
                <a:latin typeface="Fira Sans" panose="020B0503050000020004" pitchFamily="34" charset="0"/>
              </a:rPr>
              <a:t>Kafka topic</a:t>
            </a:r>
            <a:r>
              <a:rPr lang="en-US" sz="2000" dirty="0">
                <a:latin typeface="Fira Sans" panose="020B0503050000020004" pitchFamily="34" charset="0"/>
              </a:rPr>
              <a:t> (</a:t>
            </a:r>
            <a:r>
              <a:rPr lang="en-US" sz="2000" i="1" dirty="0" err="1">
                <a:latin typeface="Fira Sans" panose="020B0503050000020004" pitchFamily="34" charset="0"/>
              </a:rPr>
              <a:t>stockholm-fcd</a:t>
            </a:r>
            <a:r>
              <a:rPr lang="en-US" sz="2000" i="1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ili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i="1" dirty="0" err="1">
                <a:latin typeface="Fira Sans" panose="020B0503050000020004" pitchFamily="34" charset="0"/>
              </a:rPr>
              <a:t>stockholm</a:t>
            </a:r>
            <a:r>
              <a:rPr lang="en-US" sz="2000" i="1" dirty="0">
                <a:latin typeface="Fira Sans" panose="020B0503050000020004" pitchFamily="34" charset="0"/>
              </a:rPr>
              <a:t>-emission</a:t>
            </a:r>
            <a:r>
              <a:rPr lang="en-US" sz="2000" dirty="0">
                <a:latin typeface="Fira Sans" panose="020B0503050000020004" pitchFamily="34" charset="0"/>
              </a:rPr>
              <a:t>)</a:t>
            </a:r>
            <a:endParaRPr lang="sr-Latn-RS" sz="2000" dirty="0">
              <a:latin typeface="Fira Sans" panose="020B05030500000200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78C24-09B8-C32F-7B23-BC665A6A75C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31221" y="3770453"/>
            <a:ext cx="15510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F029F-1326-B20A-95AA-A7016BCB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38A-695B-78D4-E8C7-BBA25A2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Kafka Producer – docker logs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20B63581-81D1-07B2-BC68-BCB898DCA060}"/>
              </a:ext>
            </a:extLst>
          </p:cNvPr>
          <p:cNvCxnSpPr/>
          <p:nvPr/>
        </p:nvCxnSpPr>
        <p:spPr>
          <a:xfrm>
            <a:off x="755200" y="867430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F71D3D7-988E-43B6-675A-D450B5F3A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5</a:t>
            </a:r>
            <a:r>
              <a:rPr lang="en" dirty="0"/>
              <a:t>/26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233C4B-7B6D-B8ED-E231-87AC36245C53}"/>
              </a:ext>
            </a:extLst>
          </p:cNvPr>
          <p:cNvCxnSpPr>
            <a:cxnSpLocks/>
          </p:cNvCxnSpPr>
          <p:nvPr/>
        </p:nvCxnSpPr>
        <p:spPr>
          <a:xfrm>
            <a:off x="1169043" y="1730415"/>
            <a:ext cx="42131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2A2164-9542-CDA0-12C8-6C4E826A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82" y="954302"/>
            <a:ext cx="10133635" cy="5378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8B2590-0C10-204A-C1DD-EA506EEC505C}"/>
              </a:ext>
            </a:extLst>
          </p:cNvPr>
          <p:cNvSpPr/>
          <p:nvPr/>
        </p:nvSpPr>
        <p:spPr>
          <a:xfrm>
            <a:off x="2118167" y="1117627"/>
            <a:ext cx="943337" cy="284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1D997-4B04-0A08-9796-37F9E1F9052B}"/>
              </a:ext>
            </a:extLst>
          </p:cNvPr>
          <p:cNvSpPr/>
          <p:nvPr/>
        </p:nvSpPr>
        <p:spPr>
          <a:xfrm>
            <a:off x="1920714" y="1565419"/>
            <a:ext cx="8398115" cy="13919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7CE74-FDDC-3F37-B84F-78E5C3F5B7BD}"/>
              </a:ext>
            </a:extLst>
          </p:cNvPr>
          <p:cNvSpPr/>
          <p:nvPr/>
        </p:nvSpPr>
        <p:spPr>
          <a:xfrm>
            <a:off x="1920715" y="2957332"/>
            <a:ext cx="9242102" cy="33753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A9B7-1C3D-3328-F3C9-0540990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4808-A740-E81F-9F3B-22BCCE5B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67419FE3-9D40-128C-6B33-B50D6C2996AE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C1F4E648-DA57-8744-367F-18342ED2D8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6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B3A73D46-682B-FFF2-16DE-1A0104450619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B73F77-1689-818D-C351-2E92B9839FA2}"/>
              </a:ext>
            </a:extLst>
          </p:cNvPr>
          <p:cNvSpPr txBox="1"/>
          <p:nvPr/>
        </p:nvSpPr>
        <p:spPr>
          <a:xfrm>
            <a:off x="708769" y="1158240"/>
            <a:ext cx="1068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Osnovni zadatak </a:t>
            </a:r>
            <a:r>
              <a:rPr lang="sr-Latn-RS" sz="2000" i="1" dirty="0">
                <a:latin typeface="Fira Sans" panose="020B0503050000020004" pitchFamily="34" charset="0"/>
              </a:rPr>
              <a:t>Spark streaming </a:t>
            </a:r>
            <a:r>
              <a:rPr lang="sr-Latn-RS" sz="2000" dirty="0">
                <a:latin typeface="Fira Sans" panose="020B0503050000020004" pitchFamily="34" charset="0"/>
              </a:rPr>
              <a:t>aplikacije jeste da čita podatke sa Kafka topic-a </a:t>
            </a:r>
            <a:r>
              <a:rPr lang="sr-Latn-RS" sz="2000" i="1" dirty="0">
                <a:latin typeface="Fira Sans" panose="020B0503050000020004" pitchFamily="34" charset="0"/>
              </a:rPr>
              <a:t>stockholm-emission </a:t>
            </a:r>
            <a:r>
              <a:rPr lang="sr-Latn-RS" sz="2000" dirty="0">
                <a:latin typeface="Fira Sans" panose="020B0503050000020004" pitchFamily="34" charset="0"/>
              </a:rPr>
              <a:t>i</a:t>
            </a:r>
            <a:r>
              <a:rPr lang="sr-Latn-RS" sz="2000" i="1" dirty="0">
                <a:latin typeface="Fira Sans" panose="020B0503050000020004" pitchFamily="34" charset="0"/>
              </a:rPr>
              <a:t> stockholm-fcd</a:t>
            </a:r>
            <a:r>
              <a:rPr lang="sr-Latn-RS" sz="2000" dirty="0">
                <a:latin typeface="Fira Sans" panose="020B0503050000020004" pitchFamily="34" charset="0"/>
              </a:rPr>
              <a:t>, nakon čega će ih obraditi i slati na nove topic-e: </a:t>
            </a:r>
            <a:r>
              <a:rPr lang="sr-Latn-RS" sz="2000" i="1" dirty="0">
                <a:latin typeface="Fira Sans" panose="020B0503050000020004" pitchFamily="34" charset="0"/>
              </a:rPr>
              <a:t>stockholm-emission2</a:t>
            </a:r>
            <a:r>
              <a:rPr lang="sr-Latn-RS" sz="2000" dirty="0">
                <a:latin typeface="Fira Sans" panose="020B0503050000020004" pitchFamily="34" charset="0"/>
              </a:rPr>
              <a:t> i </a:t>
            </a:r>
            <a:r>
              <a:rPr lang="sr-Latn-RS" sz="2000" i="1" dirty="0">
                <a:latin typeface="Fira Sans" panose="020B0503050000020004" pitchFamily="34" charset="0"/>
              </a:rPr>
              <a:t>stockholm-fcd2</a:t>
            </a:r>
            <a:r>
              <a:rPr lang="sr-Latn-RS" sz="2000" dirty="0">
                <a:latin typeface="Fira Sans" panose="020B0503050000020004" pitchFamily="34" charset="0"/>
              </a:rPr>
              <a:t>, respektivno.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9F92-A6C3-1F34-B4EA-D98EFF6C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7" y="2776625"/>
            <a:ext cx="4024181" cy="1015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E98E2-4116-2C9F-B230-0DCE3DE9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79" y="2473541"/>
            <a:ext cx="4311594" cy="1601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E9741-EE2A-EE3D-9715-531BEBA8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27" y="4663996"/>
            <a:ext cx="4070612" cy="1056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40B63B-A23E-FAF9-9690-82EEF4628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79" y="4384459"/>
            <a:ext cx="4311594" cy="16554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01563-8242-72F1-F9CE-0830DD7558C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135408" y="3274467"/>
            <a:ext cx="1633771" cy="99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04754-6300-488C-B8F5-55CA5B3DCB39}"/>
              </a:ext>
            </a:extLst>
          </p:cNvPr>
          <p:cNvCxnSpPr>
            <a:cxnSpLocks/>
          </p:cNvCxnSpPr>
          <p:nvPr/>
        </p:nvCxnSpPr>
        <p:spPr>
          <a:xfrm flipV="1">
            <a:off x="5135408" y="5222550"/>
            <a:ext cx="1633771" cy="99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AA6E-17E2-FAD5-2892-4E6DA787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F69B-31A9-04DA-EDE2-3BE07CB6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Spark Master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2983E92D-D91D-A976-4D85-D740C8350783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0FA1373-0971-E5C4-53A0-4CAB8851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7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42D5C43E-A9DE-5EC9-52DA-3EA7AB3BB353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9C2224-4289-4B17-8809-539F42000BC1}"/>
              </a:ext>
            </a:extLst>
          </p:cNvPr>
          <p:cNvSpPr txBox="1"/>
          <p:nvPr/>
        </p:nvSpPr>
        <p:spPr>
          <a:xfrm>
            <a:off x="708769" y="1158240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Na </a:t>
            </a:r>
            <a:r>
              <a:rPr lang="en-US" sz="2000" dirty="0" err="1">
                <a:latin typeface="Fira Sans" panose="020B0503050000020004" pitchFamily="34" charset="0"/>
              </a:rPr>
              <a:t>slajdu</a:t>
            </a:r>
            <a:r>
              <a:rPr lang="en-US" sz="2000" dirty="0">
                <a:latin typeface="Fira Sans" panose="020B0503050000020004" pitchFamily="34" charset="0"/>
              </a:rPr>
              <a:t> je </a:t>
            </a:r>
            <a:r>
              <a:rPr lang="en-US" sz="2000" dirty="0" err="1">
                <a:latin typeface="Fira Sans" panose="020B0503050000020004" pitchFamily="34" charset="0"/>
              </a:rPr>
              <a:t>prikazano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izvršenje</a:t>
            </a:r>
            <a:r>
              <a:rPr lang="en-US" sz="2000" dirty="0">
                <a:latin typeface="Fira Sans" panose="020B0503050000020004" pitchFamily="34" charset="0"/>
              </a:rPr>
              <a:t> Spark streaming </a:t>
            </a:r>
            <a:r>
              <a:rPr lang="en-US" sz="2000" dirty="0" err="1">
                <a:latin typeface="Fira Sans" panose="020B0503050000020004" pitchFamily="34" charset="0"/>
              </a:rPr>
              <a:t>aplikacije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na</a:t>
            </a:r>
            <a:r>
              <a:rPr lang="en-US" sz="2000" dirty="0">
                <a:latin typeface="Fira Sans" panose="020B0503050000020004" pitchFamily="34" charset="0"/>
              </a:rPr>
              <a:t> Spark Master-u</a:t>
            </a:r>
            <a:endParaRPr lang="sr-Latn-RS" sz="2000" dirty="0">
              <a:latin typeface="Fira Sans" panose="020B05030500000200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C119D4-9231-C851-7160-43A26EBE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1413643" y="1693202"/>
            <a:ext cx="9364713" cy="45918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08B41C-55F4-262E-14C4-7BDC2AD72D01}"/>
              </a:ext>
            </a:extLst>
          </p:cNvPr>
          <p:cNvSpPr/>
          <p:nvPr/>
        </p:nvSpPr>
        <p:spPr>
          <a:xfrm>
            <a:off x="1469985" y="4751407"/>
            <a:ext cx="9265534" cy="682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D1ED-92EA-92E7-7F40-B0C347BC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68B-0E23-4A68-616A-C90E08D7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Spark Jobs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71DE2697-2049-D025-7724-36B8A49620B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FE5180F6-02F1-3FA1-68F2-2419B3006A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8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AC703876-1F20-4235-ACAC-AEA0BC2C7105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5229A29-0738-B6EF-F121-6DD64EE34044}"/>
              </a:ext>
            </a:extLst>
          </p:cNvPr>
          <p:cNvSpPr/>
          <p:nvPr/>
        </p:nvSpPr>
        <p:spPr>
          <a:xfrm>
            <a:off x="1469985" y="4751407"/>
            <a:ext cx="9265534" cy="682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B5A69-E9E0-6958-8897-AD16CDBA7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67"/>
          <a:stretch/>
        </p:blipFill>
        <p:spPr>
          <a:xfrm>
            <a:off x="900800" y="1090682"/>
            <a:ext cx="10411917" cy="52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04CD-631D-87D1-8F2A-12D15C73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6F13-55F8-4F4A-9A72-0A28BC95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Apache 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</a:t>
            </a:r>
            <a:r>
              <a:rPr lang="en-US" sz="40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</a:t>
            </a:r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– Streaming Query Statistics</a:t>
            </a: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08650011-10B7-F98B-AC94-0535AC877678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2FA403F-EFE8-E7B0-7757-F5B1D568D1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9</a:t>
            </a:r>
            <a:r>
              <a:rPr lang="en" dirty="0"/>
              <a:t>/26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877C3169-DED7-575E-DE52-DC23B675CC38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C519F9B-EECD-96EF-195B-19B37E6B45D6}"/>
              </a:ext>
            </a:extLst>
          </p:cNvPr>
          <p:cNvSpPr/>
          <p:nvPr/>
        </p:nvSpPr>
        <p:spPr>
          <a:xfrm>
            <a:off x="1469985" y="4751407"/>
            <a:ext cx="9265534" cy="682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0992A-ABBF-65E6-7195-5E80A27B3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99"/>
          <a:stretch/>
        </p:blipFill>
        <p:spPr>
          <a:xfrm>
            <a:off x="717986" y="1146845"/>
            <a:ext cx="10769531" cy="51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14632</TotalTime>
  <Words>611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Fira Sans</vt:lpstr>
      <vt:lpstr>Fira Sans Condensed SemiBold</vt:lpstr>
      <vt:lpstr>Fira Sans Extra Condensed</vt:lpstr>
      <vt:lpstr>Retrospect</vt:lpstr>
      <vt:lpstr>  BIG DATA SYSTEMS</vt:lpstr>
      <vt:lpstr>Korišćene tehnologije</vt:lpstr>
      <vt:lpstr>Kontejneri – Docker Desktop</vt:lpstr>
      <vt:lpstr>Kafka Producer skripta</vt:lpstr>
      <vt:lpstr>Kafka Producer – docker logs</vt:lpstr>
      <vt:lpstr>Apache Spark aplikacija</vt:lpstr>
      <vt:lpstr>Apache Spark aplikacija – Spark Master</vt:lpstr>
      <vt:lpstr>Apache Spark aplikacija – Spark Jobs</vt:lpstr>
      <vt:lpstr>Apache Spark aplikacija – Streaming Query Statistics</vt:lpstr>
      <vt:lpstr>Apache Spark aplikacija – batch obrada</vt:lpstr>
      <vt:lpstr>Apache Flink aplikacija</vt:lpstr>
      <vt:lpstr>Apache Flink aplikacija - POJO</vt:lpstr>
      <vt:lpstr>Apache Flink aplikacija - Deserializers</vt:lpstr>
      <vt:lpstr>Apache Flink aplikacija - Analytics</vt:lpstr>
      <vt:lpstr>Apache Flink aplikacija - Analytics</vt:lpstr>
      <vt:lpstr>Apache Flink aplikacija - Serializers</vt:lpstr>
      <vt:lpstr>Apache Flink aplikacija – App.java</vt:lpstr>
      <vt:lpstr>Apache Flink aplikacija – App.java</vt:lpstr>
      <vt:lpstr>Apache Flink aplikacija</vt:lpstr>
      <vt:lpstr>Apache Flink aplikacija</vt:lpstr>
      <vt:lpstr>Apache Flink aplikacija – JobManager kontejner</vt:lpstr>
      <vt:lpstr>Pomoćna aplikacija (Consumer) </vt:lpstr>
      <vt:lpstr>Pomoćna aplikacija (Consumer) – upis u Cassandru</vt:lpstr>
      <vt:lpstr>Cassandra šema podataka</vt:lpstr>
      <vt:lpstr>Cassandra – cqlsh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Zarko Cojbasic</dc:creator>
  <cp:lastModifiedBy>Zarko Cojbasic</cp:lastModifiedBy>
  <cp:revision>137</cp:revision>
  <dcterms:created xsi:type="dcterms:W3CDTF">2023-12-01T09:53:09Z</dcterms:created>
  <dcterms:modified xsi:type="dcterms:W3CDTF">2024-02-25T17:37:41Z</dcterms:modified>
</cp:coreProperties>
</file>