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8" r:id="rId2"/>
    <p:sldId id="323" r:id="rId3"/>
    <p:sldId id="324" r:id="rId4"/>
    <p:sldId id="370" r:id="rId5"/>
    <p:sldId id="371" r:id="rId6"/>
    <p:sldId id="389" r:id="rId7"/>
    <p:sldId id="390" r:id="rId8"/>
    <p:sldId id="391" r:id="rId9"/>
    <p:sldId id="392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3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6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B6B7-5589-43F1-802F-94B686A3B68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EFB8C-B410-4AFD-BD17-8D7CADBE2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3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2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0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4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9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25859" y="6434384"/>
            <a:ext cx="2130675" cy="365125"/>
          </a:xfrm>
        </p:spPr>
        <p:txBody>
          <a:bodyPr/>
          <a:lstStyle>
            <a:lvl1pPr>
              <a:defRPr sz="2400" b="1">
                <a:latin typeface="Fira Sans Extra Condensed" panose="020B0503050000020004" pitchFamily="34" charset="0"/>
              </a:defRPr>
            </a:lvl1pPr>
          </a:lstStyle>
          <a:p>
            <a:fld id="{813EF32A-FADE-4F64-AF52-8AD62847B3ED}" type="slidenum">
              <a:rPr lang="en-US" smtClean="0"/>
              <a:pPr/>
              <a:t>‹#›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37474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C0B9-15CC-2CDB-26BA-8292B1AE6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512" y="2354869"/>
            <a:ext cx="10231935" cy="1116578"/>
          </a:xfrm>
        </p:spPr>
        <p:txBody>
          <a:bodyPr/>
          <a:lstStyle/>
          <a:p>
            <a:pPr algn="ctr"/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ru-R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sr-Latn-RS" sz="5000" b="1" i="0" u="none" strike="noStrike" baseline="0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BIG DATA SYSTEMS</a:t>
            </a:r>
            <a:endParaRPr lang="en-US" sz="5000" dirty="0">
              <a:latin typeface="Fira Sans Condensed SemiBold" panose="020B0603050000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B477C-A33E-26B8-2A2A-A0E0DECF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706" y="4373508"/>
            <a:ext cx="2990587" cy="1778318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sr-Cyrl-R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	</a:t>
            </a:r>
            <a:r>
              <a:rPr lang="sr-Latn-RS" sz="1800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STUDENT</a:t>
            </a:r>
            <a:r>
              <a:rPr lang="sr-Cyrl-RS" sz="1800" b="0" i="0" u="none" strike="noStrike" baseline="0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: 	</a:t>
            </a:r>
          </a:p>
          <a:p>
            <a:pPr algn="ctr"/>
            <a:r>
              <a:rPr lang="sr-Latn-RS" sz="1800" b="0" i="0" u="none" strike="noStrike" baseline="0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 Emilija ćojbašić 1645</a:t>
            </a:r>
            <a:r>
              <a:rPr lang="sr-Cyrl-R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E11A71-B7DD-9700-B2B3-602C174A8574}"/>
              </a:ext>
            </a:extLst>
          </p:cNvPr>
          <p:cNvCxnSpPr/>
          <p:nvPr/>
        </p:nvCxnSpPr>
        <p:spPr>
          <a:xfrm>
            <a:off x="1010512" y="3540411"/>
            <a:ext cx="102319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426A6B-B770-557D-EE28-C83D1D702875}"/>
              </a:ext>
            </a:extLst>
          </p:cNvPr>
          <p:cNvSpPr txBox="1"/>
          <p:nvPr/>
        </p:nvSpPr>
        <p:spPr>
          <a:xfrm>
            <a:off x="3703380" y="3666792"/>
            <a:ext cx="484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Project </a:t>
            </a:r>
            <a:r>
              <a:rPr lang="sr-Latn-RS" sz="2400" dirty="0">
                <a:solidFill>
                  <a:prstClr val="black"/>
                </a:solidFill>
                <a:latin typeface="Fira Sans Condensed SemiBold" panose="020B0603050000020004" pitchFamily="34" charset="0"/>
              </a:rPr>
              <a:t>3</a:t>
            </a:r>
            <a:r>
              <a:rPr kumimoji="0" lang="sr-Latn-R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Big Mobility Data Analytics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444049-AA00-F8C9-C0CD-6F4417018ADC}"/>
              </a:ext>
            </a:extLst>
          </p:cNvPr>
          <p:cNvCxnSpPr>
            <a:cxnSpLocks/>
          </p:cNvCxnSpPr>
          <p:nvPr/>
        </p:nvCxnSpPr>
        <p:spPr>
          <a:xfrm>
            <a:off x="1208076" y="4345069"/>
            <a:ext cx="99476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951C562C-2878-AF32-C9EB-51279FB43336}"/>
              </a:ext>
            </a:extLst>
          </p:cNvPr>
          <p:cNvSpPr txBox="1">
            <a:spLocks/>
          </p:cNvSpPr>
          <p:nvPr/>
        </p:nvSpPr>
        <p:spPr>
          <a:xfrm>
            <a:off x="533956" y="66745"/>
            <a:ext cx="11219755" cy="1116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494BA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sr-Cyrl-RS" sz="1800" b="0" i="0" u="none" strike="noStrike" kern="1200" cap="all" spc="2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494BA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sr-Cyrl-RS" sz="1800" b="0" i="0" u="none" strike="noStrike" kern="1200" cap="all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	</a:t>
            </a:r>
            <a:endParaRPr kumimoji="0" lang="en-US" sz="1800" b="0" i="0" u="none" strike="noStrike" kern="1200" cap="all" spc="2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3494BA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7200" b="1" i="0" u="none" strike="noStrike" kern="1200" cap="all" spc="2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Univerzitet</a:t>
            </a:r>
            <a:r>
              <a:rPr kumimoji="0" lang="en-US" sz="7200" b="1" i="0" u="none" strike="noStrike" kern="1200" cap="all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 u </a:t>
            </a:r>
            <a:r>
              <a:rPr kumimoji="0" lang="en-US" sz="7200" b="1" i="0" u="none" strike="noStrike" kern="1200" cap="all" spc="2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ni</a:t>
            </a:r>
            <a:r>
              <a:rPr lang="sr-Latn-RS" sz="7200" b="1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šu</a:t>
            </a:r>
            <a:endParaRPr kumimoji="0" lang="sr-Cyrl-RS" sz="7200" b="0" i="0" u="none" strike="noStrike" kern="1200" cap="all" spc="2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Condensed SemiBold" panose="020B06030500000200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3494BA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sr-Cyrl-RS" sz="7200" b="1" i="0" u="none" strike="noStrike" kern="1200" cap="all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      </a:t>
            </a:r>
            <a:r>
              <a:rPr lang="sr-Latn-RS" sz="7200" b="1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elektronski fakultet</a:t>
            </a:r>
            <a:r>
              <a:rPr kumimoji="0" lang="sr-Cyrl-RS" sz="2600" b="0" i="0" u="none" strike="noStrike" kern="1200" cap="all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	</a:t>
            </a:r>
            <a:endParaRPr kumimoji="0" lang="en-US" sz="2600" b="0" i="0" u="none" strike="noStrike" kern="1200" cap="all" spc="200" normalizeH="0" baseline="0" noProof="0" dirty="0">
              <a:ln>
                <a:noFill/>
              </a:ln>
              <a:solidFill>
                <a:srgbClr val="373545"/>
              </a:solidFill>
              <a:effectLst/>
              <a:uLnTx/>
              <a:uFillTx/>
              <a:latin typeface="Fira Sans Condensed SemiBold" panose="020B0603050000020004" pitchFamily="34" charset="0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BF6684-21F9-7E2B-2996-E7B52398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0" y="0"/>
            <a:ext cx="1280949" cy="14561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2ED27-C52B-F863-1D32-2F426713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225" y="219576"/>
            <a:ext cx="1276919" cy="1591694"/>
          </a:xfrm>
          <a:prstGeom prst="rect">
            <a:avLst/>
          </a:prstGeom>
        </p:spPr>
      </p:pic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50824CCD-0AE4-DFFB-3770-872D7185EC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1200" y="6426337"/>
            <a:ext cx="874857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1</a:t>
            </a:r>
            <a:r>
              <a:rPr lang="en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6548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Spark 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Structured 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Streaming aplikacija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10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/19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90E46E-B7F3-EFBF-62F8-ADD5968797EC}"/>
              </a:ext>
            </a:extLst>
          </p:cNvPr>
          <p:cNvSpPr txBox="1"/>
          <p:nvPr/>
        </p:nvSpPr>
        <p:spPr>
          <a:xfrm>
            <a:off x="708769" y="1177157"/>
            <a:ext cx="10681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Ova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aplikacija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dobija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podatke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sa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Kafka topic</a:t>
            </a: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-a, i nad njima primenjuje (prethodno učitane) trenirane modele, kako bi dobila predikciju o kretanju i položaju vozila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2EEBEC-8CD2-9316-69AF-86966D25D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963" y="2191833"/>
            <a:ext cx="5590498" cy="348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0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Spark 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Structured 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Streaming aplikacija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11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/19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90E46E-B7F3-EFBF-62F8-ADD5968797EC}"/>
              </a:ext>
            </a:extLst>
          </p:cNvPr>
          <p:cNvSpPr txBox="1"/>
          <p:nvPr/>
        </p:nvSpPr>
        <p:spPr>
          <a:xfrm>
            <a:off x="708769" y="1177157"/>
            <a:ext cx="10681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Najpre se vrši deserijalizacija dobijenih podataka sa Kafka topic-a, nakon čega se nad tim podacima primenjuju sačuvani modeli mašinskog učenja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A3ABE-9C81-CEFB-C58D-C059A213D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6" b="15249"/>
          <a:stretch/>
        </p:blipFill>
        <p:spPr>
          <a:xfrm>
            <a:off x="2509742" y="2162030"/>
            <a:ext cx="7079651" cy="316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2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Spark 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Structured 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Streaming aplikacija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12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/19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8B3670C-8847-B8DE-6B93-477E817F9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510" r="46712" b="1337"/>
          <a:stretch/>
        </p:blipFill>
        <p:spPr>
          <a:xfrm>
            <a:off x="3674503" y="1749617"/>
            <a:ext cx="3961322" cy="527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02669A-1A71-5D89-2F6C-CA4FEBF961DA}"/>
              </a:ext>
            </a:extLst>
          </p:cNvPr>
          <p:cNvSpPr txBox="1"/>
          <p:nvPr/>
        </p:nvSpPr>
        <p:spPr>
          <a:xfrm>
            <a:off x="834367" y="1160692"/>
            <a:ext cx="1068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Rezultati primene modela čuvaju se na namenode-u, u direktorijumima </a:t>
            </a:r>
            <a:r>
              <a:rPr kumimoji="0" lang="sr-Latn-R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dir3</a:t>
            </a: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i </a:t>
            </a:r>
            <a:r>
              <a:rPr kumimoji="0" lang="sr-Latn-R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dir4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E2496-C42D-5666-9D23-294BF7F3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33" y="2516358"/>
            <a:ext cx="8408861" cy="33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13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/19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02669A-1A71-5D89-2F6C-CA4FEBF961DA}"/>
              </a:ext>
            </a:extLst>
          </p:cNvPr>
          <p:cNvSpPr txBox="1"/>
          <p:nvPr/>
        </p:nvSpPr>
        <p:spPr>
          <a:xfrm>
            <a:off x="5678689" y="1171390"/>
            <a:ext cx="63807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Problem koji se u ovom slučaju javlja jeste da se u direktorijumima </a:t>
            </a:r>
            <a:r>
              <a:rPr kumimoji="0" lang="sr-Latn-R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dir3</a:t>
            </a: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i </a:t>
            </a:r>
            <a:r>
              <a:rPr kumimoji="0" lang="sr-Latn-R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dir4</a:t>
            </a: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kreira veliki broj </a:t>
            </a:r>
            <a:r>
              <a:rPr kumimoji="0" lang="sr-Latn-R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.csv fajlova</a:t>
            </a: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</a:t>
            </a:r>
            <a:r>
              <a:rPr kumimoji="0" lang="sr-Latn-R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po jedan za svaki stream podataka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U cilju rešavanja ovog problema, kreirana je Spark aplikacija koja objedinjuje </a:t>
            </a:r>
            <a:r>
              <a:rPr lang="en-US" sz="2000" dirty="0" err="1">
                <a:solidFill>
                  <a:prstClr val="black"/>
                </a:solidFill>
                <a:latin typeface="Fira Sans" panose="020B0503050000020004" pitchFamily="34" charset="0"/>
              </a:rPr>
              <a:t>sve</a:t>
            </a:r>
            <a:r>
              <a:rPr lang="en-US" sz="2000" dirty="0">
                <a:solidFill>
                  <a:prstClr val="black"/>
                </a:solidFill>
                <a:latin typeface="Fira Sans" panose="020B0503050000020004" pitchFamily="34" charset="0"/>
              </a:rPr>
              <a:t> </a:t>
            </a:r>
            <a:r>
              <a:rPr lang="en-US" sz="2000" i="1" dirty="0">
                <a:solidFill>
                  <a:prstClr val="black"/>
                </a:solidFill>
                <a:latin typeface="Fira Sans" panose="020B0503050000020004" pitchFamily="34" charset="0"/>
              </a:rPr>
              <a:t>.</a:t>
            </a:r>
            <a:r>
              <a:rPr lang="sr-Latn-RS" sz="2000" i="1" dirty="0">
                <a:solidFill>
                  <a:prstClr val="black"/>
                </a:solidFill>
                <a:latin typeface="Fira Sans" panose="020B0503050000020004" pitchFamily="34" charset="0"/>
              </a:rPr>
              <a:t>csv fajlove </a:t>
            </a: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u celinu</a:t>
            </a: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</a:t>
            </a:r>
            <a:endParaRPr kumimoji="0" lang="sr-Latn-R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3F35D0-DE59-7971-BE74-59A6687E6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5539154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FCA15B-32D1-DC01-88B3-10B9F061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689" y="3207571"/>
            <a:ext cx="6487368" cy="296768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0D094BF-3086-1869-13AA-8CC5C900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414" y="240277"/>
            <a:ext cx="6103918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“Results“ aplikacija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15" name="Google Shape;1946;p42">
            <a:extLst>
              <a:ext uri="{FF2B5EF4-FFF2-40B4-BE49-F238E27FC236}">
                <a16:creationId xmlns:a16="http://schemas.microsoft.com/office/drawing/2014/main" id="{BE2CE68E-7FDF-F335-EB77-43EB121B4EA1}"/>
              </a:ext>
            </a:extLst>
          </p:cNvPr>
          <p:cNvCxnSpPr>
            <a:cxnSpLocks/>
          </p:cNvCxnSpPr>
          <p:nvPr/>
        </p:nvCxnSpPr>
        <p:spPr>
          <a:xfrm>
            <a:off x="6252358" y="982876"/>
            <a:ext cx="538546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3C09EEC-A695-DB90-8ACA-0FC63A6E2898}"/>
              </a:ext>
            </a:extLst>
          </p:cNvPr>
          <p:cNvSpPr/>
          <p:nvPr/>
        </p:nvSpPr>
        <p:spPr>
          <a:xfrm>
            <a:off x="108571" y="888951"/>
            <a:ext cx="334052" cy="16794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3C26EA-88D7-3E58-3D51-EB390A4C14BB}"/>
              </a:ext>
            </a:extLst>
          </p:cNvPr>
          <p:cNvSpPr/>
          <p:nvPr/>
        </p:nvSpPr>
        <p:spPr>
          <a:xfrm>
            <a:off x="54286" y="1603169"/>
            <a:ext cx="5484868" cy="52548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“Results“ aplikacija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>
                <a:solidFill>
                  <a:srgbClr val="629DD1">
                    <a:lumMod val="50000"/>
                  </a:srgbClr>
                </a:solidFill>
              </a:rPr>
              <a:t>14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/19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02669A-1A71-5D89-2F6C-CA4FEBF961DA}"/>
              </a:ext>
            </a:extLst>
          </p:cNvPr>
          <p:cNvSpPr txBox="1"/>
          <p:nvPr/>
        </p:nvSpPr>
        <p:spPr>
          <a:xfrm>
            <a:off x="834368" y="1131990"/>
            <a:ext cx="1068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Rezult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uju</a:t>
            </a: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ći </a:t>
            </a:r>
            <a:r>
              <a:rPr kumimoji="0" lang="sr-Latn-R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.csv fajlovi </a:t>
            </a: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iskopirani su sa </a:t>
            </a:r>
            <a:r>
              <a:rPr kumimoji="0" lang="sr-Latn-R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namenode</a:t>
            </a: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-a u lokalni direktorijum „results“</a:t>
            </a:r>
            <a:endParaRPr kumimoji="0" lang="sr-Latn-R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AF44F-A238-B77B-545F-FC9B4B58D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82" y="1627810"/>
            <a:ext cx="4438415" cy="4683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39C9F8-1924-23E8-9587-A4B379F5F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89"/>
          <a:stretch/>
        </p:blipFill>
        <p:spPr>
          <a:xfrm>
            <a:off x="1397303" y="1629560"/>
            <a:ext cx="4511866" cy="468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Vizuelizacija rezultata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15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/19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02669A-1A71-5D89-2F6C-CA4FEBF961DA}"/>
              </a:ext>
            </a:extLst>
          </p:cNvPr>
          <p:cNvSpPr txBox="1"/>
          <p:nvPr/>
        </p:nvSpPr>
        <p:spPr>
          <a:xfrm>
            <a:off x="834368" y="1131990"/>
            <a:ext cx="106815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Rezultati modela mašinskog učenja nad podacima prikazani su u vidu </a:t>
            </a:r>
            <a:r>
              <a:rPr kumimoji="0" lang="sr-Latn-R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jupyter sveske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Na slajdu je prikazana</a:t>
            </a:r>
            <a:r>
              <a:rPr lang="sr-Latn-RS" sz="2000" i="1" dirty="0">
                <a:solidFill>
                  <a:prstClr val="black"/>
                </a:solidFill>
                <a:latin typeface="Fira Sans" panose="020B0503050000020004" pitchFamily="34" charset="0"/>
              </a:rPr>
              <a:t> stvarna i predviđena vrednost parametra zagađenja NOx</a:t>
            </a:r>
            <a:endParaRPr kumimoji="0" lang="sr-Latn-R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417E1-C3F6-36B5-2463-398A34F7E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0"/>
          <a:stretch/>
        </p:blipFill>
        <p:spPr>
          <a:xfrm>
            <a:off x="2032130" y="2516358"/>
            <a:ext cx="8127739" cy="31725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49FDD3A-C0B0-DBC3-7002-005EBA34BBB2}"/>
              </a:ext>
            </a:extLst>
          </p:cNvPr>
          <p:cNvSpPr/>
          <p:nvPr/>
        </p:nvSpPr>
        <p:spPr>
          <a:xfrm>
            <a:off x="4573448" y="3218820"/>
            <a:ext cx="1436915" cy="22622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A89CC5-5C18-FDD9-96BE-ADFAE14C6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9" t="3862" r="2961" b="2265"/>
          <a:stretch/>
        </p:blipFill>
        <p:spPr>
          <a:xfrm>
            <a:off x="3354601" y="2290898"/>
            <a:ext cx="5641132" cy="3701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Vizuelizacija rezultata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16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/19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02669A-1A71-5D89-2F6C-CA4FEBF961DA}"/>
              </a:ext>
            </a:extLst>
          </p:cNvPr>
          <p:cNvSpPr txBox="1"/>
          <p:nvPr/>
        </p:nvSpPr>
        <p:spPr>
          <a:xfrm>
            <a:off x="834368" y="1131990"/>
            <a:ext cx="106815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Rezultati modela mašinskog učenja nad podacima prikazani su u vidu </a:t>
            </a:r>
            <a:r>
              <a:rPr kumimoji="0" lang="sr-Latn-R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jupyter sveske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Na slajdu su prikazani </a:t>
            </a:r>
            <a:r>
              <a:rPr lang="sr-Latn-RS" sz="2000" i="1" dirty="0">
                <a:solidFill>
                  <a:prstClr val="black"/>
                </a:solidFill>
                <a:latin typeface="Fira Sans" panose="020B0503050000020004" pitchFamily="34" charset="0"/>
              </a:rPr>
              <a:t>predviđeni klasteri u kojima se nalaze vozila sa koordinatama x, y</a:t>
            </a:r>
            <a:endParaRPr kumimoji="0" lang="sr-Latn-R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FDD3A-C0B0-DBC3-7002-005EBA34BBB2}"/>
              </a:ext>
            </a:extLst>
          </p:cNvPr>
          <p:cNvSpPr/>
          <p:nvPr/>
        </p:nvSpPr>
        <p:spPr>
          <a:xfrm>
            <a:off x="4714504" y="2849757"/>
            <a:ext cx="1062841" cy="21022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9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0D9FDEC-C382-5F94-3505-43304D69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" t="48831" b="4515"/>
          <a:stretch/>
        </p:blipFill>
        <p:spPr>
          <a:xfrm>
            <a:off x="2737260" y="4025735"/>
            <a:ext cx="6875813" cy="2280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DCC4A9-ED44-EB9B-972C-52B88ACCA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1" t="1213" b="55481"/>
          <a:stretch/>
        </p:blipFill>
        <p:spPr>
          <a:xfrm>
            <a:off x="2737260" y="1898761"/>
            <a:ext cx="6875813" cy="21269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Vizuelizacija rezultata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17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/19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02669A-1A71-5D89-2F6C-CA4FEBF961DA}"/>
              </a:ext>
            </a:extLst>
          </p:cNvPr>
          <p:cNvSpPr txBox="1"/>
          <p:nvPr/>
        </p:nvSpPr>
        <p:spPr>
          <a:xfrm>
            <a:off x="834368" y="1131990"/>
            <a:ext cx="10681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Izvršena je viruelizacija predviđenih klastera na mapi Stokholma, u koju svrhu je korišćena </a:t>
            </a:r>
            <a:r>
              <a:rPr lang="sr-Latn-RS" sz="2000" i="1" dirty="0">
                <a:solidFill>
                  <a:prstClr val="black"/>
                </a:solidFill>
                <a:latin typeface="Fira Sans" panose="020B0503050000020004" pitchFamily="34" charset="0"/>
              </a:rPr>
              <a:t>folium</a:t>
            </a: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 biblioteka</a:t>
            </a:r>
            <a:endParaRPr kumimoji="0" lang="sr-Latn-R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FDD3A-C0B0-DBC3-7002-005EBA34BBB2}"/>
              </a:ext>
            </a:extLst>
          </p:cNvPr>
          <p:cNvSpPr/>
          <p:nvPr/>
        </p:nvSpPr>
        <p:spPr>
          <a:xfrm>
            <a:off x="5735781" y="5057804"/>
            <a:ext cx="1104545" cy="8173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5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Vizuelizacija rezultata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18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/19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1215284" y="1763920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02669A-1A71-5D89-2F6C-CA4FEBF961DA}"/>
              </a:ext>
            </a:extLst>
          </p:cNvPr>
          <p:cNvSpPr txBox="1"/>
          <p:nvPr/>
        </p:nvSpPr>
        <p:spPr>
          <a:xfrm>
            <a:off x="834368" y="1131990"/>
            <a:ext cx="1068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Pripradnost različitim klasterima obeležena je različitim bojama</a:t>
            </a:r>
            <a:endParaRPr kumimoji="0" lang="sr-Latn-R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4BC07-51FA-B319-D26E-A893B39CE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86"/>
          <a:stretch/>
        </p:blipFill>
        <p:spPr>
          <a:xfrm>
            <a:off x="660600" y="1763923"/>
            <a:ext cx="2279290" cy="3439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B7CBA4-80D4-A35F-D5D3-30AFAA6549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6"/>
          <a:stretch/>
        </p:blipFill>
        <p:spPr>
          <a:xfrm>
            <a:off x="3455065" y="1763920"/>
            <a:ext cx="2279290" cy="34398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50A6C2-010E-4702-13B4-2D2FAAE163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99"/>
          <a:stretch/>
        </p:blipFill>
        <p:spPr>
          <a:xfrm>
            <a:off x="6249531" y="1763921"/>
            <a:ext cx="2394264" cy="34398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B1B476-3587-368F-0DAA-BEB9A9E2E3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34" b="11238"/>
          <a:stretch/>
        </p:blipFill>
        <p:spPr>
          <a:xfrm>
            <a:off x="9158971" y="1763923"/>
            <a:ext cx="2277829" cy="34398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B6C8C8-567E-2C3B-C225-D36435134AA5}"/>
              </a:ext>
            </a:extLst>
          </p:cNvPr>
          <p:cNvSpPr txBox="1"/>
          <p:nvPr/>
        </p:nvSpPr>
        <p:spPr>
          <a:xfrm>
            <a:off x="414680" y="5301078"/>
            <a:ext cx="11668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   </a:t>
            </a:r>
            <a:r>
              <a:rPr kumimoji="0" lang="sr-Latn-R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Klaster 2</a:t>
            </a: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zelena 	  </a:t>
            </a:r>
            <a:r>
              <a:rPr kumimoji="0" lang="sr-Latn-R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Klaster 4</a:t>
            </a: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ljubičasta	        </a:t>
            </a:r>
            <a:r>
              <a:rPr kumimoji="0" lang="sr-Latn-R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Klaster 1</a:t>
            </a: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plava	         </a:t>
            </a:r>
            <a:r>
              <a:rPr kumimoji="0" lang="sr-Latn-R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Klaster 3</a:t>
            </a: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- crvena 		 </a:t>
            </a:r>
            <a:endParaRPr kumimoji="0" lang="sr-Latn-R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45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CB54-F755-A3F1-FF3C-97F127BC7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78218"/>
            <a:ext cx="10058400" cy="1101563"/>
          </a:xfrm>
        </p:spPr>
        <p:txBody>
          <a:bodyPr>
            <a:normAutofit/>
          </a:bodyPr>
          <a:lstStyle/>
          <a:p>
            <a:pPr algn="ctr"/>
            <a:r>
              <a:rPr lang="sr-Latn-RS" sz="6600" dirty="0">
                <a:latin typeface="Fira Sans" panose="020B0503050000020004" pitchFamily="34" charset="0"/>
              </a:rPr>
              <a:t>Hvala na pažnji!</a:t>
            </a:r>
            <a:endParaRPr lang="en-US" sz="6600" dirty="0">
              <a:latin typeface="Fira Sans" panose="020B05030500000200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95A295-2571-97CC-F712-5EA446BFCB6A}"/>
              </a:ext>
            </a:extLst>
          </p:cNvPr>
          <p:cNvCxnSpPr/>
          <p:nvPr/>
        </p:nvCxnSpPr>
        <p:spPr>
          <a:xfrm>
            <a:off x="1066800" y="4340506"/>
            <a:ext cx="1014906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28;p7">
            <a:extLst>
              <a:ext uri="{FF2B5EF4-FFF2-40B4-BE49-F238E27FC236}">
                <a16:creationId xmlns:a16="http://schemas.microsoft.com/office/drawing/2014/main" id="{4C43A950-FC89-8A1E-8161-47C2560E9A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15868" y="6426337"/>
            <a:ext cx="9501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19/19</a:t>
            </a:r>
          </a:p>
        </p:txBody>
      </p:sp>
    </p:spTree>
    <p:extLst>
      <p:ext uri="{BB962C8B-B14F-4D97-AF65-F5344CB8AC3E}">
        <p14:creationId xmlns:p14="http://schemas.microsoft.com/office/powerpoint/2010/main" val="326127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Korišćene tehnologije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2/</a:t>
            </a:r>
            <a:r>
              <a:rPr lang="sr-Latn-RS" dirty="0"/>
              <a:t>19</a:t>
            </a:r>
            <a:endParaRPr lang="en" dirty="0"/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 w="381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E2C03C1-A5BC-8FE1-6A4B-2B9D4609D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340" y="2858758"/>
            <a:ext cx="3630421" cy="1886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5F3D4-E04D-7C61-DADF-7A04AEE1F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256" y="2726041"/>
            <a:ext cx="3824984" cy="215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9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78ABFA-4B42-BEA9-DD04-83A5C578D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6008"/>
            <a:ext cx="12192000" cy="5401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2039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Kontejneri – Docker Desktop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884642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3/19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803CE8-15F5-D317-E912-8E419006AC2F}"/>
              </a:ext>
            </a:extLst>
          </p:cNvPr>
          <p:cNvSpPr/>
          <p:nvPr/>
        </p:nvSpPr>
        <p:spPr>
          <a:xfrm>
            <a:off x="524959" y="2404754"/>
            <a:ext cx="11641097" cy="39010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4A67D-6A76-048F-CE24-4E8DE03C3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5138-A5A5-A18F-A5E4-0465AD6E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2039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Kafka Producer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skripta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7D72D8FC-13F0-3823-369C-8FD866157CE3}"/>
              </a:ext>
            </a:extLst>
          </p:cNvPr>
          <p:cNvCxnSpPr/>
          <p:nvPr/>
        </p:nvCxnSpPr>
        <p:spPr>
          <a:xfrm>
            <a:off x="755200" y="867430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D0A16A2B-76F8-5A44-0E6B-22FA2E9E3A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4</a:t>
            </a:r>
            <a:r>
              <a:rPr lang="en" dirty="0"/>
              <a:t>/19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C599AC-2A94-212A-ECCD-8EFD7E319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6" r="5380" b="2807"/>
          <a:stretch/>
        </p:blipFill>
        <p:spPr>
          <a:xfrm>
            <a:off x="1489904" y="3429000"/>
            <a:ext cx="2341317" cy="6829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065E3C-713B-45E6-7B7C-859CF308A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228" y="954556"/>
            <a:ext cx="6008140" cy="583175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8C4D01-0AFC-0BEE-37F1-87D1BA96700D}"/>
              </a:ext>
            </a:extLst>
          </p:cNvPr>
          <p:cNvCxnSpPr>
            <a:cxnSpLocks/>
          </p:cNvCxnSpPr>
          <p:nvPr/>
        </p:nvCxnSpPr>
        <p:spPr>
          <a:xfrm>
            <a:off x="1169043" y="1730415"/>
            <a:ext cx="421318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93DB5D-6C1E-30DC-F457-CE33DD826754}"/>
              </a:ext>
            </a:extLst>
          </p:cNvPr>
          <p:cNvSpPr txBox="1"/>
          <p:nvPr/>
        </p:nvSpPr>
        <p:spPr>
          <a:xfrm>
            <a:off x="609600" y="1089495"/>
            <a:ext cx="45990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latin typeface="Fira Sans" panose="020B0503050000020004" pitchFamily="34" charset="0"/>
              </a:rPr>
              <a:t>Producer </a:t>
            </a:r>
            <a:r>
              <a:rPr lang="en-US" sz="2000" dirty="0" err="1">
                <a:latin typeface="Fira Sans" panose="020B0503050000020004" pitchFamily="34" charset="0"/>
              </a:rPr>
              <a:t>skripta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čita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podatke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iz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odgovarajućih</a:t>
            </a:r>
            <a:r>
              <a:rPr lang="en-US" sz="2000" dirty="0">
                <a:latin typeface="Fira Sans" panose="020B0503050000020004" pitchFamily="34" charset="0"/>
              </a:rPr>
              <a:t> .</a:t>
            </a:r>
            <a:r>
              <a:rPr lang="en-US" sz="2000" i="1" dirty="0">
                <a:latin typeface="Fira Sans" panose="020B0503050000020004" pitchFamily="34" charset="0"/>
              </a:rPr>
              <a:t>csv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fajlova</a:t>
            </a:r>
            <a:r>
              <a:rPr lang="en-US" sz="2000" dirty="0">
                <a:latin typeface="Fira Sans" panose="020B0503050000020004" pitchFamily="34" charset="0"/>
              </a:rPr>
              <a:t>, </a:t>
            </a:r>
            <a:r>
              <a:rPr lang="en-US" sz="2000" dirty="0" err="1">
                <a:latin typeface="Fira Sans" panose="020B0503050000020004" pitchFamily="34" charset="0"/>
              </a:rPr>
              <a:t>nakon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čega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ih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šalje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na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odgovarajući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b="1" dirty="0">
                <a:latin typeface="Fira Sans" panose="020B0503050000020004" pitchFamily="34" charset="0"/>
              </a:rPr>
              <a:t>Kafka topic</a:t>
            </a:r>
            <a:r>
              <a:rPr lang="en-US" sz="2000" dirty="0">
                <a:latin typeface="Fira Sans" panose="020B0503050000020004" pitchFamily="34" charset="0"/>
              </a:rPr>
              <a:t> (</a:t>
            </a:r>
            <a:r>
              <a:rPr lang="en-US" sz="2000" i="1" dirty="0" err="1">
                <a:latin typeface="Fira Sans" panose="020B0503050000020004" pitchFamily="34" charset="0"/>
              </a:rPr>
              <a:t>stockholm-fcd</a:t>
            </a:r>
            <a:r>
              <a:rPr lang="en-US" sz="2000" i="1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ili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i="1" dirty="0" err="1">
                <a:latin typeface="Fira Sans" panose="020B0503050000020004" pitchFamily="34" charset="0"/>
              </a:rPr>
              <a:t>stockholm</a:t>
            </a:r>
            <a:r>
              <a:rPr lang="en-US" sz="2000" i="1" dirty="0">
                <a:latin typeface="Fira Sans" panose="020B0503050000020004" pitchFamily="34" charset="0"/>
              </a:rPr>
              <a:t>-emission</a:t>
            </a:r>
            <a:r>
              <a:rPr lang="en-US" sz="2000" dirty="0">
                <a:latin typeface="Fira Sans" panose="020B0503050000020004" pitchFamily="34" charset="0"/>
              </a:rPr>
              <a:t>)</a:t>
            </a:r>
            <a:endParaRPr lang="sr-Latn-RS" sz="2000" dirty="0">
              <a:latin typeface="Fira Sans" panose="020B05030500000200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178C24-09B8-C32F-7B23-BC665A6A75C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831221" y="3770453"/>
            <a:ext cx="155100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F029F-1326-B20A-95AA-A7016BCB2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0D22FD-183F-8620-0376-2D5B236C3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14" y="920074"/>
            <a:ext cx="8990017" cy="54126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4D738A-695B-78D4-E8C7-BBA25A22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2039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Kafka Producer – docker logs</a:t>
            </a: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20B63581-81D1-07B2-BC68-BCB898DCA060}"/>
              </a:ext>
            </a:extLst>
          </p:cNvPr>
          <p:cNvCxnSpPr/>
          <p:nvPr/>
        </p:nvCxnSpPr>
        <p:spPr>
          <a:xfrm>
            <a:off x="755200" y="867430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3F71D3D7-988E-43B6-675A-D450B5F3A6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5</a:t>
            </a:r>
            <a:r>
              <a:rPr lang="en" dirty="0"/>
              <a:t>/19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233C4B-7B6D-B8ED-E231-87AC36245C53}"/>
              </a:ext>
            </a:extLst>
          </p:cNvPr>
          <p:cNvCxnSpPr>
            <a:cxnSpLocks/>
          </p:cNvCxnSpPr>
          <p:nvPr/>
        </p:nvCxnSpPr>
        <p:spPr>
          <a:xfrm>
            <a:off x="1169043" y="1730415"/>
            <a:ext cx="421318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78B2590-0C10-204A-C1DD-EA506EEC505C}"/>
              </a:ext>
            </a:extLst>
          </p:cNvPr>
          <p:cNvSpPr/>
          <p:nvPr/>
        </p:nvSpPr>
        <p:spPr>
          <a:xfrm>
            <a:off x="2100354" y="920073"/>
            <a:ext cx="943337" cy="28446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D1D997-4B04-0A08-9796-37F9E1F9052B}"/>
              </a:ext>
            </a:extLst>
          </p:cNvPr>
          <p:cNvSpPr/>
          <p:nvPr/>
        </p:nvSpPr>
        <p:spPr>
          <a:xfrm>
            <a:off x="1920714" y="1402095"/>
            <a:ext cx="8990016" cy="20269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A7CE74-FDDC-3F37-B84F-78E5C3F5B7BD}"/>
              </a:ext>
            </a:extLst>
          </p:cNvPr>
          <p:cNvSpPr/>
          <p:nvPr/>
        </p:nvSpPr>
        <p:spPr>
          <a:xfrm>
            <a:off x="1920713" y="3429000"/>
            <a:ext cx="8990017" cy="29037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4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Model ma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šinskog učenja - klasterovanje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6</a:t>
            </a:r>
            <a:r>
              <a:rPr lang="en" dirty="0"/>
              <a:t>/19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90E46E-B7F3-EFBF-62F8-ADD5968797EC}"/>
              </a:ext>
            </a:extLst>
          </p:cNvPr>
          <p:cNvSpPr txBox="1"/>
          <p:nvPr/>
        </p:nvSpPr>
        <p:spPr>
          <a:xfrm>
            <a:off x="708769" y="1177157"/>
            <a:ext cx="10681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Na slajdu je prikazan implementirani model za određivanje zagušenijih ulica u gradu po vremenskim periodima, korišćenjem klasterovanja i k-means algoritma</a:t>
            </a:r>
            <a:endParaRPr lang="en-US" sz="2000" dirty="0">
              <a:latin typeface="Fira Sans" panose="020B0503050000020004" pitchFamily="34" charset="0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Model se čuva u direktorijumu </a:t>
            </a:r>
            <a:r>
              <a:rPr lang="sr-Latn-RS" sz="2000" i="1" dirty="0">
                <a:latin typeface="Fira Sans" panose="020B0503050000020004" pitchFamily="34" charset="0"/>
              </a:rPr>
              <a:t>dir2/cmodel</a:t>
            </a:r>
            <a:r>
              <a:rPr lang="sr-Latn-RS" sz="2000" dirty="0">
                <a:latin typeface="Fira Sans" panose="020B0503050000020004" pitchFamily="34" charset="0"/>
              </a:rPr>
              <a:t> na namenode-u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204C08-3EEA-9991-2A6A-3D097C222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44" b="48374"/>
          <a:stretch/>
        </p:blipFill>
        <p:spPr>
          <a:xfrm>
            <a:off x="2458317" y="2544295"/>
            <a:ext cx="7150942" cy="9390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B53F6C-B9C8-A3C1-66ED-E40BD2003E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8" b="47875"/>
          <a:stretch/>
        </p:blipFill>
        <p:spPr>
          <a:xfrm>
            <a:off x="2458317" y="3746673"/>
            <a:ext cx="7150940" cy="8586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DEFA68-31F2-6F51-4DB6-BC1FD3D972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07" b="65948"/>
          <a:stretch/>
        </p:blipFill>
        <p:spPr>
          <a:xfrm>
            <a:off x="2950542" y="4950813"/>
            <a:ext cx="6290936" cy="2343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F28ABF-5F13-82C6-CDE0-A4678A6CB4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063" b="16942"/>
          <a:stretch/>
        </p:blipFill>
        <p:spPr>
          <a:xfrm>
            <a:off x="2950542" y="5433525"/>
            <a:ext cx="6290915" cy="2473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A2C860-7294-1D8A-4516-30BFD5CAB83B}"/>
              </a:ext>
            </a:extLst>
          </p:cNvPr>
          <p:cNvSpPr/>
          <p:nvPr/>
        </p:nvSpPr>
        <p:spPr>
          <a:xfrm>
            <a:off x="6139544" y="5455067"/>
            <a:ext cx="2921330" cy="2257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Model ma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šinskog učenja - regresija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7</a:t>
            </a:r>
            <a:r>
              <a:rPr lang="en" dirty="0"/>
              <a:t>/19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90E46E-B7F3-EFBF-62F8-ADD5968797EC}"/>
              </a:ext>
            </a:extLst>
          </p:cNvPr>
          <p:cNvSpPr txBox="1"/>
          <p:nvPr/>
        </p:nvSpPr>
        <p:spPr>
          <a:xfrm>
            <a:off x="708769" y="1177157"/>
            <a:ext cx="10681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Na slajdu je prikazan implementirani model za predikciju generisanja zagađenja određenog vozila (parametra NOx), na osnovu potrošnje griva (fuel), brzine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sr-Latn-RS" sz="2000" dirty="0">
                <a:latin typeface="Fira Sans" panose="020B0503050000020004" pitchFamily="34" charset="0"/>
              </a:rPr>
              <a:t>(speed),  buke (noise), korišćenjem naprednijeg algoritma za regresiju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Model se čuva u direktorijumu </a:t>
            </a:r>
            <a:r>
              <a:rPr lang="sr-Latn-RS" sz="2000" i="1" dirty="0">
                <a:latin typeface="Fira Sans" panose="020B0503050000020004" pitchFamily="34" charset="0"/>
              </a:rPr>
              <a:t>dir2/rmodel</a:t>
            </a:r>
            <a:r>
              <a:rPr lang="sr-Latn-RS" sz="2000" dirty="0">
                <a:latin typeface="Fira Sans" panose="020B0503050000020004" pitchFamily="34" charset="0"/>
              </a:rPr>
              <a:t> na namenode-u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Fira Sans" panose="020B05030500000200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0DF5E-1056-11C8-D5D3-EACD875A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1" t="46528" r="221" b="1402"/>
          <a:stretch/>
        </p:blipFill>
        <p:spPr>
          <a:xfrm>
            <a:off x="2520530" y="2864057"/>
            <a:ext cx="7150942" cy="939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21242-573C-4A8B-34BD-9EC9B7A16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346" b="-233"/>
          <a:stretch/>
        </p:blipFill>
        <p:spPr>
          <a:xfrm>
            <a:off x="2520530" y="4114808"/>
            <a:ext cx="7150940" cy="858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608514-8CEE-05A7-54A0-607FBB021C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909" b="49146"/>
          <a:stretch/>
        </p:blipFill>
        <p:spPr>
          <a:xfrm>
            <a:off x="2936142" y="5330823"/>
            <a:ext cx="6290936" cy="234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DC28AB-EEA8-E2CA-6572-0A9A3CDEBD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035" b="2020"/>
          <a:stretch/>
        </p:blipFill>
        <p:spPr>
          <a:xfrm>
            <a:off x="2936142" y="5814648"/>
            <a:ext cx="6290915" cy="2343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D38C84-9539-11BC-41A7-1004DED5114E}"/>
              </a:ext>
            </a:extLst>
          </p:cNvPr>
          <p:cNvSpPr/>
          <p:nvPr/>
        </p:nvSpPr>
        <p:spPr>
          <a:xfrm>
            <a:off x="5777346" y="5809600"/>
            <a:ext cx="2921330" cy="2257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0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Evaluacija m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odel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ma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šinskog učenja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8</a:t>
            </a:r>
            <a:r>
              <a:rPr lang="en" dirty="0"/>
              <a:t>/19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90E46E-B7F3-EFBF-62F8-ADD5968797EC}"/>
              </a:ext>
            </a:extLst>
          </p:cNvPr>
          <p:cNvSpPr txBox="1"/>
          <p:nvPr/>
        </p:nvSpPr>
        <p:spPr>
          <a:xfrm>
            <a:off x="708769" y="1177157"/>
            <a:ext cx="1068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Na slajdu je prikazana evaluacija implementiranih modela mašinskog učenja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371CD-463B-4C29-7305-6CA9D9124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4" b="1724"/>
          <a:stretch/>
        </p:blipFill>
        <p:spPr>
          <a:xfrm>
            <a:off x="2006893" y="1749617"/>
            <a:ext cx="8178210" cy="3101501"/>
          </a:xfrm>
          <a:prstGeom prst="rect">
            <a:avLst/>
          </a:prstGeom>
        </p:spPr>
      </p:pic>
      <p:pic>
        <p:nvPicPr>
          <p:cNvPr id="7" name="Picture 6" descr="A computer code with numbers and letters&#10;&#10;Description automatically generated">
            <a:extLst>
              <a:ext uri="{FF2B5EF4-FFF2-40B4-BE49-F238E27FC236}">
                <a16:creationId xmlns:a16="http://schemas.microsoft.com/office/drawing/2014/main" id="{0135E9FF-182A-761F-5CD1-93D91992B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25" y="5053088"/>
            <a:ext cx="3877547" cy="10727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CF4E61-6AEC-6E6A-9913-FCA882C7FC52}"/>
              </a:ext>
            </a:extLst>
          </p:cNvPr>
          <p:cNvSpPr/>
          <p:nvPr/>
        </p:nvSpPr>
        <p:spPr>
          <a:xfrm>
            <a:off x="4199344" y="5161877"/>
            <a:ext cx="3793305" cy="5081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5FCAC-9C52-6F96-C045-A5999DBF92D8}"/>
              </a:ext>
            </a:extLst>
          </p:cNvPr>
          <p:cNvSpPr/>
          <p:nvPr/>
        </p:nvSpPr>
        <p:spPr>
          <a:xfrm>
            <a:off x="4199344" y="5697872"/>
            <a:ext cx="3793305" cy="1618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Čuvanje m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odel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ma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šinskog učenja - namenode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9</a:t>
            </a:r>
            <a:r>
              <a:rPr lang="en" dirty="0"/>
              <a:t>/19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90E46E-B7F3-EFBF-62F8-ADD5968797EC}"/>
              </a:ext>
            </a:extLst>
          </p:cNvPr>
          <p:cNvSpPr txBox="1"/>
          <p:nvPr/>
        </p:nvSpPr>
        <p:spPr>
          <a:xfrm>
            <a:off x="708769" y="1177157"/>
            <a:ext cx="1068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Implementirani modeli mašinskog učenja sačuvani su na namenode-u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121EA00-887D-F7C3-2FE1-84877C862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51" y="1999234"/>
            <a:ext cx="7915098" cy="36816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BD39D8-8405-FFD1-71B1-5F3A4D862086}"/>
              </a:ext>
            </a:extLst>
          </p:cNvPr>
          <p:cNvSpPr/>
          <p:nvPr/>
        </p:nvSpPr>
        <p:spPr>
          <a:xfrm>
            <a:off x="2335194" y="3339603"/>
            <a:ext cx="610589" cy="21576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5E83D-5253-5AF5-7639-81FD41E5E405}"/>
              </a:ext>
            </a:extLst>
          </p:cNvPr>
          <p:cNvSpPr/>
          <p:nvPr/>
        </p:nvSpPr>
        <p:spPr>
          <a:xfrm>
            <a:off x="2138450" y="3934690"/>
            <a:ext cx="7915099" cy="7897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7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18186</TotalTime>
  <Words>484</Words>
  <Application>Microsoft Office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Fira Sans</vt:lpstr>
      <vt:lpstr>Fira Sans Condensed SemiBold</vt:lpstr>
      <vt:lpstr>Fira Sans Extra Condensed</vt:lpstr>
      <vt:lpstr>Retrospect</vt:lpstr>
      <vt:lpstr>  BIG DATA SYSTEMS</vt:lpstr>
      <vt:lpstr>Korišćene tehnologije</vt:lpstr>
      <vt:lpstr>Kontejneri – Docker Desktop</vt:lpstr>
      <vt:lpstr>Kafka Producer skripta</vt:lpstr>
      <vt:lpstr>Kafka Producer – docker logs</vt:lpstr>
      <vt:lpstr>Model mašinskog učenja - klasterovanje</vt:lpstr>
      <vt:lpstr>Model mašinskog učenja - regresija</vt:lpstr>
      <vt:lpstr>Evaluacija modela mašinskog učenja</vt:lpstr>
      <vt:lpstr>Čuvanje modela mašinskog učenja - namenode</vt:lpstr>
      <vt:lpstr>Spark Structured Streaming aplikacija</vt:lpstr>
      <vt:lpstr>Spark Structured Streaming aplikacija</vt:lpstr>
      <vt:lpstr>Spark Structured Streaming aplikacija</vt:lpstr>
      <vt:lpstr>“Results“ aplikacija</vt:lpstr>
      <vt:lpstr>“Results“ aplikacija</vt:lpstr>
      <vt:lpstr>Vizuelizacija rezultata</vt:lpstr>
      <vt:lpstr>Vizuelizacija rezultata</vt:lpstr>
      <vt:lpstr>Vizuelizacija rezultata</vt:lpstr>
      <vt:lpstr>Vizuelizacija rezultata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Zarko Cojbasic</dc:creator>
  <cp:lastModifiedBy>Zarko Cojbasic</cp:lastModifiedBy>
  <cp:revision>155</cp:revision>
  <dcterms:created xsi:type="dcterms:W3CDTF">2023-12-01T09:53:09Z</dcterms:created>
  <dcterms:modified xsi:type="dcterms:W3CDTF">2024-04-16T17:55:01Z</dcterms:modified>
</cp:coreProperties>
</file>